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274" r:id="rId2"/>
    <p:sldId id="522" r:id="rId3"/>
    <p:sldId id="488" r:id="rId4"/>
    <p:sldId id="515" r:id="rId5"/>
    <p:sldId id="529" r:id="rId6"/>
    <p:sldId id="530" r:id="rId7"/>
    <p:sldId id="490" r:id="rId8"/>
    <p:sldId id="493" r:id="rId9"/>
    <p:sldId id="531" r:id="rId10"/>
    <p:sldId id="496" r:id="rId11"/>
    <p:sldId id="532" r:id="rId12"/>
    <p:sldId id="526" r:id="rId13"/>
    <p:sldId id="534" r:id="rId14"/>
    <p:sldId id="501" r:id="rId15"/>
    <p:sldId id="498" r:id="rId16"/>
    <p:sldId id="502" r:id="rId17"/>
    <p:sldId id="536" r:id="rId18"/>
    <p:sldId id="537" r:id="rId19"/>
    <p:sldId id="538" r:id="rId20"/>
    <p:sldId id="503" r:id="rId21"/>
    <p:sldId id="504" r:id="rId22"/>
    <p:sldId id="510" r:id="rId23"/>
    <p:sldId id="513" r:id="rId24"/>
    <p:sldId id="511" r:id="rId25"/>
    <p:sldId id="514" r:id="rId26"/>
    <p:sldId id="509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26820B-1581-D849-B089-D1FECBBDB670}" v="58" dt="2024-08-20T18:13:44.439"/>
    <p1510:client id="{E0D957E1-A605-714C-9581-3E2852354209}" v="17" dt="2024-08-21T02:10:22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 autoAdjust="0"/>
    <p:restoredTop sz="94654" autoAdjust="0"/>
  </p:normalViewPr>
  <p:slideViewPr>
    <p:cSldViewPr>
      <p:cViewPr varScale="1">
        <p:scale>
          <a:sx n="104" d="100"/>
          <a:sy n="104" d="100"/>
        </p:scale>
        <p:origin x="20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9726820B-1581-D849-B089-D1FECBBDB670}"/>
    <pc:docChg chg="delSld modSld">
      <pc:chgData name="Raghunath Tewari" userId="2638bdda-d406-4938-a2a6-e4e967acb772" providerId="ADAL" clId="{9726820B-1581-D849-B089-D1FECBBDB670}" dt="2024-08-20T18:13:44.438" v="72" actId="20577"/>
      <pc:docMkLst>
        <pc:docMk/>
      </pc:docMkLst>
      <pc:sldChg chg="modSp mod modAnim">
        <pc:chgData name="Raghunath Tewari" userId="2638bdda-d406-4938-a2a6-e4e967acb772" providerId="ADAL" clId="{9726820B-1581-D849-B089-D1FECBBDB670}" dt="2024-08-20T18:13:44.438" v="72" actId="20577"/>
        <pc:sldMkLst>
          <pc:docMk/>
          <pc:sldMk cId="0" sldId="274"/>
        </pc:sldMkLst>
        <pc:spChg chg="mod">
          <ac:chgData name="Raghunath Tewari" userId="2638bdda-d406-4938-a2a6-e4e967acb772" providerId="ADAL" clId="{9726820B-1581-D849-B089-D1FECBBDB670}" dt="2024-08-20T12:20:43.220" v="5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ghunath Tewari" userId="2638bdda-d406-4938-a2a6-e4e967acb772" providerId="ADAL" clId="{9726820B-1581-D849-B089-D1FECBBDB670}" dt="2024-08-20T18:13:44.438" v="72" actId="20577"/>
          <ac:spMkLst>
            <pc:docMk/>
            <pc:sldMk cId="0" sldId="274"/>
            <ac:spMk id="3" creationId="{00000000-0000-0000-0000-000000000000}"/>
          </ac:spMkLst>
        </pc:spChg>
      </pc:sldChg>
      <pc:sldChg chg="del">
        <pc:chgData name="Raghunath Tewari" userId="2638bdda-d406-4938-a2a6-e4e967acb772" providerId="ADAL" clId="{9726820B-1581-D849-B089-D1FECBBDB670}" dt="2024-08-20T18:10:15.410" v="18" actId="2696"/>
        <pc:sldMkLst>
          <pc:docMk/>
          <pc:sldMk cId="3610782070" sldId="487"/>
        </pc:sldMkLst>
      </pc:sldChg>
      <pc:sldChg chg="del">
        <pc:chgData name="Raghunath Tewari" userId="2638bdda-d406-4938-a2a6-e4e967acb772" providerId="ADAL" clId="{9726820B-1581-D849-B089-D1FECBBDB670}" dt="2024-08-20T18:10:33.665" v="19" actId="2696"/>
        <pc:sldMkLst>
          <pc:docMk/>
          <pc:sldMk cId="4213037570" sldId="489"/>
        </pc:sldMkLst>
      </pc:sldChg>
      <pc:sldChg chg="del">
        <pc:chgData name="Raghunath Tewari" userId="2638bdda-d406-4938-a2a6-e4e967acb772" providerId="ADAL" clId="{9726820B-1581-D849-B089-D1FECBBDB670}" dt="2024-08-20T18:12:22.490" v="23" actId="2696"/>
        <pc:sldMkLst>
          <pc:docMk/>
          <pc:sldMk cId="2709999951" sldId="500"/>
        </pc:sldMkLst>
      </pc:sldChg>
      <pc:sldChg chg="del">
        <pc:chgData name="Raghunath Tewari" userId="2638bdda-d406-4938-a2a6-e4e967acb772" providerId="ADAL" clId="{9726820B-1581-D849-B089-D1FECBBDB670}" dt="2024-08-20T18:01:05.673" v="7" actId="2696"/>
        <pc:sldMkLst>
          <pc:docMk/>
          <pc:sldMk cId="3358566237" sldId="506"/>
        </pc:sldMkLst>
      </pc:sldChg>
      <pc:sldChg chg="modSp modAnim">
        <pc:chgData name="Raghunath Tewari" userId="2638bdda-d406-4938-a2a6-e4e967acb772" providerId="ADAL" clId="{9726820B-1581-D849-B089-D1FECBBDB670}" dt="2024-08-20T18:09:01.673" v="17" actId="20577"/>
        <pc:sldMkLst>
          <pc:docMk/>
          <pc:sldMk cId="3069097080" sldId="514"/>
        </pc:sldMkLst>
        <pc:spChg chg="mod">
          <ac:chgData name="Raghunath Tewari" userId="2638bdda-d406-4938-a2a6-e4e967acb772" providerId="ADAL" clId="{9726820B-1581-D849-B089-D1FECBBDB670}" dt="2024-08-20T18:09:01.673" v="17" actId="20577"/>
          <ac:spMkLst>
            <pc:docMk/>
            <pc:sldMk cId="3069097080" sldId="514"/>
            <ac:spMk id="5" creationId="{00000000-0000-0000-0000-000000000000}"/>
          </ac:spMkLst>
        </pc:spChg>
      </pc:sldChg>
      <pc:sldChg chg="del">
        <pc:chgData name="Raghunath Tewari" userId="2638bdda-d406-4938-a2a6-e4e967acb772" providerId="ADAL" clId="{9726820B-1581-D849-B089-D1FECBBDB670}" dt="2024-08-20T18:11:22.100" v="20" actId="2696"/>
        <pc:sldMkLst>
          <pc:docMk/>
          <pc:sldMk cId="123004203" sldId="516"/>
        </pc:sldMkLst>
      </pc:sldChg>
      <pc:sldChg chg="del">
        <pc:chgData name="Raghunath Tewari" userId="2638bdda-d406-4938-a2a6-e4e967acb772" providerId="ADAL" clId="{9726820B-1581-D849-B089-D1FECBBDB670}" dt="2024-08-20T18:11:35.668" v="21" actId="2696"/>
        <pc:sldMkLst>
          <pc:docMk/>
          <pc:sldMk cId="1178855193" sldId="517"/>
        </pc:sldMkLst>
      </pc:sldChg>
      <pc:sldChg chg="del">
        <pc:chgData name="Raghunath Tewari" userId="2638bdda-d406-4938-a2a6-e4e967acb772" providerId="ADAL" clId="{9726820B-1581-D849-B089-D1FECBBDB670}" dt="2024-08-20T18:12:34.513" v="24" actId="2696"/>
        <pc:sldMkLst>
          <pc:docMk/>
          <pc:sldMk cId="577995347" sldId="518"/>
        </pc:sldMkLst>
      </pc:sldChg>
      <pc:sldChg chg="del">
        <pc:chgData name="Raghunath Tewari" userId="2638bdda-d406-4938-a2a6-e4e967acb772" providerId="ADAL" clId="{9726820B-1581-D849-B089-D1FECBBDB670}" dt="2024-08-20T12:20:33.200" v="1" actId="2696"/>
        <pc:sldMkLst>
          <pc:docMk/>
          <pc:sldMk cId="619705496" sldId="527"/>
        </pc:sldMkLst>
      </pc:sldChg>
      <pc:sldChg chg="del">
        <pc:chgData name="Raghunath Tewari" userId="2638bdda-d406-4938-a2a6-e4e967acb772" providerId="ADAL" clId="{9726820B-1581-D849-B089-D1FECBBDB670}" dt="2024-08-20T12:20:33.115" v="0" actId="2696"/>
        <pc:sldMkLst>
          <pc:docMk/>
          <pc:sldMk cId="1750493854" sldId="528"/>
        </pc:sldMkLst>
      </pc:sldChg>
      <pc:sldChg chg="del">
        <pc:chgData name="Raghunath Tewari" userId="2638bdda-d406-4938-a2a6-e4e967acb772" providerId="ADAL" clId="{9726820B-1581-D849-B089-D1FECBBDB670}" dt="2024-08-20T18:12:17.409" v="22" actId="2696"/>
        <pc:sldMkLst>
          <pc:docMk/>
          <pc:sldMk cId="2165827081" sldId="533"/>
        </pc:sldMkLst>
      </pc:sldChg>
      <pc:sldChg chg="del">
        <pc:chgData name="Raghunath Tewari" userId="2638bdda-d406-4938-a2a6-e4e967acb772" providerId="ADAL" clId="{9726820B-1581-D849-B089-D1FECBBDB670}" dt="2024-08-20T18:12:57.205" v="25" actId="2696"/>
        <pc:sldMkLst>
          <pc:docMk/>
          <pc:sldMk cId="4025032321" sldId="535"/>
        </pc:sldMkLst>
      </pc:sldChg>
    </pc:docChg>
  </pc:docChgLst>
  <pc:docChgLst>
    <pc:chgData name="Raghunath Tewari" userId="2638bdda-d406-4938-a2a6-e4e967acb772" providerId="ADAL" clId="{E0D957E1-A605-714C-9581-3E2852354209}"/>
    <pc:docChg chg="custSel modSld">
      <pc:chgData name="Raghunath Tewari" userId="2638bdda-d406-4938-a2a6-e4e967acb772" providerId="ADAL" clId="{E0D957E1-A605-714C-9581-3E2852354209}" dt="2024-08-21T02:13:43.002" v="20" actId="478"/>
      <pc:docMkLst>
        <pc:docMk/>
      </pc:docMkLst>
      <pc:sldChg chg="delSp modSp mod delAnim">
        <pc:chgData name="Raghunath Tewari" userId="2638bdda-d406-4938-a2a6-e4e967acb772" providerId="ADAL" clId="{E0D957E1-A605-714C-9581-3E2852354209}" dt="2024-08-21T02:13:43.002" v="20" actId="478"/>
        <pc:sldMkLst>
          <pc:docMk/>
          <pc:sldMk cId="1373121806" sldId="538"/>
        </pc:sldMkLst>
        <pc:spChg chg="mod">
          <ac:chgData name="Raghunath Tewari" userId="2638bdda-d406-4938-a2a6-e4e967acb772" providerId="ADAL" clId="{E0D957E1-A605-714C-9581-3E2852354209}" dt="2024-08-21T02:10:22.060" v="17" actId="20577"/>
          <ac:spMkLst>
            <pc:docMk/>
            <pc:sldMk cId="1373121806" sldId="538"/>
            <ac:spMk id="3" creationId="{00000000-0000-0000-0000-000000000000}"/>
          </ac:spMkLst>
        </pc:spChg>
        <pc:spChg chg="del">
          <ac:chgData name="Raghunath Tewari" userId="2638bdda-d406-4938-a2a6-e4e967acb772" providerId="ADAL" clId="{E0D957E1-A605-714C-9581-3E2852354209}" dt="2024-08-21T02:10:18.200" v="14" actId="478"/>
          <ac:spMkLst>
            <pc:docMk/>
            <pc:sldMk cId="1373121806" sldId="538"/>
            <ac:spMk id="15" creationId="{00000000-0000-0000-0000-000000000000}"/>
          </ac:spMkLst>
        </pc:spChg>
        <pc:grpChg chg="mod">
          <ac:chgData name="Raghunath Tewari" userId="2638bdda-d406-4938-a2a6-e4e967acb772" providerId="ADAL" clId="{E0D957E1-A605-714C-9581-3E2852354209}" dt="2024-08-21T02:11:59.471" v="19" actId="14100"/>
          <ac:grpSpMkLst>
            <pc:docMk/>
            <pc:sldMk cId="1373121806" sldId="538"/>
            <ac:grpSpMk id="13" creationId="{00000000-0000-0000-0000-000000000000}"/>
          </ac:grpSpMkLst>
        </pc:grpChg>
        <pc:grpChg chg="del">
          <ac:chgData name="Raghunath Tewari" userId="2638bdda-d406-4938-a2a6-e4e967acb772" providerId="ADAL" clId="{E0D957E1-A605-714C-9581-3E2852354209}" dt="2024-08-21T02:13:43.002" v="20" actId="478"/>
          <ac:grpSpMkLst>
            <pc:docMk/>
            <pc:sldMk cId="1373121806" sldId="538"/>
            <ac:grpSpMk id="19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8/21/24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8/21/24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8/21/24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8/21/24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10 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0070C0"/>
                </a:solidFill>
              </a:rPr>
              <a:t>Algorithms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for </a:t>
            </a:r>
            <a:r>
              <a:rPr lang="en-US" sz="2000" b="1" dirty="0">
                <a:solidFill>
                  <a:srgbClr val="7030A0"/>
                </a:solidFill>
              </a:rPr>
              <a:t>Directed </a:t>
            </a:r>
            <a:r>
              <a:rPr lang="en-US" sz="2000" b="1">
                <a:solidFill>
                  <a:srgbClr val="7030A0"/>
                </a:solidFill>
              </a:rPr>
              <a:t>Acyclic Graphs</a:t>
            </a: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2800" dirty="0"/>
              <a:t>Why Does </a:t>
            </a:r>
            <a:br>
              <a:rPr lang="en-US" sz="2800" dirty="0"/>
            </a:br>
            <a:r>
              <a:rPr lang="en-US" sz="2800" dirty="0">
                <a:solidFill>
                  <a:srgbClr val="7030A0"/>
                </a:solidFill>
              </a:rPr>
              <a:t>Topological ordering </a:t>
            </a:r>
            <a:r>
              <a:rPr lang="en-US" sz="2800" dirty="0"/>
              <a:t>exist for </a:t>
            </a:r>
            <a:r>
              <a:rPr lang="en-US" sz="2800" u="sng" dirty="0"/>
              <a:t>every</a:t>
            </a:r>
            <a:r>
              <a:rPr lang="en-US" sz="2800" dirty="0"/>
              <a:t> DAG?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1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Example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1600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Oval 5"/>
          <p:cNvSpPr/>
          <p:nvPr/>
        </p:nvSpPr>
        <p:spPr>
          <a:xfrm>
            <a:off x="5562600" y="1524000"/>
            <a:ext cx="385622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2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 1</a:t>
                </a:r>
                <a:r>
                  <a:rPr lang="en-US" sz="1800" dirty="0"/>
                  <a:t>: Every DAG has at least one vertex with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Proof: </a:t>
                </a:r>
              </a:p>
              <a:p>
                <a:pPr marL="0" indent="0" algn="ctr">
                  <a:buNone/>
                </a:pPr>
                <a:r>
                  <a:rPr lang="en-US" sz="1800" dirty="0"/>
                  <a:t>(an algorithmic proof)</a:t>
                </a:r>
              </a:p>
              <a:p>
                <a:pPr marL="0" indent="0">
                  <a:buNone/>
                </a:pPr>
                <a:r>
                  <a:rPr lang="en-US" sz="1800" dirty="0"/>
                  <a:t>Pick any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While</a:t>
                </a:r>
                <a:r>
                  <a:rPr lang="en-US" sz="1800" dirty="0"/>
                  <a:t>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14:m>
                  <m:oMath xmlns:m="http://schemas.openxmlformats.org/officeDocument/2006/math">
                    <m:r>
                      <a:rPr lang="en-US" sz="18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  </a:t>
                </a:r>
                <a:r>
                  <a:rPr lang="en-US" sz="1800" dirty="0"/>
                  <a:t>do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     Let </a:t>
                </a:r>
                <a14:m>
                  <m:oMath xmlns:m="http://schemas.openxmlformats.org/officeDocument/2006/math">
                    <m:r>
                      <a:rPr lang="en-US" sz="1800" b="1" dirty="0">
                        <a:latin typeface="Cambria Math"/>
                      </a:rPr>
                      <m:t>(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1800" b="1" i="0" dirty="0" smtClean="0">
                        <a:latin typeface="Cambria Math"/>
                      </a:rPr>
                      <m:t>,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18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be an edge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; </a:t>
                </a:r>
              </a:p>
              <a:p>
                <a:pPr marL="0" indent="0">
                  <a:buNone/>
                </a:pPr>
                <a:r>
                  <a:rPr lang="en-US" sz="1800" dirty="0"/>
                  <a:t>}</a:t>
                </a:r>
              </a:p>
              <a:p>
                <a:pPr marL="0" indent="0">
                  <a:buNone/>
                </a:pPr>
                <a:r>
                  <a:rPr lang="en-US" sz="1800" dirty="0"/>
                  <a:t>return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</a:t>
                </a:r>
                <a:r>
                  <a:rPr lang="en-US" sz="1800" dirty="0"/>
                  <a:t>: This algorithm, if terminates, will output a vertex of </a:t>
                </a:r>
                <a:r>
                  <a:rPr lang="en-US" sz="1800" b="1" dirty="0" err="1"/>
                  <a:t>indegree</a:t>
                </a:r>
                <a:r>
                  <a:rPr lang="en-US" sz="1800" dirty="0"/>
                  <a:t> =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/>
                  <a:t>. 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315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705600" y="4800600"/>
            <a:ext cx="676556" cy="812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7" idx="2"/>
          </p:cNvCxnSpPr>
          <p:nvPr/>
        </p:nvCxnSpPr>
        <p:spPr>
          <a:xfrm>
            <a:off x="6400800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172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cxnSp>
        <p:nvCxnSpPr>
          <p:cNvPr id="16" name="Straight Arrow Connector 15"/>
          <p:cNvCxnSpPr>
            <a:endCxn id="15" idx="4"/>
          </p:cNvCxnSpPr>
          <p:nvPr/>
        </p:nvCxnSpPr>
        <p:spPr>
          <a:xfrm flipV="1">
            <a:off x="5724244" y="5791200"/>
            <a:ext cx="562256" cy="533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67044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5029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419600" y="4800600"/>
            <a:ext cx="676556" cy="81262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2"/>
          </p:cNvCxnSpPr>
          <p:nvPr/>
        </p:nvCxnSpPr>
        <p:spPr>
          <a:xfrm>
            <a:off x="4114800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905000" y="5676900"/>
            <a:ext cx="9144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16764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00400" y="5344180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…</a:t>
            </a:r>
          </a:p>
        </p:txBody>
      </p:sp>
      <p:sp>
        <p:nvSpPr>
          <p:cNvPr id="26" name="Oval 25"/>
          <p:cNvSpPr/>
          <p:nvPr/>
        </p:nvSpPr>
        <p:spPr>
          <a:xfrm>
            <a:off x="28194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3886200" y="55626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447800" y="5206912"/>
            <a:ext cx="5105400" cy="85098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39944" y="6057900"/>
            <a:ext cx="64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811535" y="4343400"/>
            <a:ext cx="1388865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124200" y="4419600"/>
            <a:ext cx="1388865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95800" y="4495800"/>
            <a:ext cx="3505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2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15" grpId="0" animBg="1"/>
      <p:bldP spid="20" grpId="0" animBg="1"/>
      <p:bldP spid="24" grpId="0" animBg="1"/>
      <p:bldP spid="25" grpId="0"/>
      <p:bldP spid="26" grpId="0" animBg="1"/>
      <p:bldP spid="27" grpId="0" animBg="1"/>
      <p:bldP spid="28" grpId="0" animBg="1"/>
      <p:bldP spid="2" grpId="0"/>
      <p:bldP spid="31" grpId="0" animBg="1"/>
      <p:bldP spid="32" grpId="0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 1</a:t>
            </a:r>
            <a:r>
              <a:rPr lang="en-US" sz="2000" dirty="0"/>
              <a:t>: Every </a:t>
            </a:r>
            <a:r>
              <a:rPr lang="en-US" sz="2000" b="1" dirty="0"/>
              <a:t>DAG</a:t>
            </a:r>
            <a:r>
              <a:rPr lang="en-US" sz="2000" dirty="0"/>
              <a:t> has at least one vertex with </a:t>
            </a:r>
            <a:r>
              <a:rPr lang="en-US" sz="2000" b="1" dirty="0">
                <a:solidFill>
                  <a:srgbClr val="7030A0"/>
                </a:solidFill>
              </a:rPr>
              <a:t>in-degree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1600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831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0862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590800" y="2362200"/>
            <a:ext cx="876300" cy="990600"/>
            <a:chOff x="2590800" y="2362200"/>
            <a:chExt cx="876300" cy="9906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590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</p:grpSp>
      <p:sp>
        <p:nvSpPr>
          <p:cNvPr id="18" name="Oval 17"/>
          <p:cNvSpPr/>
          <p:nvPr/>
        </p:nvSpPr>
        <p:spPr>
          <a:xfrm>
            <a:off x="5791200" y="333647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20" name="Oval 19"/>
          <p:cNvSpPr/>
          <p:nvPr/>
        </p:nvSpPr>
        <p:spPr>
          <a:xfrm>
            <a:off x="3352800" y="33528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67300" y="1600200"/>
            <a:ext cx="1366978" cy="795478"/>
            <a:chOff x="5067300" y="1600200"/>
            <a:chExt cx="1366978" cy="795478"/>
          </a:xfrm>
        </p:grpSpPr>
        <p:sp>
          <p:nvSpPr>
            <p:cNvPr id="14" name="Oval 13"/>
            <p:cNvSpPr/>
            <p:nvPr/>
          </p:nvSpPr>
          <p:spPr>
            <a:xfrm>
              <a:off x="5638800" y="1600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1795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1795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148122" y="2557322"/>
            <a:ext cx="2319478" cy="1007749"/>
            <a:chOff x="5148122" y="2557322"/>
            <a:chExt cx="2319478" cy="1007749"/>
          </a:xfrm>
        </p:grpSpPr>
        <p:sp>
          <p:nvSpPr>
            <p:cNvPr id="19" name="Oval 18"/>
            <p:cNvSpPr/>
            <p:nvPr/>
          </p:nvSpPr>
          <p:spPr>
            <a:xfrm>
              <a:off x="72390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557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450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81400" y="3336471"/>
            <a:ext cx="2209800" cy="228600"/>
            <a:chOff x="3581400" y="3336471"/>
            <a:chExt cx="2209800" cy="228600"/>
          </a:xfrm>
        </p:grpSpPr>
        <p:sp>
          <p:nvSpPr>
            <p:cNvPr id="17" name="Oval 16"/>
            <p:cNvSpPr/>
            <p:nvPr/>
          </p:nvSpPr>
          <p:spPr>
            <a:xfrm>
              <a:off x="44958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450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450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181600" y="2362200"/>
            <a:ext cx="2090878" cy="1007749"/>
            <a:chOff x="5181600" y="2362200"/>
            <a:chExt cx="2090878" cy="1007749"/>
          </a:xfrm>
        </p:grpSpPr>
        <p:sp>
          <p:nvSpPr>
            <p:cNvPr id="16" name="Oval 15"/>
            <p:cNvSpPr/>
            <p:nvPr/>
          </p:nvSpPr>
          <p:spPr>
            <a:xfrm>
              <a:off x="640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557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557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476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/>
          <p:cNvSpPr/>
          <p:nvPr/>
        </p:nvSpPr>
        <p:spPr>
          <a:xfrm>
            <a:off x="1295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u</a:t>
            </a:r>
          </a:p>
        </p:txBody>
      </p:sp>
      <p:sp>
        <p:nvSpPr>
          <p:cNvPr id="59" name="Oval 58"/>
          <p:cNvSpPr/>
          <p:nvPr/>
        </p:nvSpPr>
        <p:spPr>
          <a:xfrm>
            <a:off x="2133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60" name="Oval 59"/>
          <p:cNvSpPr/>
          <p:nvPr/>
        </p:nvSpPr>
        <p:spPr>
          <a:xfrm>
            <a:off x="3048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9400" y="2362200"/>
            <a:ext cx="2362200" cy="1024078"/>
            <a:chOff x="2819400" y="2362200"/>
            <a:chExt cx="2362200" cy="1024078"/>
          </a:xfrm>
        </p:grpSpPr>
        <p:sp>
          <p:nvSpPr>
            <p:cNvPr id="15" name="Oval 14"/>
            <p:cNvSpPr/>
            <p:nvPr/>
          </p:nvSpPr>
          <p:spPr>
            <a:xfrm>
              <a:off x="49530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557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590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476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38862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62" name="Oval 61"/>
          <p:cNvSpPr/>
          <p:nvPr/>
        </p:nvSpPr>
        <p:spPr>
          <a:xfrm>
            <a:off x="64008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63" name="Oval 62"/>
          <p:cNvSpPr/>
          <p:nvPr/>
        </p:nvSpPr>
        <p:spPr>
          <a:xfrm>
            <a:off x="4724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64" name="Oval 63"/>
          <p:cNvSpPr/>
          <p:nvPr/>
        </p:nvSpPr>
        <p:spPr>
          <a:xfrm>
            <a:off x="5562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z</a:t>
            </a:r>
          </a:p>
        </p:txBody>
      </p:sp>
      <p:sp>
        <p:nvSpPr>
          <p:cNvPr id="65" name="Oval 64"/>
          <p:cNvSpPr/>
          <p:nvPr/>
        </p:nvSpPr>
        <p:spPr>
          <a:xfrm>
            <a:off x="7239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192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605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718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100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51314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864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246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421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033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44" grpId="0"/>
      <p:bldP spid="45" grpId="0"/>
      <p:bldP spid="47" grpId="0"/>
      <p:bldP spid="50" grpId="0"/>
      <p:bldP spid="51" grpId="0"/>
      <p:bldP spid="53" grpId="0"/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Why does </a:t>
            </a:r>
            <a:r>
              <a:rPr lang="en-US" sz="3200" b="1" dirty="0">
                <a:solidFill>
                  <a:srgbClr val="7030A0"/>
                </a:solidFill>
              </a:rPr>
              <a:t>Topological ordering exist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Time complexity of the algorithm:  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amond 4"/>
              <p:cNvSpPr/>
              <p:nvPr/>
            </p:nvSpPr>
            <p:spPr>
              <a:xfrm>
                <a:off x="3276600" y="5410200"/>
                <a:ext cx="2667000" cy="838200"/>
              </a:xfrm>
              <a:prstGeom prst="diamond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Is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600" dirty="0">
                    <a:solidFill>
                      <a:schemeClr val="bg2"/>
                    </a:solidFill>
                  </a:rPr>
                  <a:t> </a:t>
                </a:r>
                <a:r>
                  <a:rPr lang="en-US" sz="1600" dirty="0">
                    <a:solidFill>
                      <a:schemeClr val="tx1"/>
                    </a:solidFill>
                  </a:rPr>
                  <a:t>empty ?</a:t>
                </a:r>
                <a:endParaRPr lang="en-US" sz="1600" dirty="0">
                  <a:solidFill>
                    <a:schemeClr val="bg2"/>
                  </a:solidFill>
                </a:endParaRPr>
              </a:p>
            </p:txBody>
          </p:sp>
        </mc:Choice>
        <mc:Fallback xmlns="">
          <p:sp>
            <p:nvSpPr>
              <p:cNvPr id="5" name="Diamond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5410200"/>
                <a:ext cx="2667000" cy="838200"/>
              </a:xfrm>
              <a:prstGeom prst="diamond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581400" y="1981200"/>
                <a:ext cx="2286000" cy="6858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</a:t>
                </a:r>
                <a:r>
                  <a:rPr lang="en-US" dirty="0">
                    <a:solidFill>
                      <a:schemeClr val="tx1"/>
                    </a:solidFill>
                  </a:rPr>
                  <a:t> a vertex with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0070C0"/>
                    </a:solidFill>
                  </a:rPr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981200"/>
                <a:ext cx="2286000" cy="685800"/>
              </a:xfrm>
              <a:prstGeom prst="roundRect">
                <a:avLst/>
              </a:prstGeom>
              <a:blipFill rotWithShape="1">
                <a:blip r:embed="rId3"/>
                <a:stretch>
                  <a:fillRect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rved Up Arrow 7"/>
          <p:cNvSpPr/>
          <p:nvPr/>
        </p:nvSpPr>
        <p:spPr>
          <a:xfrm rot="16200000">
            <a:off x="4495800" y="3429000"/>
            <a:ext cx="3886200" cy="1143000"/>
          </a:xfrm>
          <a:prstGeom prst="curved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3581400" y="3124200"/>
                <a:ext cx="2286000" cy="6858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  <m:r>
                      <a:rPr lang="en-US" b="1" dirty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 </a:t>
                </a:r>
                <a:r>
                  <a:rPr lang="en-US" b="1" dirty="0" err="1">
                    <a:solidFill>
                      <a:srgbClr val="002060"/>
                    </a:solidFill>
                  </a:rPr>
                  <a:t>num</a:t>
                </a:r>
                <a:r>
                  <a:rPr lang="en-US" dirty="0">
                    <a:solidFill>
                      <a:srgbClr val="002060"/>
                    </a:solidFill>
                  </a:rPr>
                  <a:t>;</a:t>
                </a:r>
                <a:endParaRPr lang="en-US" b="1" dirty="0">
                  <a:solidFill>
                    <a:srgbClr val="00206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b="1" dirty="0" err="1">
                    <a:solidFill>
                      <a:srgbClr val="002060"/>
                    </a:solidFill>
                  </a:rPr>
                  <a:t>num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  <a:sym typeface="Wingdings" pitchFamily="2" charset="2"/>
                  </a:rPr>
                  <a:t></a:t>
                </a:r>
                <a:r>
                  <a:rPr lang="en-US" b="1" dirty="0">
                    <a:solidFill>
                      <a:srgbClr val="002060"/>
                    </a:solidFill>
                    <a:sym typeface="Wingdings" pitchFamily="2" charset="2"/>
                  </a:rPr>
                  <a:t> </a:t>
                </a:r>
                <a:r>
                  <a:rPr lang="en-US" b="1" dirty="0" err="1">
                    <a:solidFill>
                      <a:srgbClr val="002060"/>
                    </a:solidFill>
                  </a:rPr>
                  <a:t>num</a:t>
                </a:r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+ 1;</a:t>
                </a:r>
                <a:endParaRPr lang="en-US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3124200"/>
                <a:ext cx="2286000" cy="685800"/>
              </a:xfrm>
              <a:prstGeom prst="roundRect">
                <a:avLst/>
              </a:prstGeom>
              <a:blipFill rotWithShape="1">
                <a:blip r:embed="rId4"/>
                <a:stretch>
                  <a:fillRect t="-862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3581400" y="4267200"/>
                <a:ext cx="2286000" cy="6858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7030A0"/>
                    </a:solidFill>
                  </a:rPr>
                  <a:t>Remove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and all its outgoing edges;</a:t>
                </a:r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267200"/>
                <a:ext cx="2286000" cy="685800"/>
              </a:xfrm>
              <a:prstGeom prst="roundRect">
                <a:avLst/>
              </a:prstGeom>
              <a:blipFill rotWithShape="1">
                <a:blip r:embed="rId5"/>
                <a:stretch>
                  <a:fillRect b="-8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Down Arrow 12"/>
          <p:cNvSpPr/>
          <p:nvPr/>
        </p:nvSpPr>
        <p:spPr>
          <a:xfrm>
            <a:off x="4191000" y="26670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4267200" y="38100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4191000" y="49530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43600" y="5257800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NO</a:t>
            </a:r>
          </a:p>
        </p:txBody>
      </p:sp>
      <p:sp>
        <p:nvSpPr>
          <p:cNvPr id="17" name="Down Arrow 16"/>
          <p:cNvSpPr/>
          <p:nvPr/>
        </p:nvSpPr>
        <p:spPr>
          <a:xfrm rot="5400000">
            <a:off x="2552700" y="5600700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53153" y="5300246"/>
            <a:ext cx="45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19" name="Down Arrow 18"/>
          <p:cNvSpPr/>
          <p:nvPr/>
        </p:nvSpPr>
        <p:spPr>
          <a:xfrm rot="16200000">
            <a:off x="2857500" y="2095501"/>
            <a:ext cx="990600" cy="4572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133600" y="2020669"/>
                <a:ext cx="107753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;</a:t>
                </a:r>
              </a:p>
              <a:p>
                <a:r>
                  <a:rPr lang="en-US" b="1" dirty="0" err="1"/>
                  <a:t>num</a:t>
                </a:r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</a:t>
                </a:r>
                <a:r>
                  <a:rPr lang="en-US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dirty="0">
                    <a:sym typeface="Wingdings" pitchFamily="2" charset="2"/>
                  </a:rPr>
                  <a:t>;</a:t>
                </a:r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020669"/>
                <a:ext cx="1077539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4520" t="-4673" r="-8475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863138" y="5638800"/>
                <a:ext cx="1032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 valid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138" y="5638800"/>
                <a:ext cx="1032462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5325" t="-8197" r="-94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71336" y="1219200"/>
                <a:ext cx="857864" cy="37555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𝑶</m:t>
                    </m:r>
                    <m:r>
                      <a:rPr lang="en-US" b="1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336" y="1219200"/>
                <a:ext cx="857864" cy="375552"/>
              </a:xfrm>
              <a:prstGeom prst="rect">
                <a:avLst/>
              </a:prstGeom>
              <a:blipFill rotWithShape="1">
                <a:blip r:embed="rId9"/>
                <a:stretch>
                  <a:fillRect t="-6452" r="-12057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89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600" dirty="0"/>
              <a:t>How </a:t>
            </a:r>
            <a:r>
              <a:rPr lang="en-US" sz="3600" dirty="0">
                <a:solidFill>
                  <a:srgbClr val="0070C0"/>
                </a:solidFill>
              </a:rPr>
              <a:t>efficiently</a:t>
            </a:r>
            <a:r>
              <a:rPr lang="en-US" sz="3600" dirty="0"/>
              <a:t> can we compute </a:t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Topological ordering 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time</a:t>
                </a: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0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Revisiting</a:t>
            </a:r>
            <a:r>
              <a:rPr lang="en-US" sz="3200" b="1" dirty="0"/>
              <a:t> the example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Main time consuming step</a:t>
            </a:r>
            <a:r>
              <a:rPr lang="en-US" sz="1600" b="1" dirty="0"/>
              <a:t>:</a:t>
            </a:r>
          </a:p>
          <a:p>
            <a:pPr marL="0" indent="0">
              <a:buNone/>
            </a:pPr>
            <a:r>
              <a:rPr lang="en-US" sz="1600" b="1" dirty="0"/>
              <a:t>                  </a:t>
            </a:r>
            <a:r>
              <a:rPr lang="en-US" sz="1600" dirty="0"/>
              <a:t>To find </a:t>
            </a:r>
            <a:r>
              <a:rPr lang="en-US" sz="1600" u="sng" dirty="0"/>
              <a:t>next</a:t>
            </a:r>
            <a:r>
              <a:rPr lang="en-US" sz="1600" dirty="0"/>
              <a:t> vertex with </a:t>
            </a:r>
            <a:r>
              <a:rPr lang="en-US" sz="1600" b="1" dirty="0" err="1"/>
              <a:t>indegree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2590800" y="2362200"/>
            <a:ext cx="876300" cy="990600"/>
            <a:chOff x="2590800" y="2362200"/>
            <a:chExt cx="876300" cy="9906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590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</p:grpSp>
      <p:sp>
        <p:nvSpPr>
          <p:cNvPr id="18" name="Oval 17"/>
          <p:cNvSpPr/>
          <p:nvPr/>
        </p:nvSpPr>
        <p:spPr>
          <a:xfrm>
            <a:off x="5791200" y="3336471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20" name="Oval 19"/>
          <p:cNvSpPr/>
          <p:nvPr/>
        </p:nvSpPr>
        <p:spPr>
          <a:xfrm>
            <a:off x="3352800" y="33528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067300" y="1600200"/>
            <a:ext cx="1366978" cy="795478"/>
            <a:chOff x="5067300" y="1600200"/>
            <a:chExt cx="1366978" cy="795478"/>
          </a:xfrm>
        </p:grpSpPr>
        <p:sp>
          <p:nvSpPr>
            <p:cNvPr id="14" name="Oval 13"/>
            <p:cNvSpPr/>
            <p:nvPr/>
          </p:nvSpPr>
          <p:spPr>
            <a:xfrm>
              <a:off x="5638800" y="1600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1795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1795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5148122" y="2557322"/>
            <a:ext cx="2319478" cy="1007749"/>
            <a:chOff x="5148122" y="2557322"/>
            <a:chExt cx="2319478" cy="1007749"/>
          </a:xfrm>
        </p:grpSpPr>
        <p:sp>
          <p:nvSpPr>
            <p:cNvPr id="19" name="Oval 18"/>
            <p:cNvSpPr/>
            <p:nvPr/>
          </p:nvSpPr>
          <p:spPr>
            <a:xfrm>
              <a:off x="72390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557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450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581400" y="3336471"/>
            <a:ext cx="2209800" cy="228600"/>
            <a:chOff x="3581400" y="3336471"/>
            <a:chExt cx="2209800" cy="228600"/>
          </a:xfrm>
        </p:grpSpPr>
        <p:sp>
          <p:nvSpPr>
            <p:cNvPr id="17" name="Oval 16"/>
            <p:cNvSpPr/>
            <p:nvPr/>
          </p:nvSpPr>
          <p:spPr>
            <a:xfrm>
              <a:off x="4495800" y="3336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450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450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5181600" y="2362200"/>
            <a:ext cx="2090878" cy="1007749"/>
            <a:chOff x="5181600" y="2362200"/>
            <a:chExt cx="2090878" cy="1007749"/>
          </a:xfrm>
        </p:grpSpPr>
        <p:sp>
          <p:nvSpPr>
            <p:cNvPr id="16" name="Oval 15"/>
            <p:cNvSpPr/>
            <p:nvPr/>
          </p:nvSpPr>
          <p:spPr>
            <a:xfrm>
              <a:off x="64008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557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557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476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Oval 57"/>
          <p:cNvSpPr/>
          <p:nvPr/>
        </p:nvSpPr>
        <p:spPr>
          <a:xfrm>
            <a:off x="1295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u</a:t>
            </a:r>
          </a:p>
        </p:txBody>
      </p:sp>
      <p:sp>
        <p:nvSpPr>
          <p:cNvPr id="59" name="Oval 58"/>
          <p:cNvSpPr/>
          <p:nvPr/>
        </p:nvSpPr>
        <p:spPr>
          <a:xfrm>
            <a:off x="2133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</a:t>
            </a:r>
          </a:p>
        </p:txBody>
      </p:sp>
      <p:sp>
        <p:nvSpPr>
          <p:cNvPr id="60" name="Oval 59"/>
          <p:cNvSpPr/>
          <p:nvPr/>
        </p:nvSpPr>
        <p:spPr>
          <a:xfrm>
            <a:off x="3048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9400" y="2362200"/>
            <a:ext cx="2362200" cy="1024078"/>
            <a:chOff x="2819400" y="2362200"/>
            <a:chExt cx="2362200" cy="1024078"/>
          </a:xfrm>
        </p:grpSpPr>
        <p:sp>
          <p:nvSpPr>
            <p:cNvPr id="15" name="Oval 14"/>
            <p:cNvSpPr/>
            <p:nvPr/>
          </p:nvSpPr>
          <p:spPr>
            <a:xfrm>
              <a:off x="4953000" y="2362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557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590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476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/>
          <p:cNvSpPr/>
          <p:nvPr/>
        </p:nvSpPr>
        <p:spPr>
          <a:xfrm>
            <a:off x="38862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62" name="Oval 61"/>
          <p:cNvSpPr/>
          <p:nvPr/>
        </p:nvSpPr>
        <p:spPr>
          <a:xfrm>
            <a:off x="64008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w</a:t>
            </a:r>
          </a:p>
        </p:txBody>
      </p:sp>
      <p:sp>
        <p:nvSpPr>
          <p:cNvPr id="63" name="Oval 62"/>
          <p:cNvSpPr/>
          <p:nvPr/>
        </p:nvSpPr>
        <p:spPr>
          <a:xfrm>
            <a:off x="47244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64" name="Oval 63"/>
          <p:cNvSpPr/>
          <p:nvPr/>
        </p:nvSpPr>
        <p:spPr>
          <a:xfrm>
            <a:off x="55626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z</a:t>
            </a:r>
          </a:p>
        </p:txBody>
      </p:sp>
      <p:sp>
        <p:nvSpPr>
          <p:cNvPr id="65" name="Oval 64"/>
          <p:cNvSpPr/>
          <p:nvPr/>
        </p:nvSpPr>
        <p:spPr>
          <a:xfrm>
            <a:off x="7239000" y="4191000"/>
            <a:ext cx="228600" cy="2286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192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0605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718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8100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651314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4864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24600" y="4507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42114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29400" y="679884"/>
            <a:ext cx="2353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..but </a:t>
            </a:r>
            <a:r>
              <a:rPr lang="en-US" b="1" dirty="0">
                <a:solidFill>
                  <a:srgbClr val="006C31"/>
                </a:solidFill>
              </a:rPr>
              <a:t>slowly</a:t>
            </a:r>
            <a:r>
              <a:rPr lang="en-US" b="1" dirty="0"/>
              <a:t> this time…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14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1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000"/>
                            </p:stCondLst>
                            <p:childTnLst>
                              <p:par>
                                <p:cTn id="1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7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000"/>
                            </p:stCondLst>
                            <p:childTnLst>
                              <p:par>
                                <p:cTn id="1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8" grpId="0" animBg="1"/>
      <p:bldP spid="2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/>
      <p:bldP spid="44" grpId="0"/>
      <p:bldP spid="45" grpId="0"/>
      <p:bldP spid="47" grpId="0"/>
      <p:bldP spid="50" grpId="0"/>
      <p:bldP spid="51" grpId="0"/>
      <p:bldP spid="53" grpId="0"/>
      <p:bldP spid="54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Main steps of the </a:t>
            </a:r>
            <a:r>
              <a:rPr lang="en-US" sz="2000" b="1" dirty="0">
                <a:solidFill>
                  <a:srgbClr val="0070C0"/>
                </a:solidFill>
              </a:rPr>
              <a:t>current algorithm</a:t>
            </a:r>
            <a:r>
              <a:rPr lang="en-US" sz="2000" dirty="0"/>
              <a:t>:  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Searching a vertex of </a:t>
            </a:r>
            <a:r>
              <a:rPr lang="en-US" sz="2000" b="1" dirty="0">
                <a:solidFill>
                  <a:srgbClr val="7030A0"/>
                </a:solidFill>
              </a:rPr>
              <a:t>in-degree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70C0"/>
                </a:solidFill>
              </a:rPr>
              <a:t>0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Processing vertices in a </a:t>
            </a:r>
            <a:r>
              <a:rPr lang="en-US" sz="2000" u="sng" dirty="0"/>
              <a:t>particular order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Left Arrow 4"/>
          <p:cNvSpPr/>
          <p:nvPr/>
        </p:nvSpPr>
        <p:spPr>
          <a:xfrm>
            <a:off x="5574792" y="3048000"/>
            <a:ext cx="2883408" cy="914400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Keep an array </a:t>
            </a:r>
            <a:r>
              <a:rPr lang="en-US" b="1" dirty="0">
                <a:solidFill>
                  <a:srgbClr val="7030A0"/>
                </a:solidFill>
              </a:rPr>
              <a:t>In-degree</a:t>
            </a:r>
            <a:r>
              <a:rPr lang="en-US" dirty="0">
                <a:solidFill>
                  <a:schemeClr val="tx1"/>
                </a:solidFill>
              </a:rPr>
              <a:t>[]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Left Arrow 5"/>
              <p:cNvSpPr/>
              <p:nvPr/>
            </p:nvSpPr>
            <p:spPr>
              <a:xfrm>
                <a:off x="5574792" y="4191000"/>
                <a:ext cx="2883408" cy="914400"/>
              </a:xfrm>
              <a:prstGeom prst="lef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Keep a queue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Left Arrow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792" y="4191000"/>
                <a:ext cx="2883408" cy="914400"/>
              </a:xfrm>
              <a:prstGeom prst="leftArrow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2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Algorithm </a:t>
            </a:r>
            <a:r>
              <a:rPr lang="en-US" sz="3200" b="1" dirty="0"/>
              <a:t>for</a:t>
            </a:r>
            <a:r>
              <a:rPr lang="en-US" sz="3200" b="1" dirty="0">
                <a:solidFill>
                  <a:srgbClr val="7030A0"/>
                </a:solidFill>
              </a:rPr>
              <a:t> Topological ordering ? 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Topological-ordering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0" indent="0">
                  <a:buNone/>
                </a:pPr>
                <a:r>
                  <a:rPr lang="en-US" sz="1800" dirty="0"/>
                  <a:t>{ </a:t>
                </a:r>
                <a:r>
                  <a:rPr lang="en-US" sz="1800" b="1" dirty="0" err="1"/>
                  <a:t>CreateEmptyQueue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dirty="0"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 {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        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                                  </a:t>
                </a:r>
                <a:r>
                  <a:rPr lang="en-US" sz="1800" b="1" dirty="0" err="1"/>
                  <a:t>EnQueue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   }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 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r>
                  <a:rPr lang="en-US" sz="1800" b="1" dirty="0"/>
                  <a:t>While</a:t>
                </a:r>
                <a:r>
                  <a:rPr lang="en-US" sz="1800" dirty="0"/>
                  <a:t>(             </a:t>
                </a:r>
                <a:r>
                  <a:rPr lang="en-US" sz="1800" dirty="0">
                    <a:solidFill>
                      <a:srgbClr val="C00000"/>
                    </a:solidFill>
                  </a:rPr>
                  <a:t>?</a:t>
                </a:r>
                <a:r>
                  <a:rPr lang="en-US" sz="1800" dirty="0"/>
                  <a:t>             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        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b="1" dirty="0" err="1"/>
                  <a:t>DeQueue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 </a:t>
                </a:r>
                <a:r>
                  <a:rPr lang="en-US" sz="1800" b="1" dirty="0" err="1"/>
                  <a:t>num</a:t>
                </a:r>
                <a:r>
                  <a:rPr lang="en-US" sz="1800" dirty="0"/>
                  <a:t>;</a:t>
                </a: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ym typeface="Wingdings" pitchFamily="2" charset="2"/>
                  </a:rPr>
                  <a:t>         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b="1" dirty="0">
                    <a:sym typeface="Wingdings" pitchFamily="2" charset="2"/>
                  </a:rPr>
                  <a:t> </a:t>
                </a:r>
                <a:r>
                  <a:rPr lang="en-US" sz="1800" b="1" dirty="0" err="1"/>
                  <a:t>num</a:t>
                </a:r>
                <a:r>
                  <a:rPr lang="en-US" sz="1800" b="1" dirty="0"/>
                  <a:t>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</a:t>
                </a:r>
                <a:r>
                  <a:rPr lang="en-US" sz="1800" b="1" dirty="0">
                    <a:sym typeface="Wingdings" pitchFamily="2" charset="2"/>
                  </a:rPr>
                  <a:t>For each 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	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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–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</a:t>
                </a:r>
                <a:r>
                  <a:rPr lang="en-US" sz="1800" b="1" dirty="0">
                    <a:sym typeface="Wingdings" pitchFamily="2" charset="2"/>
                  </a:rPr>
                  <a:t>if</a:t>
                </a:r>
                <a:r>
                  <a:rPr lang="en-US" sz="1800" dirty="0">
                    <a:sym typeface="Wingdings" pitchFamily="2" charset="2"/>
                  </a:rPr>
                  <a:t> (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in-degree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= </a:t>
                </a:r>
                <a:r>
                  <a:rPr lang="en-US" sz="1800" dirty="0">
                    <a:solidFill>
                      <a:srgbClr val="0070C0"/>
                    </a:solidFill>
                  </a:rPr>
                  <a:t>0</a:t>
                </a:r>
                <a:r>
                  <a:rPr lang="en-US" sz="1800" dirty="0">
                    <a:sym typeface="Wingdings" pitchFamily="2" charset="2"/>
                  </a:rPr>
                  <a:t>) </a:t>
                </a:r>
                <a:r>
                  <a:rPr lang="en-US" sz="1800" b="1" dirty="0" err="1"/>
                  <a:t>EnQueue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>
                <a:blip r:embed="rId2"/>
                <a:stretch>
                  <a:fillRect l="-617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546729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0600" y="4648200"/>
            <a:ext cx="264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49584" y="5848290"/>
                <a:ext cx="1354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} return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;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4" y="5848290"/>
                <a:ext cx="1354923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4955" t="-7576" r="-8108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81160" y="3135868"/>
                <a:ext cx="1362040" cy="33855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not-empty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𝑸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1160" y="3135868"/>
                <a:ext cx="1362040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2691" t="-5357" r="-4036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/>
          <p:cNvGrpSpPr/>
          <p:nvPr/>
        </p:nvGrpSpPr>
        <p:grpSpPr>
          <a:xfrm>
            <a:off x="4527198" y="4572000"/>
            <a:ext cx="2330802" cy="1143000"/>
            <a:chOff x="5257800" y="3341132"/>
            <a:chExt cx="2330802" cy="2278558"/>
          </a:xfrm>
        </p:grpSpPr>
        <p:sp>
          <p:nvSpPr>
            <p:cNvPr id="11" name="Right Brace 10"/>
            <p:cNvSpPr/>
            <p:nvPr/>
          </p:nvSpPr>
          <p:spPr>
            <a:xfrm>
              <a:off x="5257800" y="3341132"/>
              <a:ext cx="612648" cy="2278558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943600" y="4248090"/>
                  <a:ext cx="16450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deg</m:t>
                      </m:r>
                      <m:r>
                        <a:rPr lang="en-US" b="0" i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𝒗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dirty="0"/>
                    <a:t>) time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248090"/>
                  <a:ext cx="1645002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963" t="-8333" r="-629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/>
          <p:cNvSpPr txBox="1"/>
          <p:nvPr/>
        </p:nvSpPr>
        <p:spPr>
          <a:xfrm>
            <a:off x="609600" y="3364468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Down Ribbon 9"/>
              <p:cNvSpPr/>
              <p:nvPr/>
            </p:nvSpPr>
            <p:spPr>
              <a:xfrm>
                <a:off x="5930205" y="5791200"/>
                <a:ext cx="19812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time.</a:t>
                </a:r>
              </a:p>
            </p:txBody>
          </p:sp>
        </mc:Choice>
        <mc:Fallback xmlns="">
          <p:sp>
            <p:nvSpPr>
              <p:cNvPr id="10" name="Down Ribbon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05" y="5791200"/>
                <a:ext cx="1981200" cy="7650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12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 animBg="1"/>
      <p:bldP spid="5" grpId="0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Directed </a:t>
            </a:r>
            <a:r>
              <a:rPr lang="en-US" sz="3600" b="1" dirty="0">
                <a:solidFill>
                  <a:srgbClr val="7030A0"/>
                </a:solidFill>
              </a:rPr>
              <a:t>Acyclic </a:t>
            </a:r>
            <a:r>
              <a:rPr lang="en-US" sz="3600" b="1" dirty="0"/>
              <a:t>Graphs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8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Applications of </a:t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topological ordering ?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1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such that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3" name="Curved Connector 42"/>
          <p:cNvCxnSpPr/>
          <p:nvPr/>
        </p:nvCxnSpPr>
        <p:spPr>
          <a:xfrm>
            <a:off x="6637609" y="3790949"/>
            <a:ext cx="603250" cy="13784"/>
          </a:xfrm>
          <a:prstGeom prst="curvedConnector4">
            <a:avLst>
              <a:gd name="adj1" fmla="val 1015"/>
              <a:gd name="adj2" fmla="val 248654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4096639" y="351251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4683937" y="292522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2945431" y="3518869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3541442" y="2391316"/>
            <a:ext cx="7434" cy="2819400"/>
          </a:xfrm>
          <a:prstGeom prst="curvedConnector3">
            <a:avLst>
              <a:gd name="adj1" fmla="val -1102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2665142" y="2658016"/>
            <a:ext cx="7434" cy="2286000"/>
          </a:xfrm>
          <a:prstGeom prst="curvedConnector3">
            <a:avLst>
              <a:gd name="adj1" fmla="val -1117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6663783" y="3227657"/>
            <a:ext cx="7434" cy="1146717"/>
          </a:xfrm>
          <a:prstGeom prst="curvedConnector3">
            <a:avLst>
              <a:gd name="adj1" fmla="val 84251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p:cxnSp>
        <p:nvCxnSpPr>
          <p:cNvPr id="26" name="Curved Connector 25"/>
          <p:cNvCxnSpPr/>
          <p:nvPr/>
        </p:nvCxnSpPr>
        <p:spPr>
          <a:xfrm rot="16200000" flipH="1">
            <a:off x="2093642" y="3227658"/>
            <a:ext cx="7434" cy="1146717"/>
          </a:xfrm>
          <a:prstGeom prst="curvedConnector3">
            <a:avLst>
              <a:gd name="adj1" fmla="val 57894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17" idx="2"/>
            <a:endCxn id="15" idx="2"/>
          </p:cNvCxnSpPr>
          <p:nvPr/>
        </p:nvCxnSpPr>
        <p:spPr>
          <a:xfrm rot="5400000" flipH="1" flipV="1">
            <a:off x="3236642" y="3229516"/>
            <a:ext cx="7434" cy="1143000"/>
          </a:xfrm>
          <a:prstGeom prst="curvedConnector3">
            <a:avLst>
              <a:gd name="adj1" fmla="val -673584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14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such that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be a function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that we wish to compute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can be expressed in terms of  </a:t>
                </a:r>
                <a:r>
                  <a:rPr lang="en-US" sz="2000" b="1" u="sng" dirty="0">
                    <a:sym typeface="Wingdings" pitchFamily="2" charset="2"/>
                  </a:rPr>
                  <a:t>ONLY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We can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by processing vertices in </a:t>
                </a:r>
                <a:r>
                  <a:rPr lang="en-US" sz="2000" u="sng" dirty="0">
                    <a:sym typeface="Wingdings" pitchFamily="2" charset="2"/>
                  </a:rPr>
                  <a:t>increasing order</a:t>
                </a:r>
                <a:r>
                  <a:rPr lang="en-US" sz="20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525859" y="3797299"/>
            <a:ext cx="2286000" cy="7434"/>
            <a:chOff x="1525859" y="3797299"/>
            <a:chExt cx="2286000" cy="7434"/>
          </a:xfrm>
        </p:grpSpPr>
        <p:cxnSp>
          <p:nvCxnSpPr>
            <p:cNvPr id="63" name="Curved Connector 62"/>
            <p:cNvCxnSpPr/>
            <p:nvPr/>
          </p:nvCxnSpPr>
          <p:spPr>
            <a:xfrm rot="5400000" flipH="1" flipV="1">
              <a:off x="2665142" y="2658016"/>
              <a:ext cx="7434" cy="2286000"/>
            </a:xfrm>
            <a:prstGeom prst="curvedConnector3">
              <a:avLst>
                <a:gd name="adj1" fmla="val -94180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7" idx="2"/>
              <a:endCxn id="15" idx="2"/>
            </p:cNvCxnSpPr>
            <p:nvPr/>
          </p:nvCxnSpPr>
          <p:spPr>
            <a:xfrm rot="5400000" flipH="1" flipV="1">
              <a:off x="3236642" y="3229516"/>
              <a:ext cx="7434" cy="1143000"/>
            </a:xfrm>
            <a:prstGeom prst="curvedConnector3">
              <a:avLst>
                <a:gd name="adj1" fmla="val -673584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ight Arrow 23"/>
              <p:cNvSpPr/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is useful 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this order</a:t>
                </a:r>
              </a:p>
            </p:txBody>
          </p:sp>
        </mc:Choice>
        <mc:Fallback xmlns="">
          <p:sp>
            <p:nvSpPr>
              <p:cNvPr id="24" name="Right Arrow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blipFill rotWithShape="1">
                <a:blip r:embed="rId5"/>
                <a:stretch>
                  <a:fillRect l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4343400" y="5181600"/>
            <a:ext cx="3962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28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21" grpId="0"/>
      <p:bldP spid="24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such that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Example: </a:t>
                </a:r>
                <a:r>
                  <a:rPr lang="en-US" sz="2000" b="1" dirty="0">
                    <a:solidFill>
                      <a:srgbClr val="002060"/>
                    </a:solidFill>
                    <a:sym typeface="Wingdings" pitchFamily="2" charset="2"/>
                  </a:rPr>
                  <a:t>Single source shortest paths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: the distance from source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𝒔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=0;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  <a:sym typeface="Wingdings" pitchFamily="2" charset="2"/>
                      </a:rPr>
                      <m:t>𝒎𝒊𝒏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sz="2000" b="1" i="1" dirty="0" smtClean="0">
                            <a:latin typeface="Cambria Math"/>
                          </a:rPr>
                          <m:t>+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𝝎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1" i="1" dirty="0" smtClean="0">
                            <a:latin typeface="Cambria Math"/>
                          </a:rPr>
                          <m:t>)</m:t>
                        </m:r>
                      </m:e>
                    </m:d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000" b="1" i="1" dirty="0">
                            <a:latin typeface="Cambria Math"/>
                          </a:rPr>
                          <m:t>,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525859" y="3797299"/>
            <a:ext cx="2286000" cy="7434"/>
            <a:chOff x="1525859" y="3797299"/>
            <a:chExt cx="2286000" cy="7434"/>
          </a:xfrm>
        </p:grpSpPr>
        <p:cxnSp>
          <p:nvCxnSpPr>
            <p:cNvPr id="63" name="Curved Connector 62"/>
            <p:cNvCxnSpPr/>
            <p:nvPr/>
          </p:nvCxnSpPr>
          <p:spPr>
            <a:xfrm rot="5400000" flipH="1" flipV="1">
              <a:off x="2665142" y="2658016"/>
              <a:ext cx="7434" cy="2286000"/>
            </a:xfrm>
            <a:prstGeom prst="curvedConnector3">
              <a:avLst>
                <a:gd name="adj1" fmla="val -941803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7" idx="2"/>
              <a:endCxn id="15" idx="2"/>
            </p:cNvCxnSpPr>
            <p:nvPr/>
          </p:nvCxnSpPr>
          <p:spPr>
            <a:xfrm rot="5400000" flipH="1" flipV="1">
              <a:off x="3236642" y="3229516"/>
              <a:ext cx="7434" cy="1143000"/>
            </a:xfrm>
            <a:prstGeom prst="curvedConnector3">
              <a:avLst>
                <a:gd name="adj1" fmla="val -6735849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ight Arrow 22"/>
              <p:cNvSpPr/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is useful 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this order</a:t>
                </a:r>
              </a:p>
            </p:txBody>
          </p:sp>
        </mc:Choice>
        <mc:Fallback xmlns="">
          <p:sp>
            <p:nvSpPr>
              <p:cNvPr id="23" name="Right Arrow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2438400"/>
                <a:ext cx="3886200" cy="789432"/>
              </a:xfrm>
              <a:prstGeom prst="rightArrow">
                <a:avLst/>
              </a:prstGeom>
              <a:blipFill rotWithShape="1">
                <a:blip r:embed="rId5"/>
                <a:stretch>
                  <a:fillRect l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Down Ribbon 23"/>
              <p:cNvSpPr/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time </a:t>
                </a:r>
                <a:r>
                  <a:rPr lang="en-US" dirty="0" err="1">
                    <a:solidFill>
                      <a:srgbClr val="002060"/>
                    </a:solidFill>
                  </a:rPr>
                  <a:t>algo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4" name="Down Ribbon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172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4" grpId="0" animBg="1"/>
      <p:bldP spid="24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II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such that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be a function on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that we wish to compute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can be expressed in terms of  </a:t>
                </a:r>
                <a:r>
                  <a:rPr lang="en-US" sz="2000" b="1" u="sng" dirty="0">
                    <a:sym typeface="Wingdings" pitchFamily="2" charset="2"/>
                  </a:rPr>
                  <a:t>ONLY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</m:e>
                    </m:d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𝒛</m:t>
                        </m:r>
                      </m:e>
                    </m:d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We can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by processing vertices in </a:t>
                </a:r>
                <a:r>
                  <a:rPr lang="en-US" sz="2000" u="sng" dirty="0">
                    <a:sym typeface="Wingdings" pitchFamily="2" charset="2"/>
                  </a:rPr>
                  <a:t>decreasing order</a:t>
                </a:r>
                <a:r>
                  <a:rPr lang="en-US" sz="2000" dirty="0">
                    <a:sym typeface="Wingdings" pitchFamily="2" charset="2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ight Arrow 22"/>
              <p:cNvSpPr/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is useful 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this order</a:t>
                </a:r>
              </a:p>
            </p:txBody>
          </p:sp>
        </mc:Choice>
        <mc:Fallback xmlns="">
          <p:sp>
            <p:nvSpPr>
              <p:cNvPr id="23" name="Right Arrow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blipFill rotWithShape="1">
                <a:blip r:embed="rId5"/>
                <a:stretch>
                  <a:fillRect r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818208" y="3790949"/>
            <a:ext cx="1744157" cy="12700"/>
            <a:chOff x="3818208" y="3790949"/>
            <a:chExt cx="1744157" cy="12700"/>
          </a:xfrm>
        </p:grpSpPr>
        <p:cxnSp>
          <p:nvCxnSpPr>
            <p:cNvPr id="22" name="Curved Connector 21"/>
            <p:cNvCxnSpPr/>
            <p:nvPr/>
          </p:nvCxnSpPr>
          <p:spPr>
            <a:xfrm rot="16200000" flipH="1">
              <a:off x="4096639" y="3512518"/>
              <a:ext cx="12700" cy="569561"/>
            </a:xfrm>
            <a:prstGeom prst="curvedConnector3">
              <a:avLst>
                <a:gd name="adj1" fmla="val 2678047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/>
            <p:nvPr/>
          </p:nvCxnSpPr>
          <p:spPr>
            <a:xfrm rot="16200000" flipH="1">
              <a:off x="4683937" y="2925221"/>
              <a:ext cx="12700" cy="1744156"/>
            </a:xfrm>
            <a:prstGeom prst="curvedConnector3">
              <a:avLst>
                <a:gd name="adj1" fmla="val 6102441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24"/>
          <p:cNvSpPr/>
          <p:nvPr/>
        </p:nvSpPr>
        <p:spPr>
          <a:xfrm>
            <a:off x="4343400" y="5181600"/>
            <a:ext cx="39624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5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7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21" grpId="0"/>
      <p:bldP spid="23" grpId="0" animBg="1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Applications of Topological ordering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II</a:t>
            </a:r>
            <a:endParaRPr lang="en-US" sz="4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 mapping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/>
                  <a:t> 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such that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 ,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  <a:sym typeface="Wingdings" pitchFamily="2" charset="2"/>
                  </a:rPr>
                  <a:t>Example: </a:t>
                </a:r>
                <a:r>
                  <a:rPr lang="en-US" sz="2000" b="1" dirty="0">
                    <a:solidFill>
                      <a:srgbClr val="002060"/>
                    </a:solidFill>
                    <a:sym typeface="Wingdings" pitchFamily="2" charset="2"/>
                  </a:rPr>
                  <a:t>Number of paths to a vertex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: the number of paths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to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𝒕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=1;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b="1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𝑬</m:t>
                        </m:r>
                      </m:sub>
                      <m:sup/>
                      <m:e>
                        <m:r>
                          <a:rPr lang="en-US" sz="2000" b="1" i="1" dirty="0">
                            <a:latin typeface="Cambria Math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</m:nary>
                  </m:oMath>
                </a14:m>
                <a:endParaRPr lang="en-US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 b="-22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64489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82" name="TextBox 81"/>
          <p:cNvSpPr txBox="1"/>
          <p:nvPr/>
        </p:nvSpPr>
        <p:spPr>
          <a:xfrm>
            <a:off x="1384758" y="317216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4114800"/>
                <a:ext cx="37542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Down Ribbon 1"/>
              <p:cNvSpPr/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206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002060"/>
                    </a:solidFill>
                  </a:rPr>
                  <a:t> </a:t>
                </a:r>
                <a:r>
                  <a:rPr lang="en-US" dirty="0">
                    <a:solidFill>
                      <a:srgbClr val="002060"/>
                    </a:solidFill>
                  </a:rPr>
                  <a:t>time </a:t>
                </a:r>
                <a:r>
                  <a:rPr lang="en-US" dirty="0" err="1">
                    <a:solidFill>
                      <a:srgbClr val="002060"/>
                    </a:solidFill>
                  </a:rPr>
                  <a:t>algo</a:t>
                </a:r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Down Ribbon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4299466"/>
                <a:ext cx="2133600" cy="656582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 b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ight Arrow 21"/>
              <p:cNvSpPr/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It is useful to compute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tx1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this order</a:t>
                </a:r>
              </a:p>
            </p:txBody>
          </p:sp>
        </mc:Choice>
        <mc:Fallback xmlns="">
          <p:sp>
            <p:nvSpPr>
              <p:cNvPr id="22" name="Right Arrow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39482" y="2438400"/>
                <a:ext cx="3813717" cy="789432"/>
              </a:xfrm>
              <a:prstGeom prst="rightArrow">
                <a:avLst/>
              </a:prstGeom>
              <a:blipFill rotWithShape="1">
                <a:blip r:embed="rId7"/>
                <a:stretch>
                  <a:fillRect r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urved Connector 22"/>
          <p:cNvCxnSpPr/>
          <p:nvPr/>
        </p:nvCxnSpPr>
        <p:spPr>
          <a:xfrm rot="16200000" flipH="1">
            <a:off x="4683937" y="292522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/>
          <p:nvPr/>
        </p:nvCxnSpPr>
        <p:spPr>
          <a:xfrm rot="16200000" flipH="1">
            <a:off x="4096639" y="351251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9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sz="3600" b="1" dirty="0">
                <a:solidFill>
                  <a:srgbClr val="006C31"/>
                </a:solidFill>
              </a:rPr>
              <a:t>Homework</a:t>
            </a:r>
            <a:endParaRPr lang="en-US" sz="3600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Design an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solidFill>
                          <a:srgbClr val="002060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 algorithm for the following problem: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Given a directed acyclic graph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and a sequence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does there exist a path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which looks  like 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sz="2000" b="1" i="1" dirty="0" smtClean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⇝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⇝</m:t>
                      </m:r>
                      <m:r>
                        <a:rPr lang="en-US" sz="2000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…</m:t>
                      </m:r>
                      <m:sSub>
                        <m:sSubPr>
                          <m:ctrlP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  <a:ea typeface="Cambria Math"/>
                            </a:rPr>
                            <m:t>⇝</m:t>
                          </m:r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sz="2000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𝒌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9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Directed</a:t>
            </a:r>
            <a:r>
              <a:rPr lang="en-US" sz="3600" b="1" dirty="0">
                <a:solidFill>
                  <a:srgbClr val="7030A0"/>
                </a:solidFill>
              </a:rPr>
              <a:t> Acyclic </a:t>
            </a:r>
            <a:r>
              <a:rPr lang="en-US" sz="3600" b="1" dirty="0"/>
              <a:t>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is a cycle in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? 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A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dirty="0"/>
                  <a:t> such that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for all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>
                        <a:latin typeface="Cambria Math"/>
                      </a:rPr>
                      <m:t>≤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1800" b="1" i="1" dirty="0">
                        <a:latin typeface="Cambria Math"/>
                      </a:rPr>
                      <m:t>&lt;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and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US" sz="18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sz="18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)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/>
                  <a:t> 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2"/>
                <a:stretch>
                  <a:fillRect l="-593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828800" y="3135868"/>
            <a:ext cx="5873182" cy="750332"/>
            <a:chOff x="1828800" y="3886200"/>
            <a:chExt cx="5873182" cy="750332"/>
          </a:xfrm>
        </p:grpSpPr>
        <p:sp>
          <p:nvSpPr>
            <p:cNvPr id="8" name="Oval 7"/>
            <p:cNvSpPr/>
            <p:nvPr/>
          </p:nvSpPr>
          <p:spPr>
            <a:xfrm>
              <a:off x="1981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819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36576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5532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391400" y="4191000"/>
              <a:ext cx="152400" cy="15240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4267200"/>
                  <a:ext cx="48596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4433" y="4267200"/>
                  <a:ext cx="48596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42672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600" y="4267200"/>
                  <a:ext cx="71038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120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𝒗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𝒌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4413" y="4267200"/>
                  <a:ext cx="48756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75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/>
            <p:cNvCxnSpPr>
              <a:stCxn id="8" idx="6"/>
            </p:cNvCxnSpPr>
            <p:nvPr/>
          </p:nvCxnSpPr>
          <p:spPr>
            <a:xfrm>
              <a:off x="2133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9718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705600" y="4267200"/>
              <a:ext cx="685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713202" y="3886200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29" name="Curved Up Arrow 28"/>
          <p:cNvSpPr/>
          <p:nvPr/>
        </p:nvSpPr>
        <p:spPr>
          <a:xfrm flipH="1" flipV="1">
            <a:off x="1981200" y="2667000"/>
            <a:ext cx="5476996" cy="761255"/>
          </a:xfrm>
          <a:prstGeom prst="curvedUpArrow">
            <a:avLst>
              <a:gd name="adj1" fmla="val 0"/>
              <a:gd name="adj2" fmla="val 15532"/>
              <a:gd name="adj3" fmla="val 23512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33800" y="1524000"/>
            <a:ext cx="2209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43600" y="1447800"/>
            <a:ext cx="22098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03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4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9" grpId="0" animBg="1"/>
      <p:bldP spid="2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Directed </a:t>
            </a:r>
            <a:r>
              <a:rPr lang="en-US" sz="3600" b="1" dirty="0">
                <a:solidFill>
                  <a:srgbClr val="7030A0"/>
                </a:solidFill>
              </a:rPr>
              <a:t>Acyclic </a:t>
            </a:r>
            <a:r>
              <a:rPr lang="en-US" sz="3600" b="1" dirty="0"/>
              <a:t>Graphs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 </a:t>
                </a:r>
              </a:p>
              <a:p>
                <a:pPr marL="0" indent="0">
                  <a:buNone/>
                </a:pPr>
                <a:r>
                  <a:rPr lang="en-US" sz="2000" dirty="0"/>
                  <a:t>A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>
                        <a:latin typeface="Cambria Math"/>
                      </a:rPr>
                      <m:t>=(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said to be </a:t>
                </a:r>
                <a:r>
                  <a:rPr lang="en-US" sz="2000" b="1" dirty="0"/>
                  <a:t>acyclic</a:t>
                </a:r>
                <a:r>
                  <a:rPr lang="en-US" sz="2000" dirty="0"/>
                  <a:t> if there is no cycle present in it.</a:t>
                </a: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Example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25963"/>
              </a:xfrm>
              <a:blipFill rotWithShape="1">
                <a:blip r:embed="rId2"/>
                <a:stretch>
                  <a:fillRect l="-702" t="-674" b="-8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3886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831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7848600" y="4278868"/>
            <a:ext cx="609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DAG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562600" y="1905000"/>
            <a:ext cx="3200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7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4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ordering</a:t>
            </a:r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1800" dirty="0"/>
                  <a:t>: a mapping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/>
                  <a:t> :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[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…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such that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  <m:r>
                          <a:rPr lang="en-US" sz="18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e>
                    </m:d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𝑬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&lt;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7030A0"/>
                        </a:solidFill>
                        <a:latin typeface="Cambria Math"/>
                      </a:rPr>
                      <m:t>𝝉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 </a:t>
                </a: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Theorem</a:t>
                </a:r>
                <a:r>
                  <a:rPr lang="en-US" sz="1800" dirty="0">
                    <a:sym typeface="Wingdings" pitchFamily="2" charset="2"/>
                  </a:rPr>
                  <a:t>: There exists a topological ordering for every </a:t>
                </a:r>
                <a:r>
                  <a:rPr lang="en-US" sz="1800" b="1" dirty="0">
                    <a:sym typeface="Wingdings" pitchFamily="2" charset="2"/>
                  </a:rPr>
                  <a:t>DAG</a:t>
                </a:r>
                <a:r>
                  <a:rPr lang="en-US" sz="1800" dirty="0">
                    <a:sym typeface="Wingdings" pitchFamily="2" charset="2"/>
                  </a:rPr>
                  <a:t>.</a:t>
                </a: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09" b="-62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1447800" y="3444539"/>
            <a:ext cx="5871117" cy="159834"/>
            <a:chOff x="1447800" y="4038600"/>
            <a:chExt cx="5871117" cy="159834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7956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6083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3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3361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38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4038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7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2800" y="40460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3" name="Curved Connector 42"/>
          <p:cNvCxnSpPr/>
          <p:nvPr/>
        </p:nvCxnSpPr>
        <p:spPr>
          <a:xfrm>
            <a:off x="6637609" y="3590589"/>
            <a:ext cx="603250" cy="13784"/>
          </a:xfrm>
          <a:prstGeom prst="curvedConnector4">
            <a:avLst>
              <a:gd name="adj1" fmla="val 1015"/>
              <a:gd name="adj2" fmla="val 248654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/>
          <p:nvPr/>
        </p:nvCxnSpPr>
        <p:spPr>
          <a:xfrm rot="16200000" flipH="1">
            <a:off x="4096639" y="3312158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/>
          <p:nvPr/>
        </p:nvCxnSpPr>
        <p:spPr>
          <a:xfrm rot="16200000" flipH="1">
            <a:off x="4683937" y="2724861"/>
            <a:ext cx="12700" cy="1744156"/>
          </a:xfrm>
          <a:prstGeom prst="curvedConnector3">
            <a:avLst>
              <a:gd name="adj1" fmla="val 610244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/>
          <p:cNvCxnSpPr/>
          <p:nvPr/>
        </p:nvCxnSpPr>
        <p:spPr>
          <a:xfrm rot="16200000" flipH="1">
            <a:off x="2945431" y="3318509"/>
            <a:ext cx="12700" cy="569561"/>
          </a:xfrm>
          <a:prstGeom prst="curvedConnector3">
            <a:avLst>
              <a:gd name="adj1" fmla="val 2678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 rot="5400000" flipH="1" flipV="1">
            <a:off x="3541442" y="2190956"/>
            <a:ext cx="7434" cy="2819400"/>
          </a:xfrm>
          <a:prstGeom prst="curvedConnector3">
            <a:avLst>
              <a:gd name="adj1" fmla="val -1102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/>
          <p:nvPr/>
        </p:nvCxnSpPr>
        <p:spPr>
          <a:xfrm rot="5400000" flipH="1" flipV="1">
            <a:off x="2665142" y="2457656"/>
            <a:ext cx="7434" cy="2286000"/>
          </a:xfrm>
          <a:prstGeom prst="curvedConnector3">
            <a:avLst>
              <a:gd name="adj1" fmla="val -1117522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6663783" y="3027297"/>
            <a:ext cx="7434" cy="1146717"/>
          </a:xfrm>
          <a:prstGeom prst="curvedConnector3">
            <a:avLst>
              <a:gd name="adj1" fmla="val 842518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1384758" y="2971800"/>
            <a:ext cx="6149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1        2          3        4       5          6          7         8        9        10      11</a:t>
            </a:r>
          </a:p>
        </p:txBody>
      </p:sp>
      <p:cxnSp>
        <p:nvCxnSpPr>
          <p:cNvPr id="26" name="Curved Connector 25"/>
          <p:cNvCxnSpPr/>
          <p:nvPr/>
        </p:nvCxnSpPr>
        <p:spPr>
          <a:xfrm rot="16200000" flipH="1">
            <a:off x="2093642" y="3027298"/>
            <a:ext cx="7434" cy="1146717"/>
          </a:xfrm>
          <a:prstGeom prst="curvedConnector3">
            <a:avLst>
              <a:gd name="adj1" fmla="val 57894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1295400" y="5142037"/>
            <a:ext cx="3319840" cy="725363"/>
            <a:chOff x="1919754" y="5410196"/>
            <a:chExt cx="3319840" cy="725363"/>
          </a:xfrm>
        </p:grpSpPr>
        <p:grpSp>
          <p:nvGrpSpPr>
            <p:cNvPr id="2" name="Group 1"/>
            <p:cNvGrpSpPr/>
            <p:nvPr/>
          </p:nvGrpSpPr>
          <p:grpSpPr>
            <a:xfrm>
              <a:off x="1919754" y="5410196"/>
              <a:ext cx="3319840" cy="703413"/>
              <a:chOff x="1981200" y="5410200"/>
              <a:chExt cx="5562600" cy="926068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981200" y="6183868"/>
                <a:ext cx="5562600" cy="152400"/>
                <a:chOff x="1981200" y="4191000"/>
                <a:chExt cx="5562600" cy="15240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19812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28194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6576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5532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7391400" y="4191000"/>
                  <a:ext cx="152400" cy="152400"/>
                </a:xfrm>
                <a:prstGeom prst="ellipse">
                  <a:avLst/>
                </a:prstGeom>
                <a:solidFill>
                  <a:schemeClr val="tx2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>
                  <a:stCxn id="27" idx="6"/>
                </p:cNvCxnSpPr>
                <p:nvPr/>
              </p:nvCxnSpPr>
              <p:spPr>
                <a:xfrm>
                  <a:off x="2133600" y="4267200"/>
                  <a:ext cx="685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>
                  <a:off x="2971800" y="4267200"/>
                  <a:ext cx="685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6705600" y="4267200"/>
                  <a:ext cx="68580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Curved Up Arrow 40"/>
              <p:cNvSpPr/>
              <p:nvPr/>
            </p:nvSpPr>
            <p:spPr>
              <a:xfrm flipH="1" flipV="1">
                <a:off x="1981200" y="5410200"/>
                <a:ext cx="5476996" cy="761255"/>
              </a:xfrm>
              <a:prstGeom prst="curvedUpArrow">
                <a:avLst>
                  <a:gd name="adj1" fmla="val 0"/>
                  <a:gd name="adj2" fmla="val 15532"/>
                  <a:gd name="adj3" fmla="val 23512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Oval 41"/>
            <p:cNvSpPr/>
            <p:nvPr/>
          </p:nvSpPr>
          <p:spPr>
            <a:xfrm>
              <a:off x="3415445" y="6019800"/>
              <a:ext cx="90955" cy="115759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039813" y="6019800"/>
              <a:ext cx="90955" cy="115759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3019705" y="6096000"/>
              <a:ext cx="40929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42" idx="6"/>
              <a:endCxn id="45" idx="2"/>
            </p:cNvCxnSpPr>
            <p:nvPr/>
          </p:nvCxnSpPr>
          <p:spPr>
            <a:xfrm>
              <a:off x="3506400" y="6077680"/>
              <a:ext cx="53341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4114800" y="6096000"/>
              <a:ext cx="53359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3010857" y="5498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&lt;</a:t>
            </a:r>
          </a:p>
        </p:txBody>
      </p:sp>
      <p:sp>
        <p:nvSpPr>
          <p:cNvPr id="54" name="Oval 53"/>
          <p:cNvSpPr/>
          <p:nvPr/>
        </p:nvSpPr>
        <p:spPr>
          <a:xfrm>
            <a:off x="2739483" y="5650468"/>
            <a:ext cx="232317" cy="29313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3509918" y="5486400"/>
            <a:ext cx="909682" cy="369332"/>
            <a:chOff x="3509918" y="5486400"/>
            <a:chExt cx="909682" cy="369332"/>
          </a:xfrm>
        </p:grpSpPr>
        <p:sp>
          <p:nvSpPr>
            <p:cNvPr id="61" name="TextBox 60"/>
            <p:cNvSpPr txBox="1"/>
            <p:nvPr/>
          </p:nvSpPr>
          <p:spPr>
            <a:xfrm>
              <a:off x="3509918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C31"/>
                  </a:solidFill>
                </a:rPr>
                <a:t>&lt;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119518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C31"/>
                  </a:solidFill>
                </a:rPr>
                <a:t>&lt;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447800" y="5486400"/>
            <a:ext cx="1214482" cy="369332"/>
            <a:chOff x="1447800" y="5486400"/>
            <a:chExt cx="1214482" cy="369332"/>
          </a:xfrm>
        </p:grpSpPr>
        <p:sp>
          <p:nvSpPr>
            <p:cNvPr id="64" name="TextBox 63"/>
            <p:cNvSpPr txBox="1"/>
            <p:nvPr/>
          </p:nvSpPr>
          <p:spPr>
            <a:xfrm>
              <a:off x="1447800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C31"/>
                  </a:solidFill>
                </a:rPr>
                <a:t>&lt;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05000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C31"/>
                  </a:solidFill>
                </a:rPr>
                <a:t>&lt;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362200" y="54864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C31"/>
                  </a:solidFill>
                </a:rPr>
                <a:t>&lt;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819400" y="48006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C31"/>
                </a:solidFill>
              </a:rPr>
              <a:t>&gt;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819400" y="1371600"/>
            <a:ext cx="3200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6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82" grpId="0"/>
      <p:bldP spid="52" grpId="0"/>
      <p:bldP spid="54" grpId="0" animBg="1"/>
      <p:bldP spid="68" grpId="0"/>
      <p:bldP spid="5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ordering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Example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This is indeed a valid topological ordering.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68" name="Group 67"/>
          <p:cNvGrpSpPr/>
          <p:nvPr/>
        </p:nvGrpSpPr>
        <p:grpSpPr>
          <a:xfrm>
            <a:off x="2590800" y="1981200"/>
            <a:ext cx="4876800" cy="1981200"/>
            <a:chOff x="2590800" y="1981200"/>
            <a:chExt cx="4876800" cy="1981200"/>
          </a:xfrm>
        </p:grpSpPr>
        <p:cxnSp>
          <p:nvCxnSpPr>
            <p:cNvPr id="8" name="Straight Arrow Connector 7"/>
            <p:cNvCxnSpPr>
              <a:endCxn id="20" idx="0"/>
            </p:cNvCxnSpPr>
            <p:nvPr/>
          </p:nvCxnSpPr>
          <p:spPr>
            <a:xfrm>
              <a:off x="2781300" y="2971800"/>
              <a:ext cx="6858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259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  <p:sp>
          <p:nvSpPr>
            <p:cNvPr id="14" name="Oval 13"/>
            <p:cNvSpPr/>
            <p:nvPr/>
          </p:nvSpPr>
          <p:spPr>
            <a:xfrm>
              <a:off x="5638800" y="1981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49530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400800" y="27432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44958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7912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7239000" y="3717471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3352800" y="37338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  <p:cxnSp>
          <p:nvCxnSpPr>
            <p:cNvPr id="22" name="Straight Arrow Connector 21"/>
            <p:cNvCxnSpPr>
              <a:stCxn id="14" idx="5"/>
              <a:endCxn id="16" idx="1"/>
            </p:cNvCxnSpPr>
            <p:nvPr/>
          </p:nvCxnSpPr>
          <p:spPr>
            <a:xfrm>
              <a:off x="5833922" y="2176322"/>
              <a:ext cx="600356" cy="6003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6" idx="5"/>
              <a:endCxn id="19" idx="1"/>
            </p:cNvCxnSpPr>
            <p:nvPr/>
          </p:nvCxnSpPr>
          <p:spPr>
            <a:xfrm>
              <a:off x="6595922" y="2938322"/>
              <a:ext cx="676556" cy="812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19" idx="2"/>
              <a:endCxn id="15" idx="5"/>
            </p:cNvCxnSpPr>
            <p:nvPr/>
          </p:nvCxnSpPr>
          <p:spPr>
            <a:xfrm flipH="1" flipV="1">
              <a:off x="5148122" y="2938322"/>
              <a:ext cx="2090878" cy="893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4" idx="3"/>
              <a:endCxn id="15" idx="0"/>
            </p:cNvCxnSpPr>
            <p:nvPr/>
          </p:nvCxnSpPr>
          <p:spPr>
            <a:xfrm flipH="1">
              <a:off x="5067300" y="2176322"/>
              <a:ext cx="604978" cy="5668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16" idx="3"/>
            </p:cNvCxnSpPr>
            <p:nvPr/>
          </p:nvCxnSpPr>
          <p:spPr>
            <a:xfrm flipH="1">
              <a:off x="5948222" y="2938322"/>
              <a:ext cx="486056" cy="79547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15" idx="3"/>
            </p:cNvCxnSpPr>
            <p:nvPr/>
          </p:nvCxnSpPr>
          <p:spPr>
            <a:xfrm flipH="1">
              <a:off x="3505200" y="2938322"/>
              <a:ext cx="1481278" cy="828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15" idx="4"/>
              <a:endCxn id="17" idx="0"/>
            </p:cNvCxnSpPr>
            <p:nvPr/>
          </p:nvCxnSpPr>
          <p:spPr>
            <a:xfrm flipH="1">
              <a:off x="4610100" y="2971800"/>
              <a:ext cx="457200" cy="7456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6019800" y="3831771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17" idx="2"/>
              <a:endCxn id="20" idx="6"/>
            </p:cNvCxnSpPr>
            <p:nvPr/>
          </p:nvCxnSpPr>
          <p:spPr>
            <a:xfrm flipH="1">
              <a:off x="3581400" y="3831771"/>
              <a:ext cx="914400" cy="163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17" idx="6"/>
              <a:endCxn id="18" idx="2"/>
            </p:cNvCxnSpPr>
            <p:nvPr/>
          </p:nvCxnSpPr>
          <p:spPr>
            <a:xfrm>
              <a:off x="4724400" y="3831771"/>
              <a:ext cx="10668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16" idx="2"/>
              <a:endCxn id="15" idx="6"/>
            </p:cNvCxnSpPr>
            <p:nvPr/>
          </p:nvCxnSpPr>
          <p:spPr>
            <a:xfrm flipH="1">
              <a:off x="5181600" y="2857500"/>
              <a:ext cx="12192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>
              <a:stCxn id="15" idx="2"/>
              <a:endCxn id="13" idx="6"/>
            </p:cNvCxnSpPr>
            <p:nvPr/>
          </p:nvCxnSpPr>
          <p:spPr>
            <a:xfrm flipH="1">
              <a:off x="2819400" y="2857500"/>
              <a:ext cx="2133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1295400" y="4572000"/>
            <a:ext cx="6172200" cy="228600"/>
            <a:chOff x="1295400" y="4572000"/>
            <a:chExt cx="6172200" cy="228600"/>
          </a:xfrm>
        </p:grpSpPr>
        <p:sp>
          <p:nvSpPr>
            <p:cNvPr id="58" name="Oval 57"/>
            <p:cNvSpPr/>
            <p:nvPr/>
          </p:nvSpPr>
          <p:spPr>
            <a:xfrm>
              <a:off x="12954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</a:t>
              </a:r>
            </a:p>
          </p:txBody>
        </p:sp>
        <p:sp>
          <p:nvSpPr>
            <p:cNvPr id="59" name="Oval 58"/>
            <p:cNvSpPr/>
            <p:nvPr/>
          </p:nvSpPr>
          <p:spPr>
            <a:xfrm>
              <a:off x="21336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v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30480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</a:t>
              </a:r>
            </a:p>
          </p:txBody>
        </p:sp>
        <p:sp>
          <p:nvSpPr>
            <p:cNvPr id="61" name="Oval 60"/>
            <p:cNvSpPr/>
            <p:nvPr/>
          </p:nvSpPr>
          <p:spPr>
            <a:xfrm>
              <a:off x="38862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b</a:t>
              </a:r>
            </a:p>
          </p:txBody>
        </p:sp>
        <p:sp>
          <p:nvSpPr>
            <p:cNvPr id="62" name="Oval 61"/>
            <p:cNvSpPr/>
            <p:nvPr/>
          </p:nvSpPr>
          <p:spPr>
            <a:xfrm>
              <a:off x="64008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w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47244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x</a:t>
              </a:r>
            </a:p>
          </p:txBody>
        </p:sp>
        <p:sp>
          <p:nvSpPr>
            <p:cNvPr id="64" name="Oval 63"/>
            <p:cNvSpPr/>
            <p:nvPr/>
          </p:nvSpPr>
          <p:spPr>
            <a:xfrm>
              <a:off x="55626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z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7239000" y="4572000"/>
              <a:ext cx="228600" cy="2286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y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219200" y="4888468"/>
            <a:ext cx="652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1             2                3              4              5              6              7              8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709726" y="6400800"/>
                <a:ext cx="1287147" cy="30777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O</a:t>
                </a:r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1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400" dirty="0"/>
                  <a:t>) time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726" y="6400800"/>
                <a:ext cx="1287147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422" t="-2000" r="-379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26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40" grpId="0" animBg="1"/>
      <p:bldP spid="4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Topological ordering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070C0"/>
                </a:solidFill>
              </a:rPr>
              <a:t>Three questions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1</a:t>
            </a:r>
            <a:r>
              <a:rPr lang="en-US" sz="2000" dirty="0"/>
              <a:t>:  Why does a topological ordering </a:t>
            </a:r>
            <a:r>
              <a:rPr lang="en-US" sz="2000" b="1" u="sng" dirty="0"/>
              <a:t>exist</a:t>
            </a:r>
            <a:r>
              <a:rPr lang="en-US" sz="2000" dirty="0"/>
              <a:t> for every DAG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2</a:t>
            </a:r>
            <a:r>
              <a:rPr lang="en-US" sz="2000" dirty="0"/>
              <a:t>:  How </a:t>
            </a:r>
            <a:r>
              <a:rPr lang="en-US" sz="2000" b="1" u="sng" dirty="0"/>
              <a:t>efficiently</a:t>
            </a:r>
            <a:r>
              <a:rPr lang="en-US" sz="2000" dirty="0"/>
              <a:t> can we </a:t>
            </a:r>
            <a:r>
              <a:rPr lang="en-US" sz="2000" b="1" u="sng" dirty="0"/>
              <a:t>compute</a:t>
            </a:r>
            <a:r>
              <a:rPr lang="en-US" sz="2000" dirty="0"/>
              <a:t> a topological ordering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 3</a:t>
            </a:r>
            <a:r>
              <a:rPr lang="en-US" sz="2000" dirty="0"/>
              <a:t>: What is the </a:t>
            </a:r>
            <a:r>
              <a:rPr lang="en-US" sz="2000" b="1" u="sng" dirty="0"/>
              <a:t>use</a:t>
            </a:r>
            <a:r>
              <a:rPr lang="en-US" sz="2000" dirty="0"/>
              <a:t> of topological ordering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2286000"/>
            <a:ext cx="55626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28800" y="3352800"/>
            <a:ext cx="6172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28800" y="4419600"/>
            <a:ext cx="6172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3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0070C0"/>
                </a:solidFill>
              </a:rPr>
              <a:t>applications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r>
              <a:rPr lang="en-US" sz="3600" dirty="0"/>
              <a:t>of</a:t>
            </a:r>
            <a:r>
              <a:rPr lang="en-US" sz="3600" dirty="0">
                <a:solidFill>
                  <a:srgbClr val="7030A0"/>
                </a:solidFill>
              </a:rPr>
              <a:t> </a:t>
            </a:r>
            <a:br>
              <a:rPr lang="en-US" sz="3600" dirty="0">
                <a:solidFill>
                  <a:srgbClr val="7030A0"/>
                </a:solidFill>
              </a:rPr>
            </a:br>
            <a:r>
              <a:rPr lang="en-US" sz="3600" dirty="0">
                <a:solidFill>
                  <a:srgbClr val="7030A0"/>
                </a:solidFill>
              </a:rPr>
              <a:t>Topological ordering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Question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0070C0"/>
                </a:solidFill>
              </a:rPr>
              <a:t>Applications</a:t>
            </a: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3600" b="1" dirty="0"/>
              <a:t>of</a:t>
            </a:r>
            <a:r>
              <a:rPr lang="en-US" sz="3600" b="1" dirty="0">
                <a:solidFill>
                  <a:srgbClr val="7030A0"/>
                </a:solidFill>
              </a:rPr>
              <a:t> Topological ordering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Examples: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</a:p>
              <a:p>
                <a:endParaRPr lang="en-US" sz="2000" b="1" dirty="0"/>
              </a:p>
              <a:p>
                <a:r>
                  <a:rPr lang="en-US" sz="2000" b="1" dirty="0"/>
                  <a:t>Single source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shortest paths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		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2000" b="1" dirty="0"/>
                  <a:t>Single source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longest paths</a:t>
                </a: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2000" b="1" dirty="0">
                  <a:solidFill>
                    <a:srgbClr val="7030A0"/>
                  </a:solidFill>
                </a:endParaRP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Count no. of paths </a:t>
                </a:r>
                <a:r>
                  <a:rPr lang="en-US" sz="2000" b="1" dirty="0"/>
                  <a:t>from a source to a destination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a simple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𝑶</m:t>
                    </m:r>
                    <m:r>
                      <a:rPr lang="en-US" sz="2000" b="1" i="1" dirty="0">
                        <a:latin typeface="Cambria Math"/>
                      </a:rPr>
                      <m:t>(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b="1" dirty="0"/>
                  <a:t>time algorithm for DAG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981200" y="5638800"/>
            <a:ext cx="51054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1524000"/>
            <a:ext cx="39624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4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13177</TotalTime>
  <Words>1301</Words>
  <Application>Microsoft Macintosh PowerPoint</Application>
  <PresentationFormat>On-screen Show (4:3)</PresentationFormat>
  <Paragraphs>392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Wingdings</vt:lpstr>
      <vt:lpstr>Office Theme</vt:lpstr>
      <vt:lpstr>Design and Analysis of Algorithms CS345  </vt:lpstr>
      <vt:lpstr>Directed Acyclic Graphs</vt:lpstr>
      <vt:lpstr>Directed Acyclic Graphs</vt:lpstr>
      <vt:lpstr>Directed Acyclic Graphs</vt:lpstr>
      <vt:lpstr>Topological ordering</vt:lpstr>
      <vt:lpstr>Topological ordering</vt:lpstr>
      <vt:lpstr>Topological ordering</vt:lpstr>
      <vt:lpstr>applications of  Topological ordering</vt:lpstr>
      <vt:lpstr>Applications of Topological ordering</vt:lpstr>
      <vt:lpstr>Why Does  Topological ordering exist for every DAG? </vt:lpstr>
      <vt:lpstr>Why does Topological ordering exist ?  </vt:lpstr>
      <vt:lpstr>Why does Topological ordering exist ?  </vt:lpstr>
      <vt:lpstr>Why does Topological ordering exist ?  </vt:lpstr>
      <vt:lpstr>Why does Topological ordering exist ?  </vt:lpstr>
      <vt:lpstr>Why does Topological ordering exist ?  </vt:lpstr>
      <vt:lpstr>How efficiently can we compute  Topological ordering ? </vt:lpstr>
      <vt:lpstr>Revisiting the example</vt:lpstr>
      <vt:lpstr>Algorithm for Topological ordering ?  </vt:lpstr>
      <vt:lpstr>Algorithm for Topological ordering ?  </vt:lpstr>
      <vt:lpstr>Applications of  topological ordering ? </vt:lpstr>
      <vt:lpstr>Topological ordering </vt:lpstr>
      <vt:lpstr>Applications of Topological ordering I</vt:lpstr>
      <vt:lpstr>Applications of Topological ordering I</vt:lpstr>
      <vt:lpstr>Applications of Topological ordering II</vt:lpstr>
      <vt:lpstr>Applications of Topological ordering II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1287</cp:revision>
  <dcterms:created xsi:type="dcterms:W3CDTF">2011-12-03T04:13:03Z</dcterms:created>
  <dcterms:modified xsi:type="dcterms:W3CDTF">2024-08-21T02:13:53Z</dcterms:modified>
</cp:coreProperties>
</file>