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0"/>
  </p:notesMasterIdLst>
  <p:sldIdLst>
    <p:sldId id="274" r:id="rId2"/>
    <p:sldId id="491" r:id="rId3"/>
    <p:sldId id="594" r:id="rId4"/>
    <p:sldId id="515" r:id="rId5"/>
    <p:sldId id="549" r:id="rId6"/>
    <p:sldId id="598" r:id="rId7"/>
    <p:sldId id="599" r:id="rId8"/>
    <p:sldId id="626" r:id="rId9"/>
    <p:sldId id="625" r:id="rId10"/>
    <p:sldId id="627" r:id="rId11"/>
    <p:sldId id="601" r:id="rId12"/>
    <p:sldId id="596" r:id="rId13"/>
    <p:sldId id="602" r:id="rId14"/>
    <p:sldId id="603" r:id="rId15"/>
    <p:sldId id="604" r:id="rId16"/>
    <p:sldId id="605" r:id="rId17"/>
    <p:sldId id="606" r:id="rId18"/>
    <p:sldId id="607" r:id="rId19"/>
    <p:sldId id="608" r:id="rId20"/>
    <p:sldId id="609" r:id="rId21"/>
    <p:sldId id="610" r:id="rId22"/>
    <p:sldId id="611" r:id="rId23"/>
    <p:sldId id="613" r:id="rId24"/>
    <p:sldId id="614" r:id="rId25"/>
    <p:sldId id="615" r:id="rId26"/>
    <p:sldId id="617" r:id="rId27"/>
    <p:sldId id="618" r:id="rId28"/>
    <p:sldId id="619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9C6B5B-E208-2C43-BCED-D96490CA9268}" v="91" dt="2024-09-07T02:56:02.5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4" autoAdjust="0"/>
    <p:restoredTop sz="94654" autoAdjust="0"/>
  </p:normalViewPr>
  <p:slideViewPr>
    <p:cSldViewPr>
      <p:cViewPr varScale="1">
        <p:scale>
          <a:sx n="104" d="100"/>
          <a:sy n="104" d="100"/>
        </p:scale>
        <p:origin x="8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5D9C6B5B-E208-2C43-BCED-D96490CA9268}"/>
    <pc:docChg chg="custSel delSld modSld">
      <pc:chgData name="Raghunath Tewari" userId="2638bdda-d406-4938-a2a6-e4e967acb772" providerId="ADAL" clId="{5D9C6B5B-E208-2C43-BCED-D96490CA9268}" dt="2024-09-07T02:56:02.576" v="104" actId="20577"/>
      <pc:docMkLst>
        <pc:docMk/>
      </pc:docMkLst>
      <pc:sldChg chg="modSp mod">
        <pc:chgData name="Raghunath Tewari" userId="2638bdda-d406-4938-a2a6-e4e967acb772" providerId="ADAL" clId="{5D9C6B5B-E208-2C43-BCED-D96490CA9268}" dt="2024-09-06T01:16:40.811" v="13" actId="20577"/>
        <pc:sldMkLst>
          <pc:docMk/>
          <pc:sldMk cId="0" sldId="274"/>
        </pc:sldMkLst>
        <pc:spChg chg="mod">
          <ac:chgData name="Raghunath Tewari" userId="2638bdda-d406-4938-a2a6-e4e967acb772" providerId="ADAL" clId="{5D9C6B5B-E208-2C43-BCED-D96490CA9268}" dt="2024-09-06T01:16:40.811" v="13" actId="20577"/>
          <ac:spMkLst>
            <pc:docMk/>
            <pc:sldMk cId="0" sldId="274"/>
            <ac:spMk id="2" creationId="{00000000-0000-0000-0000-000000000000}"/>
          </ac:spMkLst>
        </pc:spChg>
        <pc:spChg chg="mod">
          <ac:chgData name="Raghunath Tewari" userId="2638bdda-d406-4938-a2a6-e4e967acb772" providerId="ADAL" clId="{5D9C6B5B-E208-2C43-BCED-D96490CA9268}" dt="2024-09-06T01:16:32.322" v="1" actId="20577"/>
          <ac:spMkLst>
            <pc:docMk/>
            <pc:sldMk cId="0" sldId="274"/>
            <ac:spMk id="3" creationId="{00000000-0000-0000-0000-000000000000}"/>
          </ac:spMkLst>
        </pc:spChg>
      </pc:sldChg>
      <pc:sldChg chg="modAnim">
        <pc:chgData name="Raghunath Tewari" userId="2638bdda-d406-4938-a2a6-e4e967acb772" providerId="ADAL" clId="{5D9C6B5B-E208-2C43-BCED-D96490CA9268}" dt="2024-09-07T02:43:37.703" v="86"/>
        <pc:sldMkLst>
          <pc:docMk/>
          <pc:sldMk cId="4156435057" sldId="602"/>
        </pc:sldMkLst>
      </pc:sldChg>
      <pc:sldChg chg="modSp">
        <pc:chgData name="Raghunath Tewari" userId="2638bdda-d406-4938-a2a6-e4e967acb772" providerId="ADAL" clId="{5D9C6B5B-E208-2C43-BCED-D96490CA9268}" dt="2024-09-06T20:05:40.141" v="14" actId="20577"/>
        <pc:sldMkLst>
          <pc:docMk/>
          <pc:sldMk cId="3240847649" sldId="613"/>
        </pc:sldMkLst>
        <pc:spChg chg="mod">
          <ac:chgData name="Raghunath Tewari" userId="2638bdda-d406-4938-a2a6-e4e967acb772" providerId="ADAL" clId="{5D9C6B5B-E208-2C43-BCED-D96490CA9268}" dt="2024-09-06T20:05:40.141" v="14" actId="20577"/>
          <ac:spMkLst>
            <pc:docMk/>
            <pc:sldMk cId="3240847649" sldId="613"/>
            <ac:spMk id="9" creationId="{00000000-0000-0000-0000-000000000000}"/>
          </ac:spMkLst>
        </pc:spChg>
      </pc:sldChg>
      <pc:sldChg chg="del">
        <pc:chgData name="Raghunath Tewari" userId="2638bdda-d406-4938-a2a6-e4e967acb772" providerId="ADAL" clId="{5D9C6B5B-E208-2C43-BCED-D96490CA9268}" dt="2024-09-07T01:58:08.684" v="85" actId="2696"/>
        <pc:sldMkLst>
          <pc:docMk/>
          <pc:sldMk cId="2855243766" sldId="616"/>
        </pc:sldMkLst>
      </pc:sldChg>
      <pc:sldChg chg="addSp delSp modSp mod delAnim modAnim">
        <pc:chgData name="Raghunath Tewari" userId="2638bdda-d406-4938-a2a6-e4e967acb772" providerId="ADAL" clId="{5D9C6B5B-E208-2C43-BCED-D96490CA9268}" dt="2024-09-07T01:57:54.408" v="84" actId="20577"/>
        <pc:sldMkLst>
          <pc:docMk/>
          <pc:sldMk cId="4140567945" sldId="617"/>
        </pc:sldMkLst>
        <pc:spChg chg="add del mod">
          <ac:chgData name="Raghunath Tewari" userId="2638bdda-d406-4938-a2a6-e4e967acb772" providerId="ADAL" clId="{5D9C6B5B-E208-2C43-BCED-D96490CA9268}" dt="2024-09-07T01:56:37.197" v="16" actId="478"/>
          <ac:spMkLst>
            <pc:docMk/>
            <pc:sldMk cId="4140567945" sldId="617"/>
            <ac:spMk id="2" creationId="{9E9E0C88-6D81-DA72-EC40-2039B97D916F}"/>
          </ac:spMkLst>
        </pc:spChg>
        <pc:spChg chg="mod">
          <ac:chgData name="Raghunath Tewari" userId="2638bdda-d406-4938-a2a6-e4e967acb772" providerId="ADAL" clId="{5D9C6B5B-E208-2C43-BCED-D96490CA9268}" dt="2024-09-07T01:57:54.408" v="84" actId="20577"/>
          <ac:spMkLst>
            <pc:docMk/>
            <pc:sldMk cId="4140567945" sldId="617"/>
            <ac:spMk id="7" creationId="{00000000-0000-0000-0000-000000000000}"/>
          </ac:spMkLst>
        </pc:spChg>
      </pc:sldChg>
      <pc:sldChg chg="modSp">
        <pc:chgData name="Raghunath Tewari" userId="2638bdda-d406-4938-a2a6-e4e967acb772" providerId="ADAL" clId="{5D9C6B5B-E208-2C43-BCED-D96490CA9268}" dt="2024-09-07T02:56:02.576" v="104" actId="20577"/>
        <pc:sldMkLst>
          <pc:docMk/>
          <pc:sldMk cId="1375933526" sldId="619"/>
        </pc:sldMkLst>
        <pc:spChg chg="mod">
          <ac:chgData name="Raghunath Tewari" userId="2638bdda-d406-4938-a2a6-e4e967acb772" providerId="ADAL" clId="{5D9C6B5B-E208-2C43-BCED-D96490CA9268}" dt="2024-09-07T02:56:02.576" v="104" actId="20577"/>
          <ac:spMkLst>
            <pc:docMk/>
            <pc:sldMk cId="1375933526" sldId="619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9/6/24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9/6/24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9/6/24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9/6/24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9/6/24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9/6/24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2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.png"/><Relationship Id="rId5" Type="http://schemas.openxmlformats.org/officeDocument/2006/relationships/image" Target="../media/image10.png"/><Relationship Id="rId15" Type="http://schemas.openxmlformats.org/officeDocument/2006/relationships/image" Target="../media/image32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244.png"/><Relationship Id="rId3" Type="http://schemas.openxmlformats.org/officeDocument/2006/relationships/image" Target="../media/image440.png"/><Relationship Id="rId7" Type="http://schemas.openxmlformats.org/officeDocument/2006/relationships/image" Target="../media/image50.png"/><Relationship Id="rId12" Type="http://schemas.openxmlformats.org/officeDocument/2006/relationships/image" Target="../media/image171.png"/><Relationship Id="rId2" Type="http://schemas.openxmlformats.org/officeDocument/2006/relationships/image" Target="../media/image430.png"/><Relationship Id="rId16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161.png"/><Relationship Id="rId5" Type="http://schemas.openxmlformats.org/officeDocument/2006/relationships/image" Target="../media/image300.png"/><Relationship Id="rId15" Type="http://schemas.openxmlformats.org/officeDocument/2006/relationships/image" Target="../media/image460.png"/><Relationship Id="rId10" Type="http://schemas.openxmlformats.org/officeDocument/2006/relationships/image" Target="../media/image151.png"/><Relationship Id="rId4" Type="http://schemas.openxmlformats.org/officeDocument/2006/relationships/image" Target="../media/image211.png"/><Relationship Id="rId9" Type="http://schemas.openxmlformats.org/officeDocument/2006/relationships/image" Target="../media/image450.png"/><Relationship Id="rId14" Type="http://schemas.openxmlformats.org/officeDocument/2006/relationships/image" Target="../media/image25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7" Type="http://schemas.openxmlformats.org/officeDocument/2006/relationships/image" Target="../media/image37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1.png"/><Relationship Id="rId3" Type="http://schemas.openxmlformats.org/officeDocument/2006/relationships/image" Target="../media/image361.png"/><Relationship Id="rId7" Type="http://schemas.openxmlformats.org/officeDocument/2006/relationships/image" Target="../media/image411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1.png"/><Relationship Id="rId5" Type="http://schemas.openxmlformats.org/officeDocument/2006/relationships/image" Target="../media/image381.png"/><Relationship Id="rId10" Type="http://schemas.openxmlformats.org/officeDocument/2006/relationships/image" Target="../media/image232.png"/><Relationship Id="rId4" Type="http://schemas.openxmlformats.org/officeDocument/2006/relationships/image" Target="../media/image371.png"/><Relationship Id="rId9" Type="http://schemas.openxmlformats.org/officeDocument/2006/relationships/image" Target="../media/image4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63.png"/><Relationship Id="rId18" Type="http://schemas.openxmlformats.org/officeDocument/2006/relationships/image" Target="../media/image111.png"/><Relationship Id="rId21" Type="http://schemas.openxmlformats.org/officeDocument/2006/relationships/image" Target="../media/image140.png"/><Relationship Id="rId7" Type="http://schemas.openxmlformats.org/officeDocument/2006/relationships/image" Target="../media/image211.png"/><Relationship Id="rId12" Type="http://schemas.openxmlformats.org/officeDocument/2006/relationships/image" Target="../media/image51.png"/><Relationship Id="rId17" Type="http://schemas.openxmlformats.org/officeDocument/2006/relationships/image" Target="../media/image100.png"/><Relationship Id="rId16" Type="http://schemas.openxmlformats.org/officeDocument/2006/relationships/image" Target="../media/image90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6.png"/><Relationship Id="rId15" Type="http://schemas.openxmlformats.org/officeDocument/2006/relationships/image" Target="../media/image80.png"/><Relationship Id="rId23" Type="http://schemas.openxmlformats.org/officeDocument/2006/relationships/image" Target="../media/image160.png"/><Relationship Id="rId10" Type="http://schemas.openxmlformats.org/officeDocument/2006/relationships/image" Target="../media/image30.png"/><Relationship Id="rId19" Type="http://schemas.openxmlformats.org/officeDocument/2006/relationships/image" Target="../media/image120.png"/><Relationship Id="rId9" Type="http://schemas.openxmlformats.org/officeDocument/2006/relationships/image" Target="../media/image210.png"/><Relationship Id="rId14" Type="http://schemas.openxmlformats.org/officeDocument/2006/relationships/image" Target="../media/image72.png"/><Relationship Id="rId22" Type="http://schemas.openxmlformats.org/officeDocument/2006/relationships/image" Target="../media/image1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63.png"/><Relationship Id="rId18" Type="http://schemas.openxmlformats.org/officeDocument/2006/relationships/image" Target="../media/image111.png"/><Relationship Id="rId26" Type="http://schemas.openxmlformats.org/officeDocument/2006/relationships/image" Target="../media/image201.png"/><Relationship Id="rId21" Type="http://schemas.openxmlformats.org/officeDocument/2006/relationships/image" Target="../media/image140.png"/><Relationship Id="rId7" Type="http://schemas.openxmlformats.org/officeDocument/2006/relationships/image" Target="../media/image211.png"/><Relationship Id="rId12" Type="http://schemas.openxmlformats.org/officeDocument/2006/relationships/image" Target="../media/image51.png"/><Relationship Id="rId17" Type="http://schemas.openxmlformats.org/officeDocument/2006/relationships/image" Target="../media/image100.png"/><Relationship Id="rId16" Type="http://schemas.openxmlformats.org/officeDocument/2006/relationships/image" Target="../media/image90.png"/><Relationship Id="rId20" Type="http://schemas.openxmlformats.org/officeDocument/2006/relationships/image" Target="../media/image130.png"/><Relationship Id="rId29" Type="http://schemas.openxmlformats.org/officeDocument/2006/relationships/image" Target="../media/image252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6.png"/><Relationship Id="rId24" Type="http://schemas.openxmlformats.org/officeDocument/2006/relationships/image" Target="../media/image180.png"/><Relationship Id="rId15" Type="http://schemas.openxmlformats.org/officeDocument/2006/relationships/image" Target="../media/image80.png"/><Relationship Id="rId23" Type="http://schemas.openxmlformats.org/officeDocument/2006/relationships/image" Target="../media/image170.png"/><Relationship Id="rId28" Type="http://schemas.openxmlformats.org/officeDocument/2006/relationships/image" Target="../media/image160.png"/><Relationship Id="rId10" Type="http://schemas.openxmlformats.org/officeDocument/2006/relationships/image" Target="../media/image30.png"/><Relationship Id="rId19" Type="http://schemas.openxmlformats.org/officeDocument/2006/relationships/image" Target="../media/image120.png"/><Relationship Id="rId9" Type="http://schemas.openxmlformats.org/officeDocument/2006/relationships/image" Target="../media/image210.png"/><Relationship Id="rId14" Type="http://schemas.openxmlformats.org/officeDocument/2006/relationships/image" Target="../media/image72.png"/><Relationship Id="rId22" Type="http://schemas.openxmlformats.org/officeDocument/2006/relationships/image" Target="../media/image150.png"/><Relationship Id="rId30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63.png"/><Relationship Id="rId18" Type="http://schemas.openxmlformats.org/officeDocument/2006/relationships/image" Target="../media/image111.png"/><Relationship Id="rId26" Type="http://schemas.openxmlformats.org/officeDocument/2006/relationships/image" Target="../media/image201.png"/><Relationship Id="rId21" Type="http://schemas.openxmlformats.org/officeDocument/2006/relationships/image" Target="../media/image140.png"/><Relationship Id="rId34" Type="http://schemas.openxmlformats.org/officeDocument/2006/relationships/image" Target="../media/image27.png"/><Relationship Id="rId7" Type="http://schemas.openxmlformats.org/officeDocument/2006/relationships/image" Target="../media/image211.png"/><Relationship Id="rId12" Type="http://schemas.openxmlformats.org/officeDocument/2006/relationships/image" Target="../media/image51.png"/><Relationship Id="rId17" Type="http://schemas.openxmlformats.org/officeDocument/2006/relationships/image" Target="../media/image100.png"/><Relationship Id="rId25" Type="http://schemas.openxmlformats.org/officeDocument/2006/relationships/image" Target="../media/image190.png"/><Relationship Id="rId33" Type="http://schemas.openxmlformats.org/officeDocument/2006/relationships/image" Target="../media/image271.png"/><Relationship Id="rId16" Type="http://schemas.openxmlformats.org/officeDocument/2006/relationships/image" Target="../media/image90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6.png"/><Relationship Id="rId24" Type="http://schemas.openxmlformats.org/officeDocument/2006/relationships/image" Target="../media/image180.png"/><Relationship Id="rId32" Type="http://schemas.openxmlformats.org/officeDocument/2006/relationships/image" Target="../media/image261.png"/><Relationship Id="rId15" Type="http://schemas.openxmlformats.org/officeDocument/2006/relationships/image" Target="../media/image80.png"/><Relationship Id="rId23" Type="http://schemas.openxmlformats.org/officeDocument/2006/relationships/image" Target="../media/image170.png"/><Relationship Id="rId28" Type="http://schemas.openxmlformats.org/officeDocument/2006/relationships/image" Target="../media/image160.png"/><Relationship Id="rId10" Type="http://schemas.openxmlformats.org/officeDocument/2006/relationships/image" Target="../media/image30.png"/><Relationship Id="rId19" Type="http://schemas.openxmlformats.org/officeDocument/2006/relationships/image" Target="../media/image120.png"/><Relationship Id="rId31" Type="http://schemas.openxmlformats.org/officeDocument/2006/relationships/image" Target="../media/image250.png"/><Relationship Id="rId9" Type="http://schemas.openxmlformats.org/officeDocument/2006/relationships/image" Target="../media/image210.png"/><Relationship Id="rId14" Type="http://schemas.openxmlformats.org/officeDocument/2006/relationships/image" Target="../media/image72.png"/><Relationship Id="rId22" Type="http://schemas.openxmlformats.org/officeDocument/2006/relationships/image" Target="../media/image150.png"/><Relationship Id="rId27" Type="http://schemas.openxmlformats.org/officeDocument/2006/relationships/image" Target="../media/image220.png"/><Relationship Id="rId30" Type="http://schemas.openxmlformats.org/officeDocument/2006/relationships/image" Target="../media/image2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63.png"/><Relationship Id="rId18" Type="http://schemas.openxmlformats.org/officeDocument/2006/relationships/image" Target="../media/image111.png"/><Relationship Id="rId26" Type="http://schemas.openxmlformats.org/officeDocument/2006/relationships/image" Target="../media/image170.png"/><Relationship Id="rId21" Type="http://schemas.openxmlformats.org/officeDocument/2006/relationships/image" Target="../media/image140.png"/><Relationship Id="rId34" Type="http://schemas.openxmlformats.org/officeDocument/2006/relationships/image" Target="../media/image331.png"/><Relationship Id="rId7" Type="http://schemas.openxmlformats.org/officeDocument/2006/relationships/image" Target="../media/image211.png"/><Relationship Id="rId12" Type="http://schemas.openxmlformats.org/officeDocument/2006/relationships/image" Target="../media/image51.png"/><Relationship Id="rId17" Type="http://schemas.openxmlformats.org/officeDocument/2006/relationships/image" Target="../media/image100.png"/><Relationship Id="rId25" Type="http://schemas.openxmlformats.org/officeDocument/2006/relationships/image" Target="../media/image231.png"/><Relationship Id="rId33" Type="http://schemas.openxmlformats.org/officeDocument/2006/relationships/image" Target="../media/image320.png"/><Relationship Id="rId16" Type="http://schemas.openxmlformats.org/officeDocument/2006/relationships/image" Target="../media/image90.png"/><Relationship Id="rId20" Type="http://schemas.openxmlformats.org/officeDocument/2006/relationships/image" Target="../media/image130.png"/><Relationship Id="rId29" Type="http://schemas.openxmlformats.org/officeDocument/2006/relationships/image" Target="../media/image22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6.png"/><Relationship Id="rId24" Type="http://schemas.openxmlformats.org/officeDocument/2006/relationships/image" Target="../media/image281.png"/><Relationship Id="rId32" Type="http://schemas.openxmlformats.org/officeDocument/2006/relationships/image" Target="../media/image310.png"/><Relationship Id="rId37" Type="http://schemas.openxmlformats.org/officeDocument/2006/relationships/image" Target="../media/image160.png"/><Relationship Id="rId15" Type="http://schemas.openxmlformats.org/officeDocument/2006/relationships/image" Target="../media/image80.png"/><Relationship Id="rId23" Type="http://schemas.openxmlformats.org/officeDocument/2006/relationships/image" Target="../media/image190.png"/><Relationship Id="rId28" Type="http://schemas.openxmlformats.org/officeDocument/2006/relationships/image" Target="../media/image201.png"/><Relationship Id="rId36" Type="http://schemas.openxmlformats.org/officeDocument/2006/relationships/image" Target="../media/image351.png"/><Relationship Id="rId10" Type="http://schemas.openxmlformats.org/officeDocument/2006/relationships/image" Target="../media/image30.png"/><Relationship Id="rId19" Type="http://schemas.openxmlformats.org/officeDocument/2006/relationships/image" Target="../media/image120.png"/><Relationship Id="rId31" Type="http://schemas.openxmlformats.org/officeDocument/2006/relationships/image" Target="../media/image303.png"/><Relationship Id="rId9" Type="http://schemas.openxmlformats.org/officeDocument/2006/relationships/image" Target="../media/image210.png"/><Relationship Id="rId14" Type="http://schemas.openxmlformats.org/officeDocument/2006/relationships/image" Target="../media/image72.png"/><Relationship Id="rId22" Type="http://schemas.openxmlformats.org/officeDocument/2006/relationships/image" Target="../media/image150.png"/><Relationship Id="rId27" Type="http://schemas.openxmlformats.org/officeDocument/2006/relationships/image" Target="../media/image180.png"/><Relationship Id="rId30" Type="http://schemas.openxmlformats.org/officeDocument/2006/relationships/image" Target="../media/image291.png"/><Relationship Id="rId35" Type="http://schemas.openxmlformats.org/officeDocument/2006/relationships/image" Target="../media/image34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373.png"/><Relationship Id="rId7" Type="http://schemas.openxmlformats.org/officeDocument/2006/relationships/image" Target="../media/image350.png"/><Relationship Id="rId2" Type="http://schemas.openxmlformats.org/officeDocument/2006/relationships/image" Target="../media/image3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81.png"/><Relationship Id="rId10" Type="http://schemas.openxmlformats.org/officeDocument/2006/relationships/image" Target="../media/image251.png"/><Relationship Id="rId4" Type="http://schemas.openxmlformats.org/officeDocument/2006/relationships/image" Target="../media/image382.png"/><Relationship Id="rId9" Type="http://schemas.openxmlformats.org/officeDocument/2006/relationships/image" Target="../media/image2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9.png"/><Relationship Id="rId12" Type="http://schemas.openxmlformats.org/officeDocument/2006/relationships/image" Target="../media/image28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9" Type="http://schemas.openxmlformats.org/officeDocument/2006/relationships/image" Target="../media/image240.pn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3.png"/><Relationship Id="rId7" Type="http://schemas.openxmlformats.org/officeDocument/2006/relationships/image" Target="../media/image12.png"/><Relationship Id="rId12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.png"/><Relationship Id="rId5" Type="http://schemas.openxmlformats.org/officeDocument/2006/relationships/image" Target="../media/image10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8" Type="http://schemas.openxmlformats.org/officeDocument/2006/relationships/image" Target="../media/image230.png"/><Relationship Id="rId18" Type="http://schemas.openxmlformats.org/officeDocument/2006/relationships/image" Target="../media/image30.png"/><Relationship Id="rId21" Type="http://schemas.openxmlformats.org/officeDocument/2006/relationships/image" Target="../media/image19.png"/><Relationship Id="rId12" Type="http://schemas.openxmlformats.org/officeDocument/2006/relationships/image" Target="../media/image5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.png"/><Relationship Id="rId5" Type="http://schemas.openxmlformats.org/officeDocument/2006/relationships/image" Target="../media/image10.png"/><Relationship Id="rId15" Type="http://schemas.openxmlformats.org/officeDocument/2006/relationships/image" Target="../media/image141.png"/><Relationship Id="rId10" Type="http://schemas.openxmlformats.org/officeDocument/2006/relationships/image" Target="../media/image8.png"/><Relationship Id="rId19" Type="http://schemas.openxmlformats.org/officeDocument/2006/relationships/image" Target="../media/image31.png"/><Relationship Id="rId9" Type="http://schemas.openxmlformats.org/officeDocument/2006/relationships/image" Target="../media/image7.png"/><Relationship Id="rId14" Type="http://schemas.openxmlformats.org/officeDocument/2006/relationships/image" Target="../media/image16.png"/><Relationship Id="rId22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8" Type="http://schemas.openxmlformats.org/officeDocument/2006/relationships/image" Target="../media/image30.png"/><Relationship Id="rId21" Type="http://schemas.openxmlformats.org/officeDocument/2006/relationships/image" Target="../media/image22.png"/><Relationship Id="rId12" Type="http://schemas.openxmlformats.org/officeDocument/2006/relationships/image" Target="../media/image5.png"/><Relationship Id="rId17" Type="http://schemas.openxmlformats.org/officeDocument/2006/relationships/image" Target="../media/image29.png"/><Relationship Id="rId2" Type="http://schemas.openxmlformats.org/officeDocument/2006/relationships/image" Target="../media/image21.png"/><Relationship Id="rId16" Type="http://schemas.openxmlformats.org/officeDocument/2006/relationships/image" Target="../media/image28.png"/><Relationship Id="rId20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9.png"/><Relationship Id="rId5" Type="http://schemas.openxmlformats.org/officeDocument/2006/relationships/image" Target="../media/image10.png"/><Relationship Id="rId15" Type="http://schemas.openxmlformats.org/officeDocument/2006/relationships/image" Target="../media/image141.png"/><Relationship Id="rId10" Type="http://schemas.openxmlformats.org/officeDocument/2006/relationships/image" Target="../media/image8.png"/><Relationship Id="rId19" Type="http://schemas.openxmlformats.org/officeDocument/2006/relationships/image" Target="../media/image31.png"/><Relationship Id="rId9" Type="http://schemas.openxmlformats.org/officeDocument/2006/relationships/image" Target="../media/image7.png"/><Relationship Id="rId14" Type="http://schemas.openxmlformats.org/officeDocument/2006/relationships/image" Target="../media/image162.png"/><Relationship Id="rId2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CS345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17</a:t>
            </a: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7030A0"/>
                </a:solidFill>
              </a:rPr>
              <a:t>    Shortest Paths </a:t>
            </a:r>
            <a:r>
              <a:rPr lang="en-US" sz="2400" b="1" dirty="0">
                <a:solidFill>
                  <a:schemeClr val="tx1"/>
                </a:solidFill>
              </a:rPr>
              <a:t>in Directed Graphs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86400" y="4872335"/>
            <a:ext cx="3066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with </a:t>
            </a:r>
            <a:r>
              <a:rPr lang="en-US" sz="2400" b="1" dirty="0">
                <a:solidFill>
                  <a:srgbClr val="0070C0"/>
                </a:solidFill>
              </a:rPr>
              <a:t>Negative </a:t>
            </a:r>
            <a:r>
              <a:rPr lang="en-US" sz="2400" b="1" dirty="0"/>
              <a:t>Weights</a:t>
            </a:r>
            <a:endParaRPr lang="en-US" sz="2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1</a:t>
                </a:r>
                <a:r>
                  <a:rPr lang="en-US" sz="1800" dirty="0"/>
                  <a:t>: 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edges </a:t>
                </a:r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2</a:t>
                </a:r>
                <a:r>
                  <a:rPr lang="en-US" sz="1800" dirty="0"/>
                  <a:t>: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exactly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 edges</a:t>
                </a: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ctrlP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𝑬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lim>
                        </m:limLow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</m:fName>
                      <m:e>
                        <m:d>
                          <m:dPr>
                            <m:ctrlPr>
                              <a:rPr lang="en-US" sz="18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𝑳</m:t>
                            </m:r>
                            <m:d>
                              <m:dPr>
                                <m:ctrlPr>
                                  <a:rPr lang="en-US" sz="18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  </m:t>
                            </m:r>
                            <m:r>
                              <a:rPr lang="en-US" sz="1800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B05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B050"/>
                    </a:solidFill>
                    <a:latin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  <a:blipFill rotWithShape="1">
                <a:blip r:embed="rId2"/>
                <a:stretch>
                  <a:fillRect l="-741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Ford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    Recursive Formulation </a:t>
                </a:r>
                <a:r>
                  <a:rPr lang="en-US" sz="2800" b="1" dirty="0"/>
                  <a:t>for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800" dirty="0"/>
                  <a:t> 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2260" t="-10465" r="-258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4953000" y="2971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Cloud Callout 97"/>
          <p:cNvSpPr/>
          <p:nvPr/>
        </p:nvSpPr>
        <p:spPr>
          <a:xfrm>
            <a:off x="-76200" y="3048000"/>
            <a:ext cx="3124200" cy="13716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But we do not know which one of these 2 cases occurs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/>
              <p:cNvSpPr/>
              <p:nvPr/>
            </p:nvSpPr>
            <p:spPr>
              <a:xfrm>
                <a:off x="1219199" y="5830669"/>
                <a:ext cx="67056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min</a:t>
                </a:r>
                <a:r>
                  <a:rPr lang="en-US" dirty="0"/>
                  <a:t>(              </a:t>
                </a:r>
                <a:r>
                  <a:rPr lang="en-US" dirty="0">
                    <a:solidFill>
                      <a:srgbClr val="C00000"/>
                    </a:solidFill>
                  </a:rPr>
                  <a:t>?</a:t>
                </a:r>
                <a:r>
                  <a:rPr lang="en-US" dirty="0"/>
                  <a:t>                ,                            </a:t>
                </a:r>
                <a:r>
                  <a:rPr lang="en-US" dirty="0">
                    <a:solidFill>
                      <a:srgbClr val="C00000"/>
                    </a:solidFill>
                  </a:rPr>
                  <a:t> ?</a:t>
                </a:r>
                <a:r>
                  <a:rPr lang="en-US" dirty="0"/>
                  <a:t>                                )</a:t>
                </a:r>
              </a:p>
            </p:txBody>
          </p:sp>
        </mc:Choice>
        <mc:Fallback xmlns=""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199" y="5830669"/>
                <a:ext cx="6705601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2819400" y="5849719"/>
                <a:ext cx="128272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,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849719"/>
                <a:ext cx="1282723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761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4375215" y="5779571"/>
                <a:ext cx="3289170" cy="50962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𝑬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𝑳</m:t>
                              </m:r>
                              <m:d>
                                <m:d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 </m:t>
                              </m:r>
                              <m:r>
                                <a:rPr lang="en-US" b="1" i="1" dirty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𝝎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1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215" y="5779571"/>
                <a:ext cx="3289170" cy="509627"/>
              </a:xfrm>
              <a:prstGeom prst="rect">
                <a:avLst/>
              </a:prstGeom>
              <a:blipFill rotWithShape="1">
                <a:blip r:embed="rId15"/>
                <a:stretch>
                  <a:fillRect t="-1190" r="-1113" b="-5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ounded Rectangle 102"/>
          <p:cNvSpPr/>
          <p:nvPr/>
        </p:nvSpPr>
        <p:spPr>
          <a:xfrm>
            <a:off x="1152524" y="5577185"/>
            <a:ext cx="6924675" cy="914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7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8" grpId="1" animBg="1"/>
      <p:bldP spid="100" grpId="0"/>
      <p:bldP spid="101" grpId="0" animBg="1"/>
      <p:bldP spid="102" grpId="0" animBg="1"/>
      <p:bldP spid="10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Base case: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3200" i="1" dirty="0">
                        <a:latin typeface="Cambria Math"/>
                      </a:rPr>
                      <m:t>(</m:t>
                    </m:r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3200" i="1" dirty="0">
                        <a:latin typeface="Cambria Math"/>
                      </a:rPr>
                      <m:t>,</m:t>
                    </m:r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3200" i="1" dirty="0">
                        <a:latin typeface="Cambria Math"/>
                      </a:rPr>
                      <m:t>)</m:t>
                    </m:r>
                  </m:oMath>
                </a14:m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If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/>
                  <a:t>  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=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                                     </a:t>
                </a:r>
                <a:r>
                  <a:rPr lang="en-US" sz="2000" b="1" dirty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3"/>
                <a:stretch>
                  <a:fillRect l="-1852" t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1066800" y="1447800"/>
            <a:ext cx="7620000" cy="36576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4267200" y="2416082"/>
            <a:ext cx="1447800" cy="1470118"/>
            <a:chOff x="4267200" y="2416082"/>
            <a:chExt cx="1447800" cy="1470118"/>
          </a:xfrm>
        </p:grpSpPr>
        <p:cxnSp>
          <p:nvCxnSpPr>
            <p:cNvPr id="12" name="Straight Arrow Connector 11"/>
            <p:cNvCxnSpPr>
              <a:stCxn id="6" idx="2"/>
            </p:cNvCxnSpPr>
            <p:nvPr/>
          </p:nvCxnSpPr>
          <p:spPr>
            <a:xfrm flipH="1" flipV="1">
              <a:off x="4267200" y="2971801"/>
              <a:ext cx="685800" cy="1523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4"/>
            </p:cNvCxnSpPr>
            <p:nvPr/>
          </p:nvCxnSpPr>
          <p:spPr>
            <a:xfrm flipH="1">
              <a:off x="4800600" y="3200400"/>
              <a:ext cx="228600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</p:cNvCxnSpPr>
            <p:nvPr/>
          </p:nvCxnSpPr>
          <p:spPr>
            <a:xfrm>
              <a:off x="5083082" y="3178082"/>
              <a:ext cx="631918" cy="1747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7" idx="3"/>
            </p:cNvCxnSpPr>
            <p:nvPr/>
          </p:nvCxnSpPr>
          <p:spPr>
            <a:xfrm flipV="1">
              <a:off x="5105400" y="2568482"/>
              <a:ext cx="403318" cy="533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0"/>
              <a:endCxn id="11" idx="5"/>
            </p:cNvCxnSpPr>
            <p:nvPr/>
          </p:nvCxnSpPr>
          <p:spPr>
            <a:xfrm flipH="1" flipV="1">
              <a:off x="4702082" y="2416082"/>
              <a:ext cx="327118" cy="6319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4676219" y="3048000"/>
            <a:ext cx="429181" cy="369332"/>
            <a:chOff x="4676219" y="3048000"/>
            <a:chExt cx="429181" cy="369332"/>
          </a:xfrm>
        </p:grpSpPr>
        <p:sp>
          <p:nvSpPr>
            <p:cNvPr id="6" name="Oval 5"/>
            <p:cNvSpPr/>
            <p:nvPr/>
          </p:nvSpPr>
          <p:spPr>
            <a:xfrm>
              <a:off x="4953000" y="3048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219" y="3048000"/>
                  <a:ext cx="35298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/>
          <p:cNvGrpSpPr/>
          <p:nvPr/>
        </p:nvGrpSpPr>
        <p:grpSpPr>
          <a:xfrm>
            <a:off x="4005693" y="1992868"/>
            <a:ext cx="2019751" cy="2263446"/>
            <a:chOff x="4005693" y="1992868"/>
            <a:chExt cx="2019751" cy="2263446"/>
          </a:xfrm>
        </p:grpSpPr>
        <p:sp>
          <p:nvSpPr>
            <p:cNvPr id="7" name="Oval 6"/>
            <p:cNvSpPr/>
            <p:nvPr/>
          </p:nvSpPr>
          <p:spPr>
            <a:xfrm>
              <a:off x="5486400" y="24384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715000" y="33528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4724400" y="3886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114800" y="28956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572000" y="2286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06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693" y="2971800"/>
                  <a:ext cx="37061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295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507" y="3886982"/>
                  <a:ext cx="37542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213" y="1992868"/>
                  <a:ext cx="35618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10200" y="2526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0" y="2526268"/>
                  <a:ext cx="33374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2592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/>
          <p:cNvGrpSpPr/>
          <p:nvPr/>
        </p:nvGrpSpPr>
        <p:grpSpPr>
          <a:xfrm>
            <a:off x="4572000" y="2514600"/>
            <a:ext cx="1079508" cy="1219200"/>
            <a:chOff x="4572000" y="2514600"/>
            <a:chExt cx="1079508" cy="121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714" y="3273623"/>
                  <a:ext cx="466794" cy="30777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1961" r="-921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962" y="3426023"/>
                  <a:ext cx="332142" cy="30777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𝟏𝟐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816423"/>
                  <a:ext cx="439544" cy="307777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1961" r="-972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4814192" y="2514600"/>
                  <a:ext cx="57419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𝟏𝟎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192" y="2514600"/>
                  <a:ext cx="574196" cy="30777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2000" r="-7447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sz="1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192" y="2816423"/>
                  <a:ext cx="332142" cy="307777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1961" r="-1272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TextBox 89"/>
          <p:cNvSpPr txBox="1"/>
          <p:nvPr/>
        </p:nvSpPr>
        <p:spPr>
          <a:xfrm>
            <a:off x="610368" y="289560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</a:rPr>
              <a:t>G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733800" y="1992868"/>
            <a:ext cx="2438400" cy="2350532"/>
            <a:chOff x="3733800" y="1992868"/>
            <a:chExt cx="2438400" cy="2350532"/>
          </a:xfrm>
        </p:grpSpPr>
        <p:grpSp>
          <p:nvGrpSpPr>
            <p:cNvPr id="96" name="Group 95"/>
            <p:cNvGrpSpPr/>
            <p:nvPr/>
          </p:nvGrpSpPr>
          <p:grpSpPr>
            <a:xfrm>
              <a:off x="3733800" y="1992868"/>
              <a:ext cx="2438400" cy="2350532"/>
              <a:chOff x="3733800" y="1992868"/>
              <a:chExt cx="2438400" cy="2350532"/>
            </a:xfrm>
          </p:grpSpPr>
          <p:cxnSp>
            <p:nvCxnSpPr>
              <p:cNvPr id="37" name="Straight Connector 36"/>
              <p:cNvCxnSpPr>
                <a:endCxn id="7" idx="7"/>
              </p:cNvCxnSpPr>
              <p:nvPr/>
            </p:nvCxnSpPr>
            <p:spPr>
              <a:xfrm flipH="1">
                <a:off x="5616482" y="2416082"/>
                <a:ext cx="408962" cy="4463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616482" y="2111282"/>
                <a:ext cx="98518" cy="32711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5867400" y="3429000"/>
                <a:ext cx="304800" cy="19633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5867400" y="3276600"/>
                <a:ext cx="304800" cy="13008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4800600" y="4038600"/>
                <a:ext cx="0" cy="3048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4800600" y="4016282"/>
                <a:ext cx="282482" cy="2400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3733800" y="2971800"/>
                <a:ext cx="386580" cy="7620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93262" y="2830832"/>
                <a:ext cx="327118" cy="140968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endCxn id="11" idx="2"/>
              </p:cNvCxnSpPr>
              <p:nvPr/>
            </p:nvCxnSpPr>
            <p:spPr>
              <a:xfrm>
                <a:off x="4267200" y="2177534"/>
                <a:ext cx="304800" cy="18466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4676218" y="1992868"/>
                <a:ext cx="124384" cy="36933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 flipV="1">
              <a:off x="5562600" y="3494042"/>
              <a:ext cx="152400" cy="1312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956332" y="5574268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332" y="5574268"/>
                <a:ext cx="825468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2720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943600" y="5943600"/>
                <a:ext cx="6096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 </a:t>
                </a:r>
                <a:endParaRPr lang="en-US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943600"/>
                <a:ext cx="609600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84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90" grpId="0"/>
      <p:bldP spid="47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latin typeface="Cambria Math"/>
                      </a:rPr>
                      <m:t>        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?</m:t>
                    </m:r>
                    <m:r>
                      <a:rPr lang="en-US" sz="2000" b="1" i="1" dirty="0" smtClean="0">
                        <a:latin typeface="Cambria Math"/>
                      </a:rPr>
                      <m:t>    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19400" y="2373868"/>
                <a:ext cx="80021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373868"/>
                <a:ext cx="80021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91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1828800" y="3048000"/>
            <a:ext cx="3769895" cy="2590800"/>
            <a:chOff x="1828800" y="3048000"/>
            <a:chExt cx="3769895" cy="2590800"/>
          </a:xfrm>
        </p:grpSpPr>
        <p:grpSp>
          <p:nvGrpSpPr>
            <p:cNvPr id="6" name="Group 5"/>
            <p:cNvGrpSpPr/>
            <p:nvPr/>
          </p:nvGrpSpPr>
          <p:grpSpPr>
            <a:xfrm>
              <a:off x="2590800" y="3048000"/>
              <a:ext cx="3007895" cy="2590800"/>
              <a:chOff x="3733800" y="1728216"/>
              <a:chExt cx="4343400" cy="391058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733800" y="1752600"/>
                <a:ext cx="4343400" cy="3886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5334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5562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791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6019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248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6477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705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934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62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391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20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848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733800" y="2895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733800" y="3124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733800" y="3352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733800" y="3581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733800" y="3810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3733800" y="4038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733800" y="4267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5105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733800" y="1981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733800" y="2209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3733800" y="2438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3733800" y="2667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876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648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4419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191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962400" y="1728216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733800" y="4495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733800" y="4724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733800" y="4953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733800" y="5181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3733800" y="5410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2209800" y="3875747"/>
            <a:ext cx="386644" cy="1305853"/>
            <a:chOff x="2209800" y="3875747"/>
            <a:chExt cx="386644" cy="130585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2438400" y="3875747"/>
              <a:ext cx="0" cy="9248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/>
          <p:cNvGrpSpPr/>
          <p:nvPr/>
        </p:nvGrpSpPr>
        <p:grpSpPr>
          <a:xfrm>
            <a:off x="3581400" y="5715000"/>
            <a:ext cx="1371600" cy="369332"/>
            <a:chOff x="3352800" y="5715000"/>
            <a:chExt cx="13716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5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/>
            <p:cNvCxnSpPr/>
            <p:nvPr/>
          </p:nvCxnSpPr>
          <p:spPr>
            <a:xfrm>
              <a:off x="3639876" y="5867009"/>
              <a:ext cx="10845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/>
          <p:cNvSpPr/>
          <p:nvPr/>
        </p:nvSpPr>
        <p:spPr>
          <a:xfrm rot="5400000">
            <a:off x="2487375" y="4259598"/>
            <a:ext cx="2574643" cy="1514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417345" y="1600200"/>
                <a:ext cx="5059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length of the shortest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 having </a:t>
                </a:r>
                <a:r>
                  <a:rPr lang="en-US" b="1" dirty="0"/>
                  <a:t>at most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edges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45" y="1600200"/>
                <a:ext cx="505965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084" t="-8333" r="-144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31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5" grpId="0" animBg="1"/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219325"/>
            <a:ext cx="7772400" cy="1362075"/>
          </a:xfrm>
        </p:spPr>
        <p:txBody>
          <a:bodyPr/>
          <a:lstStyle/>
          <a:p>
            <a:pPr algn="ctr"/>
            <a:r>
              <a:rPr lang="en-US" sz="3600" dirty="0" err="1">
                <a:solidFill>
                  <a:srgbClr val="0070C0"/>
                </a:solidFill>
              </a:rPr>
              <a:t>BellMAN</a:t>
            </a:r>
            <a:r>
              <a:rPr lang="en-US" sz="3600" dirty="0">
                <a:solidFill>
                  <a:srgbClr val="0070C0"/>
                </a:solidFill>
              </a:rPr>
              <a:t>-Ford Algorithm</a:t>
            </a:r>
            <a:br>
              <a:rPr lang="en-US" sz="3600" dirty="0">
                <a:solidFill>
                  <a:srgbClr val="0070C0"/>
                </a:solidFill>
              </a:rPr>
            </a:b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For shortest paths in a graph with</a:t>
            </a:r>
          </a:p>
          <a:p>
            <a:pPr algn="ctr"/>
            <a:r>
              <a:rPr lang="en-US" sz="2400" b="1" dirty="0">
                <a:solidFill>
                  <a:srgbClr val="7030A0"/>
                </a:solidFill>
              </a:rPr>
              <a:t>Negative </a:t>
            </a:r>
            <a:r>
              <a:rPr lang="en-US" sz="2400" b="1" dirty="0">
                <a:solidFill>
                  <a:schemeClr val="tx1"/>
                </a:solidFill>
              </a:rPr>
              <a:t>weights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BUT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No</a:t>
            </a:r>
            <a:r>
              <a:rPr lang="en-US" sz="2400" b="1" dirty="0">
                <a:solidFill>
                  <a:srgbClr val="7030A0"/>
                </a:solidFill>
              </a:rPr>
              <a:t> negative cycle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3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Bellman-Ford</a:t>
            </a:r>
            <a:r>
              <a:rPr lang="en-US" sz="3600" b="1" dirty="0"/>
              <a:t>’s algorithm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Bellman-Ford-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          If </a:t>
                </a:r>
                <a14:m>
                  <m:oMath xmlns:m="http://schemas.openxmlformats.org/officeDocument/2006/math"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/>
                  <a:t>  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     </a:t>
                </a:r>
                <a:r>
                  <a:rPr lang="en-US" sz="2000" b="1" dirty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{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	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                 ,      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dirty="0"/>
                  <a:t>                       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27532" y="23622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532" y="2362200"/>
                <a:ext cx="82546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720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14800" y="2678668"/>
                <a:ext cx="6096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; </a:t>
                </a:r>
                <a:endParaRPr lang="en-US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678668"/>
                <a:ext cx="6096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dirty="0"/>
                  <a:t>;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62400" y="48768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876800"/>
                <a:ext cx="825468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963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10200" y="4888468"/>
                <a:ext cx="24384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4888468"/>
                <a:ext cx="243840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25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54384" y="41148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4384" y="53340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026152" y="1981200"/>
            <a:ext cx="2289048" cy="1447800"/>
            <a:chOff x="5026152" y="1981200"/>
            <a:chExt cx="2289048" cy="1447800"/>
          </a:xfrm>
        </p:grpSpPr>
        <p:sp>
          <p:nvSpPr>
            <p:cNvPr id="12" name="Right Brace 11"/>
            <p:cNvSpPr/>
            <p:nvPr/>
          </p:nvSpPr>
          <p:spPr>
            <a:xfrm>
              <a:off x="5026152" y="1981200"/>
              <a:ext cx="384048" cy="1447800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497074" y="2546866"/>
                  <a:ext cx="1818126" cy="36933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Initializing </a:t>
                  </a:r>
                  <a14:m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074" y="2546866"/>
                  <a:ext cx="181812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3020" t="-8333" r="-5034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5090078" y="4114800"/>
            <a:ext cx="2453721" cy="1419257"/>
            <a:chOff x="5085145" y="2214716"/>
            <a:chExt cx="2377735" cy="869867"/>
          </a:xfrm>
        </p:grpSpPr>
        <p:sp>
          <p:nvSpPr>
            <p:cNvPr id="16" name="Right Brace 15"/>
            <p:cNvSpPr/>
            <p:nvPr/>
          </p:nvSpPr>
          <p:spPr>
            <a:xfrm>
              <a:off x="5085145" y="2214716"/>
              <a:ext cx="457888" cy="869867"/>
            </a:xfrm>
            <a:prstGeom prst="righ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497074" y="2546866"/>
                  <a:ext cx="1965806" cy="22636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Computing</a:t>
                  </a:r>
                  <a14:m>
                    <m:oMath xmlns:m="http://schemas.openxmlformats.org/officeDocument/2006/math">
                      <m:r>
                        <a:rPr lang="en-US" b="0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b="1" dirty="0">
                          <a:latin typeface="Cambria Math"/>
                        </a:rPr>
                        <m:t>[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dirty="0">
                          <a:latin typeface="Cambria Math"/>
                        </a:rPr>
                        <m:t>,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>
                          <a:latin typeface="Cambria Math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074" y="2546866"/>
                  <a:ext cx="1965806" cy="2263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2711" t="-8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8688" y="6336268"/>
                <a:ext cx="7233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Lemma:</a:t>
                </a:r>
                <a:r>
                  <a:rPr lang="en-US" dirty="0" err="1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b="1" dirty="0"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stores the shortest path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having </a:t>
                </a:r>
                <a:r>
                  <a:rPr lang="en-US" b="1" dirty="0"/>
                  <a:t>at most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edges.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88" y="6336268"/>
                <a:ext cx="7233712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674" t="-8197" r="-92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48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Bellman-Ford</a:t>
            </a:r>
            <a:r>
              <a:rPr lang="en-US" sz="3600" b="1" dirty="0"/>
              <a:t>’s algorithm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Given a directed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if there is no negative cycle, then we can compute shortest paths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in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2000" dirty="0"/>
                  <a:t>) time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using</a:t>
                </a:r>
                <a:r>
                  <a:rPr lang="en-US" sz="2000" b="1" dirty="0"/>
                  <a:t>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) space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 : How can we reduce the space to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Computation of column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000" b="1" i="1" dirty="0">
                    <a:latin typeface="Cambria Math"/>
                  </a:rPr>
                  <a:t> </a:t>
                </a:r>
                <a:r>
                  <a:rPr lang="en-US" sz="2000" dirty="0"/>
                  <a:t>requires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only column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0" i="0" dirty="0" smtClean="0">
                        <a:latin typeface="Cambria Math"/>
                      </a:rPr>
                      <m:t>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So keeping only two arrays of size</a:t>
                </a:r>
                <a:r>
                  <a:rPr lang="en-US" sz="2000" b="1" dirty="0"/>
                  <a:t>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suffice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40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7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Getting insight into the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Bellman-Ford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Execution </a:t>
            </a:r>
            <a:r>
              <a:rPr lang="en-US" sz="3200" b="1" dirty="0"/>
              <a:t>of Bellman-Ford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263" name="Content Placeholder 26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64634942"/>
              </p:ext>
            </p:extLst>
          </p:nvPr>
        </p:nvGraphicFramePr>
        <p:xfrm>
          <a:off x="5638800" y="1905000"/>
          <a:ext cx="2819400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193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100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 rot="5400000">
            <a:off x="2101185" y="2353171"/>
            <a:ext cx="2252311" cy="1165318"/>
          </a:xfrm>
          <a:prstGeom prst="arc">
            <a:avLst>
              <a:gd name="adj1" fmla="val 12208028"/>
              <a:gd name="adj2" fmla="val 205509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>
            <a:endCxn id="246" idx="0"/>
          </p:cNvCxnSpPr>
          <p:nvPr/>
        </p:nvCxnSpPr>
        <p:spPr>
          <a:xfrm flipH="1" flipV="1">
            <a:off x="3601862" y="2073138"/>
            <a:ext cx="91050" cy="2128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2848162" y="3121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955460" y="32004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270" name="Group 269"/>
          <p:cNvGrpSpPr/>
          <p:nvPr/>
        </p:nvGrpSpPr>
        <p:grpSpPr>
          <a:xfrm>
            <a:off x="5252156" y="2069068"/>
            <a:ext cx="386644" cy="2872264"/>
            <a:chOff x="5252156" y="2069068"/>
            <a:chExt cx="386644" cy="2872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/>
                <p:cNvSpPr txBox="1"/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6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8" name="Group 277"/>
          <p:cNvGrpSpPr/>
          <p:nvPr/>
        </p:nvGrpSpPr>
        <p:grpSpPr>
          <a:xfrm>
            <a:off x="5791200" y="2057400"/>
            <a:ext cx="457200" cy="2895600"/>
            <a:chOff x="5791200" y="2057400"/>
            <a:chExt cx="457200" cy="2895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TextBox 271"/>
                <p:cNvSpPr txBox="1"/>
                <p:nvPr/>
              </p:nvSpPr>
              <p:spPr>
                <a:xfrm>
                  <a:off x="5819219" y="45836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2" name="TextBox 2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9219" y="4583668"/>
                  <a:ext cx="375424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TextBox 272"/>
                <p:cNvSpPr txBox="1"/>
                <p:nvPr/>
              </p:nvSpPr>
              <p:spPr>
                <a:xfrm>
                  <a:off x="5806394" y="39624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3" name="TextBox 2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6394" y="3962400"/>
                  <a:ext cx="375424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TextBox 273"/>
                <p:cNvSpPr txBox="1"/>
                <p:nvPr/>
              </p:nvSpPr>
              <p:spPr>
                <a:xfrm>
                  <a:off x="57912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4" name="TextBox 2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3288268"/>
                  <a:ext cx="375424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TextBox 274"/>
                <p:cNvSpPr txBox="1"/>
                <p:nvPr/>
              </p:nvSpPr>
              <p:spPr>
                <a:xfrm>
                  <a:off x="5791200" y="2667000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5" name="TextBox 2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2667000"/>
                  <a:ext cx="433131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t="-8333" r="-1831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TextBox 275"/>
                <p:cNvSpPr txBox="1"/>
                <p:nvPr/>
              </p:nvSpPr>
              <p:spPr>
                <a:xfrm>
                  <a:off x="5815269" y="2057400"/>
                  <a:ext cx="4331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∞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6" name="TextBox 2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5269" y="2057400"/>
                  <a:ext cx="433131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t="-8333" r="-1831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/>
              <p:cNvSpPr txBox="1"/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8" name="Group 287"/>
          <p:cNvGrpSpPr/>
          <p:nvPr/>
        </p:nvGrpSpPr>
        <p:grpSpPr>
          <a:xfrm>
            <a:off x="787863" y="2111281"/>
            <a:ext cx="910855" cy="1797237"/>
            <a:chOff x="787863" y="2111281"/>
            <a:chExt cx="910855" cy="1797237"/>
          </a:xfrm>
        </p:grpSpPr>
        <p:cxnSp>
          <p:nvCxnSpPr>
            <p:cNvPr id="281" name="Straight Arrow Connector 280"/>
            <p:cNvCxnSpPr>
              <a:stCxn id="7" idx="7"/>
              <a:endCxn id="196" idx="3"/>
            </p:cNvCxnSpPr>
            <p:nvPr/>
          </p:nvCxnSpPr>
          <p:spPr>
            <a:xfrm flipV="1">
              <a:off x="787863" y="2111281"/>
              <a:ext cx="910855" cy="806637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>
              <a:stCxn id="7" idx="5"/>
              <a:endCxn id="14" idx="1"/>
            </p:cNvCxnSpPr>
            <p:nvPr/>
          </p:nvCxnSpPr>
          <p:spPr>
            <a:xfrm>
              <a:off x="787863" y="3025682"/>
              <a:ext cx="834655" cy="882836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238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/>
      <p:bldP spid="27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Execution </a:t>
            </a:r>
            <a:r>
              <a:rPr lang="en-US" sz="3200" b="1" dirty="0"/>
              <a:t>of Bellman-Ford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263" name="Content Placeholder 26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08647426"/>
              </p:ext>
            </p:extLst>
          </p:nvPr>
        </p:nvGraphicFramePr>
        <p:xfrm>
          <a:off x="5638800" y="1905000"/>
          <a:ext cx="2819400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193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100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 rot="5400000">
            <a:off x="2101185" y="2353171"/>
            <a:ext cx="2252311" cy="1165318"/>
          </a:xfrm>
          <a:prstGeom prst="arc">
            <a:avLst>
              <a:gd name="adj1" fmla="val 12208028"/>
              <a:gd name="adj2" fmla="val 205509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>
            <a:endCxn id="246" idx="0"/>
          </p:cNvCxnSpPr>
          <p:nvPr/>
        </p:nvCxnSpPr>
        <p:spPr>
          <a:xfrm flipH="1" flipV="1">
            <a:off x="3601862" y="2073138"/>
            <a:ext cx="91050" cy="2128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2848162" y="3121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955460" y="32004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270" name="Group 269"/>
          <p:cNvGrpSpPr/>
          <p:nvPr/>
        </p:nvGrpSpPr>
        <p:grpSpPr>
          <a:xfrm>
            <a:off x="5252156" y="2069068"/>
            <a:ext cx="386644" cy="2872264"/>
            <a:chOff x="5252156" y="2069068"/>
            <a:chExt cx="386644" cy="2872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/>
                <p:cNvSpPr txBox="1"/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6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/>
              <p:cNvSpPr txBox="1"/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/>
              <p:cNvSpPr txBox="1"/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/>
              <p:cNvSpPr txBox="1"/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/>
              <p:cNvSpPr txBox="1"/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6" name="TextBox 2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477000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276600"/>
                <a:ext cx="375423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blipFill rotWithShape="1">
                <a:blip r:embed="rId2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787863" y="2111281"/>
            <a:ext cx="910855" cy="1797237"/>
            <a:chOff x="787863" y="2111281"/>
            <a:chExt cx="910855" cy="1797237"/>
          </a:xfrm>
        </p:grpSpPr>
        <p:cxnSp>
          <p:nvCxnSpPr>
            <p:cNvPr id="75" name="Straight Arrow Connector 74"/>
            <p:cNvCxnSpPr/>
            <p:nvPr/>
          </p:nvCxnSpPr>
          <p:spPr>
            <a:xfrm flipV="1">
              <a:off x="787863" y="2111281"/>
              <a:ext cx="910855" cy="806637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787863" y="3025682"/>
              <a:ext cx="834655" cy="882836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Arrow Connector 76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4" idx="6"/>
            <a:endCxn id="17" idx="2"/>
          </p:cNvCxnSpPr>
          <p:nvPr/>
        </p:nvCxnSpPr>
        <p:spPr>
          <a:xfrm>
            <a:off x="1752600" y="3962400"/>
            <a:ext cx="1654025" cy="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4770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974068"/>
                <a:ext cx="375424" cy="369332"/>
              </a:xfrm>
              <a:prstGeom prst="rect">
                <a:avLst/>
              </a:prstGeom>
              <a:blipFill rotWithShape="1">
                <a:blip r:embed="rId29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4825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4572000"/>
                <a:ext cx="375424" cy="369332"/>
              </a:xfrm>
              <a:prstGeom prst="rect">
                <a:avLst/>
              </a:prstGeom>
              <a:blipFill rotWithShape="1">
                <a:blip r:embed="rId30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31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7" grpId="0"/>
      <p:bldP spid="6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Execution </a:t>
            </a:r>
            <a:r>
              <a:rPr lang="en-US" sz="3200" b="1" dirty="0"/>
              <a:t>of Bellman-Ford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263" name="Content Placeholder 26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43423451"/>
              </p:ext>
            </p:extLst>
          </p:nvPr>
        </p:nvGraphicFramePr>
        <p:xfrm>
          <a:off x="5638800" y="1905000"/>
          <a:ext cx="2819400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193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100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 rot="5400000">
            <a:off x="2101185" y="2353171"/>
            <a:ext cx="2252311" cy="1165318"/>
          </a:xfrm>
          <a:prstGeom prst="arc">
            <a:avLst>
              <a:gd name="adj1" fmla="val 12208028"/>
              <a:gd name="adj2" fmla="val 205509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>
            <a:endCxn id="246" idx="0"/>
          </p:cNvCxnSpPr>
          <p:nvPr/>
        </p:nvCxnSpPr>
        <p:spPr>
          <a:xfrm flipH="1" flipV="1">
            <a:off x="3601862" y="2073138"/>
            <a:ext cx="91050" cy="2128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2848162" y="3121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955460" y="32004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270" name="Group 269"/>
          <p:cNvGrpSpPr/>
          <p:nvPr/>
        </p:nvGrpSpPr>
        <p:grpSpPr>
          <a:xfrm>
            <a:off x="5252156" y="2069068"/>
            <a:ext cx="386644" cy="2872264"/>
            <a:chOff x="5252156" y="2069068"/>
            <a:chExt cx="386644" cy="2872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/>
                <p:cNvSpPr txBox="1"/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6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/>
              <p:cNvSpPr txBox="1"/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/>
              <p:cNvSpPr txBox="1"/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/>
              <p:cNvSpPr txBox="1"/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/>
              <p:cNvSpPr txBox="1"/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6" name="TextBox 2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6477000" y="3276600"/>
            <a:ext cx="381000" cy="1664732"/>
            <a:chOff x="6477000" y="3276600"/>
            <a:chExt cx="381000" cy="16647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482576" y="45720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2576" y="4572000"/>
                  <a:ext cx="375424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6477000" y="32766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3276600"/>
                  <a:ext cx="375423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6477000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3974068"/>
                  <a:ext cx="375424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blipFill rotWithShape="1">
                <a:blip r:embed="rId2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Arrow Connector 75"/>
          <p:cNvCxnSpPr/>
          <p:nvPr/>
        </p:nvCxnSpPr>
        <p:spPr>
          <a:xfrm>
            <a:off x="787863" y="3025682"/>
            <a:ext cx="834655" cy="8828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4" idx="6"/>
            <a:endCxn id="17" idx="2"/>
          </p:cNvCxnSpPr>
          <p:nvPr/>
        </p:nvCxnSpPr>
        <p:spPr>
          <a:xfrm>
            <a:off x="1752600" y="3962400"/>
            <a:ext cx="1654025" cy="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71628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974068"/>
                <a:ext cx="375424" cy="369332"/>
              </a:xfrm>
              <a:prstGeom prst="rect">
                <a:avLst/>
              </a:prstGeom>
              <a:blipFill rotWithShape="1">
                <a:blip r:embed="rId3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162800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276600"/>
                <a:ext cx="375423" cy="369332"/>
              </a:xfrm>
              <a:prstGeom prst="rect">
                <a:avLst/>
              </a:prstGeom>
              <a:blipFill rotWithShape="1">
                <a:blip r:embed="rId31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168377" y="26670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377" y="2667000"/>
                <a:ext cx="375423" cy="369332"/>
              </a:xfrm>
              <a:prstGeom prst="rect">
                <a:avLst/>
              </a:prstGeom>
              <a:blipFill rotWithShape="1">
                <a:blip r:embed="rId32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7162800" y="20574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2057400"/>
                <a:ext cx="375423" cy="369332"/>
              </a:xfrm>
              <a:prstGeom prst="rect">
                <a:avLst/>
              </a:prstGeom>
              <a:blipFill rotWithShape="1">
                <a:blip r:embed="rId33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/>
          <p:nvPr/>
        </p:nvCxnSpPr>
        <p:spPr>
          <a:xfrm flipV="1">
            <a:off x="787863" y="2124112"/>
            <a:ext cx="910855" cy="8066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447800" y="1806482"/>
            <a:ext cx="2252311" cy="1165318"/>
            <a:chOff x="1642737" y="1371600"/>
            <a:chExt cx="2252311" cy="1165318"/>
          </a:xfrm>
        </p:grpSpPr>
        <p:sp>
          <p:nvSpPr>
            <p:cNvPr id="82" name="Arc 81"/>
            <p:cNvSpPr/>
            <p:nvPr/>
          </p:nvSpPr>
          <p:spPr>
            <a:xfrm>
              <a:off x="1642737" y="1371600"/>
              <a:ext cx="2252311" cy="1165318"/>
            </a:xfrm>
            <a:prstGeom prst="arc">
              <a:avLst>
                <a:gd name="adj1" fmla="val 12452853"/>
                <a:gd name="adj2" fmla="val 20215559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>
              <a:off x="1958882" y="1503243"/>
              <a:ext cx="131529" cy="65392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192" idx="4"/>
            <a:endCxn id="17" idx="0"/>
          </p:cNvCxnSpPr>
          <p:nvPr/>
        </p:nvCxnSpPr>
        <p:spPr>
          <a:xfrm flipH="1">
            <a:off x="3482825" y="2133599"/>
            <a:ext cx="22375" cy="1752601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71683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376" y="4572000"/>
                <a:ext cx="375424" cy="369332"/>
              </a:xfrm>
              <a:prstGeom prst="rect">
                <a:avLst/>
              </a:prstGeom>
              <a:blipFill rotWithShape="1">
                <a:blip r:embed="rId34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7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7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2060"/>
                </a:solidFill>
              </a:rPr>
              <a:t>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Input</a:t>
                </a:r>
                <a:r>
                  <a:rPr lang="en-US" sz="2000" dirty="0"/>
                  <a:t>: A directed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: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 and a source vertex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Notations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   </a:t>
                </a:r>
                <a:r>
                  <a:rPr lang="en-US" sz="2000" i="1" dirty="0">
                    <a:latin typeface="Cambria Math"/>
                  </a:rPr>
                  <a:t> ,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distance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The shortest path from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	Compute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all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257800"/>
              </a:xfrm>
              <a:blipFill rotWithShape="1">
                <a:blip r:embed="rId2"/>
                <a:stretch>
                  <a:fillRect l="-741" t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652473" y="1219200"/>
            <a:ext cx="10668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0200" y="2743200"/>
            <a:ext cx="2514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0" y="3124200"/>
            <a:ext cx="33528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7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Execution </a:t>
            </a:r>
            <a:r>
              <a:rPr lang="en-US" sz="3200" b="1" dirty="0"/>
              <a:t>of Bellman-Ford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graphicFrame>
        <p:nvGraphicFramePr>
          <p:cNvPr id="263" name="Content Placeholder 26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85676074"/>
              </p:ext>
            </p:extLst>
          </p:nvPr>
        </p:nvGraphicFramePr>
        <p:xfrm>
          <a:off x="5638800" y="1905000"/>
          <a:ext cx="2819400" cy="320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179" name="Group 178"/>
          <p:cNvGrpSpPr/>
          <p:nvPr/>
        </p:nvGrpSpPr>
        <p:grpSpPr>
          <a:xfrm>
            <a:off x="787863" y="1981199"/>
            <a:ext cx="2793537" cy="936719"/>
            <a:chOff x="2873282" y="1981200"/>
            <a:chExt cx="2793537" cy="936719"/>
          </a:xfrm>
        </p:grpSpPr>
        <p:sp>
          <p:nvSpPr>
            <p:cNvPr id="196" name="Oval 195"/>
            <p:cNvSpPr/>
            <p:nvPr/>
          </p:nvSpPr>
          <p:spPr>
            <a:xfrm>
              <a:off x="37618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5514419" y="19812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4" name="Straight Arrow Connector 183"/>
            <p:cNvCxnSpPr>
              <a:stCxn id="7" idx="7"/>
              <a:endCxn id="196" idx="3"/>
            </p:cNvCxnSpPr>
            <p:nvPr/>
          </p:nvCxnSpPr>
          <p:spPr>
            <a:xfrm flipV="1">
              <a:off x="2873282" y="2111282"/>
              <a:ext cx="910855" cy="8066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96" idx="6"/>
              <a:endCxn id="192" idx="2"/>
            </p:cNvCxnSpPr>
            <p:nvPr/>
          </p:nvCxnSpPr>
          <p:spPr>
            <a:xfrm>
              <a:off x="3914219" y="2057400"/>
              <a:ext cx="1600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381000" y="1676400"/>
            <a:ext cx="3581400" cy="2743200"/>
            <a:chOff x="2466419" y="1676400"/>
            <a:chExt cx="3581400" cy="2743200"/>
          </a:xfrm>
        </p:grpSpPr>
        <p:grpSp>
          <p:nvGrpSpPr>
            <p:cNvPr id="6" name="Group 5"/>
            <p:cNvGrpSpPr/>
            <p:nvPr/>
          </p:nvGrpSpPr>
          <p:grpSpPr>
            <a:xfrm>
              <a:off x="2466419" y="2895600"/>
              <a:ext cx="429181" cy="369332"/>
              <a:chOff x="4676219" y="3048000"/>
              <a:chExt cx="429181" cy="369332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4953000" y="3048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76219" y="3048000"/>
                    <a:ext cx="35298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2413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019" y="1688068"/>
                  <a:ext cx="3754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/>
            <p:cNvGrpSpPr/>
            <p:nvPr/>
          </p:nvGrpSpPr>
          <p:grpSpPr>
            <a:xfrm>
              <a:off x="3575756" y="3886200"/>
              <a:ext cx="386644" cy="533400"/>
              <a:chOff x="4566356" y="3810000"/>
              <a:chExt cx="386644" cy="533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66356" y="3974068"/>
                    <a:ext cx="386644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Oval 13"/>
              <p:cNvSpPr/>
              <p:nvPr/>
            </p:nvSpPr>
            <p:spPr>
              <a:xfrm>
                <a:off x="4676219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492044" y="1676400"/>
              <a:ext cx="555775" cy="2362200"/>
              <a:chOff x="4648200" y="1600200"/>
              <a:chExt cx="555775" cy="2362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361" y="1600200"/>
                    <a:ext cx="370614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2295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Oval 16"/>
              <p:cNvSpPr/>
              <p:nvPr/>
            </p:nvSpPr>
            <p:spPr>
              <a:xfrm>
                <a:off x="4648200" y="3810000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619" y="3974068"/>
                  <a:ext cx="375424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>
              <a:stCxn id="7" idx="5"/>
              <a:endCxn id="14" idx="1"/>
            </p:cNvCxnSpPr>
            <p:nvPr/>
          </p:nvCxnSpPr>
          <p:spPr>
            <a:xfrm>
              <a:off x="2873282" y="3025682"/>
              <a:ext cx="834655" cy="8828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7" idx="2"/>
            </p:cNvCxnSpPr>
            <p:nvPr/>
          </p:nvCxnSpPr>
          <p:spPr>
            <a:xfrm>
              <a:off x="3838019" y="3962400"/>
              <a:ext cx="16540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5568244" y="2133599"/>
              <a:ext cx="22375" cy="17526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/>
          <p:cNvSpPr txBox="1"/>
          <p:nvPr/>
        </p:nvSpPr>
        <p:spPr>
          <a:xfrm>
            <a:off x="1019362" y="228600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67162" y="1521023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810000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51992" y="2054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5</a:t>
            </a:r>
          </a:p>
        </p:txBody>
      </p:sp>
      <p:sp>
        <p:nvSpPr>
          <p:cNvPr id="38" name="Arc 37"/>
          <p:cNvSpPr/>
          <p:nvPr/>
        </p:nvSpPr>
        <p:spPr>
          <a:xfrm>
            <a:off x="1490337" y="1806482"/>
            <a:ext cx="2252311" cy="1165318"/>
          </a:xfrm>
          <a:prstGeom prst="arc">
            <a:avLst>
              <a:gd name="adj1" fmla="val 12452853"/>
              <a:gd name="adj2" fmla="val 2021555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Arrow Connector 235"/>
          <p:cNvCxnSpPr>
            <a:endCxn id="196" idx="7"/>
          </p:cNvCxnSpPr>
          <p:nvPr/>
        </p:nvCxnSpPr>
        <p:spPr>
          <a:xfrm flipH="1">
            <a:off x="1806482" y="1938125"/>
            <a:ext cx="131529" cy="653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Arc 245"/>
          <p:cNvSpPr/>
          <p:nvPr/>
        </p:nvSpPr>
        <p:spPr>
          <a:xfrm rot="5400000">
            <a:off x="2101185" y="2353171"/>
            <a:ext cx="2252311" cy="1165318"/>
          </a:xfrm>
          <a:prstGeom prst="arc">
            <a:avLst>
              <a:gd name="adj1" fmla="val 12208028"/>
              <a:gd name="adj2" fmla="val 20550949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7" name="Straight Arrow Connector 246"/>
          <p:cNvCxnSpPr>
            <a:endCxn id="246" idx="0"/>
          </p:cNvCxnSpPr>
          <p:nvPr/>
        </p:nvCxnSpPr>
        <p:spPr>
          <a:xfrm flipH="1" flipV="1">
            <a:off x="3601862" y="2073138"/>
            <a:ext cx="91050" cy="2128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3229162" y="2816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6</a:t>
            </a:r>
          </a:p>
        </p:txBody>
      </p:sp>
      <p:cxnSp>
        <p:nvCxnSpPr>
          <p:cNvPr id="251" name="Straight Arrow Connector 250"/>
          <p:cNvCxnSpPr/>
          <p:nvPr/>
        </p:nvCxnSpPr>
        <p:spPr>
          <a:xfrm flipH="1">
            <a:off x="1730225" y="2133600"/>
            <a:ext cx="22375" cy="175260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/>
          <p:cNvCxnSpPr>
            <a:stCxn id="14" idx="7"/>
            <a:endCxn id="192" idx="3"/>
          </p:cNvCxnSpPr>
          <p:nvPr/>
        </p:nvCxnSpPr>
        <p:spPr>
          <a:xfrm flipV="1">
            <a:off x="1730282" y="2111281"/>
            <a:ext cx="1721036" cy="17972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1476562" y="2740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8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1019362" y="3426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2848162" y="31212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7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1955460" y="3200400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2412660" y="39594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4</a:t>
            </a:r>
          </a:p>
        </p:txBody>
      </p:sp>
      <p:grpSp>
        <p:nvGrpSpPr>
          <p:cNvPr id="270" name="Group 269"/>
          <p:cNvGrpSpPr/>
          <p:nvPr/>
        </p:nvGrpSpPr>
        <p:grpSpPr>
          <a:xfrm>
            <a:off x="5252156" y="2069068"/>
            <a:ext cx="386644" cy="2872264"/>
            <a:chOff x="5252156" y="2069068"/>
            <a:chExt cx="386644" cy="2872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/>
                <p:cNvSpPr txBox="1"/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4" name="TextBox 2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819" y="4572000"/>
                  <a:ext cx="35298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1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/>
                <p:cNvSpPr txBox="1"/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5" name="TextBox 2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2156" y="3974068"/>
                  <a:ext cx="38664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/>
                <p:cNvSpPr txBox="1"/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6" name="TextBox 2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00" y="3288268"/>
                  <a:ext cx="375424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13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/>
                <p:cNvSpPr txBox="1"/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7" name="TextBox 2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8186" y="2678668"/>
                  <a:ext cx="370614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2295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/>
                <p:cNvSpPr txBox="1"/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376" y="2069068"/>
                  <a:ext cx="3754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/>
              <p:cNvSpPr txBox="1"/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76" y="5105400"/>
                <a:ext cx="2533066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8333" r="-265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/>
              <p:cNvSpPr txBox="1"/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2" name="TextBox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219" y="4583668"/>
                <a:ext cx="375424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/>
              <p:cNvSpPr txBox="1"/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3" name="TextBox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394" y="3962400"/>
                <a:ext cx="375424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TextBox 273"/>
              <p:cNvSpPr txBox="1"/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4" name="TextBox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288268"/>
                <a:ext cx="375424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/>
              <p:cNvSpPr txBox="1"/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5" name="TextBox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667000"/>
                <a:ext cx="433131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/>
              <p:cNvSpPr txBox="1"/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6" name="TextBox 2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69" y="2057400"/>
                <a:ext cx="433131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4825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4572000"/>
                <a:ext cx="375424" cy="369332"/>
              </a:xfrm>
              <a:prstGeom prst="rect">
                <a:avLst/>
              </a:prstGeom>
              <a:blipFill rotWithShape="1">
                <a:blip r:embed="rId2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162800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4572000"/>
                <a:ext cx="375424" cy="369332"/>
              </a:xfrm>
              <a:prstGeom prst="rect">
                <a:avLst/>
              </a:prstGeom>
              <a:blipFill rotWithShape="1">
                <a:blip r:embed="rId24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30376" y="4572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6" y="4572000"/>
                <a:ext cx="375424" cy="369332"/>
              </a:xfrm>
              <a:prstGeom prst="rect">
                <a:avLst/>
              </a:prstGeom>
              <a:blipFill rotWithShape="1">
                <a:blip r:embed="rId25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576" y="2667000"/>
                <a:ext cx="375424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069068"/>
                <a:ext cx="513281" cy="369332"/>
              </a:xfrm>
              <a:prstGeom prst="rect">
                <a:avLst/>
              </a:prstGeom>
              <a:blipFill rotWithShape="1">
                <a:blip r:embed="rId27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477000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276600"/>
                <a:ext cx="375423" cy="369332"/>
              </a:xfrm>
              <a:prstGeom prst="rect">
                <a:avLst/>
              </a:prstGeom>
              <a:blipFill rotWithShape="1">
                <a:blip r:embed="rId28"/>
                <a:stretch>
                  <a:fillRect t="-8333" r="-213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477000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974068"/>
                <a:ext cx="375424" cy="369332"/>
              </a:xfrm>
              <a:prstGeom prst="rect">
                <a:avLst/>
              </a:prstGeom>
              <a:blipFill rotWithShape="1">
                <a:blip r:embed="rId29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7168376" y="3974068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376" y="3974068"/>
                <a:ext cx="375424" cy="369332"/>
              </a:xfrm>
              <a:prstGeom prst="rect">
                <a:avLst/>
              </a:prstGeom>
              <a:blipFill rotWithShape="1">
                <a:blip r:embed="rId30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7930376" y="39624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6" y="3962400"/>
                <a:ext cx="375424" cy="369332"/>
              </a:xfrm>
              <a:prstGeom prst="rect">
                <a:avLst/>
              </a:prstGeom>
              <a:blipFill rotWithShape="1">
                <a:blip r:embed="rId3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244577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577" y="3276600"/>
                <a:ext cx="375423" cy="369332"/>
              </a:xfrm>
              <a:prstGeom prst="rect">
                <a:avLst/>
              </a:prstGeom>
              <a:blipFill rotWithShape="1">
                <a:blip r:embed="rId32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244577" y="26670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577" y="2667000"/>
                <a:ext cx="375423" cy="369332"/>
              </a:xfrm>
              <a:prstGeom prst="rect">
                <a:avLst/>
              </a:prstGeom>
              <a:blipFill rotWithShape="1">
                <a:blip r:embed="rId26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7930377" y="26786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7" y="2678668"/>
                <a:ext cx="375423" cy="369332"/>
              </a:xfrm>
              <a:prstGeom prst="rect">
                <a:avLst/>
              </a:prstGeom>
              <a:blipFill rotWithShape="1">
                <a:blip r:embed="rId33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7930377" y="3276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7" y="3276600"/>
                <a:ext cx="375423" cy="369332"/>
              </a:xfrm>
              <a:prstGeom prst="rect">
                <a:avLst/>
              </a:prstGeom>
              <a:blipFill rotWithShape="1">
                <a:blip r:embed="rId34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244577" y="20574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𝟗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577" y="2057400"/>
                <a:ext cx="375423" cy="369332"/>
              </a:xfrm>
              <a:prstGeom prst="rect">
                <a:avLst/>
              </a:prstGeom>
              <a:blipFill rotWithShape="1">
                <a:blip r:embed="rId35"/>
                <a:stretch>
                  <a:fillRect t="-8333" r="-2096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930377" y="20574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𝟖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77" y="2057400"/>
                <a:ext cx="375423" cy="369332"/>
              </a:xfrm>
              <a:prstGeom prst="rect">
                <a:avLst/>
              </a:prstGeom>
              <a:blipFill rotWithShape="1">
                <a:blip r:embed="rId36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𝑳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49" y="5638800"/>
                <a:ext cx="367408" cy="369332"/>
              </a:xfrm>
              <a:prstGeom prst="rect">
                <a:avLst/>
              </a:prstGeom>
              <a:blipFill rotWithShape="1">
                <a:blip r:embed="rId37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/>
          <p:cNvGrpSpPr/>
          <p:nvPr/>
        </p:nvGrpSpPr>
        <p:grpSpPr>
          <a:xfrm>
            <a:off x="1447800" y="1806482"/>
            <a:ext cx="2252311" cy="1165318"/>
            <a:chOff x="1642737" y="1371600"/>
            <a:chExt cx="2252311" cy="1165318"/>
          </a:xfrm>
        </p:grpSpPr>
        <p:sp>
          <p:nvSpPr>
            <p:cNvPr id="72" name="Arc 71"/>
            <p:cNvSpPr/>
            <p:nvPr/>
          </p:nvSpPr>
          <p:spPr>
            <a:xfrm>
              <a:off x="1642737" y="1371600"/>
              <a:ext cx="2252311" cy="1165318"/>
            </a:xfrm>
            <a:prstGeom prst="arc">
              <a:avLst>
                <a:gd name="adj1" fmla="val 12452853"/>
                <a:gd name="adj2" fmla="val 20215559"/>
              </a:avLst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H="1">
              <a:off x="1958882" y="1503243"/>
              <a:ext cx="131529" cy="65392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Arrow Connector 74"/>
          <p:cNvCxnSpPr/>
          <p:nvPr/>
        </p:nvCxnSpPr>
        <p:spPr>
          <a:xfrm>
            <a:off x="787863" y="3039904"/>
            <a:ext cx="834655" cy="882836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1752600" y="2088963"/>
            <a:ext cx="1721036" cy="17972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3482825" y="2133600"/>
            <a:ext cx="22375" cy="1752601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96" idx="5"/>
            <a:endCxn id="17" idx="1"/>
          </p:cNvCxnSpPr>
          <p:nvPr/>
        </p:nvCxnSpPr>
        <p:spPr>
          <a:xfrm>
            <a:off x="1806482" y="2111281"/>
            <a:ext cx="1622461" cy="1797237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11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3" grpId="0"/>
      <p:bldP spid="66" grpId="0"/>
      <p:bldP spid="67" grpId="0"/>
      <p:bldP spid="6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1676400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Key Observations </a:t>
            </a:r>
            <a:r>
              <a:rPr lang="en-US" sz="3600" dirty="0"/>
              <a:t>on</a:t>
            </a:r>
            <a:br>
              <a:rPr lang="en-US" sz="3600" dirty="0">
                <a:solidFill>
                  <a:srgbClr val="C00000"/>
                </a:solidFill>
              </a:rPr>
            </a:br>
            <a:r>
              <a:rPr lang="en-US" sz="3600" dirty="0">
                <a:solidFill>
                  <a:srgbClr val="0070C0"/>
                </a:solidFill>
              </a:rPr>
              <a:t>Bellman-Ford algorithm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9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Observation 1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Bellman-Ford-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algo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do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      If </a:t>
                </a:r>
                <a14:m>
                  <m:oMath xmlns:m="http://schemas.openxmlformats.org/officeDocument/2006/math"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b="1" dirty="0"/>
                  <a:t>  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ea typeface="Cambria Math"/>
                    <a:sym typeface="Wingdings" pitchFamily="2" charset="2"/>
                  </a:rPr>
                  <a:t>                               </a:t>
                </a:r>
                <a:r>
                  <a:rPr lang="en-US" sz="2000" b="1" dirty="0">
                    <a:ea typeface="Cambria Math"/>
                    <a:sym typeface="Wingdings" pitchFamily="2" charset="2"/>
                  </a:rPr>
                  <a:t>else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{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do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:r>
                  <a:rPr lang="en-US" sz="2000" b="1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b="1" dirty="0"/>
                  <a:t>do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m:rPr>
                        <m:nor/>
                      </m:rPr>
                      <a:rPr lang="en-US" sz="2000" dirty="0">
                        <a:sym typeface="Wingdings" pitchFamily="2" charset="2"/>
                      </a:rPr>
                      <m:t>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min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}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0" y="2286000"/>
                <a:ext cx="8254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286000"/>
                <a:ext cx="825468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74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86200" y="2678668"/>
                <a:ext cx="60960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∞</m:t>
                    </m:r>
                  </m:oMath>
                </a14:m>
                <a:r>
                  <a:rPr lang="en-US" dirty="0"/>
                  <a:t>; </a:t>
                </a:r>
                <a:endParaRPr lang="en-US" b="1" i="1" dirty="0">
                  <a:solidFill>
                    <a:srgbClr val="006C3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678668"/>
                <a:ext cx="6096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  <a:sym typeface="Wingdings" pitchFamily="2" charset="2"/>
                      </a:rPr>
                      <m:t>𝟎</m:t>
                    </m:r>
                  </m:oMath>
                </a14:m>
                <a:r>
                  <a:rPr lang="en-US" dirty="0"/>
                  <a:t>;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059668"/>
                <a:ext cx="4889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62000" y="41148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1984" y="53340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45505" y="2069068"/>
            <a:ext cx="3769895" cy="2590800"/>
            <a:chOff x="1828800" y="3048000"/>
            <a:chExt cx="3769895" cy="2590800"/>
          </a:xfrm>
        </p:grpSpPr>
        <p:grpSp>
          <p:nvGrpSpPr>
            <p:cNvPr id="19" name="Group 18"/>
            <p:cNvGrpSpPr/>
            <p:nvPr/>
          </p:nvGrpSpPr>
          <p:grpSpPr>
            <a:xfrm>
              <a:off x="2590800" y="3048000"/>
              <a:ext cx="3007895" cy="2590800"/>
              <a:chOff x="3733800" y="1728216"/>
              <a:chExt cx="4343400" cy="391058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733800" y="1752600"/>
                <a:ext cx="4343400" cy="38862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5334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562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791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6019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6248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477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6705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6934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7162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391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620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848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3733800" y="2895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3733800" y="3124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733800" y="3352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733800" y="3581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733800" y="3810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733800" y="4038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3733800" y="4267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51054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3733800" y="1981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733800" y="2209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733800" y="2438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3733800" y="2667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48768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46482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44196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4191000" y="1752600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3962400" y="1728216"/>
                <a:ext cx="0" cy="388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733800" y="44958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3733800" y="47244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733800" y="49530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3733800" y="51816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733800" y="5410200"/>
                <a:ext cx="4343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050268"/>
                  <a:ext cx="367408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5526505" y="2896815"/>
            <a:ext cx="386644" cy="1305853"/>
            <a:chOff x="2209800" y="3875747"/>
            <a:chExt cx="386644" cy="1305853"/>
          </a:xfrm>
        </p:grpSpPr>
        <p:cxnSp>
          <p:nvCxnSpPr>
            <p:cNvPr id="57" name="Straight Arrow Connector 56"/>
            <p:cNvCxnSpPr/>
            <p:nvPr/>
          </p:nvCxnSpPr>
          <p:spPr>
            <a:xfrm flipV="1">
              <a:off x="2438400" y="3875747"/>
              <a:ext cx="0" cy="9248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4812268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/>
          <p:cNvGrpSpPr/>
          <p:nvPr/>
        </p:nvGrpSpPr>
        <p:grpSpPr>
          <a:xfrm>
            <a:off x="6898105" y="4736068"/>
            <a:ext cx="1371600" cy="369332"/>
            <a:chOff x="3352800" y="5715000"/>
            <a:chExt cx="13716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5715000"/>
                  <a:ext cx="32252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25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/>
            <p:cNvCxnSpPr/>
            <p:nvPr/>
          </p:nvCxnSpPr>
          <p:spPr>
            <a:xfrm>
              <a:off x="3639876" y="5867009"/>
              <a:ext cx="10845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 rot="5400000">
            <a:off x="5796002" y="3296820"/>
            <a:ext cx="2590800" cy="1514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loud Callout 7"/>
              <p:cNvSpPr/>
              <p:nvPr/>
            </p:nvSpPr>
            <p:spPr>
              <a:xfrm>
                <a:off x="2883780" y="5200650"/>
                <a:ext cx="4765138" cy="895350"/>
              </a:xfrm>
              <a:prstGeom prst="cloudCallout">
                <a:avLst>
                  <a:gd name="adj1" fmla="val -23165"/>
                  <a:gd name="adj2" fmla="val 7852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What if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 [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8" name="Cloud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780" y="5200650"/>
                <a:ext cx="4765138" cy="895350"/>
              </a:xfrm>
              <a:prstGeom prst="cloudCallout">
                <a:avLst>
                  <a:gd name="adj1" fmla="val -23165"/>
                  <a:gd name="adj2" fmla="val 78526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Down Ribbon 63"/>
              <p:cNvSpPr/>
              <p:nvPr/>
            </p:nvSpPr>
            <p:spPr>
              <a:xfrm>
                <a:off x="1676400" y="6019800"/>
                <a:ext cx="7391400" cy="609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Answer</a:t>
                </a:r>
                <a:r>
                  <a:rPr lang="en-US" dirty="0">
                    <a:solidFill>
                      <a:schemeClr val="tx1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 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all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64" name="Down Ribbon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6019800"/>
                <a:ext cx="7391400" cy="609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0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66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2" grpId="0" animBg="1"/>
      <p:bldP spid="8" grpId="0" animBg="1"/>
      <p:bldP spid="6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Observations 2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If there is no negative cycle, 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what happens if we execute Bellman-Ford algorithm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iteration?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000" dirty="0"/>
                  <a:t>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741" t="-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48000" y="3200400"/>
            <a:ext cx="19812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negative cycle</a:t>
            </a:r>
          </a:p>
        </p:txBody>
      </p:sp>
      <p:sp>
        <p:nvSpPr>
          <p:cNvPr id="6" name="Down Arrow 5"/>
          <p:cNvSpPr/>
          <p:nvPr/>
        </p:nvSpPr>
        <p:spPr>
          <a:xfrm>
            <a:off x="3810000" y="3701796"/>
            <a:ext cx="602570" cy="3368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0" y="4038600"/>
            <a:ext cx="1981200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6C31"/>
                </a:solidFill>
              </a:rPr>
              <a:t>Optimal </a:t>
            </a:r>
            <a:r>
              <a:rPr lang="en-US" sz="1600" b="1" dirty="0" err="1">
                <a:solidFill>
                  <a:srgbClr val="006C31"/>
                </a:solidFill>
              </a:rPr>
              <a:t>Subpath</a:t>
            </a:r>
            <a:r>
              <a:rPr lang="en-US" sz="1600" b="1" dirty="0">
                <a:solidFill>
                  <a:srgbClr val="006C3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property holds</a:t>
            </a:r>
          </a:p>
        </p:txBody>
      </p:sp>
      <p:sp>
        <p:nvSpPr>
          <p:cNvPr id="8" name="Down Arrow 7"/>
          <p:cNvSpPr/>
          <p:nvPr/>
        </p:nvSpPr>
        <p:spPr>
          <a:xfrm>
            <a:off x="3810000" y="4539996"/>
            <a:ext cx="602570" cy="3368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/>
              <p:cNvSpPr/>
              <p:nvPr/>
            </p:nvSpPr>
            <p:spPr>
              <a:xfrm>
                <a:off x="1905000" y="4876800"/>
                <a:ext cx="4724400" cy="6858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? </a:t>
                </a:r>
              </a:p>
            </p:txBody>
          </p:sp>
        </mc:Choice>
        <mc:Fallback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876800"/>
                <a:ext cx="4724400" cy="6858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/>
          <p:cNvSpPr/>
          <p:nvPr/>
        </p:nvSpPr>
        <p:spPr>
          <a:xfrm>
            <a:off x="3810000" y="5562600"/>
            <a:ext cx="609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86000" y="5224046"/>
                <a:ext cx="4360681" cy="3385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Length of shortest path to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with at most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600" dirty="0"/>
                  <a:t> edges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224046"/>
                <a:ext cx="4360681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699" t="-5357" r="-83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1828800" y="5943600"/>
                <a:ext cx="4724400" cy="9144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r>
                      <a:rPr lang="en-US" sz="1600" b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? </a:t>
                </a:r>
              </a:p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943600"/>
                <a:ext cx="4724400" cy="914400"/>
              </a:xfrm>
              <a:prstGeom prst="roundRect">
                <a:avLst/>
              </a:prstGeom>
              <a:blipFill rotWithShape="1">
                <a:blip r:embed="rId5"/>
                <a:stretch>
                  <a:fillRect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570217" y="6290846"/>
                <a:ext cx="2936766" cy="3385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Length of the shortest path to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600" dirty="0"/>
                  <a:t> 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17" y="6290846"/>
                <a:ext cx="29367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247" t="-5357" r="-166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2590800" y="1447800"/>
            <a:ext cx="38862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477000" y="1371600"/>
            <a:ext cx="23622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433547" y="6519446"/>
                <a:ext cx="103406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6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𝑳</m:t>
                      </m:r>
                      <m:r>
                        <a:rPr lang="en-US" sz="1600" b="1" dirty="0">
                          <a:latin typeface="Cambria Math"/>
                        </a:rPr>
                        <m:t>[</m:t>
                      </m:r>
                      <m:r>
                        <a:rPr lang="en-US" sz="16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sz="16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16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600" b="1" i="1" dirty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547" y="6519446"/>
                <a:ext cx="1034065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470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84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33" grpId="0" animBg="1"/>
      <p:bldP spid="46" grpId="0" animBg="1"/>
      <p:bldP spid="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Observations 3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Suppose there is a path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consisting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edges,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if after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iteration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stores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u="sng" dirty="0"/>
                  <a:t>a finite value,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</a:t>
                </a:r>
                <a:r>
                  <a:rPr lang="en-US" sz="2000" dirty="0"/>
                  <a:t>what is </a:t>
                </a:r>
                <a:r>
                  <a:rPr lang="en-US" sz="2000" b="1" dirty="0"/>
                  <a:t>relation</a:t>
                </a:r>
                <a:r>
                  <a:rPr lang="en-US" sz="2000" dirty="0"/>
                  <a:t> between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b="1" dirty="0"/>
                  <a:t>?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</a:t>
                </a:r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2362200"/>
            <a:ext cx="4876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0" y="2333625"/>
            <a:ext cx="2971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600" y="2743200"/>
            <a:ext cx="2971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2743200"/>
            <a:ext cx="29718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0200" y="3086100"/>
            <a:ext cx="38862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467100"/>
            <a:ext cx="38862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6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9050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sz="3600" dirty="0">
                    <a:solidFill>
                      <a:srgbClr val="7030A0"/>
                    </a:solidFill>
                  </a:rPr>
                  <a:t>Detecting negative cycle</a:t>
                </a:r>
                <a:br>
                  <a:rPr lang="en-US" sz="3600" dirty="0">
                    <a:solidFill>
                      <a:srgbClr val="7030A0"/>
                    </a:solidFill>
                  </a:rPr>
                </a:br>
                <a:r>
                  <a:rPr lang="en-US" sz="3600" dirty="0">
                    <a:solidFill>
                      <a:srgbClr val="7030A0"/>
                    </a:solidFill>
                  </a:rPr>
                  <a:t>in</a:t>
                </a:r>
                <a:r>
                  <a:rPr lang="en-US" sz="36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905000"/>
                <a:ext cx="7772400" cy="1362075"/>
              </a:xfrm>
              <a:blipFill rotWithShape="1">
                <a:blip r:embed="rId2"/>
                <a:stretch>
                  <a:fillRect t="-6726" b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0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Detecting negative cycle in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Execute Bellman-Ford algorithm.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Run </a:t>
                </a:r>
                <a:r>
                  <a:rPr lang="en-US" sz="2000" b="1" u="sng" dirty="0"/>
                  <a:t>one more </a:t>
                </a:r>
                <a:r>
                  <a:rPr lang="en-US" sz="2000" dirty="0"/>
                  <a:t>iteration of the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loop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/>
                  <a:t>If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	declare “there is </a:t>
                </a:r>
                <a:r>
                  <a:rPr lang="en-US" sz="2000" u="sng" dirty="0"/>
                  <a:t>a negative cycle</a:t>
                </a:r>
                <a:r>
                  <a:rPr lang="en-US" sz="2000" dirty="0"/>
                  <a:t>”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</a:t>
                </a:r>
                <a:r>
                  <a:rPr lang="en-US" sz="2000" b="1" dirty="0"/>
                  <a:t>else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	declare “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is the distance </a:t>
                </a:r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” (Prove this as </a:t>
                </a:r>
                <a:r>
                  <a:rPr lang="en-US" sz="2000" dirty="0">
                    <a:solidFill>
                      <a:srgbClr val="006C31"/>
                    </a:solidFill>
                  </a:rPr>
                  <a:t>Homework!</a:t>
                </a:r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6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25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219325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shortest paths in a graph</a:t>
            </a:r>
            <a:br>
              <a:rPr lang="en-US" sz="3600" dirty="0">
                <a:solidFill>
                  <a:srgbClr val="0070C0"/>
                </a:solidFill>
              </a:rPr>
            </a:b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Having Negative weight cycle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Shortest paths </a:t>
            </a:r>
            <a:r>
              <a:rPr lang="en-US" sz="3200" b="1" dirty="0"/>
              <a:t>in presence of </a:t>
            </a:r>
            <a:r>
              <a:rPr lang="en-US" sz="3200" b="1" dirty="0">
                <a:solidFill>
                  <a:srgbClr val="7030A0"/>
                </a:solidFill>
              </a:rPr>
              <a:t>negative weight cycles</a:t>
            </a:r>
            <a:endParaRPr lang="en-US" sz="32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Given a directed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if there is a negative weight cycle reachable from source,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There is </a:t>
                </a:r>
                <a:r>
                  <a:rPr lang="en-US" sz="2000" b="1" dirty="0"/>
                  <a:t>no</a:t>
                </a:r>
                <a:r>
                  <a:rPr lang="en-US" sz="2000" dirty="0"/>
                  <a:t> polynomial time algorithm till date that can compute shortest paths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No such algorithm </a:t>
                </a:r>
                <a:r>
                  <a:rPr lang="en-US" sz="2000" b="1" dirty="0"/>
                  <a:t>can ever be </a:t>
                </a:r>
                <a:r>
                  <a:rPr lang="en-US" sz="2000" dirty="0"/>
                  <a:t>designed unless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=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𝑵𝑷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[We shall revisit it when we discuss NP-complete problems towards the end of this course]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3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Last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Given a directed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dirty="0">
                        <a:latin typeface="Cambria Math"/>
                      </a:rPr>
                      <m:t>: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→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if  </a:t>
                </a:r>
                <a:r>
                  <a:rPr lang="en-US" sz="2000" dirty="0"/>
                  <a:t>there are no negative cycles,</a:t>
                </a:r>
              </a:p>
              <a:p>
                <a:pPr marL="0" indent="0">
                  <a:buNone/>
                </a:pPr>
                <a:r>
                  <a:rPr lang="en-US" sz="2000" dirty="0"/>
                  <a:t>all shortest paths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u="sng" dirty="0"/>
                  <a:t>possess</a:t>
                </a:r>
                <a:r>
                  <a:rPr lang="en-US" sz="2000" dirty="0"/>
                  <a:t> optimal </a:t>
                </a:r>
                <a:r>
                  <a:rPr lang="en-US" sz="2000" dirty="0" err="1"/>
                  <a:t>subpath</a:t>
                </a:r>
                <a:r>
                  <a:rPr lang="en-US" sz="2000" dirty="0"/>
                  <a:t> property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7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219325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shortest paths</a:t>
            </a:r>
            <a:r>
              <a:rPr lang="en-US" sz="3600" dirty="0">
                <a:solidFill>
                  <a:srgbClr val="0070C0"/>
                </a:solidFill>
              </a:rPr>
              <a:t> </a:t>
            </a:r>
            <a:r>
              <a:rPr lang="en-US" sz="3600" dirty="0"/>
              <a:t>in a graph</a:t>
            </a:r>
            <a:br>
              <a:rPr lang="en-US" sz="3600" dirty="0">
                <a:solidFill>
                  <a:srgbClr val="0070C0"/>
                </a:solidFill>
              </a:rPr>
            </a:b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Negative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weights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BUT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No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negative cycle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2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Exploiting</a:t>
            </a:r>
            <a:r>
              <a:rPr lang="en-US" sz="3200" b="1" dirty="0"/>
              <a:t> the</a:t>
            </a:r>
            <a:r>
              <a:rPr lang="en-US" sz="3200" b="1" dirty="0">
                <a:solidFill>
                  <a:srgbClr val="006C31"/>
                </a:solidFill>
              </a:rPr>
              <a:t> Optimal </a:t>
            </a:r>
            <a:r>
              <a:rPr lang="en-US" sz="3200" b="1" dirty="0" err="1">
                <a:solidFill>
                  <a:srgbClr val="006C31"/>
                </a:solidFill>
              </a:rPr>
              <a:t>subpath</a:t>
            </a:r>
            <a:r>
              <a:rPr lang="en-US" sz="3200" b="1" dirty="0"/>
              <a:t> property</a:t>
            </a:r>
            <a:br>
              <a:rPr lang="en-US" sz="3200" b="1" dirty="0"/>
            </a:br>
            <a:endParaRPr lang="en-US" sz="32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Observation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has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edges,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has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edges.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5495925" y="4114800"/>
            <a:ext cx="1371600" cy="4572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828800" y="2740223"/>
            <a:ext cx="5380036" cy="445532"/>
            <a:chOff x="1828800" y="2740223"/>
            <a:chExt cx="5380036" cy="445532"/>
          </a:xfrm>
        </p:grpSpPr>
        <p:grpSp>
          <p:nvGrpSpPr>
            <p:cNvPr id="43" name="Group 42"/>
            <p:cNvGrpSpPr/>
            <p:nvPr/>
          </p:nvGrpSpPr>
          <p:grpSpPr>
            <a:xfrm>
              <a:off x="1828800" y="2740223"/>
              <a:ext cx="352981" cy="445532"/>
              <a:chOff x="1828800" y="2831068"/>
              <a:chExt cx="352981" cy="445532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981200" y="2831068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828800" y="2907268"/>
                    <a:ext cx="3529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800" y="2907268"/>
                    <a:ext cx="35298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2241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oup 41"/>
            <p:cNvGrpSpPr/>
            <p:nvPr/>
          </p:nvGrpSpPr>
          <p:grpSpPr>
            <a:xfrm>
              <a:off x="6833413" y="2740223"/>
              <a:ext cx="375423" cy="445532"/>
              <a:chOff x="6833413" y="2983468"/>
              <a:chExt cx="375423" cy="4455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010400" y="2983468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6833413" y="3059668"/>
                    <a:ext cx="375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70C0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3413" y="3059668"/>
                    <a:ext cx="375423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14516" t="-8197" r="-2580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3" name="Oval 32"/>
          <p:cNvSpPr/>
          <p:nvPr/>
        </p:nvSpPr>
        <p:spPr>
          <a:xfrm>
            <a:off x="28194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6576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1336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9718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3246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4958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8100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3340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6482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172200" y="2740223"/>
            <a:ext cx="152400" cy="152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486400" y="2816423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938816" y="1968579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𝒔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816" y="1968579"/>
                <a:ext cx="92845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85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019800" y="2816423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816423"/>
                <a:ext cx="37061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2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267200" y="4191000"/>
            <a:ext cx="2743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288788" y="2316718"/>
            <a:ext cx="4496139" cy="444698"/>
            <a:chOff x="2288788" y="2316718"/>
            <a:chExt cx="4496139" cy="4446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ectangle 31"/>
          <p:cNvSpPr/>
          <p:nvPr/>
        </p:nvSpPr>
        <p:spPr>
          <a:xfrm>
            <a:off x="1981200" y="4191000"/>
            <a:ext cx="2209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3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8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48" grpId="0" animBg="1"/>
      <p:bldP spid="33" grpId="0" animBg="1"/>
      <p:bldP spid="34" grpId="0" animBg="1"/>
      <p:bldP spid="44" grpId="0" animBg="1"/>
      <p:bldP spid="46" grpId="0" animBg="1"/>
      <p:bldP spid="49" grpId="0" animBg="1"/>
      <p:bldP spid="51" grpId="0"/>
      <p:bldP spid="52" grpId="0"/>
      <p:bldP spid="1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Ford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81200" y="1600200"/>
            <a:ext cx="4648200" cy="4495800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8600" y="3663434"/>
                <a:ext cx="1669624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All paths from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63434"/>
                <a:ext cx="166962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909" t="-6349" r="-509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loud Callout 8"/>
              <p:cNvSpPr/>
              <p:nvPr/>
            </p:nvSpPr>
            <p:spPr>
              <a:xfrm>
                <a:off x="3200400" y="5486400"/>
                <a:ext cx="5867400" cy="12192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to search for the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shortest paths </a:t>
                </a:r>
                <a:r>
                  <a:rPr lang="en-US" dirty="0">
                    <a:solidFill>
                      <a:schemeClr val="tx1"/>
                    </a:solidFill>
                  </a:rPr>
                  <a:t>from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among exponential number of paths?</a:t>
                </a:r>
              </a:p>
            </p:txBody>
          </p:sp>
        </mc:Choice>
        <mc:Fallback xmlns="">
          <p:sp>
            <p:nvSpPr>
              <p:cNvPr id="9" name="Cloud Callout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486400"/>
                <a:ext cx="5867400" cy="1219200"/>
              </a:xfrm>
              <a:prstGeom prst="cloudCallou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2667000" y="2057400"/>
            <a:ext cx="3581400" cy="3657600"/>
            <a:chOff x="2667000" y="2057400"/>
            <a:chExt cx="3581400" cy="3657600"/>
          </a:xfrm>
        </p:grpSpPr>
        <p:sp>
          <p:nvSpPr>
            <p:cNvPr id="10" name="Oval 9"/>
            <p:cNvSpPr/>
            <p:nvPr/>
          </p:nvSpPr>
          <p:spPr>
            <a:xfrm>
              <a:off x="4953000" y="2971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667760" y="3505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581400" y="4572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181600" y="461264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648200" y="3956566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876800" y="2057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667000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038600" y="4114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19400" y="4267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29000" y="5638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886200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172200" y="3581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651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: the shortest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⇝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path having </a:t>
                </a:r>
                <a:r>
                  <a:rPr lang="en-US" sz="1800" b="1" dirty="0"/>
                  <a:t>at most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edges.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: length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410200"/>
              </a:xfrm>
              <a:blipFill rotWithShape="1">
                <a:blip r:embed="rId2"/>
                <a:stretch>
                  <a:fillRect l="-593" t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1981200" y="1600200"/>
            <a:ext cx="4648200" cy="44958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Ford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286000" y="1905000"/>
            <a:ext cx="4038600" cy="3886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937250" y="1295400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1295400"/>
                <a:ext cx="80021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916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28600" y="3663434"/>
                <a:ext cx="1669624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All paths from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63434"/>
                <a:ext cx="166962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909" t="-6349" r="-509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4267200" y="1905000"/>
            <a:ext cx="76200" cy="381000"/>
            <a:chOff x="4267200" y="1905000"/>
            <a:chExt cx="76200" cy="381000"/>
          </a:xfrm>
        </p:grpSpPr>
        <p:sp>
          <p:nvSpPr>
            <p:cNvPr id="27" name="Oval 26"/>
            <p:cNvSpPr/>
            <p:nvPr/>
          </p:nvSpPr>
          <p:spPr>
            <a:xfrm>
              <a:off x="4267200" y="22098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267200" y="20574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267200" y="19050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267200" y="3048000"/>
            <a:ext cx="76200" cy="381000"/>
            <a:chOff x="4267200" y="1905000"/>
            <a:chExt cx="76200" cy="381000"/>
          </a:xfrm>
        </p:grpSpPr>
        <p:sp>
          <p:nvSpPr>
            <p:cNvPr id="32" name="Oval 31"/>
            <p:cNvSpPr/>
            <p:nvPr/>
          </p:nvSpPr>
          <p:spPr>
            <a:xfrm>
              <a:off x="4267200" y="22098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267200" y="20574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67200" y="1905000"/>
              <a:ext cx="76200" cy="762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962400" y="1611868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611868"/>
                <a:ext cx="800219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91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371600" y="60960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200400" y="61722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295400" y="6629400"/>
            <a:ext cx="1752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918272" y="926068"/>
            <a:ext cx="6832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Aim</a:t>
            </a:r>
            <a:r>
              <a:rPr lang="en-US" dirty="0"/>
              <a:t>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46592" y="926068"/>
                <a:ext cx="3335208" cy="36933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To compute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latin typeface="Cambria Math"/>
                      </a:rPr>
                      <m:t>,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592" y="926068"/>
                <a:ext cx="333520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460" t="-8197" r="-20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    Recursive Formulation </a:t>
                </a:r>
                <a:r>
                  <a:rPr lang="en-US" sz="2800" b="1" dirty="0"/>
                  <a:t>for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800" dirty="0"/>
                  <a:t> 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blipFill rotWithShape="1">
                <a:blip r:embed="rId14"/>
                <a:stretch>
                  <a:fillRect l="-2260" t="-10465" r="-258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40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0" grpId="0" animBg="1"/>
      <p:bldP spid="10" grpId="0" animBg="1"/>
      <p:bldP spid="24" grpId="0" animBg="1"/>
      <p:bldP spid="25" grpId="0" animBg="1"/>
      <p:bldP spid="30" grpId="0"/>
      <p:bldP spid="33" grpId="0" animBg="1"/>
      <p:bldP spid="35" grpId="0" animBg="1"/>
      <p:bldP spid="26" grpId="0" animBg="1"/>
      <p:bldP spid="38" grpId="0" animBg="1"/>
      <p:bldP spid="3" grpId="0"/>
      <p:bldP spid="16" grpId="0"/>
      <p:bldP spid="41" grpId="0"/>
      <p:bldP spid="42" grpId="0"/>
      <p:bldP spid="2" grpId="0" animBg="1"/>
      <p:bldP spid="39" grpId="0" animBg="1"/>
      <p:bldP spid="44" grpId="0" animBg="1"/>
      <p:bldP spid="8" grpId="0" animBg="1"/>
      <p:bldP spid="8" grpId="1" animBg="1"/>
      <p:bldP spid="9" grpId="0" animBg="1"/>
      <p:bldP spid="9" grpId="1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1</a:t>
                </a:r>
                <a:r>
                  <a:rPr lang="en-US" sz="1800" dirty="0"/>
                  <a:t>: 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edges </a:t>
                </a:r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2</a:t>
                </a:r>
                <a:r>
                  <a:rPr lang="en-US" sz="1800" dirty="0"/>
                  <a:t>: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exactly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 edges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B05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B050"/>
                    </a:solidFill>
                    <a:latin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  <a:blipFill rotWithShape="1">
                <a:blip r:embed="rId2"/>
                <a:stretch>
                  <a:fillRect l="-741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Ford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    Recursive Formulation </a:t>
                </a:r>
                <a:r>
                  <a:rPr lang="en-US" sz="2800" b="1" dirty="0"/>
                  <a:t>for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800" dirty="0"/>
                  <a:t> 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2260" t="-10465" r="-258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4953000" y="2971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953000" y="3352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loud Callout 45"/>
              <p:cNvSpPr/>
              <p:nvPr/>
            </p:nvSpPr>
            <p:spPr>
              <a:xfrm>
                <a:off x="6019800" y="1295400"/>
                <a:ext cx="3124200" cy="13716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cases for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Can you spot them ?</a:t>
                </a:r>
              </a:p>
            </p:txBody>
          </p:sp>
        </mc:Choice>
        <mc:Fallback xmlns="">
          <p:sp>
            <p:nvSpPr>
              <p:cNvPr id="46" name="Cloud Callout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1295400"/>
                <a:ext cx="3124200" cy="1371600"/>
              </a:xfrm>
              <a:prstGeom prst="cloudCallou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1295400" y="9144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019800" y="8382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105400" y="8382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04800" y="9144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295400" y="1219200"/>
            <a:ext cx="264185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57200" y="12192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019800" y="6443246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6443246"/>
                <a:ext cx="370614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2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/>
          <p:cNvGrpSpPr/>
          <p:nvPr/>
        </p:nvGrpSpPr>
        <p:grpSpPr>
          <a:xfrm>
            <a:off x="1828800" y="6293823"/>
            <a:ext cx="5410200" cy="533400"/>
            <a:chOff x="1828800" y="2435423"/>
            <a:chExt cx="5410200" cy="533400"/>
          </a:xfrm>
        </p:grpSpPr>
        <p:grpSp>
          <p:nvGrpSpPr>
            <p:cNvPr id="55" name="Group 54"/>
            <p:cNvGrpSpPr/>
            <p:nvPr/>
          </p:nvGrpSpPr>
          <p:grpSpPr>
            <a:xfrm>
              <a:off x="1828800" y="2435423"/>
              <a:ext cx="5410200" cy="533400"/>
              <a:chOff x="1828800" y="2740223"/>
              <a:chExt cx="5410200" cy="533400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1828800" y="2740223"/>
                <a:ext cx="352981" cy="445532"/>
                <a:chOff x="1828800" y="2831068"/>
                <a:chExt cx="352981" cy="445532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1981200" y="2831068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8" name="Group 57"/>
              <p:cNvGrpSpPr/>
              <p:nvPr/>
            </p:nvGrpSpPr>
            <p:grpSpPr>
              <a:xfrm>
                <a:off x="6863577" y="2816423"/>
                <a:ext cx="375423" cy="457200"/>
                <a:chOff x="6863577" y="3059668"/>
                <a:chExt cx="375423" cy="457200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7010400" y="3059668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l="-14516" t="-8197" r="-2580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56" name="Straight Arrow Connector 55"/>
            <p:cNvCxnSpPr/>
            <p:nvPr/>
          </p:nvCxnSpPr>
          <p:spPr>
            <a:xfrm flipV="1">
              <a:off x="2105581" y="2587823"/>
              <a:ext cx="4915544" cy="297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ight Brace 63"/>
          <p:cNvSpPr/>
          <p:nvPr/>
        </p:nvSpPr>
        <p:spPr>
          <a:xfrm rot="5400000" flipH="1">
            <a:off x="3985854" y="4015146"/>
            <a:ext cx="334091" cy="4191000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2288788" y="6032301"/>
            <a:ext cx="4496139" cy="444698"/>
            <a:chOff x="2288788" y="2316718"/>
            <a:chExt cx="4496139" cy="4446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2133600" y="6370023"/>
            <a:ext cx="4876800" cy="152400"/>
            <a:chOff x="2133600" y="6065224"/>
            <a:chExt cx="4876800" cy="152400"/>
          </a:xfrm>
        </p:grpSpPr>
        <p:grpSp>
          <p:nvGrpSpPr>
            <p:cNvPr id="66" name="Group 65"/>
            <p:cNvGrpSpPr/>
            <p:nvPr/>
          </p:nvGrpSpPr>
          <p:grpSpPr>
            <a:xfrm>
              <a:off x="2133600" y="6065224"/>
              <a:ext cx="4191000" cy="152400"/>
              <a:chOff x="2133600" y="2435423"/>
              <a:chExt cx="4191000" cy="152400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28194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6576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>
                <a:off x="21336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29718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/>
              <p:cNvSpPr/>
              <p:nvPr/>
            </p:nvSpPr>
            <p:spPr>
              <a:xfrm>
                <a:off x="44958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3340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>
                <a:off x="46482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/>
              <p:nvPr/>
            </p:nvSpPr>
            <p:spPr>
              <a:xfrm>
                <a:off x="61722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54864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Arrow Connector 81"/>
            <p:cNvCxnSpPr/>
            <p:nvPr/>
          </p:nvCxnSpPr>
          <p:spPr>
            <a:xfrm>
              <a:off x="6324600" y="6141424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3581400" y="5562600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       </a:t>
            </a:r>
            <a:r>
              <a:rPr lang="en-US" sz="2000" b="1" dirty="0">
                <a:solidFill>
                  <a:srgbClr val="C0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22432" y="5562600"/>
                <a:ext cx="13067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432" y="5562600"/>
                <a:ext cx="1306768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333" r="-560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6096000" y="6292333"/>
            <a:ext cx="304800" cy="2916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/>
              <p:cNvSpPr/>
              <p:nvPr/>
            </p:nvSpPr>
            <p:spPr>
              <a:xfrm>
                <a:off x="0" y="4715946"/>
                <a:ext cx="3797531" cy="1170782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If this is longer than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replacing it with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will </a:t>
                </a:r>
                <a:r>
                  <a:rPr lang="en-US" b="1" dirty="0">
                    <a:solidFill>
                      <a:schemeClr val="tx1"/>
                    </a:solidFill>
                  </a:rPr>
                  <a:t>only</a:t>
                </a:r>
                <a:r>
                  <a:rPr lang="en-US" dirty="0">
                    <a:solidFill>
                      <a:schemeClr val="tx1"/>
                    </a:solidFill>
                  </a:rPr>
                  <a:t> give a shorter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 contradiction!</a:t>
                </a:r>
              </a:p>
            </p:txBody>
          </p:sp>
        </mc:Choice>
        <mc:Fallback xmlns="">
          <p:sp>
            <p:nvSpPr>
              <p:cNvPr id="2" name="Rounded 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15946"/>
                <a:ext cx="3797531" cy="1170782"/>
              </a:xfrm>
              <a:prstGeom prst="roundRect">
                <a:avLst/>
              </a:prstGeom>
              <a:blipFill rotWithShape="1">
                <a:blip r:embed="rId21"/>
                <a:stretch>
                  <a:fillRect t="-2551" r="-2073" b="-7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10160" y="1892270"/>
                <a:ext cx="3471576" cy="156966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C00000"/>
                    </a:solidFill>
                  </a:rPr>
                  <a:t>Important Note : </a:t>
                </a:r>
                <a:r>
                  <a:rPr lang="en-US" sz="1600" dirty="0"/>
                  <a:t>Here we assume that</a:t>
                </a:r>
                <a:endParaRPr lang="en-US" sz="1600" b="0" i="0" dirty="0">
                  <a:solidFill>
                    <a:srgbClr val="00B050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1600" b="0" i="0" dirty="0" smtClean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r>
                      <a:rPr lang="en-US" sz="16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600" b="1" i="1" dirty="0">
                        <a:latin typeface="Cambria Math"/>
                      </a:rPr>
                      <m:t>(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600" b="1" i="1" dirty="0">
                        <a:latin typeface="Cambria Math"/>
                      </a:rPr>
                      <m:t>,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 does not pass through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600" dirty="0"/>
                  <a:t>. </a:t>
                </a:r>
              </a:p>
              <a:p>
                <a:r>
                  <a:rPr lang="en-US" sz="1600" dirty="0"/>
                  <a:t>But  it is indeed true. Otherwise there </a:t>
                </a:r>
              </a:p>
              <a:p>
                <a:r>
                  <a:rPr lang="en-US" sz="1600" dirty="0"/>
                  <a:t>must be a negative cycle. The proof is </a:t>
                </a:r>
              </a:p>
              <a:p>
                <a:r>
                  <a:rPr lang="en-US" sz="1600" dirty="0"/>
                  <a:t>identical to the proof given in the </a:t>
                </a:r>
              </a:p>
              <a:p>
                <a:r>
                  <a:rPr lang="en-US" sz="1600" dirty="0"/>
                  <a:t>previous class. Do it as a </a:t>
                </a:r>
                <a:r>
                  <a:rPr lang="en-US" sz="16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1600" dirty="0"/>
                  <a:t>.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160" y="1892270"/>
                <a:ext cx="3471576" cy="1569660"/>
              </a:xfrm>
              <a:prstGeom prst="rect">
                <a:avLst/>
              </a:prstGeom>
              <a:blipFill rotWithShape="1">
                <a:blip r:embed="rId22"/>
                <a:stretch>
                  <a:fillRect l="-699" t="-1538" b="-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2009388" y="5886728"/>
            <a:ext cx="2143511" cy="22391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86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64" grpId="0" animBg="1"/>
      <p:bldP spid="83" grpId="0"/>
      <p:bldP spid="14" grpId="0" animBg="1"/>
      <p:bldP spid="15" grpId="0" animBg="1"/>
      <p:bldP spid="2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1</a:t>
                </a:r>
                <a:r>
                  <a:rPr lang="en-US" sz="1800" dirty="0"/>
                  <a:t>: 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edges </a:t>
                </a:r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 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Case 2</a:t>
                </a:r>
                <a:r>
                  <a:rPr lang="en-US" sz="1800" dirty="0"/>
                  <a:t>: 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𝑷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has exactly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 edges</a:t>
                </a:r>
                <a:endParaRPr lang="en-US" sz="1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r>
                      <a:rPr lang="en-US" sz="1800" b="1" i="1" dirty="0"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dirty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d>
                              <m:dPr>
                                <m:ctrlP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𝑬</m:t>
                            </m:r>
                            <m:r>
                              <a:rPr lang="en-US" sz="18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lim>
                        </m:limLow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</m:fName>
                      <m:e>
                        <m:d>
                          <m:dPr>
                            <m:ctrlPr>
                              <a:rPr lang="en-US" sz="18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dirty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𝑳</m:t>
                            </m:r>
                            <m:d>
                              <m:dPr>
                                <m:ctrlPr>
                                  <a:rPr lang="en-US" sz="1800" b="1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sz="1800" dirty="0"/>
                              <m:t>  </m:t>
                            </m:r>
                            <m:r>
                              <a:rPr lang="en-US" sz="1800" b="1" i="1" dirty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𝝎</m:t>
                            </m:r>
                            <m:d>
                              <m:d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800" b="1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B05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B050"/>
                    </a:solidFill>
                    <a:latin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6096000"/>
              </a:xfrm>
              <a:blipFill rotWithShape="1">
                <a:blip r:embed="rId2"/>
                <a:stretch>
                  <a:fillRect l="-741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brilliant </a:t>
            </a:r>
            <a:r>
              <a:rPr lang="en-US" sz="3200" b="1" dirty="0">
                <a:solidFill>
                  <a:srgbClr val="0070C0"/>
                </a:solidFill>
              </a:rPr>
              <a:t>idea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Bellman Ford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2590800"/>
            <a:ext cx="2667000" cy="25146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562600" y="3423166"/>
            <a:ext cx="1360784" cy="381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5181600" y="4202668"/>
            <a:ext cx="1752600" cy="1687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84" y="3276600"/>
                <a:ext cx="1923155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77" t="-3509" r="-2839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Paths with edges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≤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050268"/>
                <a:ext cx="2245166" cy="338554"/>
              </a:xfrm>
              <a:prstGeom prst="rect">
                <a:avLst/>
              </a:prstGeom>
              <a:blipFill rotWithShape="1">
                <a:blip r:embed="rId6"/>
                <a:stretch>
                  <a:fillRect l="-1351" t="-3448" r="-189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876800" y="34290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52800" y="2971800"/>
            <a:ext cx="1905000" cy="17526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067838" y="3615155"/>
            <a:ext cx="427962" cy="435114"/>
          </a:xfrm>
          <a:prstGeom prst="ellipse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038" y="2266950"/>
                <a:ext cx="32252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26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0" y="2678668"/>
                <a:ext cx="73609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352800"/>
                <a:ext cx="37542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    Recursive Formulation </a:t>
                </a:r>
                <a:r>
                  <a:rPr lang="en-US" sz="2800" b="1" dirty="0"/>
                  <a:t>for</a:t>
                </a:r>
                <a:r>
                  <a:rPr lang="en-US" sz="2800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00B05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800" dirty="0"/>
                  <a:t> 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38780"/>
                <a:ext cx="5663666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2260" t="-10465" r="-2583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/>
          <p:nvPr/>
        </p:nvSpPr>
        <p:spPr>
          <a:xfrm>
            <a:off x="4953000" y="2971800"/>
            <a:ext cx="76200" cy="762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019800" y="6138447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6138447"/>
                <a:ext cx="370614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2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/>
          <p:cNvGrpSpPr/>
          <p:nvPr/>
        </p:nvGrpSpPr>
        <p:grpSpPr>
          <a:xfrm>
            <a:off x="1828800" y="5989024"/>
            <a:ext cx="5410200" cy="533400"/>
            <a:chOff x="1828800" y="2435423"/>
            <a:chExt cx="5410200" cy="533400"/>
          </a:xfrm>
        </p:grpSpPr>
        <p:grpSp>
          <p:nvGrpSpPr>
            <p:cNvPr id="55" name="Group 54"/>
            <p:cNvGrpSpPr/>
            <p:nvPr/>
          </p:nvGrpSpPr>
          <p:grpSpPr>
            <a:xfrm>
              <a:off x="1828800" y="2435423"/>
              <a:ext cx="5410200" cy="533400"/>
              <a:chOff x="1828800" y="2740223"/>
              <a:chExt cx="5410200" cy="533400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1828800" y="2740223"/>
                <a:ext cx="352981" cy="445532"/>
                <a:chOff x="1828800" y="2831068"/>
                <a:chExt cx="352981" cy="445532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1981200" y="2831068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8800" y="2907268"/>
                      <a:ext cx="352981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2241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8" name="Group 57"/>
              <p:cNvGrpSpPr/>
              <p:nvPr/>
            </p:nvGrpSpPr>
            <p:grpSpPr>
              <a:xfrm>
                <a:off x="6863577" y="2816423"/>
                <a:ext cx="375423" cy="457200"/>
                <a:chOff x="6863577" y="3059668"/>
                <a:chExt cx="375423" cy="457200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7010400" y="3059668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63577" y="3147536"/>
                      <a:ext cx="375423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l="-14516" t="-8197" r="-25806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56" name="Straight Arrow Connector 55"/>
            <p:cNvCxnSpPr/>
            <p:nvPr/>
          </p:nvCxnSpPr>
          <p:spPr>
            <a:xfrm flipV="1">
              <a:off x="2105581" y="2587823"/>
              <a:ext cx="4915544" cy="297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ight Brace 63"/>
          <p:cNvSpPr/>
          <p:nvPr/>
        </p:nvSpPr>
        <p:spPr>
          <a:xfrm rot="5400000">
            <a:off x="4075957" y="4304558"/>
            <a:ext cx="230086" cy="4267200"/>
          </a:xfrm>
          <a:prstGeom prst="righ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2288788" y="5727502"/>
            <a:ext cx="4496139" cy="444698"/>
            <a:chOff x="2288788" y="2316718"/>
            <a:chExt cx="4496139" cy="4446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403" y="2316718"/>
                  <a:ext cx="322524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45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8788" y="2392084"/>
                  <a:ext cx="375424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777" y="2373868"/>
                  <a:ext cx="375423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7" y="2373868"/>
                  <a:ext cx="410689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197" r="-191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2133600" y="6065224"/>
            <a:ext cx="4876800" cy="152400"/>
            <a:chOff x="2133600" y="6065224"/>
            <a:chExt cx="4876800" cy="152400"/>
          </a:xfrm>
        </p:grpSpPr>
        <p:grpSp>
          <p:nvGrpSpPr>
            <p:cNvPr id="66" name="Group 65"/>
            <p:cNvGrpSpPr/>
            <p:nvPr/>
          </p:nvGrpSpPr>
          <p:grpSpPr>
            <a:xfrm>
              <a:off x="2133600" y="6065224"/>
              <a:ext cx="4191000" cy="152400"/>
              <a:chOff x="2133600" y="2435423"/>
              <a:chExt cx="4191000" cy="152400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28194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6576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>
                <a:off x="21336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29718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/>
              <p:cNvSpPr/>
              <p:nvPr/>
            </p:nvSpPr>
            <p:spPr>
              <a:xfrm>
                <a:off x="44958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53340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Arrow Connector 72"/>
              <p:cNvCxnSpPr/>
              <p:nvPr/>
            </p:nvCxnSpPr>
            <p:spPr>
              <a:xfrm>
                <a:off x="46482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/>
              <p:nvPr/>
            </p:nvSpPr>
            <p:spPr>
              <a:xfrm>
                <a:off x="6172200" y="2435423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Arrow Connector 74"/>
              <p:cNvCxnSpPr/>
              <p:nvPr/>
            </p:nvCxnSpPr>
            <p:spPr>
              <a:xfrm>
                <a:off x="5486400" y="2511623"/>
                <a:ext cx="685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Arrow Connector 81"/>
            <p:cNvCxnSpPr/>
            <p:nvPr/>
          </p:nvCxnSpPr>
          <p:spPr>
            <a:xfrm>
              <a:off x="6324600" y="6141424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3581400" y="6553200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       </a:t>
            </a:r>
            <a:r>
              <a:rPr lang="en-US" sz="2000" b="1" dirty="0">
                <a:solidFill>
                  <a:srgbClr val="C00000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461416" y="6522423"/>
                <a:ext cx="130676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b="1" i="1" dirty="0"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dirty="0">
                          <a:latin typeface="Cambria Math"/>
                        </a:rPr>
                        <m:t>,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𝒊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416" y="6522423"/>
                <a:ext cx="1306768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8197" r="-56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6096000" y="5987534"/>
            <a:ext cx="304800" cy="2916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loud Callout 64"/>
              <p:cNvSpPr/>
              <p:nvPr/>
            </p:nvSpPr>
            <p:spPr>
              <a:xfrm>
                <a:off x="-152400" y="3003550"/>
                <a:ext cx="3124200" cy="13716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But we do not know the exact in-neighbor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65" name="Cloud Callout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3003550"/>
                <a:ext cx="3124200" cy="1371600"/>
              </a:xfrm>
              <a:prstGeom prst="cloudCallou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75"/>
          <p:cNvSpPr/>
          <p:nvPr/>
        </p:nvSpPr>
        <p:spPr>
          <a:xfrm>
            <a:off x="3449183" y="1600200"/>
            <a:ext cx="970417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4419600" y="1600200"/>
            <a:ext cx="2514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ounded Rectangle 84"/>
              <p:cNvSpPr/>
              <p:nvPr/>
            </p:nvSpPr>
            <p:spPr>
              <a:xfrm>
                <a:off x="0" y="5306669"/>
                <a:ext cx="3187931" cy="591958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Consider all in-</a:t>
                </a:r>
                <a:r>
                  <a:rPr lang="en-US" dirty="0" err="1">
                    <a:solidFill>
                      <a:schemeClr val="tx1"/>
                    </a:solidFill>
                  </a:rPr>
                  <a:t>neighbours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5" name="Rounded 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06669"/>
                <a:ext cx="3187931" cy="591958"/>
              </a:xfrm>
              <a:prstGeom prst="roundRect">
                <a:avLst/>
              </a:prstGeom>
              <a:blipFill rotWithShape="1">
                <a:blip r:embed="rId22"/>
                <a:stretch>
                  <a:fillRect r="-1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Group 85"/>
          <p:cNvGrpSpPr/>
          <p:nvPr/>
        </p:nvGrpSpPr>
        <p:grpSpPr>
          <a:xfrm>
            <a:off x="6172200" y="5303224"/>
            <a:ext cx="1752600" cy="1371600"/>
            <a:chOff x="6144825" y="1350948"/>
            <a:chExt cx="1752600" cy="1371600"/>
          </a:xfrm>
        </p:grpSpPr>
        <p:cxnSp>
          <p:nvCxnSpPr>
            <p:cNvPr id="87" name="Straight Arrow Connector 86"/>
            <p:cNvCxnSpPr/>
            <p:nvPr/>
          </p:nvCxnSpPr>
          <p:spPr>
            <a:xfrm>
              <a:off x="6297225" y="2189148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/>
            <p:cNvGrpSpPr/>
            <p:nvPr/>
          </p:nvGrpSpPr>
          <p:grpSpPr>
            <a:xfrm>
              <a:off x="6144825" y="1350948"/>
              <a:ext cx="1752600" cy="1371600"/>
              <a:chOff x="6172200" y="4114800"/>
              <a:chExt cx="1752600" cy="1371600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6400800" y="4114800"/>
                <a:ext cx="1524000" cy="1371600"/>
                <a:chOff x="6400800" y="1905000"/>
                <a:chExt cx="1524000" cy="1371600"/>
              </a:xfrm>
            </p:grpSpPr>
            <p:grpSp>
              <p:nvGrpSpPr>
                <p:cNvPr id="91" name="Group 90"/>
                <p:cNvGrpSpPr/>
                <p:nvPr/>
              </p:nvGrpSpPr>
              <p:grpSpPr>
                <a:xfrm>
                  <a:off x="6447909" y="1995845"/>
                  <a:ext cx="1400691" cy="1204555"/>
                  <a:chOff x="6447909" y="1995845"/>
                  <a:chExt cx="1400691" cy="1204555"/>
                </a:xfrm>
              </p:grpSpPr>
              <p:cxnSp>
                <p:nvCxnSpPr>
                  <p:cNvPr id="96" name="Straight Arrow Connector 95"/>
                  <p:cNvCxnSpPr/>
                  <p:nvPr/>
                </p:nvCxnSpPr>
                <p:spPr>
                  <a:xfrm flipV="1">
                    <a:off x="6447909" y="2804756"/>
                    <a:ext cx="638691" cy="395644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Arrow Connector 96"/>
                  <p:cNvCxnSpPr/>
                  <p:nvPr/>
                </p:nvCxnSpPr>
                <p:spPr>
                  <a:xfrm flipH="1" flipV="1">
                    <a:off x="7162800" y="2804756"/>
                    <a:ext cx="457200" cy="395644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Arrow Connector 97"/>
                  <p:cNvCxnSpPr/>
                  <p:nvPr/>
                </p:nvCxnSpPr>
                <p:spPr>
                  <a:xfrm flipH="1">
                    <a:off x="7162800" y="2362200"/>
                    <a:ext cx="685800" cy="334089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Arrow Connector 98"/>
                  <p:cNvCxnSpPr/>
                  <p:nvPr/>
                </p:nvCxnSpPr>
                <p:spPr>
                  <a:xfrm>
                    <a:off x="6781800" y="1995845"/>
                    <a:ext cx="304800" cy="67115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2" name="Oval 91"/>
                <p:cNvSpPr/>
                <p:nvPr/>
              </p:nvSpPr>
              <p:spPr>
                <a:xfrm>
                  <a:off x="6705600" y="1905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7772400" y="2286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7620000" y="3124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6400800" y="31242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0" name="Oval 89"/>
              <p:cNvSpPr/>
              <p:nvPr/>
            </p:nvSpPr>
            <p:spPr>
              <a:xfrm>
                <a:off x="6172200" y="4862155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5745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5" grpId="1" animBg="1"/>
      <p:bldP spid="76" grpId="0" animBg="1"/>
      <p:bldP spid="84" grpId="0" animBg="1"/>
      <p:bldP spid="8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16805</TotalTime>
  <Words>1854</Words>
  <Application>Microsoft Macintosh PowerPoint</Application>
  <PresentationFormat>On-screen Show (4:3)</PresentationFormat>
  <Paragraphs>527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Wingdings</vt:lpstr>
      <vt:lpstr>Office Theme</vt:lpstr>
      <vt:lpstr>Design and Analysis of Algorithms CS345 </vt:lpstr>
      <vt:lpstr>Problem Definition</vt:lpstr>
      <vt:lpstr>Last class</vt:lpstr>
      <vt:lpstr>shortest paths in a graph </vt:lpstr>
      <vt:lpstr>Exploiting the Optimal subpath property </vt:lpstr>
      <vt:lpstr>The brilliant idea of Bellman Ford </vt:lpstr>
      <vt:lpstr>The brilliant idea of Bellman Ford </vt:lpstr>
      <vt:lpstr>The brilliant idea of Bellman Ford </vt:lpstr>
      <vt:lpstr>The brilliant idea of Bellman Ford </vt:lpstr>
      <vt:lpstr>The brilliant idea of Bellman Ford </vt:lpstr>
      <vt:lpstr>Base case: L(v,1)</vt:lpstr>
      <vt:lpstr> </vt:lpstr>
      <vt:lpstr>BellMAN-Ford Algorithm </vt:lpstr>
      <vt:lpstr>Bellman-Ford’s algorithm </vt:lpstr>
      <vt:lpstr>Bellman-Ford’s algorithm </vt:lpstr>
      <vt:lpstr>Getting insight into the  Bellman-Ford algorithm</vt:lpstr>
      <vt:lpstr>Execution of Bellman-Ford algorithm</vt:lpstr>
      <vt:lpstr>Execution of Bellman-Ford algorithm</vt:lpstr>
      <vt:lpstr>Execution of Bellman-Ford algorithm</vt:lpstr>
      <vt:lpstr>Execution of Bellman-Ford algorithm</vt:lpstr>
      <vt:lpstr>Key Observations on Bellman-Ford algorithm </vt:lpstr>
      <vt:lpstr>Observation 1</vt:lpstr>
      <vt:lpstr>Observations 2 </vt:lpstr>
      <vt:lpstr>Observations 3</vt:lpstr>
      <vt:lpstr>Detecting negative cycle in G</vt:lpstr>
      <vt:lpstr>Detecting negative cycle in G</vt:lpstr>
      <vt:lpstr>shortest paths in a graph </vt:lpstr>
      <vt:lpstr>Shortest paths in presence of negative weight cycles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1404</cp:revision>
  <dcterms:created xsi:type="dcterms:W3CDTF">2011-12-03T04:13:03Z</dcterms:created>
  <dcterms:modified xsi:type="dcterms:W3CDTF">2024-09-07T02:56:09Z</dcterms:modified>
</cp:coreProperties>
</file>