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9"/>
  </p:notesMasterIdLst>
  <p:sldIdLst>
    <p:sldId id="274" r:id="rId2"/>
    <p:sldId id="533" r:id="rId3"/>
    <p:sldId id="547" r:id="rId4"/>
    <p:sldId id="541" r:id="rId5"/>
    <p:sldId id="537" r:id="rId6"/>
    <p:sldId id="540" r:id="rId7"/>
    <p:sldId id="542" r:id="rId8"/>
    <p:sldId id="543" r:id="rId9"/>
    <p:sldId id="544" r:id="rId10"/>
    <p:sldId id="538" r:id="rId11"/>
    <p:sldId id="563" r:id="rId12"/>
    <p:sldId id="534" r:id="rId13"/>
    <p:sldId id="546" r:id="rId14"/>
    <p:sldId id="548" r:id="rId15"/>
    <p:sldId id="549" r:id="rId16"/>
    <p:sldId id="529" r:id="rId17"/>
    <p:sldId id="551" r:id="rId18"/>
    <p:sldId id="552" r:id="rId19"/>
    <p:sldId id="553" r:id="rId20"/>
    <p:sldId id="554" r:id="rId21"/>
    <p:sldId id="555" r:id="rId22"/>
    <p:sldId id="550" r:id="rId23"/>
    <p:sldId id="556" r:id="rId24"/>
    <p:sldId id="568" r:id="rId25"/>
    <p:sldId id="569" r:id="rId26"/>
    <p:sldId id="570" r:id="rId27"/>
    <p:sldId id="571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D18C18-A7C6-2049-8BDB-752C6D7E09F4}" v="75" dt="2024-09-25T02:03:30.6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4" autoAdjust="0"/>
    <p:restoredTop sz="94733" autoAdjust="0"/>
  </p:normalViewPr>
  <p:slideViewPr>
    <p:cSldViewPr>
      <p:cViewPr varScale="1">
        <p:scale>
          <a:sx n="104" d="100"/>
          <a:sy n="104" d="100"/>
        </p:scale>
        <p:origin x="88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unath Tewari" userId="2638bdda-d406-4938-a2a6-e4e967acb772" providerId="ADAL" clId="{37D18C18-A7C6-2049-8BDB-752C6D7E09F4}"/>
    <pc:docChg chg="custSel modSld">
      <pc:chgData name="Raghunath Tewari" userId="2638bdda-d406-4938-a2a6-e4e967acb772" providerId="ADAL" clId="{37D18C18-A7C6-2049-8BDB-752C6D7E09F4}" dt="2024-09-25T02:03:30.619" v="96"/>
      <pc:docMkLst>
        <pc:docMk/>
      </pc:docMkLst>
      <pc:sldChg chg="modSp mod">
        <pc:chgData name="Raghunath Tewari" userId="2638bdda-d406-4938-a2a6-e4e967acb772" providerId="ADAL" clId="{37D18C18-A7C6-2049-8BDB-752C6D7E09F4}" dt="2024-09-24T10:56:26.493" v="10" actId="20577"/>
        <pc:sldMkLst>
          <pc:docMk/>
          <pc:sldMk cId="0" sldId="274"/>
        </pc:sldMkLst>
        <pc:spChg chg="mod">
          <ac:chgData name="Raghunath Tewari" userId="2638bdda-d406-4938-a2a6-e4e967acb772" providerId="ADAL" clId="{37D18C18-A7C6-2049-8BDB-752C6D7E09F4}" dt="2024-09-23T04:33:39.241" v="8" actId="20577"/>
          <ac:spMkLst>
            <pc:docMk/>
            <pc:sldMk cId="0" sldId="274"/>
            <ac:spMk id="2" creationId="{00000000-0000-0000-0000-000000000000}"/>
          </ac:spMkLst>
        </pc:spChg>
        <pc:spChg chg="mod">
          <ac:chgData name="Raghunath Tewari" userId="2638bdda-d406-4938-a2a6-e4e967acb772" providerId="ADAL" clId="{37D18C18-A7C6-2049-8BDB-752C6D7E09F4}" dt="2024-09-24T10:56:26.493" v="10" actId="20577"/>
          <ac:spMkLst>
            <pc:docMk/>
            <pc:sldMk cId="0" sldId="274"/>
            <ac:spMk id="3" creationId="{00000000-0000-0000-0000-000000000000}"/>
          </ac:spMkLst>
        </pc:spChg>
      </pc:sldChg>
      <pc:sldChg chg="delSp mod delAnim">
        <pc:chgData name="Raghunath Tewari" userId="2638bdda-d406-4938-a2a6-e4e967acb772" providerId="ADAL" clId="{37D18C18-A7C6-2049-8BDB-752C6D7E09F4}" dt="2024-09-25T01:40:52.231" v="11" actId="478"/>
        <pc:sldMkLst>
          <pc:docMk/>
          <pc:sldMk cId="1825646595" sldId="533"/>
        </pc:sldMkLst>
        <pc:spChg chg="del">
          <ac:chgData name="Raghunath Tewari" userId="2638bdda-d406-4938-a2a6-e4e967acb772" providerId="ADAL" clId="{37D18C18-A7C6-2049-8BDB-752C6D7E09F4}" dt="2024-09-25T01:40:52.231" v="11" actId="478"/>
          <ac:spMkLst>
            <pc:docMk/>
            <pc:sldMk cId="1825646595" sldId="533"/>
            <ac:spMk id="3" creationId="{00000000-0000-0000-0000-000000000000}"/>
          </ac:spMkLst>
        </pc:spChg>
      </pc:sldChg>
      <pc:sldChg chg="delSp mod delAnim">
        <pc:chgData name="Raghunath Tewari" userId="2638bdda-d406-4938-a2a6-e4e967acb772" providerId="ADAL" clId="{37D18C18-A7C6-2049-8BDB-752C6D7E09F4}" dt="2024-09-25T01:57:26.531" v="26" actId="478"/>
        <pc:sldMkLst>
          <pc:docMk/>
          <pc:sldMk cId="125869766" sldId="537"/>
        </pc:sldMkLst>
        <pc:spChg chg="del">
          <ac:chgData name="Raghunath Tewari" userId="2638bdda-d406-4938-a2a6-e4e967acb772" providerId="ADAL" clId="{37D18C18-A7C6-2049-8BDB-752C6D7E09F4}" dt="2024-09-25T01:57:22.643" v="24" actId="478"/>
          <ac:spMkLst>
            <pc:docMk/>
            <pc:sldMk cId="125869766" sldId="537"/>
            <ac:spMk id="41" creationId="{00000000-0000-0000-0000-000000000000}"/>
          </ac:spMkLst>
        </pc:spChg>
        <pc:spChg chg="del">
          <ac:chgData name="Raghunath Tewari" userId="2638bdda-d406-4938-a2a6-e4e967acb772" providerId="ADAL" clId="{37D18C18-A7C6-2049-8BDB-752C6D7E09F4}" dt="2024-09-25T01:57:24.210" v="25" actId="478"/>
          <ac:spMkLst>
            <pc:docMk/>
            <pc:sldMk cId="125869766" sldId="537"/>
            <ac:spMk id="54" creationId="{00000000-0000-0000-0000-000000000000}"/>
          </ac:spMkLst>
        </pc:spChg>
        <pc:spChg chg="del">
          <ac:chgData name="Raghunath Tewari" userId="2638bdda-d406-4938-a2a6-e4e967acb772" providerId="ADAL" clId="{37D18C18-A7C6-2049-8BDB-752C6D7E09F4}" dt="2024-09-25T01:57:26.531" v="26" actId="478"/>
          <ac:spMkLst>
            <pc:docMk/>
            <pc:sldMk cId="125869766" sldId="537"/>
            <ac:spMk id="55" creationId="{00000000-0000-0000-0000-000000000000}"/>
          </ac:spMkLst>
        </pc:spChg>
      </pc:sldChg>
      <pc:sldChg chg="delSp mod delAnim">
        <pc:chgData name="Raghunath Tewari" userId="2638bdda-d406-4938-a2a6-e4e967acb772" providerId="ADAL" clId="{37D18C18-A7C6-2049-8BDB-752C6D7E09F4}" dt="2024-09-25T01:59:44.634" v="32" actId="478"/>
        <pc:sldMkLst>
          <pc:docMk/>
          <pc:sldMk cId="1309788136" sldId="538"/>
        </pc:sldMkLst>
        <pc:spChg chg="del">
          <ac:chgData name="Raghunath Tewari" userId="2638bdda-d406-4938-a2a6-e4e967acb772" providerId="ADAL" clId="{37D18C18-A7C6-2049-8BDB-752C6D7E09F4}" dt="2024-09-25T01:59:40.134" v="29" actId="478"/>
          <ac:spMkLst>
            <pc:docMk/>
            <pc:sldMk cId="1309788136" sldId="538"/>
            <ac:spMk id="5" creationId="{00000000-0000-0000-0000-000000000000}"/>
          </ac:spMkLst>
        </pc:spChg>
        <pc:spChg chg="del">
          <ac:chgData name="Raghunath Tewari" userId="2638bdda-d406-4938-a2a6-e4e967acb772" providerId="ADAL" clId="{37D18C18-A7C6-2049-8BDB-752C6D7E09F4}" dt="2024-09-25T01:59:41.599" v="30" actId="478"/>
          <ac:spMkLst>
            <pc:docMk/>
            <pc:sldMk cId="1309788136" sldId="538"/>
            <ac:spMk id="6" creationId="{00000000-0000-0000-0000-000000000000}"/>
          </ac:spMkLst>
        </pc:spChg>
        <pc:spChg chg="del">
          <ac:chgData name="Raghunath Tewari" userId="2638bdda-d406-4938-a2a6-e4e967acb772" providerId="ADAL" clId="{37D18C18-A7C6-2049-8BDB-752C6D7E09F4}" dt="2024-09-25T01:59:43.254" v="31" actId="478"/>
          <ac:spMkLst>
            <pc:docMk/>
            <pc:sldMk cId="1309788136" sldId="538"/>
            <ac:spMk id="7" creationId="{00000000-0000-0000-0000-000000000000}"/>
          </ac:spMkLst>
        </pc:spChg>
        <pc:spChg chg="del">
          <ac:chgData name="Raghunath Tewari" userId="2638bdda-d406-4938-a2a6-e4e967acb772" providerId="ADAL" clId="{37D18C18-A7C6-2049-8BDB-752C6D7E09F4}" dt="2024-09-25T01:59:44.634" v="32" actId="478"/>
          <ac:spMkLst>
            <pc:docMk/>
            <pc:sldMk cId="1309788136" sldId="538"/>
            <ac:spMk id="8" creationId="{00000000-0000-0000-0000-000000000000}"/>
          </ac:spMkLst>
        </pc:spChg>
      </pc:sldChg>
      <pc:sldChg chg="delSp modSp mod delAnim">
        <pc:chgData name="Raghunath Tewari" userId="2638bdda-d406-4938-a2a6-e4e967acb772" providerId="ADAL" clId="{37D18C18-A7C6-2049-8BDB-752C6D7E09F4}" dt="2024-09-25T01:57:15.619" v="23" actId="478"/>
        <pc:sldMkLst>
          <pc:docMk/>
          <pc:sldMk cId="591493814" sldId="543"/>
        </pc:sldMkLst>
        <pc:spChg chg="mod">
          <ac:chgData name="Raghunath Tewari" userId="2638bdda-d406-4938-a2a6-e4e967acb772" providerId="ADAL" clId="{37D18C18-A7C6-2049-8BDB-752C6D7E09F4}" dt="2024-09-25T01:57:06.232" v="20" actId="20577"/>
          <ac:spMkLst>
            <pc:docMk/>
            <pc:sldMk cId="591493814" sldId="543"/>
            <ac:spMk id="3" creationId="{00000000-0000-0000-0000-000000000000}"/>
          </ac:spMkLst>
        </pc:spChg>
        <pc:spChg chg="del">
          <ac:chgData name="Raghunath Tewari" userId="2638bdda-d406-4938-a2a6-e4e967acb772" providerId="ADAL" clId="{37D18C18-A7C6-2049-8BDB-752C6D7E09F4}" dt="2024-09-25T01:57:10.486" v="21" actId="478"/>
          <ac:spMkLst>
            <pc:docMk/>
            <pc:sldMk cId="591493814" sldId="543"/>
            <ac:spMk id="56" creationId="{00000000-0000-0000-0000-000000000000}"/>
          </ac:spMkLst>
        </pc:spChg>
        <pc:spChg chg="del">
          <ac:chgData name="Raghunath Tewari" userId="2638bdda-d406-4938-a2a6-e4e967acb772" providerId="ADAL" clId="{37D18C18-A7C6-2049-8BDB-752C6D7E09F4}" dt="2024-09-25T01:57:12.168" v="22" actId="478"/>
          <ac:spMkLst>
            <pc:docMk/>
            <pc:sldMk cId="591493814" sldId="543"/>
            <ac:spMk id="65" creationId="{00000000-0000-0000-0000-000000000000}"/>
          </ac:spMkLst>
        </pc:spChg>
        <pc:spChg chg="del">
          <ac:chgData name="Raghunath Tewari" userId="2638bdda-d406-4938-a2a6-e4e967acb772" providerId="ADAL" clId="{37D18C18-A7C6-2049-8BDB-752C6D7E09F4}" dt="2024-09-25T01:57:15.619" v="23" actId="478"/>
          <ac:spMkLst>
            <pc:docMk/>
            <pc:sldMk cId="591493814" sldId="543"/>
            <ac:spMk id="66" creationId="{00000000-0000-0000-0000-000000000000}"/>
          </ac:spMkLst>
        </pc:spChg>
      </pc:sldChg>
      <pc:sldChg chg="delSp mod delAnim">
        <pc:chgData name="Raghunath Tewari" userId="2638bdda-d406-4938-a2a6-e4e967acb772" providerId="ADAL" clId="{37D18C18-A7C6-2049-8BDB-752C6D7E09F4}" dt="2024-09-25T01:57:37.902" v="28" actId="478"/>
        <pc:sldMkLst>
          <pc:docMk/>
          <pc:sldMk cId="1624007812" sldId="544"/>
        </pc:sldMkLst>
        <pc:spChg chg="del">
          <ac:chgData name="Raghunath Tewari" userId="2638bdda-d406-4938-a2a6-e4e967acb772" providerId="ADAL" clId="{37D18C18-A7C6-2049-8BDB-752C6D7E09F4}" dt="2024-09-25T01:57:35.660" v="27" actId="478"/>
          <ac:spMkLst>
            <pc:docMk/>
            <pc:sldMk cId="1624007812" sldId="544"/>
            <ac:spMk id="54" creationId="{00000000-0000-0000-0000-000000000000}"/>
          </ac:spMkLst>
        </pc:spChg>
        <pc:spChg chg="del">
          <ac:chgData name="Raghunath Tewari" userId="2638bdda-d406-4938-a2a6-e4e967acb772" providerId="ADAL" clId="{37D18C18-A7C6-2049-8BDB-752C6D7E09F4}" dt="2024-09-25T01:57:37.902" v="28" actId="478"/>
          <ac:spMkLst>
            <pc:docMk/>
            <pc:sldMk cId="1624007812" sldId="544"/>
            <ac:spMk id="56" creationId="{00000000-0000-0000-0000-000000000000}"/>
          </ac:spMkLst>
        </pc:spChg>
      </pc:sldChg>
      <pc:sldChg chg="modSp modAnim">
        <pc:chgData name="Raghunath Tewari" userId="2638bdda-d406-4938-a2a6-e4e967acb772" providerId="ADAL" clId="{37D18C18-A7C6-2049-8BDB-752C6D7E09F4}" dt="2024-09-25T02:03:30.619" v="96"/>
        <pc:sldMkLst>
          <pc:docMk/>
          <pc:sldMk cId="4176579647" sldId="563"/>
        </pc:sldMkLst>
        <pc:spChg chg="mod">
          <ac:chgData name="Raghunath Tewari" userId="2638bdda-d406-4938-a2a6-e4e967acb772" providerId="ADAL" clId="{37D18C18-A7C6-2049-8BDB-752C6D7E09F4}" dt="2024-09-25T02:02:10.401" v="94" actId="113"/>
          <ac:spMkLst>
            <pc:docMk/>
            <pc:sldMk cId="4176579647" sldId="563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9/25/24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9/25/24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9/25/24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9/25/24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9/25/24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9/25/24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1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34.png"/><Relationship Id="rId7" Type="http://schemas.openxmlformats.org/officeDocument/2006/relationships/image" Target="../media/image14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80.png"/><Relationship Id="rId5" Type="http://schemas.openxmlformats.org/officeDocument/2006/relationships/image" Target="../media/image200.png"/><Relationship Id="rId10" Type="http://schemas.openxmlformats.org/officeDocument/2006/relationships/image" Target="../media/image170.png"/><Relationship Id="rId4" Type="http://schemas.openxmlformats.org/officeDocument/2006/relationships/image" Target="../media/image190.png"/><Relationship Id="rId9" Type="http://schemas.openxmlformats.org/officeDocument/2006/relationships/image" Target="../media/image16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35.png"/><Relationship Id="rId7" Type="http://schemas.openxmlformats.org/officeDocument/2006/relationships/image" Target="../media/image230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0.png"/><Relationship Id="rId11" Type="http://schemas.openxmlformats.org/officeDocument/2006/relationships/image" Target="../media/image341.png"/><Relationship Id="rId5" Type="http://schemas.openxmlformats.org/officeDocument/2006/relationships/image" Target="../media/image200.png"/><Relationship Id="rId10" Type="http://schemas.openxmlformats.org/officeDocument/2006/relationships/image" Target="../media/image36.png"/><Relationship Id="rId4" Type="http://schemas.openxmlformats.org/officeDocument/2006/relationships/image" Target="../media/image190.png"/><Relationship Id="rId9" Type="http://schemas.openxmlformats.org/officeDocument/2006/relationships/image" Target="../media/image2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310.png"/><Relationship Id="rId7" Type="http://schemas.openxmlformats.org/officeDocument/2006/relationships/image" Target="../media/image27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290.png"/><Relationship Id="rId5" Type="http://schemas.openxmlformats.org/officeDocument/2006/relationships/image" Target="../media/image200.png"/><Relationship Id="rId10" Type="http://schemas.openxmlformats.org/officeDocument/2006/relationships/image" Target="../media/image280.png"/><Relationship Id="rId4" Type="http://schemas.openxmlformats.org/officeDocument/2006/relationships/image" Target="../media/image190.png"/><Relationship Id="rId9" Type="http://schemas.openxmlformats.org/officeDocument/2006/relationships/image" Target="../media/image16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350.png"/><Relationship Id="rId3" Type="http://schemas.openxmlformats.org/officeDocument/2006/relationships/image" Target="../media/image310.png"/><Relationship Id="rId7" Type="http://schemas.openxmlformats.org/officeDocument/2006/relationships/image" Target="../media/image270.png"/><Relationship Id="rId12" Type="http://schemas.openxmlformats.org/officeDocument/2006/relationships/image" Target="../media/image340.png"/><Relationship Id="rId2" Type="http://schemas.openxmlformats.org/officeDocument/2006/relationships/image" Target="../media/image3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290.png"/><Relationship Id="rId5" Type="http://schemas.openxmlformats.org/officeDocument/2006/relationships/image" Target="../media/image200.png"/><Relationship Id="rId15" Type="http://schemas.openxmlformats.org/officeDocument/2006/relationships/image" Target="../media/image371.png"/><Relationship Id="rId10" Type="http://schemas.openxmlformats.org/officeDocument/2006/relationships/image" Target="../media/image280.png"/><Relationship Id="rId4" Type="http://schemas.openxmlformats.org/officeDocument/2006/relationships/image" Target="../media/image190.png"/><Relationship Id="rId9" Type="http://schemas.openxmlformats.org/officeDocument/2006/relationships/image" Target="../media/image160.png"/><Relationship Id="rId14" Type="http://schemas.openxmlformats.org/officeDocument/2006/relationships/image" Target="../media/image36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image" Target="../media/image40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00.png"/><Relationship Id="rId7" Type="http://schemas.openxmlformats.org/officeDocument/2006/relationships/image" Target="../media/image26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23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90.png"/><Relationship Id="rId7" Type="http://schemas.openxmlformats.org/officeDocument/2006/relationships/image" Target="../media/image25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10" Type="http://schemas.openxmlformats.org/officeDocument/2006/relationships/image" Target="../media/image121.png"/><Relationship Id="rId4" Type="http://schemas.openxmlformats.org/officeDocument/2006/relationships/image" Target="../media/image100.png"/><Relationship Id="rId9" Type="http://schemas.openxmlformats.org/officeDocument/2006/relationships/image" Target="../media/image1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230.png"/><Relationship Id="rId12" Type="http://schemas.openxmlformats.org/officeDocument/2006/relationships/image" Target="../media/image11.png"/><Relationship Id="rId2" Type="http://schemas.openxmlformats.org/officeDocument/2006/relationships/image" Target="../media/image5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10.png"/><Relationship Id="rId5" Type="http://schemas.openxmlformats.org/officeDocument/2006/relationships/image" Target="../media/image200.png"/><Relationship Id="rId10" Type="http://schemas.openxmlformats.org/officeDocument/2006/relationships/image" Target="../media/image9.png"/><Relationship Id="rId4" Type="http://schemas.openxmlformats.org/officeDocument/2006/relationships/image" Target="../media/image190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3.png"/><Relationship Id="rId7" Type="http://schemas.openxmlformats.org/officeDocument/2006/relationships/image" Target="../media/image230.png"/><Relationship Id="rId12" Type="http://schemas.openxmlformats.org/officeDocument/2006/relationships/image" Target="../media/image1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17.png"/><Relationship Id="rId5" Type="http://schemas.openxmlformats.org/officeDocument/2006/relationships/image" Target="../media/image200.png"/><Relationship Id="rId10" Type="http://schemas.openxmlformats.org/officeDocument/2006/relationships/image" Target="../media/image16.png"/><Relationship Id="rId4" Type="http://schemas.openxmlformats.org/officeDocument/2006/relationships/image" Target="../media/image19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5.png"/><Relationship Id="rId3" Type="http://schemas.openxmlformats.org/officeDocument/2006/relationships/image" Target="../media/image19.png"/><Relationship Id="rId7" Type="http://schemas.openxmlformats.org/officeDocument/2006/relationships/image" Target="../media/image230.png"/><Relationship Id="rId12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23.png"/><Relationship Id="rId5" Type="http://schemas.openxmlformats.org/officeDocument/2006/relationships/image" Target="../media/image21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20.png"/><Relationship Id="rId9" Type="http://schemas.openxmlformats.org/officeDocument/2006/relationships/image" Target="../media/image15.png"/><Relationship Id="rId1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8.png"/><Relationship Id="rId7" Type="http://schemas.openxmlformats.org/officeDocument/2006/relationships/image" Target="../media/image230.png"/><Relationship Id="rId12" Type="http://schemas.openxmlformats.org/officeDocument/2006/relationships/image" Target="../media/image18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17.png"/><Relationship Id="rId5" Type="http://schemas.openxmlformats.org/officeDocument/2006/relationships/image" Target="../media/image200.png"/><Relationship Id="rId10" Type="http://schemas.openxmlformats.org/officeDocument/2006/relationships/image" Target="../media/image16.png"/><Relationship Id="rId4" Type="http://schemas.openxmlformats.org/officeDocument/2006/relationships/image" Target="../media/image190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>
                <a:solidFill>
                  <a:srgbClr val="002060"/>
                </a:solidFill>
              </a:rPr>
              <a:t>CS345</a:t>
            </a:r>
            <a:r>
              <a:rPr lang="en-US" sz="3200" b="1">
                <a:solidFill>
                  <a:srgbClr val="C00000"/>
                </a:solidFill>
              </a:rPr>
              <a:t> </a:t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>
                <a:solidFill>
                  <a:srgbClr val="C00000"/>
                </a:solidFill>
              </a:rPr>
              <a:t>Lecture 22</a:t>
            </a:r>
            <a:endParaRPr lang="en-US" sz="2400" b="1" dirty="0">
              <a:solidFill>
                <a:srgbClr val="C0000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7030A0"/>
                </a:solidFill>
              </a:rPr>
              <a:t>Polynomial time algorithms for Maximum Flow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>
                <a:solidFill>
                  <a:srgbClr val="002060"/>
                </a:solidFill>
              </a:rPr>
              <a:t>(By Carefully choosing the </a:t>
            </a:r>
            <a:r>
              <a:rPr lang="en-US" sz="2000" b="1" dirty="0">
                <a:solidFill>
                  <a:srgbClr val="002060"/>
                </a:solidFill>
              </a:rPr>
              <a:t>augmenting paths</a:t>
            </a:r>
            <a:r>
              <a:rPr lang="en-US" sz="2000" dirty="0">
                <a:solidFill>
                  <a:srgbClr val="002060"/>
                </a:solidFill>
              </a:rPr>
              <a:t> in FF-algorithm)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 flipV="1">
            <a:off x="1905000" y="5334000"/>
            <a:ext cx="1981200" cy="3048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Disappearance/Reappearance</a:t>
            </a:r>
            <a:r>
              <a:rPr lang="en-US" sz="3200" b="1" dirty="0"/>
              <a:t> of an edge in residual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If an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olidFill>
                      <a:srgbClr val="C00000"/>
                    </a:solidFill>
                  </a:rPr>
                  <a:t>disappears</a:t>
                </a:r>
                <a:r>
                  <a:rPr lang="en-US" sz="2000" dirty="0"/>
                  <a:t> from the residual network during an iteration,</a:t>
                </a:r>
              </a:p>
              <a:p>
                <a:pPr>
                  <a:buFont typeface="Wingdings"/>
                  <a:buChar char="è"/>
                </a:pP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must </a:t>
                </a:r>
                <a:r>
                  <a:rPr lang="en-US" sz="2000" b="1" dirty="0"/>
                  <a:t>belong</a:t>
                </a:r>
                <a:r>
                  <a:rPr lang="en-US" sz="2000" dirty="0"/>
                  <a:t> to path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selected during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Iteration.</a:t>
                </a:r>
              </a:p>
              <a:p>
                <a:pPr>
                  <a:buFont typeface="Wingdings"/>
                  <a:buChar char="è"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If an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olidFill>
                      <a:srgbClr val="C00000"/>
                    </a:solidFill>
                  </a:rPr>
                  <a:t>(re)-appears</a:t>
                </a:r>
                <a:r>
                  <a:rPr lang="en-US" sz="2000" dirty="0"/>
                  <a:t> in the residual network during an iteration,</a:t>
                </a:r>
              </a:p>
              <a:p>
                <a:pPr>
                  <a:buFont typeface="Wingdings"/>
                  <a:buChar char="è"/>
                </a:pP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must </a:t>
                </a:r>
                <a:r>
                  <a:rPr lang="en-US" sz="2000" b="1" dirty="0"/>
                  <a:t>belong</a:t>
                </a:r>
                <a:r>
                  <a:rPr lang="en-US" sz="2000" dirty="0"/>
                  <a:t> to path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selected during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Iteration.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>
                  <a:buFont typeface="Wingdings"/>
                  <a:buChar char="è"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>
                  <a:buFont typeface="Wingdings"/>
                  <a:buChar char="è"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8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Algorithm 2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7030A0"/>
                </a:solidFill>
              </a:rPr>
              <a:t>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 {</a:t>
                </a:r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 r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419600" y="1600200"/>
                <a:ext cx="464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In each iteration, at least one edge </a:t>
                </a:r>
                <a:r>
                  <a:rPr lang="en-US" sz="1800" u="sng" dirty="0">
                    <a:solidFill>
                      <a:srgbClr val="7030A0"/>
                    </a:solidFill>
                  </a:rPr>
                  <a:t>disappears</a:t>
                </a:r>
                <a:r>
                  <a:rPr lang="en-US" sz="1800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Here </a:t>
                </a:r>
                <a:r>
                  <a:rPr lang="en-US" sz="1800" b="1" dirty="0">
                    <a:solidFill>
                      <a:srgbClr val="FF0000"/>
                    </a:solidFill>
                  </a:rPr>
                  <a:t>distance</a:t>
                </a:r>
                <a:r>
                  <a:rPr lang="en-US" sz="1800" dirty="0"/>
                  <a:t> means the number of edges in the path.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This algorithm ensures that an edge can </a:t>
                </a:r>
                <a:r>
                  <a:rPr lang="en-US" sz="1800" dirty="0">
                    <a:solidFill>
                      <a:srgbClr val="7030A0"/>
                    </a:solidFill>
                  </a:rPr>
                  <a:t>disappear</a:t>
                </a:r>
                <a:r>
                  <a:rPr lang="en-US" sz="1800" dirty="0"/>
                  <a:t> and </a:t>
                </a:r>
                <a:r>
                  <a:rPr lang="en-US" sz="1800" dirty="0">
                    <a:solidFill>
                      <a:srgbClr val="7030A0"/>
                    </a:solidFill>
                  </a:rPr>
                  <a:t>re-appear</a:t>
                </a:r>
                <a:r>
                  <a:rPr lang="en-US" sz="1800" dirty="0"/>
                  <a:t> </a:t>
                </a:r>
                <a:r>
                  <a:rPr lang="en-US" sz="1800" b="1" dirty="0"/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times.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19600" y="1600200"/>
                <a:ext cx="4648200" cy="4525963"/>
              </a:xfrm>
              <a:blipFill>
                <a:blip r:embed="rId3"/>
                <a:stretch>
                  <a:fillRect l="-1090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09337" y="2438400"/>
                <a:ext cx="3649589" cy="39555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dirty="0"/>
                  <a:t> be the </a:t>
                </a:r>
                <a:r>
                  <a:rPr lang="en-US" b="1" u="sng" dirty="0">
                    <a:solidFill>
                      <a:srgbClr val="C00000"/>
                    </a:solidFill>
                  </a:rPr>
                  <a:t>shortest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dirty="0"/>
                  <a:t>;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37" y="2438400"/>
                <a:ext cx="3649589" cy="395558"/>
              </a:xfrm>
              <a:prstGeom prst="rect">
                <a:avLst/>
              </a:prstGeom>
              <a:blipFill rotWithShape="1">
                <a:blip r:embed="rId4"/>
                <a:stretch>
                  <a:fillRect l="-1503" t="-6154" r="-1836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0270" y="1352490"/>
                <a:ext cx="3152530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7030A0"/>
                    </a:solidFill>
                  </a:rPr>
                  <a:t>Algorithm-2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 {               </a:t>
                </a:r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70" y="1352490"/>
                <a:ext cx="3152530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2128" t="-7576" r="-309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loud Callout 7"/>
          <p:cNvSpPr/>
          <p:nvPr/>
        </p:nvSpPr>
        <p:spPr>
          <a:xfrm>
            <a:off x="4258926" y="4114800"/>
            <a:ext cx="4808874" cy="1524000"/>
          </a:xfrm>
          <a:prstGeom prst="cloudCallout">
            <a:avLst>
              <a:gd name="adj1" fmla="val -20473"/>
              <a:gd name="adj2" fmla="val 8149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to modify the </a:t>
            </a:r>
            <a:r>
              <a:rPr lang="en-US" b="1" dirty="0">
                <a:solidFill>
                  <a:schemeClr val="tx1"/>
                </a:solidFill>
              </a:rPr>
              <a:t>FF</a:t>
            </a:r>
            <a:r>
              <a:rPr lang="en-US" dirty="0">
                <a:solidFill>
                  <a:schemeClr val="tx1"/>
                </a:solidFill>
              </a:rPr>
              <a:t> algorithm so that the number of times an edge disappears has a polynomial bound ?</a:t>
            </a:r>
          </a:p>
        </p:txBody>
      </p:sp>
    </p:spTree>
    <p:extLst>
      <p:ext uri="{BB962C8B-B14F-4D97-AF65-F5344CB8AC3E}">
        <p14:creationId xmlns:p14="http://schemas.microsoft.com/office/powerpoint/2010/main" val="417657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6" grpId="0" uiExpand="1" build="p"/>
      <p:bldP spid="2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Algorithm 2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7030A0"/>
                </a:solidFill>
              </a:rPr>
              <a:t>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 {</a:t>
                </a:r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 r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196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09337" y="2438400"/>
                <a:ext cx="3649589" cy="39555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dirty="0"/>
                  <a:t> be the </a:t>
                </a:r>
                <a:r>
                  <a:rPr lang="en-US" b="1" u="sng" dirty="0">
                    <a:solidFill>
                      <a:srgbClr val="C00000"/>
                    </a:solidFill>
                  </a:rPr>
                  <a:t>shortest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dirty="0"/>
                  <a:t>;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37" y="2438400"/>
                <a:ext cx="3649589" cy="395558"/>
              </a:xfrm>
              <a:prstGeom prst="rect">
                <a:avLst/>
              </a:prstGeom>
              <a:blipFill rotWithShape="1">
                <a:blip r:embed="rId3"/>
                <a:stretch>
                  <a:fillRect l="-1503" t="-6154" r="-1836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0270" y="1352490"/>
                <a:ext cx="3152530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7030A0"/>
                    </a:solidFill>
                  </a:rPr>
                  <a:t>Algorithm-2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 {               </a:t>
                </a:r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70" y="1352490"/>
                <a:ext cx="3152530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2128" t="-7576" r="-309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Down Ribbon 7"/>
              <p:cNvSpPr/>
              <p:nvPr/>
            </p:nvSpPr>
            <p:spPr>
              <a:xfrm>
                <a:off x="4572000" y="3048000"/>
                <a:ext cx="4343400" cy="1524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How to prove</a:t>
                </a:r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An edge can </a:t>
                </a:r>
                <a:r>
                  <a:rPr lang="en-US" dirty="0">
                    <a:solidFill>
                      <a:srgbClr val="7030A0"/>
                    </a:solidFill>
                  </a:rPr>
                  <a:t>disappear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7030A0"/>
                    </a:solidFill>
                  </a:rPr>
                  <a:t>re-appear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times.</a:t>
                </a:r>
              </a:p>
            </p:txBody>
          </p:sp>
        </mc:Choice>
        <mc:Fallback xmlns="">
          <p:sp>
            <p:nvSpPr>
              <p:cNvPr id="8" name="Down Ribbon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048000"/>
                <a:ext cx="4343400" cy="1524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42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 crucial </a:t>
            </a:r>
            <a:r>
              <a:rPr lang="en-US" sz="3200" b="1" dirty="0">
                <a:solidFill>
                  <a:srgbClr val="7030A0"/>
                </a:solidFill>
              </a:rPr>
              <a:t>observation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562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 </a:t>
                </a:r>
                <a:r>
                  <a:rPr lang="en-US" sz="2000" b="1" dirty="0"/>
                  <a:t>:</a:t>
                </a:r>
                <a:r>
                  <a:rPr lang="en-US" sz="2000" dirty="0"/>
                  <a:t> Distance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to each vertex </a:t>
                </a:r>
                <a:r>
                  <a:rPr lang="en-US" sz="2000" dirty="0">
                    <a:solidFill>
                      <a:srgbClr val="7030A0"/>
                    </a:solidFill>
                  </a:rPr>
                  <a:t>increases</a:t>
                </a:r>
                <a:r>
                  <a:rPr lang="en-US" sz="2000" dirty="0"/>
                  <a:t> monotonically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12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  <m:d>
                        <m:d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  <m:d>
                        <m:d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562600"/>
              </a:xfrm>
              <a:blipFill rotWithShape="1">
                <a:blip r:embed="rId2"/>
                <a:stretch>
                  <a:fillRect l="-741" t="-438" b="-4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own Arrow Callout 20"/>
              <p:cNvSpPr/>
              <p:nvPr/>
            </p:nvSpPr>
            <p:spPr>
              <a:xfrm>
                <a:off x="762000" y="3581400"/>
                <a:ext cx="73152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After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Iteration</a:t>
                </a:r>
              </a:p>
            </p:txBody>
          </p:sp>
        </mc:Choice>
        <mc:Fallback xmlns="">
          <p:sp>
            <p:nvSpPr>
              <p:cNvPr id="21" name="Down Arrow Callou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581400"/>
                <a:ext cx="73152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blipFill rotWithShape="1">
                <a:blip r:embed="rId3"/>
                <a:stretch>
                  <a:fillRect t="-1666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457200" y="1905000"/>
            <a:ext cx="7848600" cy="1447800"/>
            <a:chOff x="457200" y="1828800"/>
            <a:chExt cx="7848600" cy="1447800"/>
          </a:xfrm>
        </p:grpSpPr>
        <p:sp>
          <p:nvSpPr>
            <p:cNvPr id="5" name="Cloud 4"/>
            <p:cNvSpPr/>
            <p:nvPr/>
          </p:nvSpPr>
          <p:spPr>
            <a:xfrm>
              <a:off x="457200" y="18288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219200" y="2286000"/>
              <a:ext cx="6248400" cy="381000"/>
              <a:chOff x="1219200" y="3276600"/>
              <a:chExt cx="6248400" cy="3810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8494413" y="2652442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4413" y="2652442"/>
                <a:ext cx="497187" cy="395558"/>
              </a:xfrm>
              <a:prstGeom prst="rect">
                <a:avLst/>
              </a:prstGeom>
              <a:blipFill rotWithShape="1">
                <a:blip r:embed="rId6"/>
                <a:stretch>
                  <a:fillRect t="-6154" r="-1585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458200" y="4724400"/>
                <a:ext cx="556499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0" y="4724400"/>
                <a:ext cx="556499" cy="395558"/>
              </a:xfrm>
              <a:prstGeom prst="rect">
                <a:avLst/>
              </a:prstGeom>
              <a:blipFill rotWithShape="1">
                <a:blip r:embed="rId7"/>
                <a:stretch>
                  <a:fillRect t="-6154" r="-14286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/>
          <p:cNvGrpSpPr/>
          <p:nvPr/>
        </p:nvGrpSpPr>
        <p:grpSpPr>
          <a:xfrm>
            <a:off x="457200" y="4267200"/>
            <a:ext cx="7848600" cy="1447800"/>
            <a:chOff x="457200" y="3886200"/>
            <a:chExt cx="7848600" cy="1447800"/>
          </a:xfrm>
        </p:grpSpPr>
        <p:sp>
          <p:nvSpPr>
            <p:cNvPr id="13" name="Cloud 12"/>
            <p:cNvSpPr/>
            <p:nvPr/>
          </p:nvSpPr>
          <p:spPr>
            <a:xfrm>
              <a:off x="457200" y="38862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219200" y="4343400"/>
              <a:ext cx="6248400" cy="381000"/>
              <a:chOff x="1219200" y="3276600"/>
              <a:chExt cx="6248400" cy="3810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" name="Group 15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cxnSp>
        <p:nvCxnSpPr>
          <p:cNvPr id="42" name="Straight Arrow Connector 41"/>
          <p:cNvCxnSpPr>
            <a:endCxn id="53" idx="2"/>
          </p:cNvCxnSpPr>
          <p:nvPr/>
        </p:nvCxnSpPr>
        <p:spPr>
          <a:xfrm>
            <a:off x="1609897" y="2590800"/>
            <a:ext cx="2075801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133600" y="2209800"/>
                <a:ext cx="1003736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2209800"/>
                <a:ext cx="1003736" cy="395558"/>
              </a:xfrm>
              <a:prstGeom prst="rect">
                <a:avLst/>
              </a:prstGeom>
              <a:blipFill rotWithShape="1">
                <a:blip r:embed="rId8"/>
                <a:stretch>
                  <a:fillRect t="-6250" r="-6667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362200" y="4572000"/>
                <a:ext cx="1063048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572000"/>
                <a:ext cx="1063048" cy="395558"/>
              </a:xfrm>
              <a:prstGeom prst="rect">
                <a:avLst/>
              </a:prstGeom>
              <a:blipFill rotWithShape="1">
                <a:blip r:embed="rId9"/>
                <a:stretch>
                  <a:fillRect t="-6154" r="-6897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endCxn id="48" idx="2"/>
          </p:cNvCxnSpPr>
          <p:nvPr/>
        </p:nvCxnSpPr>
        <p:spPr>
          <a:xfrm>
            <a:off x="1610586" y="4949480"/>
            <a:ext cx="2667000" cy="352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201386" y="4876800"/>
            <a:ext cx="370614" cy="453680"/>
            <a:chOff x="4114800" y="5337520"/>
            <a:chExt cx="370614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4114800" y="54218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5421868"/>
                  <a:ext cx="37061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2295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Oval 47"/>
            <p:cNvSpPr/>
            <p:nvPr/>
          </p:nvSpPr>
          <p:spPr>
            <a:xfrm>
              <a:off x="4191000" y="533752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9" name="Straight Connector 48"/>
          <p:cNvCxnSpPr/>
          <p:nvPr/>
        </p:nvCxnSpPr>
        <p:spPr>
          <a:xfrm flipH="1">
            <a:off x="3761898" y="2133600"/>
            <a:ext cx="10386" cy="3733800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3586977" y="2514600"/>
            <a:ext cx="370614" cy="453680"/>
            <a:chOff x="3586977" y="2514600"/>
            <a:chExt cx="370614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3586977" y="259894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6977" y="2598948"/>
                  <a:ext cx="37061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Oval 52"/>
            <p:cNvSpPr/>
            <p:nvPr/>
          </p:nvSpPr>
          <p:spPr>
            <a:xfrm>
              <a:off x="3685698" y="2514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ounded Rectangle 55"/>
          <p:cNvSpPr/>
          <p:nvPr/>
        </p:nvSpPr>
        <p:spPr>
          <a:xfrm>
            <a:off x="3200400" y="6019800"/>
            <a:ext cx="2590800" cy="381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495981" y="1066800"/>
            <a:ext cx="3152219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648200" y="1066800"/>
            <a:ext cx="3352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4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2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1" grpId="0" animBg="1"/>
      <p:bldP spid="36" grpId="0"/>
      <p:bldP spid="37" grpId="0"/>
      <p:bldP spid="44" grpId="0"/>
      <p:bldP spid="45" grpId="0"/>
      <p:bldP spid="56" grpId="0" animBg="1"/>
      <p:bldP spid="40" grpId="0" animBg="1"/>
      <p:bldP spid="4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</a:rPr>
              <a:t>Bounding the disappearing/re-appearing</a:t>
            </a:r>
            <a:r>
              <a:rPr lang="en-US" sz="2800" b="1" dirty="0"/>
              <a:t> </a:t>
            </a:r>
            <a:br>
              <a:rPr lang="en-US" sz="2800" b="1" dirty="0"/>
            </a:br>
            <a:r>
              <a:rPr lang="en-US" sz="2800" b="1" dirty="0"/>
              <a:t>of an edge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3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029200" y="1600200"/>
                <a:ext cx="4038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 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 must </a:t>
                </a:r>
                <a:r>
                  <a:rPr lang="en-US" sz="1800" b="1" dirty="0"/>
                  <a:t>belong</a:t>
                </a:r>
                <a:r>
                  <a:rPr lang="en-US" sz="1800" dirty="0"/>
                  <a:t> to the path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dirty="0"/>
                  <a:t>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selected during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err="1"/>
                  <a:t>th</a:t>
                </a:r>
                <a:r>
                  <a:rPr lang="en-US" sz="1800" dirty="0"/>
                  <a:t> Iteration.</a:t>
                </a:r>
              </a:p>
              <a:p>
                <a:pPr marL="0" indent="0">
                  <a:buNone/>
                </a:pPr>
                <a:endParaRPr lang="en-US" sz="18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  <m:d>
                        <m:d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</m:d>
                      <m:r>
                        <a:rPr lang="en-US" sz="18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  <m:d>
                        <m:d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8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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) must </a:t>
                </a:r>
                <a:r>
                  <a:rPr lang="en-US" sz="1800" b="1" dirty="0"/>
                  <a:t>belong</a:t>
                </a:r>
                <a:r>
                  <a:rPr lang="en-US" sz="1800" dirty="0"/>
                  <a:t> to the path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dirty="0"/>
                  <a:t>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selected during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err="1"/>
                  <a:t>th</a:t>
                </a:r>
                <a:r>
                  <a:rPr lang="en-US" sz="1800" dirty="0"/>
                  <a:t> Iteration.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  <m:d>
                        <m:d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1800" b="1" i="1" dirty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  <m:d>
                        <m:d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</m:d>
                      <m:r>
                        <a:rPr lang="en-US" sz="18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18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8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   </m:t>
                      </m:r>
                      <m:r>
                        <a:rPr lang="en-US" sz="18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≥</m:t>
                      </m:r>
                      <m:sSub>
                        <m:sSub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  <m:d>
                        <m:d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</m:d>
                      <m:r>
                        <a:rPr lang="en-US" sz="18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18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8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   </m:t>
                      </m:r>
                      <m:sSub>
                        <m:sSub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1800" b="1" i="1" dirty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  <m:d>
                        <m:d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18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3" name="Content Placeholder 3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029200" y="1600200"/>
                <a:ext cx="4038600" cy="4525963"/>
              </a:xfrm>
              <a:blipFill rotWithShape="1">
                <a:blip r:embed="rId2"/>
                <a:stretch>
                  <a:fillRect l="-1207" t="-809" b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own Arrow Callout 20"/>
              <p:cNvSpPr/>
              <p:nvPr/>
            </p:nvSpPr>
            <p:spPr>
              <a:xfrm>
                <a:off x="914400" y="2286000"/>
                <a:ext cx="3966839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After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Iteration</a:t>
                </a:r>
              </a:p>
            </p:txBody>
          </p:sp>
        </mc:Choice>
        <mc:Fallback xmlns="">
          <p:sp>
            <p:nvSpPr>
              <p:cNvPr id="21" name="Down Arrow Callou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286000"/>
                <a:ext cx="3966839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blipFill rotWithShape="1">
                <a:blip r:embed="rId3"/>
                <a:stretch>
                  <a:fillRect t="-1666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457200" y="1143000"/>
            <a:ext cx="4800600" cy="987080"/>
            <a:chOff x="457200" y="1828800"/>
            <a:chExt cx="7848600" cy="1447800"/>
          </a:xfrm>
        </p:grpSpPr>
        <p:sp>
          <p:nvSpPr>
            <p:cNvPr id="5" name="Cloud 4"/>
            <p:cNvSpPr/>
            <p:nvPr/>
          </p:nvSpPr>
          <p:spPr>
            <a:xfrm>
              <a:off x="457200" y="18288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219200" y="2286000"/>
              <a:ext cx="6248400" cy="381000"/>
              <a:chOff x="1219200" y="3276600"/>
              <a:chExt cx="6248400" cy="3810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2" name="Group 21"/>
            <p:cNvGrpSpPr/>
            <p:nvPr/>
          </p:nvGrpSpPr>
          <p:grpSpPr>
            <a:xfrm>
              <a:off x="3586977" y="243840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4" name="Group 23"/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cxnSp>
              <p:nvCxnSpPr>
                <p:cNvPr id="26" name="Straight Arrow Connector 25"/>
                <p:cNvCxnSpPr/>
                <p:nvPr/>
              </p:nvCxnSpPr>
              <p:spPr>
                <a:xfrm>
                  <a:off x="3581400" y="4419600"/>
                  <a:ext cx="806896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Oval 26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9" name="Group 38"/>
          <p:cNvGrpSpPr/>
          <p:nvPr/>
        </p:nvGrpSpPr>
        <p:grpSpPr>
          <a:xfrm>
            <a:off x="556499" y="2819400"/>
            <a:ext cx="4548900" cy="1066800"/>
            <a:chOff x="457200" y="3886200"/>
            <a:chExt cx="7848600" cy="1447800"/>
          </a:xfrm>
        </p:grpSpPr>
        <p:sp>
          <p:nvSpPr>
            <p:cNvPr id="13" name="Cloud 12"/>
            <p:cNvSpPr/>
            <p:nvPr/>
          </p:nvSpPr>
          <p:spPr>
            <a:xfrm>
              <a:off x="457200" y="38862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219200" y="4343400"/>
              <a:ext cx="6248400" cy="381000"/>
              <a:chOff x="1219200" y="3276600"/>
              <a:chExt cx="6248400" cy="3810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" name="Group 15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9" name="Group 28"/>
            <p:cNvGrpSpPr/>
            <p:nvPr/>
          </p:nvGrpSpPr>
          <p:grpSpPr>
            <a:xfrm>
              <a:off x="3663177" y="457552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1" name="Group 30"/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6213" y="13716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13" y="1371600"/>
                <a:ext cx="497187" cy="395558"/>
              </a:xfrm>
              <a:prstGeom prst="rect">
                <a:avLst/>
              </a:prstGeom>
              <a:blipFill rotWithShape="1">
                <a:blip r:embed="rId8"/>
                <a:stretch>
                  <a:fillRect t="-6154" r="-1463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0" y="4495800"/>
                <a:ext cx="556499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95800"/>
                <a:ext cx="556499" cy="395558"/>
              </a:xfrm>
              <a:prstGeom prst="rect">
                <a:avLst/>
              </a:prstGeom>
              <a:blipFill rotWithShape="1">
                <a:blip r:embed="rId9"/>
                <a:stretch>
                  <a:fillRect t="-6250" r="-14286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Down Arrow Callout 39"/>
              <p:cNvSpPr/>
              <p:nvPr/>
            </p:nvSpPr>
            <p:spPr>
              <a:xfrm>
                <a:off x="914400" y="4953000"/>
                <a:ext cx="3966839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After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Iteration</a:t>
                </a:r>
              </a:p>
            </p:txBody>
          </p:sp>
        </mc:Choice>
        <mc:Fallback xmlns="">
          <p:sp>
            <p:nvSpPr>
              <p:cNvPr id="40" name="Down Arrow Callout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953000"/>
                <a:ext cx="3966839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blipFill rotWithShape="1">
                <a:blip r:embed="rId10"/>
                <a:stretch>
                  <a:fillRect t="-1666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/>
          <p:cNvGrpSpPr/>
          <p:nvPr/>
        </p:nvGrpSpPr>
        <p:grpSpPr>
          <a:xfrm>
            <a:off x="457200" y="5410200"/>
            <a:ext cx="4800600" cy="987080"/>
            <a:chOff x="457200" y="1828800"/>
            <a:chExt cx="7848600" cy="1447800"/>
          </a:xfrm>
        </p:grpSpPr>
        <p:sp>
          <p:nvSpPr>
            <p:cNvPr id="42" name="Cloud 41"/>
            <p:cNvSpPr/>
            <p:nvPr/>
          </p:nvSpPr>
          <p:spPr>
            <a:xfrm>
              <a:off x="457200" y="18288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1219200" y="2286000"/>
              <a:ext cx="6248400" cy="381000"/>
              <a:chOff x="1219200" y="3276600"/>
              <a:chExt cx="6248400" cy="381000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2" name="Group 51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TextBox 53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44" name="Group 43"/>
            <p:cNvGrpSpPr/>
            <p:nvPr/>
          </p:nvGrpSpPr>
          <p:grpSpPr>
            <a:xfrm>
              <a:off x="3586977" y="243840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6" name="Group 45"/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cxnSp>
              <p:nvCxnSpPr>
                <p:cNvPr id="48" name="Straight Arrow Connector 47"/>
                <p:cNvCxnSpPr/>
                <p:nvPr/>
              </p:nvCxnSpPr>
              <p:spPr>
                <a:xfrm>
                  <a:off x="3581400" y="4419600"/>
                  <a:ext cx="806896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Oval 48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61" name="Group 60"/>
          <p:cNvGrpSpPr/>
          <p:nvPr/>
        </p:nvGrpSpPr>
        <p:grpSpPr>
          <a:xfrm>
            <a:off x="2889455" y="3962400"/>
            <a:ext cx="234745" cy="838200"/>
            <a:chOff x="2889455" y="3962400"/>
            <a:chExt cx="234745" cy="838200"/>
          </a:xfrm>
        </p:grpSpPr>
        <p:sp>
          <p:nvSpPr>
            <p:cNvPr id="57" name="Oval 56"/>
            <p:cNvSpPr/>
            <p:nvPr/>
          </p:nvSpPr>
          <p:spPr>
            <a:xfrm>
              <a:off x="2889455" y="3962400"/>
              <a:ext cx="234745" cy="2286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2889455" y="4267200"/>
              <a:ext cx="234745" cy="2286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2889455" y="4572000"/>
              <a:ext cx="234745" cy="2286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Down Ribbon 59"/>
              <p:cNvSpPr/>
              <p:nvPr/>
            </p:nvSpPr>
            <p:spPr>
              <a:xfrm>
                <a:off x="6019800" y="3327320"/>
                <a:ext cx="3048000" cy="674799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</m:d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≥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Down Ribbon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3327320"/>
                <a:ext cx="3048000" cy="674799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Connector 62"/>
          <p:cNvCxnSpPr/>
          <p:nvPr/>
        </p:nvCxnSpPr>
        <p:spPr>
          <a:xfrm>
            <a:off x="556499" y="4724400"/>
            <a:ext cx="22744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514600" y="1611836"/>
            <a:ext cx="257298" cy="428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2514600" y="5867400"/>
            <a:ext cx="257298" cy="428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18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250"/>
                                        <p:tgtEl>
                                          <p:spTgt spid="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000"/>
                                        <p:tgtEl>
                                          <p:spTgt spid="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000"/>
                                        <p:tgtEl>
                                          <p:spTgt spid="3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3" grpId="0" uiExpand="1" build="p"/>
      <p:bldP spid="21" grpId="0" animBg="1"/>
      <p:bldP spid="36" grpId="0"/>
      <p:bldP spid="37" grpId="0"/>
      <p:bldP spid="40" grpId="0" animBg="1"/>
      <p:bldP spid="6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Analysis</a:t>
            </a:r>
            <a:r>
              <a:rPr lang="en-US" sz="3200" b="1" dirty="0"/>
              <a:t> of </a:t>
            </a:r>
            <a:r>
              <a:rPr lang="en-US" sz="3200" b="1" dirty="0">
                <a:solidFill>
                  <a:srgbClr val="7030A0"/>
                </a:solidFill>
              </a:rPr>
              <a:t>Algorithm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</a:t>
                </a:r>
                <a:r>
                  <a:rPr lang="en-US" sz="2000" dirty="0"/>
                  <a:t>: Whenever an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re-appears in residual network,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distance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increases</a:t>
                </a:r>
                <a:r>
                  <a:rPr lang="en-US" sz="2000" dirty="0"/>
                  <a:t> by at least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/>
                  <a:t> units.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E</a:t>
                </a:r>
                <a:r>
                  <a:rPr lang="en-US" sz="2000" dirty="0"/>
                  <a:t>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can disappear/re-appear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0" i="0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num>
                      <m:den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 times in the algorithm.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>
                  <a:buFont typeface="Wingdings"/>
                  <a:buChar char="è"/>
                </a:pPr>
                <a:r>
                  <a:rPr lang="en-US" sz="2000" dirty="0">
                    <a:sym typeface="Wingdings" pitchFamily="2" charset="2"/>
                  </a:rPr>
                  <a:t>Number of iterations of </a:t>
                </a:r>
                <a:r>
                  <a:rPr lang="en-US" sz="2000" b="1" dirty="0">
                    <a:sym typeface="Wingdings" pitchFamily="2" charset="2"/>
                  </a:rPr>
                  <a:t>While</a:t>
                </a:r>
                <a:r>
                  <a:rPr lang="en-US" sz="2000" dirty="0">
                    <a:sym typeface="Wingdings" pitchFamily="2" charset="2"/>
                  </a:rPr>
                  <a:t> loop:</a:t>
                </a:r>
                <a:r>
                  <a:rPr lang="en-US" sz="2000" b="1" dirty="0"/>
                  <a:t> 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</m:oMath>
                </a14:m>
                <a:r>
                  <a:rPr lang="en-US" sz="2000" dirty="0"/>
                  <a:t>)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Time complexity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iteration: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)     [BFS traversal in residual network]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>
                  <a:buFont typeface="Wingdings"/>
                  <a:buChar char="è"/>
                </a:pPr>
                <a:r>
                  <a:rPr lang="en-US" sz="2000" dirty="0">
                    <a:sym typeface="Wingdings" pitchFamily="2" charset="2"/>
                  </a:rPr>
                  <a:t>Time complexity of the algorithm : 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48200" y="27432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1400" y="19812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8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400" dirty="0"/>
              <a:t>Proof of the</a:t>
            </a:r>
            <a:r>
              <a:rPr lang="en-US" sz="2400" dirty="0">
                <a:solidFill>
                  <a:srgbClr val="7030A0"/>
                </a:solidFill>
              </a:rPr>
              <a:t> monotonic increase </a:t>
            </a:r>
            <a:r>
              <a:rPr lang="en-US" sz="2400" dirty="0"/>
              <a:t>of </a:t>
            </a:r>
            <a:br>
              <a:rPr lang="en-US" sz="2400" dirty="0"/>
            </a:br>
            <a:r>
              <a:rPr lang="en-US" sz="2400" dirty="0" err="1">
                <a:solidFill>
                  <a:srgbClr val="C00000"/>
                </a:solidFill>
              </a:rPr>
              <a:t>distanceS</a:t>
            </a:r>
            <a:r>
              <a:rPr lang="en-US" sz="2400" dirty="0"/>
              <a:t> in  residual network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79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Proof by </a:t>
            </a:r>
            <a:r>
              <a:rPr lang="en-US" sz="3200" b="1" dirty="0">
                <a:solidFill>
                  <a:srgbClr val="7030A0"/>
                </a:solidFill>
              </a:rPr>
              <a:t>contradiction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5626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12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be the nearest “defaulter”.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</a:t>
                </a:r>
                <a:r>
                  <a:rPr lang="en-US" sz="2000" dirty="0"/>
                  <a:t>For each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b>
                    </m:sSub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sSup>
                          <m:sSupPr>
                            <m:ctrlP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𝒇</m:t>
                            </m:r>
                          </m:e>
                          <m:sup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562600"/>
              </a:xfrm>
              <a:blipFill rotWithShape="1">
                <a:blip r:embed="rId2"/>
                <a:stretch>
                  <a:fillRect l="-741" t="-548" b="-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own Arrow Callout 20"/>
              <p:cNvSpPr/>
              <p:nvPr/>
            </p:nvSpPr>
            <p:spPr>
              <a:xfrm>
                <a:off x="762000" y="2819400"/>
                <a:ext cx="73152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Iteration</a:t>
                </a:r>
              </a:p>
            </p:txBody>
          </p:sp>
        </mc:Choice>
        <mc:Fallback xmlns="">
          <p:sp>
            <p:nvSpPr>
              <p:cNvPr id="21" name="Down Arrow Callou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819400"/>
                <a:ext cx="73152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blipFill rotWithShape="1">
                <a:blip r:embed="rId3"/>
                <a:stretch>
                  <a:fillRect t="-1666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457200" y="1143000"/>
            <a:ext cx="7848600" cy="1447800"/>
            <a:chOff x="457200" y="1828800"/>
            <a:chExt cx="7848600" cy="1447800"/>
          </a:xfrm>
        </p:grpSpPr>
        <p:sp>
          <p:nvSpPr>
            <p:cNvPr id="5" name="Cloud 4"/>
            <p:cNvSpPr/>
            <p:nvPr/>
          </p:nvSpPr>
          <p:spPr>
            <a:xfrm>
              <a:off x="457200" y="18288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219200" y="2286000"/>
              <a:ext cx="6248400" cy="381000"/>
              <a:chOff x="1219200" y="3276600"/>
              <a:chExt cx="6248400" cy="3810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8494413" y="16002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4413" y="1600200"/>
                <a:ext cx="497187" cy="395558"/>
              </a:xfrm>
              <a:prstGeom prst="rect">
                <a:avLst/>
              </a:prstGeom>
              <a:blipFill rotWithShape="1">
                <a:blip r:embed="rId6"/>
                <a:stretch>
                  <a:fillRect t="-6250" r="-1585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458200" y="3733800"/>
                <a:ext cx="556499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0" y="3733800"/>
                <a:ext cx="556499" cy="395558"/>
              </a:xfrm>
              <a:prstGeom prst="rect">
                <a:avLst/>
              </a:prstGeom>
              <a:blipFill rotWithShape="1">
                <a:blip r:embed="rId7"/>
                <a:stretch>
                  <a:fillRect t="-6250" r="-14286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/>
          <p:cNvGrpSpPr/>
          <p:nvPr/>
        </p:nvGrpSpPr>
        <p:grpSpPr>
          <a:xfrm>
            <a:off x="457200" y="3352800"/>
            <a:ext cx="7848600" cy="1447800"/>
            <a:chOff x="457200" y="3886200"/>
            <a:chExt cx="7848600" cy="1447800"/>
          </a:xfrm>
        </p:grpSpPr>
        <p:sp>
          <p:nvSpPr>
            <p:cNvPr id="13" name="Cloud 12"/>
            <p:cNvSpPr/>
            <p:nvPr/>
          </p:nvSpPr>
          <p:spPr>
            <a:xfrm>
              <a:off x="457200" y="38862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219200" y="4343400"/>
              <a:ext cx="6248400" cy="381000"/>
              <a:chOff x="1219200" y="3276600"/>
              <a:chExt cx="6248400" cy="3810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" name="Group 15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cxnSp>
        <p:nvCxnSpPr>
          <p:cNvPr id="42" name="Straight Arrow Connector 41"/>
          <p:cNvCxnSpPr>
            <a:stCxn id="9" idx="6"/>
            <a:endCxn id="53" idx="2"/>
          </p:cNvCxnSpPr>
          <p:nvPr/>
        </p:nvCxnSpPr>
        <p:spPr>
          <a:xfrm>
            <a:off x="1648381" y="1817132"/>
            <a:ext cx="2727926" cy="15188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133600" y="1447800"/>
                <a:ext cx="1003736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1447800"/>
                <a:ext cx="1003736" cy="395558"/>
              </a:xfrm>
              <a:prstGeom prst="rect">
                <a:avLst/>
              </a:prstGeom>
              <a:blipFill rotWithShape="1">
                <a:blip r:embed="rId8"/>
                <a:stretch>
                  <a:fillRect t="-6250" r="-6667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362200" y="3657600"/>
                <a:ext cx="1063048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3657600"/>
                <a:ext cx="1063048" cy="395558"/>
              </a:xfrm>
              <a:prstGeom prst="rect">
                <a:avLst/>
              </a:prstGeom>
              <a:blipFill rotWithShape="1">
                <a:blip r:embed="rId9"/>
                <a:stretch>
                  <a:fillRect t="-6154" r="-6897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17" idx="6"/>
            <a:endCxn id="48" idx="2"/>
          </p:cNvCxnSpPr>
          <p:nvPr/>
        </p:nvCxnSpPr>
        <p:spPr>
          <a:xfrm>
            <a:off x="1648381" y="4026932"/>
            <a:ext cx="2019605" cy="15188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591786" y="3965920"/>
            <a:ext cx="370614" cy="453680"/>
            <a:chOff x="4114800" y="5337520"/>
            <a:chExt cx="370614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4114800" y="54218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5421868"/>
                  <a:ext cx="37061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Oval 47"/>
            <p:cNvSpPr/>
            <p:nvPr/>
          </p:nvSpPr>
          <p:spPr>
            <a:xfrm>
              <a:off x="4191000" y="5337520"/>
              <a:ext cx="152400" cy="1524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9" name="Straight Connector 48"/>
          <p:cNvCxnSpPr/>
          <p:nvPr/>
        </p:nvCxnSpPr>
        <p:spPr>
          <a:xfrm flipH="1">
            <a:off x="3761898" y="1371600"/>
            <a:ext cx="10386" cy="3733800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4277586" y="1756120"/>
            <a:ext cx="370614" cy="453680"/>
            <a:chOff x="3586977" y="2514600"/>
            <a:chExt cx="370614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3586977" y="259894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6977" y="2598948"/>
                  <a:ext cx="37061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Oval 52"/>
            <p:cNvSpPr/>
            <p:nvPr/>
          </p:nvSpPr>
          <p:spPr>
            <a:xfrm>
              <a:off x="3685698" y="2514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" name="Straight Connector 42"/>
          <p:cNvCxnSpPr/>
          <p:nvPr/>
        </p:nvCxnSpPr>
        <p:spPr>
          <a:xfrm flipH="1">
            <a:off x="4419600" y="1371600"/>
            <a:ext cx="10386" cy="3733800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981200" y="3429000"/>
            <a:ext cx="4800600" cy="1219200"/>
            <a:chOff x="1981200" y="3429000"/>
            <a:chExt cx="4800600" cy="1219200"/>
          </a:xfrm>
        </p:grpSpPr>
        <p:grpSp>
          <p:nvGrpSpPr>
            <p:cNvPr id="27" name="Group 26"/>
            <p:cNvGrpSpPr/>
            <p:nvPr/>
          </p:nvGrpSpPr>
          <p:grpSpPr>
            <a:xfrm>
              <a:off x="1981200" y="3581400"/>
              <a:ext cx="1447800" cy="914400"/>
              <a:chOff x="1981200" y="3581400"/>
              <a:chExt cx="1447800" cy="914400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19812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5146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9718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9812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25908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32766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3124200" y="4114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Oval 60"/>
            <p:cNvSpPr/>
            <p:nvPr/>
          </p:nvSpPr>
          <p:spPr>
            <a:xfrm>
              <a:off x="6096000" y="3581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181600" y="38862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5867400" y="4038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4495800" y="4114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4191000" y="3733800"/>
              <a:ext cx="1447800" cy="914400"/>
              <a:chOff x="1981200" y="3581400"/>
              <a:chExt cx="1447800" cy="914400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19812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25146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29718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19812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25908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32766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124200" y="4114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3" name="Oval 72"/>
            <p:cNvSpPr/>
            <p:nvPr/>
          </p:nvSpPr>
          <p:spPr>
            <a:xfrm>
              <a:off x="6172200" y="4343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6629400" y="3581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6553200" y="4343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5181600" y="3429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3810000" y="4495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/>
          <p:cNvSpPr/>
          <p:nvPr/>
        </p:nvSpPr>
        <p:spPr>
          <a:xfrm>
            <a:off x="3352800" y="56388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5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1" dur="17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1" grpId="0" animBg="1"/>
      <p:bldP spid="36" grpId="0"/>
      <p:bldP spid="37" grpId="0"/>
      <p:bldP spid="44" grpId="0"/>
      <p:bldP spid="45" grpId="0"/>
      <p:bldP spid="7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Proof by </a:t>
            </a:r>
            <a:r>
              <a:rPr lang="en-US" sz="3200" b="1" dirty="0">
                <a:solidFill>
                  <a:srgbClr val="7030A0"/>
                </a:solidFill>
              </a:rPr>
              <a:t>contradiction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066800"/>
                <a:ext cx="8610600" cy="55626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Definitely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000" dirty="0"/>
                  <a:t> must have </a:t>
                </a:r>
                <a:r>
                  <a:rPr lang="en-US" sz="2000" u="sng" dirty="0"/>
                  <a:t>appeared</a:t>
                </a:r>
                <a:r>
                  <a:rPr lang="en-US" sz="2000" dirty="0"/>
                  <a:t> in residual network after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iteration.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 (the path selected during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Iteration)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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066800"/>
                <a:ext cx="8610600" cy="5562600"/>
              </a:xfrm>
              <a:blipFill rotWithShape="1">
                <a:blip r:embed="rId2"/>
                <a:stretch>
                  <a:fillRect l="-779" t="-548" b="-8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own Arrow Callout 20"/>
              <p:cNvSpPr/>
              <p:nvPr/>
            </p:nvSpPr>
            <p:spPr>
              <a:xfrm>
                <a:off x="762000" y="2819400"/>
                <a:ext cx="73152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Iteration</a:t>
                </a:r>
              </a:p>
            </p:txBody>
          </p:sp>
        </mc:Choice>
        <mc:Fallback xmlns="">
          <p:sp>
            <p:nvSpPr>
              <p:cNvPr id="21" name="Down Arrow Callou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819400"/>
                <a:ext cx="73152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blipFill rotWithShape="1">
                <a:blip r:embed="rId3"/>
                <a:stretch>
                  <a:fillRect t="-1666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457200" y="1143000"/>
            <a:ext cx="7848600" cy="1447800"/>
            <a:chOff x="457200" y="1828800"/>
            <a:chExt cx="7848600" cy="1447800"/>
          </a:xfrm>
        </p:grpSpPr>
        <p:sp>
          <p:nvSpPr>
            <p:cNvPr id="5" name="Cloud 4"/>
            <p:cNvSpPr/>
            <p:nvPr/>
          </p:nvSpPr>
          <p:spPr>
            <a:xfrm>
              <a:off x="457200" y="18288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219200" y="2286000"/>
              <a:ext cx="6248400" cy="381000"/>
              <a:chOff x="1219200" y="3276600"/>
              <a:chExt cx="6248400" cy="3810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8494413" y="16002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4413" y="1600200"/>
                <a:ext cx="497187" cy="395558"/>
              </a:xfrm>
              <a:prstGeom prst="rect">
                <a:avLst/>
              </a:prstGeom>
              <a:blipFill rotWithShape="1">
                <a:blip r:embed="rId6"/>
                <a:stretch>
                  <a:fillRect t="-6250" r="-1585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458200" y="3733800"/>
                <a:ext cx="556499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0" y="3733800"/>
                <a:ext cx="556499" cy="395558"/>
              </a:xfrm>
              <a:prstGeom prst="rect">
                <a:avLst/>
              </a:prstGeom>
              <a:blipFill rotWithShape="1">
                <a:blip r:embed="rId7"/>
                <a:stretch>
                  <a:fillRect t="-6250" r="-14286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/>
          <p:cNvGrpSpPr/>
          <p:nvPr/>
        </p:nvGrpSpPr>
        <p:grpSpPr>
          <a:xfrm>
            <a:off x="457200" y="3352800"/>
            <a:ext cx="7848600" cy="1447800"/>
            <a:chOff x="457200" y="3886200"/>
            <a:chExt cx="7848600" cy="1447800"/>
          </a:xfrm>
        </p:grpSpPr>
        <p:sp>
          <p:nvSpPr>
            <p:cNvPr id="13" name="Cloud 12"/>
            <p:cNvSpPr/>
            <p:nvPr/>
          </p:nvSpPr>
          <p:spPr>
            <a:xfrm>
              <a:off x="457200" y="38862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219200" y="4343400"/>
              <a:ext cx="6248400" cy="381000"/>
              <a:chOff x="1219200" y="3276600"/>
              <a:chExt cx="6248400" cy="3810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" name="Group 15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cxnSp>
        <p:nvCxnSpPr>
          <p:cNvPr id="42" name="Straight Arrow Connector 41"/>
          <p:cNvCxnSpPr>
            <a:stCxn id="9" idx="6"/>
            <a:endCxn id="53" idx="2"/>
          </p:cNvCxnSpPr>
          <p:nvPr/>
        </p:nvCxnSpPr>
        <p:spPr>
          <a:xfrm>
            <a:off x="1648381" y="1817132"/>
            <a:ext cx="2727926" cy="15188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133600" y="1447800"/>
                <a:ext cx="1003736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1447800"/>
                <a:ext cx="1003736" cy="395558"/>
              </a:xfrm>
              <a:prstGeom prst="rect">
                <a:avLst/>
              </a:prstGeom>
              <a:blipFill rotWithShape="1">
                <a:blip r:embed="rId8"/>
                <a:stretch>
                  <a:fillRect t="-6250" r="-6667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362200" y="3657600"/>
                <a:ext cx="1063048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3657600"/>
                <a:ext cx="1063048" cy="395558"/>
              </a:xfrm>
              <a:prstGeom prst="rect">
                <a:avLst/>
              </a:prstGeom>
              <a:blipFill rotWithShape="1">
                <a:blip r:embed="rId9"/>
                <a:stretch>
                  <a:fillRect t="-6154" r="-6897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17" idx="6"/>
            <a:endCxn id="48" idx="2"/>
          </p:cNvCxnSpPr>
          <p:nvPr/>
        </p:nvCxnSpPr>
        <p:spPr>
          <a:xfrm>
            <a:off x="1648381" y="4026932"/>
            <a:ext cx="2019605" cy="15188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591786" y="3965920"/>
            <a:ext cx="370614" cy="453680"/>
            <a:chOff x="4114800" y="5337520"/>
            <a:chExt cx="370614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4114800" y="54218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5421868"/>
                  <a:ext cx="37061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Oval 47"/>
            <p:cNvSpPr/>
            <p:nvPr/>
          </p:nvSpPr>
          <p:spPr>
            <a:xfrm>
              <a:off x="4191000" y="5337520"/>
              <a:ext cx="152400" cy="1524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9" name="Straight Connector 48"/>
          <p:cNvCxnSpPr/>
          <p:nvPr/>
        </p:nvCxnSpPr>
        <p:spPr>
          <a:xfrm flipH="1">
            <a:off x="3761898" y="1371600"/>
            <a:ext cx="10386" cy="3733800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4277586" y="1756120"/>
            <a:ext cx="370614" cy="453680"/>
            <a:chOff x="3586977" y="2514600"/>
            <a:chExt cx="370614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3586977" y="259894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6977" y="2598948"/>
                  <a:ext cx="37061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Oval 52"/>
            <p:cNvSpPr/>
            <p:nvPr/>
          </p:nvSpPr>
          <p:spPr>
            <a:xfrm>
              <a:off x="3685698" y="2514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" name="Straight Connector 42"/>
          <p:cNvCxnSpPr/>
          <p:nvPr/>
        </p:nvCxnSpPr>
        <p:spPr>
          <a:xfrm flipH="1">
            <a:off x="4419600" y="1371600"/>
            <a:ext cx="10386" cy="3733800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981200" y="3429000"/>
            <a:ext cx="4800600" cy="1219200"/>
            <a:chOff x="1981200" y="3429000"/>
            <a:chExt cx="4800600" cy="1219200"/>
          </a:xfrm>
        </p:grpSpPr>
        <p:grpSp>
          <p:nvGrpSpPr>
            <p:cNvPr id="27" name="Group 26"/>
            <p:cNvGrpSpPr/>
            <p:nvPr/>
          </p:nvGrpSpPr>
          <p:grpSpPr>
            <a:xfrm>
              <a:off x="1981200" y="3581400"/>
              <a:ext cx="1447800" cy="914400"/>
              <a:chOff x="1981200" y="3581400"/>
              <a:chExt cx="1447800" cy="914400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19812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5146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9718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9812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25908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32766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3124200" y="4114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Oval 60"/>
            <p:cNvSpPr/>
            <p:nvPr/>
          </p:nvSpPr>
          <p:spPr>
            <a:xfrm>
              <a:off x="6096000" y="3581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181600" y="38862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5867400" y="4038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4495800" y="4114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4191000" y="3733800"/>
              <a:ext cx="1447800" cy="914400"/>
              <a:chOff x="1981200" y="3581400"/>
              <a:chExt cx="1447800" cy="914400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19812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25146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29718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19812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25908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32766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124200" y="4114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3" name="Oval 72"/>
            <p:cNvSpPr/>
            <p:nvPr/>
          </p:nvSpPr>
          <p:spPr>
            <a:xfrm>
              <a:off x="6172200" y="4343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6629400" y="3581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6553200" y="4343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5181600" y="3429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3810000" y="4495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648381" y="3962400"/>
            <a:ext cx="2019605" cy="152400"/>
            <a:chOff x="1648381" y="3962400"/>
            <a:chExt cx="2019605" cy="152400"/>
          </a:xfrm>
        </p:grpSpPr>
        <p:sp>
          <p:nvSpPr>
            <p:cNvPr id="78" name="Oval 77"/>
            <p:cNvSpPr/>
            <p:nvPr/>
          </p:nvSpPr>
          <p:spPr>
            <a:xfrm>
              <a:off x="3048000" y="3962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endCxn id="48" idx="2"/>
            </p:cNvCxnSpPr>
            <p:nvPr/>
          </p:nvCxnSpPr>
          <p:spPr>
            <a:xfrm>
              <a:off x="3200400" y="4032766"/>
              <a:ext cx="467586" cy="93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7" idx="6"/>
              <a:endCxn id="78" idx="2"/>
            </p:cNvCxnSpPr>
            <p:nvPr/>
          </p:nvCxnSpPr>
          <p:spPr>
            <a:xfrm>
              <a:off x="1648381" y="4026932"/>
              <a:ext cx="1399619" cy="1166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905986" y="4038600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986" y="4038600"/>
                <a:ext cx="386644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2063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982896" y="6233842"/>
                <a:ext cx="2161104" cy="39555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b>
                    </m:sSub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896" y="6233842"/>
                <a:ext cx="2161104" cy="395558"/>
              </a:xfrm>
              <a:prstGeom prst="rect">
                <a:avLst/>
              </a:prstGeom>
              <a:blipFill rotWithShape="1">
                <a:blip r:embed="rId13"/>
                <a:stretch>
                  <a:fillRect t="-6154" r="-394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ight Arrow 39"/>
          <p:cNvSpPr/>
          <p:nvPr/>
        </p:nvSpPr>
        <p:spPr>
          <a:xfrm>
            <a:off x="6629400" y="6233842"/>
            <a:ext cx="381000" cy="422990"/>
          </a:xfrm>
          <a:prstGeom prst="rightArrow">
            <a:avLst>
              <a:gd name="adj1" fmla="val 37421"/>
              <a:gd name="adj2" fmla="val 5305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7636767" y="5117068"/>
            <a:ext cx="1431033" cy="369332"/>
          </a:xfrm>
          <a:prstGeom prst="rect">
            <a:avLst/>
          </a:prstGeom>
          <a:solidFill>
            <a:schemeClr val="bg2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contradiction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743200" y="6233842"/>
                <a:ext cx="1713098" cy="39555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b>
                    </m:sSub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6233842"/>
                <a:ext cx="1713098" cy="395558"/>
              </a:xfrm>
              <a:prstGeom prst="rect">
                <a:avLst/>
              </a:prstGeom>
              <a:blipFill rotWithShape="1">
                <a:blip r:embed="rId14"/>
                <a:stretch>
                  <a:fillRect t="-6154" r="-5338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4267200" y="6221596"/>
                <a:ext cx="2342051" cy="40780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𝒇</m:t>
                            </m:r>
                          </m:e>
                          <m:sup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)+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6221596"/>
                <a:ext cx="2342051" cy="407804"/>
              </a:xfrm>
              <a:prstGeom prst="rect">
                <a:avLst/>
              </a:prstGeom>
              <a:blipFill rotWithShape="1">
                <a:blip r:embed="rId15"/>
                <a:stretch>
                  <a:fillRect t="-5970" r="-3646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/>
          <p:cNvCxnSpPr/>
          <p:nvPr/>
        </p:nvCxnSpPr>
        <p:spPr>
          <a:xfrm flipH="1">
            <a:off x="3434193" y="5301734"/>
            <a:ext cx="4202574" cy="32266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8305800" y="5486400"/>
            <a:ext cx="0" cy="74744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457200" y="5486400"/>
            <a:ext cx="3319893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3810000" y="5486400"/>
            <a:ext cx="3962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6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9" grpId="0"/>
      <p:bldP spid="35" grpId="0" animBg="1"/>
      <p:bldP spid="40" grpId="0" animBg="1"/>
      <p:bldP spid="82" grpId="0" animBg="1"/>
      <p:bldP spid="24" grpId="0" animBg="1"/>
      <p:bldP spid="80" grpId="0" animBg="1"/>
      <p:bldP spid="83" grpId="0" animBg="1"/>
      <p:bldP spid="8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Well Known Algorithms </a:t>
            </a:r>
            <a:r>
              <a:rPr lang="en-US" sz="3200" dirty="0"/>
              <a:t>for </a:t>
            </a:r>
            <a:r>
              <a:rPr lang="en-US" sz="3200" dirty="0">
                <a:solidFill>
                  <a:srgbClr val="7030A0"/>
                </a:solidFill>
              </a:rPr>
              <a:t>Max-Flow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43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Polynomial Time </a:t>
            </a:r>
            <a:r>
              <a:rPr lang="en-US" sz="2800" dirty="0"/>
              <a:t>algorithms for max-flow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Algorithm 2</a:t>
            </a:r>
            <a:br>
              <a:rPr lang="en-US" sz="2800" dirty="0"/>
            </a:br>
            <a:endParaRPr lang="en-US" sz="2800" b="1" dirty="0">
              <a:solidFill>
                <a:srgbClr val="002060"/>
              </a:solidFill>
            </a:endParaRPr>
          </a:p>
          <a:p>
            <a:pPr algn="ctr"/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81200" y="3581400"/>
                <a:ext cx="52985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2060"/>
                    </a:solidFill>
                  </a:rPr>
                  <a:t>For Networks with edge capacities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2060"/>
                        </a:solidFill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581400"/>
                <a:ext cx="5298566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726" t="-10667" r="-2071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564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Well known algorithms </a:t>
            </a:r>
            <a:r>
              <a:rPr lang="en-US" sz="3600" b="1" dirty="0"/>
              <a:t>for </a:t>
            </a:r>
            <a:r>
              <a:rPr lang="en-US" sz="3600" b="1" dirty="0">
                <a:solidFill>
                  <a:srgbClr val="7030A0"/>
                </a:solidFill>
              </a:rPr>
              <a:t>Max-Flow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4953848"/>
              </p:ext>
            </p:extLst>
          </p:nvPr>
        </p:nvGraphicFramePr>
        <p:xfrm>
          <a:off x="1828800" y="2133600"/>
          <a:ext cx="5257800" cy="3943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29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Inventor(s)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complexity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15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14800" y="549806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2013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828800" y="3733800"/>
            <a:ext cx="4841846" cy="381000"/>
            <a:chOff x="1828800" y="3733800"/>
            <a:chExt cx="4841846" cy="381000"/>
          </a:xfrm>
        </p:grpSpPr>
        <p:sp>
          <p:nvSpPr>
            <p:cNvPr id="11" name="TextBox 10"/>
            <p:cNvSpPr txBox="1"/>
            <p:nvPr/>
          </p:nvSpPr>
          <p:spPr>
            <a:xfrm>
              <a:off x="1828800" y="3733800"/>
              <a:ext cx="1854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Edmond and Karp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14800" y="3745468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2060"/>
                  </a:solidFill>
                </a:rPr>
                <a:t>1972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5715000" y="3733800"/>
                  <a:ext cx="955646" cy="3755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000" y="3733800"/>
                  <a:ext cx="955646" cy="37555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5769" t="-6557" r="-115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/>
          <p:cNvGrpSpPr/>
          <p:nvPr/>
        </p:nvGrpSpPr>
        <p:grpSpPr>
          <a:xfrm>
            <a:off x="1828800" y="4410670"/>
            <a:ext cx="4703244" cy="923330"/>
            <a:chOff x="1828800" y="4410670"/>
            <a:chExt cx="4703244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1828800" y="4410670"/>
              <a:ext cx="177796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V.M. </a:t>
              </a:r>
              <a:r>
                <a:rPr lang="en-US" dirty="0" err="1"/>
                <a:t>Malhotra</a:t>
              </a:r>
              <a:r>
                <a:rPr lang="en-US" dirty="0"/>
                <a:t>,</a:t>
              </a:r>
            </a:p>
            <a:p>
              <a:r>
                <a:rPr lang="en-US" dirty="0" err="1"/>
                <a:t>Pramodh</a:t>
              </a:r>
              <a:r>
                <a:rPr lang="en-US" dirty="0"/>
                <a:t> Kumar,</a:t>
              </a:r>
            </a:p>
            <a:p>
              <a:r>
                <a:rPr lang="en-US" dirty="0"/>
                <a:t>S.N. </a:t>
              </a:r>
              <a:r>
                <a:rPr lang="en-US" dirty="0" err="1"/>
                <a:t>Maheshwari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14800" y="4572000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2060"/>
                  </a:solidFill>
                </a:rPr>
                <a:t>1978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5791200" y="4572000"/>
                  <a:ext cx="740844" cy="3755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p>
                      </m:sSup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200" y="4572000"/>
                  <a:ext cx="740844" cy="37555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6557" t="-6452" r="-13934" b="-241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2297179" y="5491848"/>
            <a:ext cx="4339124" cy="375552"/>
            <a:chOff x="2297179" y="5491848"/>
            <a:chExt cx="4339124" cy="375552"/>
          </a:xfrm>
        </p:grpSpPr>
        <p:sp>
          <p:nvSpPr>
            <p:cNvPr id="8" name="TextBox 7"/>
            <p:cNvSpPr txBox="1"/>
            <p:nvPr/>
          </p:nvSpPr>
          <p:spPr>
            <a:xfrm>
              <a:off x="2297179" y="5498068"/>
              <a:ext cx="827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J. </a:t>
              </a:r>
              <a:r>
                <a:rPr lang="en-US" dirty="0" err="1"/>
                <a:t>Orlin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5791200" y="5491848"/>
                  <a:ext cx="84510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𝒎𝒏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200" y="5491848"/>
                  <a:ext cx="84510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5755" t="-8333" r="-1223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1803438" y="2971800"/>
            <a:ext cx="4790329" cy="369332"/>
            <a:chOff x="1803438" y="2971800"/>
            <a:chExt cx="4790329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803438" y="2971800"/>
              <a:ext cx="17731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Ford &amp; Fulkerson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14800" y="2971800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2060"/>
                  </a:solidFill>
                </a:rPr>
                <a:t>1955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5715000" y="2971800"/>
                  <a:ext cx="8787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−−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000" y="2971800"/>
                  <a:ext cx="87876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6250" t="-8333" r="-125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7218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Applications </a:t>
            </a:r>
            <a:r>
              <a:rPr lang="en-US" sz="3200" dirty="0"/>
              <a:t>and </a:t>
            </a:r>
            <a:r>
              <a:rPr lang="en-US" sz="3200" dirty="0">
                <a:solidFill>
                  <a:srgbClr val="C00000"/>
                </a:solidFill>
              </a:rPr>
              <a:t>Variants</a:t>
            </a:r>
            <a:r>
              <a:rPr lang="en-US" sz="3200" dirty="0"/>
              <a:t> Of </a:t>
            </a:r>
            <a:br>
              <a:rPr lang="en-US" sz="3200" dirty="0"/>
            </a:br>
            <a:r>
              <a:rPr lang="en-US" sz="3200" dirty="0">
                <a:solidFill>
                  <a:srgbClr val="7030A0"/>
                </a:solidFill>
              </a:rPr>
              <a:t>Max-Flow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45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Multiple source  </a:t>
            </a:r>
            <a:r>
              <a:rPr lang="en-US" sz="3200" b="1" dirty="0"/>
              <a:t>and</a:t>
            </a:r>
            <a:r>
              <a:rPr lang="en-US" sz="3200" b="1" dirty="0">
                <a:solidFill>
                  <a:srgbClr val="7030A0"/>
                </a:solidFill>
              </a:rPr>
              <a:t> multiple sinks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Problem</a:t>
            </a:r>
            <a:r>
              <a:rPr lang="en-US" sz="2000" dirty="0"/>
              <a:t>: Given multiple sources and multiple sinks, compute the maximum flow we can send from  the sources to the sinks.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42" name="Cloud 41"/>
          <p:cNvSpPr/>
          <p:nvPr/>
        </p:nvSpPr>
        <p:spPr>
          <a:xfrm>
            <a:off x="1828800" y="1752600"/>
            <a:ext cx="5029200" cy="37338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2133600" y="2438400"/>
            <a:ext cx="1143000" cy="2438400"/>
            <a:chOff x="2133600" y="2438400"/>
            <a:chExt cx="1143000" cy="2438400"/>
          </a:xfrm>
        </p:grpSpPr>
        <p:grpSp>
          <p:nvGrpSpPr>
            <p:cNvPr id="11" name="Group 10"/>
            <p:cNvGrpSpPr/>
            <p:nvPr/>
          </p:nvGrpSpPr>
          <p:grpSpPr>
            <a:xfrm>
              <a:off x="2514600" y="3124200"/>
              <a:ext cx="463525" cy="457200"/>
              <a:chOff x="984276" y="3733800"/>
              <a:chExt cx="463525" cy="4572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11430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984276" y="3821668"/>
                    <a:ext cx="4635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4276" y="3821668"/>
                    <a:ext cx="463525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/>
            <p:cNvGrpSpPr/>
            <p:nvPr/>
          </p:nvGrpSpPr>
          <p:grpSpPr>
            <a:xfrm>
              <a:off x="2813076" y="2438400"/>
              <a:ext cx="463524" cy="457200"/>
              <a:chOff x="984276" y="3733800"/>
              <a:chExt cx="463524" cy="457200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11430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984276" y="3821668"/>
                    <a:ext cx="4635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4276" y="3821668"/>
                    <a:ext cx="46352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Group 15"/>
            <p:cNvGrpSpPr/>
            <p:nvPr/>
          </p:nvGrpSpPr>
          <p:grpSpPr>
            <a:xfrm>
              <a:off x="2133600" y="3810000"/>
              <a:ext cx="463525" cy="457200"/>
              <a:chOff x="984276" y="3733800"/>
              <a:chExt cx="463525" cy="457200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11430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984276" y="3821668"/>
                    <a:ext cx="4635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4276" y="3821668"/>
                    <a:ext cx="46352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/>
            <p:cNvGrpSpPr/>
            <p:nvPr/>
          </p:nvGrpSpPr>
          <p:grpSpPr>
            <a:xfrm>
              <a:off x="2432076" y="4419600"/>
              <a:ext cx="463525" cy="457200"/>
              <a:chOff x="984276" y="3733800"/>
              <a:chExt cx="463525" cy="45720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11430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984276" y="3821668"/>
                    <a:ext cx="4635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4276" y="3821668"/>
                    <a:ext cx="46352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1" name="Group 40"/>
          <p:cNvGrpSpPr/>
          <p:nvPr/>
        </p:nvGrpSpPr>
        <p:grpSpPr>
          <a:xfrm>
            <a:off x="5257800" y="2502932"/>
            <a:ext cx="990601" cy="2221468"/>
            <a:chOff x="5257800" y="2502932"/>
            <a:chExt cx="990601" cy="2221468"/>
          </a:xfrm>
        </p:grpSpPr>
        <p:grpSp>
          <p:nvGrpSpPr>
            <p:cNvPr id="12" name="Group 11"/>
            <p:cNvGrpSpPr/>
            <p:nvPr/>
          </p:nvGrpSpPr>
          <p:grpSpPr>
            <a:xfrm>
              <a:off x="5334000" y="2502932"/>
              <a:ext cx="444288" cy="468868"/>
              <a:chOff x="6781800" y="3950732"/>
              <a:chExt cx="444288" cy="468868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6934200" y="3950732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6781800" y="4050268"/>
                    <a:ext cx="44428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81800" y="4050268"/>
                    <a:ext cx="444288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" name="Group 21"/>
            <p:cNvGrpSpPr/>
            <p:nvPr/>
          </p:nvGrpSpPr>
          <p:grpSpPr>
            <a:xfrm>
              <a:off x="5804112" y="3264932"/>
              <a:ext cx="444289" cy="468868"/>
              <a:chOff x="6781800" y="3950732"/>
              <a:chExt cx="444289" cy="468868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6934200" y="3950732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6781800" y="4050268"/>
                    <a:ext cx="44428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81800" y="4050268"/>
                    <a:ext cx="444289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5" name="Group 24"/>
            <p:cNvGrpSpPr/>
            <p:nvPr/>
          </p:nvGrpSpPr>
          <p:grpSpPr>
            <a:xfrm>
              <a:off x="5257800" y="4255532"/>
              <a:ext cx="444289" cy="468868"/>
              <a:chOff x="6781800" y="3950732"/>
              <a:chExt cx="444289" cy="468868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6934200" y="3950732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6781800" y="4050268"/>
                    <a:ext cx="44428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81800" y="4050268"/>
                    <a:ext cx="444289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3" name="Group 72"/>
          <p:cNvGrpSpPr/>
          <p:nvPr/>
        </p:nvGrpSpPr>
        <p:grpSpPr>
          <a:xfrm>
            <a:off x="1981200" y="2209800"/>
            <a:ext cx="4800600" cy="2895600"/>
            <a:chOff x="1981200" y="2209800"/>
            <a:chExt cx="4800600" cy="2895600"/>
          </a:xfrm>
        </p:grpSpPr>
        <p:grpSp>
          <p:nvGrpSpPr>
            <p:cNvPr id="43" name="Group 42"/>
            <p:cNvGrpSpPr/>
            <p:nvPr/>
          </p:nvGrpSpPr>
          <p:grpSpPr>
            <a:xfrm>
              <a:off x="1981200" y="2514600"/>
              <a:ext cx="4800600" cy="2590800"/>
              <a:chOff x="1981200" y="2514600"/>
              <a:chExt cx="4800600" cy="2590800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1981200" y="3124200"/>
                <a:ext cx="1600200" cy="1905000"/>
                <a:chOff x="1981200" y="3124200"/>
                <a:chExt cx="1600200" cy="1905000"/>
              </a:xfrm>
            </p:grpSpPr>
            <p:sp>
              <p:nvSpPr>
                <p:cNvPr id="62" name="Oval 61"/>
                <p:cNvSpPr/>
                <p:nvPr/>
              </p:nvSpPr>
              <p:spPr>
                <a:xfrm>
                  <a:off x="19812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/>
                <p:cNvSpPr/>
                <p:nvPr/>
              </p:nvSpPr>
              <p:spPr>
                <a:xfrm>
                  <a:off x="3429000" y="3962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3048000" y="4876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2133600" y="3124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2590800" y="3581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3429000" y="3352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3429000" y="4495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>
                <a:off x="4191000" y="3733800"/>
                <a:ext cx="1447800" cy="914400"/>
                <a:chOff x="1981200" y="3581400"/>
                <a:chExt cx="1447800" cy="914400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19812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2514600" y="4191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29718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1981200" y="3581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2590800" y="3581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3276600" y="3581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2895600" y="3886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0" name="Oval 49"/>
              <p:cNvSpPr/>
              <p:nvPr/>
            </p:nvSpPr>
            <p:spPr>
              <a:xfrm>
                <a:off x="34290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66294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2971800" y="3962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4038600" y="2514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4267200" y="4953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9" name="Oval 68"/>
            <p:cNvSpPr/>
            <p:nvPr/>
          </p:nvSpPr>
          <p:spPr>
            <a:xfrm>
              <a:off x="4495800" y="3048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4876800" y="2209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/>
            <p:cNvSpPr/>
            <p:nvPr/>
          </p:nvSpPr>
          <p:spPr>
            <a:xfrm>
              <a:off x="51816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38862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066800" y="3124200"/>
            <a:ext cx="352981" cy="609600"/>
            <a:chOff x="1018619" y="3124200"/>
            <a:chExt cx="352981" cy="609600"/>
          </a:xfrm>
        </p:grpSpPr>
        <p:sp>
          <p:nvSpPr>
            <p:cNvPr id="74" name="Oval 73"/>
            <p:cNvSpPr/>
            <p:nvPr/>
          </p:nvSpPr>
          <p:spPr>
            <a:xfrm>
              <a:off x="1073124" y="3124200"/>
              <a:ext cx="298476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1018619" y="33644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619" y="3364468"/>
                  <a:ext cx="352981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Group 76"/>
          <p:cNvGrpSpPr/>
          <p:nvPr/>
        </p:nvGrpSpPr>
        <p:grpSpPr>
          <a:xfrm>
            <a:off x="7190819" y="3276600"/>
            <a:ext cx="352981" cy="609600"/>
            <a:chOff x="1018619" y="3124200"/>
            <a:chExt cx="352981" cy="609600"/>
          </a:xfrm>
        </p:grpSpPr>
        <p:sp>
          <p:nvSpPr>
            <p:cNvPr id="78" name="Oval 77"/>
            <p:cNvSpPr/>
            <p:nvPr/>
          </p:nvSpPr>
          <p:spPr>
            <a:xfrm>
              <a:off x="1073124" y="3124200"/>
              <a:ext cx="298476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1018619" y="33644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619" y="3364468"/>
                  <a:ext cx="333745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/>
          <p:cNvGrpSpPr/>
          <p:nvPr/>
        </p:nvGrpSpPr>
        <p:grpSpPr>
          <a:xfrm>
            <a:off x="1376070" y="2514600"/>
            <a:ext cx="1595730" cy="1981200"/>
            <a:chOff x="1376070" y="2514600"/>
            <a:chExt cx="1595730" cy="1981200"/>
          </a:xfrm>
        </p:grpSpPr>
        <p:cxnSp>
          <p:nvCxnSpPr>
            <p:cNvPr id="81" name="Straight Arrow Connector 80"/>
            <p:cNvCxnSpPr>
              <a:stCxn id="74" idx="7"/>
              <a:endCxn id="14" idx="2"/>
            </p:cNvCxnSpPr>
            <p:nvPr/>
          </p:nvCxnSpPr>
          <p:spPr>
            <a:xfrm flipV="1">
              <a:off x="1376070" y="2514600"/>
              <a:ext cx="1595730" cy="6542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4" idx="6"/>
              <a:endCxn id="10" idx="0"/>
            </p:cNvCxnSpPr>
            <p:nvPr/>
          </p:nvCxnSpPr>
          <p:spPr>
            <a:xfrm flipV="1">
              <a:off x="1419781" y="3212068"/>
              <a:ext cx="1326582" cy="645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endCxn id="17" idx="1"/>
            </p:cNvCxnSpPr>
            <p:nvPr/>
          </p:nvCxnSpPr>
          <p:spPr>
            <a:xfrm>
              <a:off x="1419781" y="3352800"/>
              <a:ext cx="894861" cy="4795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endCxn id="20" idx="2"/>
            </p:cNvCxnSpPr>
            <p:nvPr/>
          </p:nvCxnSpPr>
          <p:spPr>
            <a:xfrm>
              <a:off x="1376070" y="3396734"/>
              <a:ext cx="1214730" cy="10990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5562600" y="2590800"/>
            <a:ext cx="1726435" cy="1740932"/>
            <a:chOff x="5562600" y="2590800"/>
            <a:chExt cx="1726435" cy="1740932"/>
          </a:xfrm>
        </p:grpSpPr>
        <p:cxnSp>
          <p:nvCxnSpPr>
            <p:cNvPr id="94" name="Straight Arrow Connector 93"/>
            <p:cNvCxnSpPr>
              <a:endCxn id="78" idx="1"/>
            </p:cNvCxnSpPr>
            <p:nvPr/>
          </p:nvCxnSpPr>
          <p:spPr>
            <a:xfrm>
              <a:off x="5638800" y="2590800"/>
              <a:ext cx="1650235" cy="7304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23" idx="6"/>
            </p:cNvCxnSpPr>
            <p:nvPr/>
          </p:nvCxnSpPr>
          <p:spPr>
            <a:xfrm>
              <a:off x="6108912" y="3341132"/>
              <a:ext cx="1136412" cy="1325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26" idx="6"/>
            </p:cNvCxnSpPr>
            <p:nvPr/>
          </p:nvCxnSpPr>
          <p:spPr>
            <a:xfrm flipV="1">
              <a:off x="5562600" y="3549134"/>
              <a:ext cx="1682724" cy="7825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1600200" y="2590800"/>
            <a:ext cx="685800" cy="1359932"/>
            <a:chOff x="1600200" y="2590800"/>
            <a:chExt cx="685800" cy="1359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1776668" y="3352800"/>
                  <a:ext cx="4331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6668" y="3352800"/>
                  <a:ext cx="433132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1852868" y="2590800"/>
                  <a:ext cx="4331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2868" y="2590800"/>
                  <a:ext cx="433132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1776668" y="3581400"/>
                  <a:ext cx="4331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6668" y="3581400"/>
                  <a:ext cx="433132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1600200" y="2971800"/>
                  <a:ext cx="4331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2971800"/>
                  <a:ext cx="433132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0" name="Group 109"/>
          <p:cNvGrpSpPr/>
          <p:nvPr/>
        </p:nvGrpSpPr>
        <p:grpSpPr>
          <a:xfrm>
            <a:off x="6019800" y="2678668"/>
            <a:ext cx="685800" cy="1359932"/>
            <a:chOff x="1600200" y="2590800"/>
            <a:chExt cx="685800" cy="1359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/>
                <p:cNvSpPr txBox="1"/>
                <p:nvPr/>
              </p:nvSpPr>
              <p:spPr>
                <a:xfrm>
                  <a:off x="1852868" y="2590800"/>
                  <a:ext cx="4331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2" name="TextBox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2868" y="2590800"/>
                  <a:ext cx="433132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1776668" y="3581400"/>
                  <a:ext cx="4331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6668" y="3581400"/>
                  <a:ext cx="433132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/>
                <p:cNvSpPr txBox="1"/>
                <p:nvPr/>
              </p:nvSpPr>
              <p:spPr>
                <a:xfrm>
                  <a:off x="1600200" y="2971800"/>
                  <a:ext cx="4331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4" name="TextBox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2971800"/>
                  <a:ext cx="433132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3997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4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Max flow when </a:t>
            </a:r>
            <a:r>
              <a:rPr lang="en-US" sz="3200" b="1" dirty="0">
                <a:solidFill>
                  <a:srgbClr val="7030A0"/>
                </a:solidFill>
              </a:rPr>
              <a:t>nodes</a:t>
            </a:r>
            <a:r>
              <a:rPr lang="en-US" sz="3200" b="1" dirty="0"/>
              <a:t> also have </a:t>
            </a:r>
            <a:r>
              <a:rPr lang="en-US" sz="3200" b="1" dirty="0">
                <a:solidFill>
                  <a:srgbClr val="7030A0"/>
                </a:solidFill>
              </a:rPr>
              <a:t>capacity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 Given a flow network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where each node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also has a capacity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: maximum flow that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can allow to pass through it.</a:t>
                </a:r>
              </a:p>
              <a:p>
                <a:pPr marL="0" indent="0">
                  <a:buNone/>
                </a:pPr>
                <a:r>
                  <a:rPr lang="en-US" sz="2000" dirty="0"/>
                  <a:t>Compute the maximum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flow.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3200400" y="3352800"/>
            <a:ext cx="1698718" cy="1219200"/>
            <a:chOff x="3200400" y="3352800"/>
            <a:chExt cx="1698718" cy="1219200"/>
          </a:xfrm>
        </p:grpSpPr>
        <p:grpSp>
          <p:nvGrpSpPr>
            <p:cNvPr id="5" name="Group 4"/>
            <p:cNvGrpSpPr/>
            <p:nvPr/>
          </p:nvGrpSpPr>
          <p:grpSpPr>
            <a:xfrm>
              <a:off x="4076379" y="3352800"/>
              <a:ext cx="822739" cy="1175657"/>
              <a:chOff x="4000179" y="4267200"/>
              <a:chExt cx="822739" cy="1175657"/>
            </a:xfrm>
          </p:grpSpPr>
          <p:cxnSp>
            <p:nvCxnSpPr>
              <p:cNvPr id="6" name="Straight Arrow Connector 5"/>
              <p:cNvCxnSpPr/>
              <p:nvPr/>
            </p:nvCxnSpPr>
            <p:spPr>
              <a:xfrm>
                <a:off x="4038600" y="4876800"/>
                <a:ext cx="762000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>
                <a:off x="4000179" y="4909457"/>
                <a:ext cx="762000" cy="53340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V="1">
                <a:off x="4038600" y="4267200"/>
                <a:ext cx="784318" cy="555718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3200400" y="3352800"/>
              <a:ext cx="838200" cy="1219200"/>
              <a:chOff x="3124200" y="4267200"/>
              <a:chExt cx="838200" cy="1219200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>
                <a:off x="3200400" y="4267200"/>
                <a:ext cx="762000" cy="53340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3124200" y="4889545"/>
                <a:ext cx="762000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V="1">
                <a:off x="3178082" y="4930682"/>
                <a:ext cx="784318" cy="555718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3880556" y="3886200"/>
              <a:ext cx="375424" cy="521732"/>
              <a:chOff x="3804356" y="4800600"/>
              <a:chExt cx="375424" cy="521732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3886200" y="4800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3804356" y="49530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4356" y="49530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5" name="Group 34"/>
          <p:cNvGrpSpPr/>
          <p:nvPr/>
        </p:nvGrpSpPr>
        <p:grpSpPr>
          <a:xfrm>
            <a:off x="2873282" y="5181600"/>
            <a:ext cx="2536918" cy="1219200"/>
            <a:chOff x="2873282" y="5181600"/>
            <a:chExt cx="2536918" cy="1219200"/>
          </a:xfrm>
        </p:grpSpPr>
        <p:sp>
          <p:nvSpPr>
            <p:cNvPr id="29" name="Oval 28"/>
            <p:cNvSpPr/>
            <p:nvPr/>
          </p:nvSpPr>
          <p:spPr>
            <a:xfrm>
              <a:off x="4495800" y="5715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2873282" y="5181600"/>
              <a:ext cx="2536918" cy="1219200"/>
              <a:chOff x="3178082" y="5181600"/>
              <a:chExt cx="2536918" cy="1219200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3178082" y="5181600"/>
                <a:ext cx="2536918" cy="1219200"/>
                <a:chOff x="3200400" y="3352800"/>
                <a:chExt cx="2536918" cy="1219200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4914579" y="3352800"/>
                  <a:ext cx="822739" cy="1175657"/>
                  <a:chOff x="4838379" y="4267200"/>
                  <a:chExt cx="822739" cy="1175657"/>
                </a:xfrm>
              </p:grpSpPr>
              <p:cxnSp>
                <p:nvCxnSpPr>
                  <p:cNvPr id="26" name="Straight Arrow Connector 25"/>
                  <p:cNvCxnSpPr/>
                  <p:nvPr/>
                </p:nvCxnSpPr>
                <p:spPr>
                  <a:xfrm>
                    <a:off x="4876800" y="4876800"/>
                    <a:ext cx="762000" cy="0"/>
                  </a:xfrm>
                  <a:prstGeom prst="straightConnector1">
                    <a:avLst/>
                  </a:prstGeom>
                  <a:ln w="28575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Arrow Connector 26"/>
                  <p:cNvCxnSpPr/>
                  <p:nvPr/>
                </p:nvCxnSpPr>
                <p:spPr>
                  <a:xfrm>
                    <a:off x="4838379" y="4909457"/>
                    <a:ext cx="762000" cy="533400"/>
                  </a:xfrm>
                  <a:prstGeom prst="straightConnector1">
                    <a:avLst/>
                  </a:prstGeom>
                  <a:ln w="28575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Arrow Connector 27"/>
                  <p:cNvCxnSpPr/>
                  <p:nvPr/>
                </p:nvCxnSpPr>
                <p:spPr>
                  <a:xfrm flipV="1">
                    <a:off x="4876800" y="4267200"/>
                    <a:ext cx="784318" cy="555718"/>
                  </a:xfrm>
                  <a:prstGeom prst="straightConnector1">
                    <a:avLst/>
                  </a:prstGeom>
                  <a:ln w="28575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3200400" y="3352800"/>
                  <a:ext cx="838200" cy="1219200"/>
                  <a:chOff x="3124200" y="4267200"/>
                  <a:chExt cx="838200" cy="1219200"/>
                </a:xfrm>
              </p:grpSpPr>
              <p:cxnSp>
                <p:nvCxnSpPr>
                  <p:cNvPr id="23" name="Straight Arrow Connector 22"/>
                  <p:cNvCxnSpPr/>
                  <p:nvPr/>
                </p:nvCxnSpPr>
                <p:spPr>
                  <a:xfrm>
                    <a:off x="3200400" y="4267200"/>
                    <a:ext cx="762000" cy="533400"/>
                  </a:xfrm>
                  <a:prstGeom prst="straightConnector1">
                    <a:avLst/>
                  </a:prstGeom>
                  <a:ln w="28575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Arrow Connector 23"/>
                  <p:cNvCxnSpPr/>
                  <p:nvPr/>
                </p:nvCxnSpPr>
                <p:spPr>
                  <a:xfrm>
                    <a:off x="3124200" y="4889545"/>
                    <a:ext cx="762000" cy="0"/>
                  </a:xfrm>
                  <a:prstGeom prst="straightConnector1">
                    <a:avLst/>
                  </a:prstGeom>
                  <a:ln w="28575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Arrow Connector 24"/>
                  <p:cNvCxnSpPr/>
                  <p:nvPr/>
                </p:nvCxnSpPr>
                <p:spPr>
                  <a:xfrm flipV="1">
                    <a:off x="3178082" y="4930682"/>
                    <a:ext cx="784318" cy="555718"/>
                  </a:xfrm>
                  <a:prstGeom prst="straightConnector1">
                    <a:avLst/>
                  </a:prstGeom>
                  <a:ln w="28575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3880556" y="3886200"/>
                  <a:ext cx="556499" cy="521732"/>
                  <a:chOff x="3804356" y="4800600"/>
                  <a:chExt cx="556499" cy="521732"/>
                </a:xfrm>
              </p:grpSpPr>
              <p:sp>
                <p:nvSpPr>
                  <p:cNvPr id="21" name="Oval 20"/>
                  <p:cNvSpPr/>
                  <p:nvPr/>
                </p:nvSpPr>
                <p:spPr>
                  <a:xfrm>
                    <a:off x="3886200" y="48006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" name="TextBox 21"/>
                      <p:cNvSpPr txBox="1"/>
                      <p:nvPr/>
                    </p:nvSpPr>
                    <p:spPr>
                      <a:xfrm>
                        <a:off x="3804356" y="4953000"/>
                        <a:ext cx="55649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b="1" i="1" dirty="0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𝒊𝒏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2" name="TextBox 2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04356" y="4953000"/>
                        <a:ext cx="556499" cy="369332"/>
                      </a:xfrm>
                      <a:prstGeom prst="rect">
                        <a:avLst/>
                      </a:prstGeom>
                      <a:blipFill rotWithShape="1"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4625101" y="5867400"/>
                    <a:ext cx="66229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𝒐𝒖𝒕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25101" y="5867400"/>
                    <a:ext cx="662296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886200" y="5334000"/>
                <a:ext cx="684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5334000"/>
                <a:ext cx="684803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Down Arrow 36"/>
          <p:cNvSpPr/>
          <p:nvPr/>
        </p:nvSpPr>
        <p:spPr>
          <a:xfrm>
            <a:off x="3733800" y="4572000"/>
            <a:ext cx="696638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787682" y="5791200"/>
            <a:ext cx="70811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099707" y="2362200"/>
            <a:ext cx="5453493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6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6" grpId="0"/>
      <p:bldP spid="37" grpId="0" animBg="1"/>
      <p:bldP spid="4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Application # 2 </a:t>
            </a:r>
            <a:r>
              <a:rPr lang="en-US" sz="3200" dirty="0"/>
              <a:t>of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>
                <a:solidFill>
                  <a:srgbClr val="006C31"/>
                </a:solidFill>
              </a:rPr>
              <a:t>Max-Flow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Bipartite</a:t>
            </a:r>
            <a:r>
              <a:rPr lang="en-US" sz="3200" b="1" dirty="0">
                <a:solidFill>
                  <a:srgbClr val="7030A0"/>
                </a:solidFill>
              </a:rPr>
              <a:t> Matching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236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Bipartite 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 Given a bipartite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 compute </a:t>
                </a:r>
                <a:r>
                  <a:rPr lang="en-US" sz="2000" b="1" dirty="0"/>
                  <a:t>largest </a:t>
                </a:r>
                <a:r>
                  <a:rPr lang="en-US" sz="2000" dirty="0"/>
                  <a:t>subset of edges</a:t>
                </a:r>
              </a:p>
              <a:p>
                <a:pPr marL="0" indent="0">
                  <a:buNone/>
                </a:pPr>
                <a:r>
                  <a:rPr lang="en-US" sz="2000" dirty="0"/>
                  <a:t> such that each vertex has </a:t>
                </a:r>
                <a:r>
                  <a:rPr lang="en-US" sz="2000" b="1" u="sng" dirty="0"/>
                  <a:t>at most </a:t>
                </a:r>
                <a:r>
                  <a:rPr lang="en-US" sz="2000" dirty="0"/>
                  <a:t>one edge incident on it.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2"/>
                <a:stretch>
                  <a:fillRect l="-720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5181600" y="2514600"/>
            <a:ext cx="152400" cy="2286000"/>
            <a:chOff x="5181600" y="2514600"/>
            <a:chExt cx="152400" cy="2286000"/>
          </a:xfrm>
        </p:grpSpPr>
        <p:grpSp>
          <p:nvGrpSpPr>
            <p:cNvPr id="14" name="Group 13"/>
            <p:cNvGrpSpPr/>
            <p:nvPr/>
          </p:nvGrpSpPr>
          <p:grpSpPr>
            <a:xfrm>
              <a:off x="5181600" y="2514600"/>
              <a:ext cx="152400" cy="2286000"/>
              <a:chOff x="3276600" y="2514600"/>
              <a:chExt cx="152400" cy="2286000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3276600" y="25146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3276600" y="30480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3276600" y="36576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276600" y="46482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" name="Oval 20"/>
            <p:cNvSpPr/>
            <p:nvPr/>
          </p:nvSpPr>
          <p:spPr>
            <a:xfrm>
              <a:off x="5181600" y="41910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276600" y="2362200"/>
            <a:ext cx="152400" cy="3048000"/>
            <a:chOff x="3276600" y="2362200"/>
            <a:chExt cx="152400" cy="3048000"/>
          </a:xfrm>
        </p:grpSpPr>
        <p:grpSp>
          <p:nvGrpSpPr>
            <p:cNvPr id="13" name="Group 12"/>
            <p:cNvGrpSpPr/>
            <p:nvPr/>
          </p:nvGrpSpPr>
          <p:grpSpPr>
            <a:xfrm>
              <a:off x="3276600" y="2362200"/>
              <a:ext cx="152400" cy="2514600"/>
              <a:chOff x="3276600" y="2362200"/>
              <a:chExt cx="152400" cy="25146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3276600" y="2362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2766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276600" y="3276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2766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276600" y="4267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276600" y="4724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Oval 21"/>
            <p:cNvSpPr/>
            <p:nvPr/>
          </p:nvSpPr>
          <p:spPr>
            <a:xfrm>
              <a:off x="3276600" y="5257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819400" y="1905000"/>
            <a:ext cx="113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applicants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838762" y="1916668"/>
            <a:ext cx="571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jobs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3429000" y="2438400"/>
            <a:ext cx="1774918" cy="2895600"/>
            <a:chOff x="3429000" y="2438400"/>
            <a:chExt cx="1774918" cy="2895600"/>
          </a:xfrm>
        </p:grpSpPr>
        <p:grpSp>
          <p:nvGrpSpPr>
            <p:cNvPr id="64" name="Group 63"/>
            <p:cNvGrpSpPr/>
            <p:nvPr/>
          </p:nvGrpSpPr>
          <p:grpSpPr>
            <a:xfrm>
              <a:off x="3429000" y="2438400"/>
              <a:ext cx="1774918" cy="2895600"/>
              <a:chOff x="3429000" y="2438400"/>
              <a:chExt cx="1774918" cy="2895600"/>
            </a:xfrm>
          </p:grpSpPr>
          <p:cxnSp>
            <p:nvCxnSpPr>
              <p:cNvPr id="30" name="Straight Connector 29"/>
              <p:cNvCxnSpPr>
                <a:endCxn id="17" idx="2"/>
              </p:cNvCxnSpPr>
              <p:nvPr/>
            </p:nvCxnSpPr>
            <p:spPr>
              <a:xfrm>
                <a:off x="3429000" y="2895600"/>
                <a:ext cx="1752600" cy="2286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3" name="Group 62"/>
              <p:cNvGrpSpPr/>
              <p:nvPr/>
            </p:nvGrpSpPr>
            <p:grpSpPr>
              <a:xfrm>
                <a:off x="3429000" y="2438400"/>
                <a:ext cx="1774918" cy="2895600"/>
                <a:chOff x="3429000" y="2438400"/>
                <a:chExt cx="1774918" cy="2895600"/>
              </a:xfrm>
            </p:grpSpPr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3429000" y="3733800"/>
                  <a:ext cx="1752600" cy="16002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2" name="Group 61"/>
                <p:cNvGrpSpPr/>
                <p:nvPr/>
              </p:nvGrpSpPr>
              <p:grpSpPr>
                <a:xfrm>
                  <a:off x="3429000" y="2438400"/>
                  <a:ext cx="1774918" cy="2895600"/>
                  <a:chOff x="3429000" y="2438400"/>
                  <a:chExt cx="1774918" cy="2895600"/>
                </a:xfrm>
              </p:grpSpPr>
              <p:cxnSp>
                <p:nvCxnSpPr>
                  <p:cNvPr id="48" name="Straight Connector 47"/>
                  <p:cNvCxnSpPr>
                    <a:stCxn id="9" idx="6"/>
                    <a:endCxn id="21" idx="2"/>
                  </p:cNvCxnSpPr>
                  <p:nvPr/>
                </p:nvCxnSpPr>
                <p:spPr>
                  <a:xfrm flipV="1">
                    <a:off x="3429000" y="4267200"/>
                    <a:ext cx="1752600" cy="76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8" name="Group 57"/>
                  <p:cNvGrpSpPr/>
                  <p:nvPr/>
                </p:nvGrpSpPr>
                <p:grpSpPr>
                  <a:xfrm>
                    <a:off x="3429000" y="2438400"/>
                    <a:ext cx="1774918" cy="2895600"/>
                    <a:chOff x="3429000" y="2438400"/>
                    <a:chExt cx="1774918" cy="2895600"/>
                  </a:xfrm>
                </p:grpSpPr>
                <p:cxnSp>
                  <p:nvCxnSpPr>
                    <p:cNvPr id="26" name="Straight Connector 25"/>
                    <p:cNvCxnSpPr>
                      <a:endCxn id="15" idx="2"/>
                    </p:cNvCxnSpPr>
                    <p:nvPr/>
                  </p:nvCxnSpPr>
                  <p:spPr>
                    <a:xfrm>
                      <a:off x="3429000" y="2438400"/>
                      <a:ext cx="1752600" cy="1524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Straight Connector 31"/>
                    <p:cNvCxnSpPr/>
                    <p:nvPr/>
                  </p:nvCxnSpPr>
                  <p:spPr>
                    <a:xfrm flipV="1">
                      <a:off x="3429000" y="2590800"/>
                      <a:ext cx="1752600" cy="12954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Connector 33"/>
                    <p:cNvCxnSpPr>
                      <a:endCxn id="20" idx="3"/>
                    </p:cNvCxnSpPr>
                    <p:nvPr/>
                  </p:nvCxnSpPr>
                  <p:spPr>
                    <a:xfrm flipV="1">
                      <a:off x="3429000" y="4778282"/>
                      <a:ext cx="1774918" cy="22318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Connector 35"/>
                    <p:cNvCxnSpPr>
                      <a:stCxn id="22" idx="6"/>
                      <a:endCxn id="21" idx="3"/>
                    </p:cNvCxnSpPr>
                    <p:nvPr/>
                  </p:nvCxnSpPr>
                  <p:spPr>
                    <a:xfrm flipV="1">
                      <a:off x="3429000" y="4321082"/>
                      <a:ext cx="1774918" cy="1012918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Connector 41"/>
                    <p:cNvCxnSpPr>
                      <a:endCxn id="15" idx="2"/>
                    </p:cNvCxnSpPr>
                    <p:nvPr/>
                  </p:nvCxnSpPr>
                  <p:spPr>
                    <a:xfrm flipV="1">
                      <a:off x="3429000" y="2590800"/>
                      <a:ext cx="1752600" cy="3048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Connector 44"/>
                    <p:cNvCxnSpPr>
                      <a:endCxn id="15" idx="2"/>
                    </p:cNvCxnSpPr>
                    <p:nvPr/>
                  </p:nvCxnSpPr>
                  <p:spPr>
                    <a:xfrm flipV="1">
                      <a:off x="3429000" y="2590800"/>
                      <a:ext cx="1752600" cy="1730282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Straight Connector 53"/>
                    <p:cNvCxnSpPr>
                      <a:stCxn id="9" idx="6"/>
                      <a:endCxn id="19" idx="2"/>
                    </p:cNvCxnSpPr>
                    <p:nvPr/>
                  </p:nvCxnSpPr>
                  <p:spPr>
                    <a:xfrm flipV="1">
                      <a:off x="3429000" y="3733800"/>
                      <a:ext cx="1752600" cy="6096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cxnSp>
            <p:nvCxnSpPr>
              <p:cNvPr id="59" name="Straight Connector 58"/>
              <p:cNvCxnSpPr>
                <a:stCxn id="7" idx="6"/>
              </p:cNvCxnSpPr>
              <p:nvPr/>
            </p:nvCxnSpPr>
            <p:spPr>
              <a:xfrm>
                <a:off x="3429000" y="3352800"/>
                <a:ext cx="1752600" cy="914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Connector 67"/>
            <p:cNvCxnSpPr>
              <a:endCxn id="20" idx="2"/>
            </p:cNvCxnSpPr>
            <p:nvPr/>
          </p:nvCxnSpPr>
          <p:spPr>
            <a:xfrm>
              <a:off x="3429000" y="4343400"/>
              <a:ext cx="175260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429000" y="2438400"/>
            <a:ext cx="1752600" cy="2895600"/>
            <a:chOff x="3429000" y="2438400"/>
            <a:chExt cx="1752600" cy="2895600"/>
          </a:xfrm>
        </p:grpSpPr>
        <p:grpSp>
          <p:nvGrpSpPr>
            <p:cNvPr id="49" name="Group 48"/>
            <p:cNvGrpSpPr/>
            <p:nvPr/>
          </p:nvGrpSpPr>
          <p:grpSpPr>
            <a:xfrm>
              <a:off x="3429000" y="2438400"/>
              <a:ext cx="1752600" cy="2286000"/>
              <a:chOff x="3429000" y="2438400"/>
              <a:chExt cx="1752600" cy="2286000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>
                <a:off x="3429000" y="4343400"/>
                <a:ext cx="1752600" cy="381000"/>
              </a:xfrm>
              <a:prstGeom prst="line">
                <a:avLst/>
              </a:prstGeom>
              <a:ln w="5715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3429000" y="2895600"/>
                <a:ext cx="1752600" cy="228600"/>
              </a:xfrm>
              <a:prstGeom prst="line">
                <a:avLst/>
              </a:prstGeom>
              <a:ln w="5715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429000" y="2438400"/>
                <a:ext cx="1752600" cy="152400"/>
              </a:xfrm>
              <a:prstGeom prst="line">
                <a:avLst/>
              </a:prstGeom>
              <a:ln w="5715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3429000" y="3352800"/>
                <a:ext cx="1752600" cy="914400"/>
              </a:xfrm>
              <a:prstGeom prst="line">
                <a:avLst/>
              </a:prstGeom>
              <a:ln w="5715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/>
            <p:cNvCxnSpPr/>
            <p:nvPr/>
          </p:nvCxnSpPr>
          <p:spPr>
            <a:xfrm flipV="1">
              <a:off x="3429000" y="3733800"/>
              <a:ext cx="1752600" cy="1600200"/>
            </a:xfrm>
            <a:prstGeom prst="line">
              <a:avLst/>
            </a:prstGeom>
            <a:ln w="571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29000" y="2590800"/>
            <a:ext cx="1774918" cy="2743200"/>
            <a:chOff x="3429000" y="2590800"/>
            <a:chExt cx="1774918" cy="2743200"/>
          </a:xfrm>
        </p:grpSpPr>
        <p:cxnSp>
          <p:nvCxnSpPr>
            <p:cNvPr id="67" name="Straight Connector 66"/>
            <p:cNvCxnSpPr/>
            <p:nvPr/>
          </p:nvCxnSpPr>
          <p:spPr>
            <a:xfrm flipV="1">
              <a:off x="3429000" y="2590800"/>
              <a:ext cx="1752600" cy="304800"/>
            </a:xfrm>
            <a:prstGeom prst="line">
              <a:avLst/>
            </a:prstGeom>
            <a:ln w="571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3429000" y="4321082"/>
              <a:ext cx="1774918" cy="1012918"/>
            </a:xfrm>
            <a:prstGeom prst="line">
              <a:avLst/>
            </a:prstGeom>
            <a:ln w="571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9" idx="6"/>
            </p:cNvCxnSpPr>
            <p:nvPr/>
          </p:nvCxnSpPr>
          <p:spPr>
            <a:xfrm flipV="1">
              <a:off x="3429000" y="3733800"/>
              <a:ext cx="1752600" cy="609600"/>
            </a:xfrm>
            <a:prstGeom prst="line">
              <a:avLst/>
            </a:prstGeom>
            <a:ln w="571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914400" y="3593068"/>
            <a:ext cx="188013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Matching of size </a:t>
            </a:r>
            <a:r>
              <a:rPr lang="en-US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14400" y="3581400"/>
            <a:ext cx="188013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Matching of size </a:t>
            </a:r>
            <a:r>
              <a:rPr lang="en-US" b="1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852307" y="6019800"/>
            <a:ext cx="5453493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5257800" y="5633720"/>
            <a:ext cx="5453493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9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1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2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8" dur="1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5" grpId="0"/>
      <p:bldP spid="66" grpId="0"/>
      <p:bldP spid="18" grpId="0" animBg="1"/>
      <p:bldP spid="18" grpId="1" animBg="1"/>
      <p:bldP spid="61" grpId="0" animBg="1"/>
      <p:bldP spid="55" grpId="0" animBg="1"/>
      <p:bldP spid="6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Bipartite matching               Maximum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2819400" y="1905000"/>
            <a:ext cx="2590800" cy="3505200"/>
            <a:chOff x="2819400" y="1905000"/>
            <a:chExt cx="2590800" cy="3505200"/>
          </a:xfrm>
        </p:grpSpPr>
        <p:grpSp>
          <p:nvGrpSpPr>
            <p:cNvPr id="24" name="Group 23"/>
            <p:cNvGrpSpPr/>
            <p:nvPr/>
          </p:nvGrpSpPr>
          <p:grpSpPr>
            <a:xfrm>
              <a:off x="5181600" y="2514600"/>
              <a:ext cx="152400" cy="2286000"/>
              <a:chOff x="5181600" y="2514600"/>
              <a:chExt cx="152400" cy="22860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5181600" y="2514600"/>
                <a:ext cx="152400" cy="2286000"/>
                <a:chOff x="3276600" y="2514600"/>
                <a:chExt cx="152400" cy="228600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3276600" y="2514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3276600" y="30480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2766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3276600" y="46482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1" name="Oval 20"/>
              <p:cNvSpPr/>
              <p:nvPr/>
            </p:nvSpPr>
            <p:spPr>
              <a:xfrm>
                <a:off x="5181600" y="41910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276600" y="2362200"/>
              <a:ext cx="152400" cy="3048000"/>
              <a:chOff x="3276600" y="2362200"/>
              <a:chExt cx="152400" cy="30480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276600" y="2362200"/>
                <a:ext cx="152400" cy="2514600"/>
                <a:chOff x="3276600" y="2362200"/>
                <a:chExt cx="152400" cy="2514600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3276600" y="2362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3276600" y="2819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276600" y="32766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3276600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3276600" y="4267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3276600" y="4724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2" name="Oval 21"/>
              <p:cNvSpPr/>
              <p:nvPr/>
            </p:nvSpPr>
            <p:spPr>
              <a:xfrm>
                <a:off x="3276600" y="5257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819400" y="1905000"/>
              <a:ext cx="1137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applicants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38762" y="1916668"/>
              <a:ext cx="571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jobs</a:t>
              </a: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3429000" y="2438400"/>
              <a:ext cx="1774918" cy="2895600"/>
              <a:chOff x="3429000" y="2438400"/>
              <a:chExt cx="1774918" cy="2895600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3429000" y="2438400"/>
                <a:ext cx="1774918" cy="2895600"/>
                <a:chOff x="3429000" y="2438400"/>
                <a:chExt cx="1774918" cy="2895600"/>
              </a:xfrm>
            </p:grpSpPr>
            <p:cxnSp>
              <p:nvCxnSpPr>
                <p:cNvPr id="30" name="Straight Connector 29"/>
                <p:cNvCxnSpPr>
                  <a:endCxn id="17" idx="2"/>
                </p:cNvCxnSpPr>
                <p:nvPr/>
              </p:nvCxnSpPr>
              <p:spPr>
                <a:xfrm>
                  <a:off x="3429000" y="2895600"/>
                  <a:ext cx="1752600" cy="228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3" name="Group 62"/>
                <p:cNvGrpSpPr/>
                <p:nvPr/>
              </p:nvGrpSpPr>
              <p:grpSpPr>
                <a:xfrm>
                  <a:off x="3429000" y="2438400"/>
                  <a:ext cx="1774918" cy="2895600"/>
                  <a:chOff x="3429000" y="2438400"/>
                  <a:chExt cx="1774918" cy="2895600"/>
                </a:xfrm>
              </p:grpSpPr>
              <p:cxnSp>
                <p:nvCxnSpPr>
                  <p:cNvPr id="51" name="Straight Connector 50"/>
                  <p:cNvCxnSpPr/>
                  <p:nvPr/>
                </p:nvCxnSpPr>
                <p:spPr>
                  <a:xfrm flipV="1">
                    <a:off x="3429000" y="3733800"/>
                    <a:ext cx="1752600" cy="1600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3429000" y="2438400"/>
                    <a:ext cx="1774918" cy="2895600"/>
                    <a:chOff x="3429000" y="2438400"/>
                    <a:chExt cx="1774918" cy="2895600"/>
                  </a:xfrm>
                </p:grpSpPr>
                <p:cxnSp>
                  <p:nvCxnSpPr>
                    <p:cNvPr id="48" name="Straight Connector 47"/>
                    <p:cNvCxnSpPr>
                      <a:stCxn id="9" idx="6"/>
                      <a:endCxn id="21" idx="2"/>
                    </p:cNvCxnSpPr>
                    <p:nvPr/>
                  </p:nvCxnSpPr>
                  <p:spPr>
                    <a:xfrm flipV="1">
                      <a:off x="3429000" y="4267200"/>
                      <a:ext cx="1752600" cy="762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8" name="Group 57"/>
                    <p:cNvGrpSpPr/>
                    <p:nvPr/>
                  </p:nvGrpSpPr>
                  <p:grpSpPr>
                    <a:xfrm>
                      <a:off x="3429000" y="2438400"/>
                      <a:ext cx="1774918" cy="2895600"/>
                      <a:chOff x="3429000" y="2438400"/>
                      <a:chExt cx="1774918" cy="2895600"/>
                    </a:xfrm>
                  </p:grpSpPr>
                  <p:cxnSp>
                    <p:nvCxnSpPr>
                      <p:cNvPr id="26" name="Straight Connector 25"/>
                      <p:cNvCxnSpPr>
                        <a:endCxn id="15" idx="2"/>
                      </p:cNvCxnSpPr>
                      <p:nvPr/>
                    </p:nvCxnSpPr>
                    <p:spPr>
                      <a:xfrm>
                        <a:off x="3429000" y="2438400"/>
                        <a:ext cx="1752600" cy="152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1295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Straight Connector 33"/>
                      <p:cNvCxnSpPr>
                        <a:endCxn id="20" idx="3"/>
                      </p:cNvCxnSpPr>
                      <p:nvPr/>
                    </p:nvCxnSpPr>
                    <p:spPr>
                      <a:xfrm flipV="1">
                        <a:off x="3429000" y="4778282"/>
                        <a:ext cx="1774918" cy="223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>
                        <a:stCxn id="22" idx="6"/>
                        <a:endCxn id="21" idx="3"/>
                      </p:cNvCxnSpPr>
                      <p:nvPr/>
                    </p:nvCxnSpPr>
                    <p:spPr>
                      <a:xfrm flipV="1">
                        <a:off x="3429000" y="4321082"/>
                        <a:ext cx="1774918" cy="10129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304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Straight Connector 44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1730282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Connector 53"/>
                      <p:cNvCxnSpPr>
                        <a:stCxn id="9" idx="6"/>
                        <a:endCxn id="19" idx="2"/>
                      </p:cNvCxnSpPr>
                      <p:nvPr/>
                    </p:nvCxnSpPr>
                    <p:spPr>
                      <a:xfrm flipV="1">
                        <a:off x="3429000" y="3733800"/>
                        <a:ext cx="1752600" cy="6096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59" name="Straight Connector 58"/>
                <p:cNvCxnSpPr>
                  <a:stCxn id="7" idx="6"/>
                </p:cNvCxnSpPr>
                <p:nvPr/>
              </p:nvCxnSpPr>
              <p:spPr>
                <a:xfrm>
                  <a:off x="3429000" y="3352800"/>
                  <a:ext cx="1752600" cy="9144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Connector 67"/>
              <p:cNvCxnSpPr>
                <a:endCxn id="20" idx="2"/>
              </p:cNvCxnSpPr>
              <p:nvPr/>
            </p:nvCxnSpPr>
            <p:spPr>
              <a:xfrm>
                <a:off x="3429000" y="4343400"/>
                <a:ext cx="175260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Group 91"/>
          <p:cNvGrpSpPr/>
          <p:nvPr/>
        </p:nvGrpSpPr>
        <p:grpSpPr>
          <a:xfrm>
            <a:off x="4114800" y="2514600"/>
            <a:ext cx="838200" cy="2274842"/>
            <a:chOff x="4114800" y="2514600"/>
            <a:chExt cx="838200" cy="2274842"/>
          </a:xfrm>
        </p:grpSpPr>
        <p:cxnSp>
          <p:nvCxnSpPr>
            <p:cNvPr id="69" name="Straight Arrow Connector 68"/>
            <p:cNvCxnSpPr/>
            <p:nvPr/>
          </p:nvCxnSpPr>
          <p:spPr>
            <a:xfrm>
              <a:off x="4343400" y="3810000"/>
              <a:ext cx="76200" cy="439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4419600" y="3200402"/>
              <a:ext cx="152400" cy="152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4419600" y="4343402"/>
              <a:ext cx="76200" cy="761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686300" y="4789441"/>
              <a:ext cx="1143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4419600" y="3962400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4381500" y="2514600"/>
              <a:ext cx="114300" cy="55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381500" y="2743200"/>
              <a:ext cx="1143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4305300" y="3009900"/>
              <a:ext cx="152400" cy="381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4267200" y="3200400"/>
              <a:ext cx="114300" cy="76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267200" y="4305300"/>
              <a:ext cx="152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4876800" y="4452119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4114800" y="4495801"/>
              <a:ext cx="76200" cy="380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6248400" y="3429000"/>
            <a:ext cx="333746" cy="521732"/>
            <a:chOff x="6248400" y="3429000"/>
            <a:chExt cx="333746" cy="521732"/>
          </a:xfrm>
        </p:grpSpPr>
        <p:sp>
          <p:nvSpPr>
            <p:cNvPr id="93" name="Oval 92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333" r="-2363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1905000" y="3429000"/>
            <a:ext cx="352981" cy="521732"/>
            <a:chOff x="6248400" y="3429000"/>
            <a:chExt cx="352981" cy="521732"/>
          </a:xfrm>
        </p:grpSpPr>
        <p:sp>
          <p:nvSpPr>
            <p:cNvPr id="97" name="Oval 96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456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Group 136"/>
          <p:cNvGrpSpPr/>
          <p:nvPr/>
        </p:nvGrpSpPr>
        <p:grpSpPr>
          <a:xfrm>
            <a:off x="2081491" y="2492282"/>
            <a:ext cx="1217427" cy="2841718"/>
            <a:chOff x="2081491" y="2492282"/>
            <a:chExt cx="1217427" cy="2841718"/>
          </a:xfrm>
        </p:grpSpPr>
        <p:cxnSp>
          <p:nvCxnSpPr>
            <p:cNvPr id="100" name="Straight Arrow Connector 99"/>
            <p:cNvCxnSpPr>
              <a:stCxn id="97" idx="7"/>
              <a:endCxn id="5" idx="3"/>
            </p:cNvCxnSpPr>
            <p:nvPr/>
          </p:nvCxnSpPr>
          <p:spPr>
            <a:xfrm flipV="1">
              <a:off x="2111282" y="2492282"/>
              <a:ext cx="1187636" cy="9590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97" idx="6"/>
              <a:endCxn id="6" idx="3"/>
            </p:cNvCxnSpPr>
            <p:nvPr/>
          </p:nvCxnSpPr>
          <p:spPr>
            <a:xfrm flipV="1">
              <a:off x="2133600" y="2949482"/>
              <a:ext cx="1165318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7" idx="5"/>
              <a:endCxn id="7" idx="3"/>
            </p:cNvCxnSpPr>
            <p:nvPr/>
          </p:nvCxnSpPr>
          <p:spPr>
            <a:xfrm flipV="1">
              <a:off x="2111282" y="3406682"/>
              <a:ext cx="1187636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98" idx="0"/>
              <a:endCxn id="8" idx="1"/>
            </p:cNvCxnSpPr>
            <p:nvPr/>
          </p:nvCxnSpPr>
          <p:spPr>
            <a:xfrm>
              <a:off x="2081491" y="3581400"/>
              <a:ext cx="1217427" cy="250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98" idx="0"/>
              <a:endCxn id="9" idx="1"/>
            </p:cNvCxnSpPr>
            <p:nvPr/>
          </p:nvCxnSpPr>
          <p:spPr>
            <a:xfrm>
              <a:off x="2081491" y="3581400"/>
              <a:ext cx="1217427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98" idx="0"/>
              <a:endCxn id="22" idx="2"/>
            </p:cNvCxnSpPr>
            <p:nvPr/>
          </p:nvCxnSpPr>
          <p:spPr>
            <a:xfrm>
              <a:off x="2081491" y="3581400"/>
              <a:ext cx="1195109" cy="1752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8" idx="0"/>
              <a:endCxn id="11" idx="2"/>
            </p:cNvCxnSpPr>
            <p:nvPr/>
          </p:nvCxnSpPr>
          <p:spPr>
            <a:xfrm>
              <a:off x="2081491" y="3581400"/>
              <a:ext cx="1195109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5334000" y="2590800"/>
            <a:ext cx="1012918" cy="2133600"/>
            <a:chOff x="5334000" y="2590800"/>
            <a:chExt cx="1012918" cy="2133600"/>
          </a:xfrm>
        </p:grpSpPr>
        <p:cxnSp>
          <p:nvCxnSpPr>
            <p:cNvPr id="121" name="Straight Arrow Connector 120"/>
            <p:cNvCxnSpPr>
              <a:stCxn id="15" idx="6"/>
              <a:endCxn id="93" idx="2"/>
            </p:cNvCxnSpPr>
            <p:nvPr/>
          </p:nvCxnSpPr>
          <p:spPr>
            <a:xfrm>
              <a:off x="5334000" y="2590800"/>
              <a:ext cx="990600" cy="914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7" idx="6"/>
              <a:endCxn id="93" idx="2"/>
            </p:cNvCxnSpPr>
            <p:nvPr/>
          </p:nvCxnSpPr>
          <p:spPr>
            <a:xfrm>
              <a:off x="5334000" y="3124200"/>
              <a:ext cx="990600" cy="381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9" idx="6"/>
              <a:endCxn id="93" idx="3"/>
            </p:cNvCxnSpPr>
            <p:nvPr/>
          </p:nvCxnSpPr>
          <p:spPr>
            <a:xfrm flipV="1">
              <a:off x="5334000" y="3559082"/>
              <a:ext cx="1012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21" idx="6"/>
              <a:endCxn id="93" idx="3"/>
            </p:cNvCxnSpPr>
            <p:nvPr/>
          </p:nvCxnSpPr>
          <p:spPr>
            <a:xfrm flipV="1">
              <a:off x="5334000" y="3559082"/>
              <a:ext cx="10129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20" idx="6"/>
            </p:cNvCxnSpPr>
            <p:nvPr/>
          </p:nvCxnSpPr>
          <p:spPr>
            <a:xfrm flipV="1">
              <a:off x="5334000" y="3581400"/>
              <a:ext cx="990600" cy="1143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Left-Right Arrow 135"/>
          <p:cNvSpPr/>
          <p:nvPr/>
        </p:nvSpPr>
        <p:spPr>
          <a:xfrm>
            <a:off x="4191000" y="609600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5410200" y="2743200"/>
            <a:ext cx="311304" cy="1981200"/>
            <a:chOff x="5410200" y="2514600"/>
            <a:chExt cx="311304" cy="1981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/>
          <p:cNvGrpSpPr/>
          <p:nvPr/>
        </p:nvGrpSpPr>
        <p:grpSpPr>
          <a:xfrm>
            <a:off x="2584296" y="2895600"/>
            <a:ext cx="317808" cy="1905000"/>
            <a:chOff x="2584296" y="2667000"/>
            <a:chExt cx="317808" cy="1905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/>
                <p:cNvSpPr txBox="1"/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TextBox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8" name="Group 167"/>
          <p:cNvGrpSpPr/>
          <p:nvPr/>
        </p:nvGrpSpPr>
        <p:grpSpPr>
          <a:xfrm>
            <a:off x="3886200" y="2466201"/>
            <a:ext cx="533400" cy="2791599"/>
            <a:chOff x="3886200" y="2237601"/>
            <a:chExt cx="533400" cy="2791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7" name="Group 166"/>
            <p:cNvGrpSpPr/>
            <p:nvPr/>
          </p:nvGrpSpPr>
          <p:grpSpPr>
            <a:xfrm>
              <a:off x="3886200" y="2237601"/>
              <a:ext cx="533400" cy="2791599"/>
              <a:chOff x="3886200" y="2237601"/>
              <a:chExt cx="533400" cy="27915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4" name="TextBox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5" name="TextBox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6" name="TextBox 1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TextBox 156"/>
                  <p:cNvSpPr txBox="1"/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7" name="TextBox 1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Box 158"/>
                  <p:cNvSpPr txBox="1"/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9" name="TextBox 1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TextBox 159"/>
                  <p:cNvSpPr txBox="1"/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0" name="TextBox 1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769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1" name="TextBox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TextBox 161"/>
                  <p:cNvSpPr txBox="1"/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2" name="TextBox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TextBox 1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4" name="TextBox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r="-588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TextBox 164"/>
                  <p:cNvSpPr txBox="1"/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TextBox 1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loud Callout 9"/>
          <p:cNvSpPr/>
          <p:nvPr/>
        </p:nvSpPr>
        <p:spPr>
          <a:xfrm>
            <a:off x="5181600" y="5271701"/>
            <a:ext cx="3736848" cy="1205299"/>
          </a:xfrm>
          <a:prstGeom prst="cloudCallout">
            <a:avLst>
              <a:gd name="adj1" fmla="val -20833"/>
              <a:gd name="adj2" fmla="val 8134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does the </a:t>
            </a:r>
            <a:r>
              <a:rPr lang="en-US" u="sng" dirty="0">
                <a:solidFill>
                  <a:schemeClr val="tx1"/>
                </a:solidFill>
              </a:rPr>
              <a:t>max-flow</a:t>
            </a:r>
            <a:r>
              <a:rPr lang="en-US" dirty="0">
                <a:solidFill>
                  <a:schemeClr val="tx1"/>
                </a:solidFill>
              </a:rPr>
              <a:t> instance look like ?</a:t>
            </a:r>
          </a:p>
        </p:txBody>
      </p:sp>
    </p:spTree>
    <p:extLst>
      <p:ext uri="{BB962C8B-B14F-4D97-AF65-F5344CB8AC3E}">
        <p14:creationId xmlns:p14="http://schemas.microsoft.com/office/powerpoint/2010/main" val="142620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36" grpId="0" animBg="1"/>
      <p:bldP spid="170" grpId="0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Bipartite matching               Maximum 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There is a                    matching of size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if and only if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there is a    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 b="-12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2819400" y="1905000"/>
            <a:ext cx="2590800" cy="3505200"/>
            <a:chOff x="2819400" y="1905000"/>
            <a:chExt cx="2590800" cy="3505200"/>
          </a:xfrm>
        </p:grpSpPr>
        <p:grpSp>
          <p:nvGrpSpPr>
            <p:cNvPr id="24" name="Group 23"/>
            <p:cNvGrpSpPr/>
            <p:nvPr/>
          </p:nvGrpSpPr>
          <p:grpSpPr>
            <a:xfrm>
              <a:off x="5181600" y="2514600"/>
              <a:ext cx="152400" cy="2286000"/>
              <a:chOff x="5181600" y="2514600"/>
              <a:chExt cx="152400" cy="22860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5181600" y="2514600"/>
                <a:ext cx="152400" cy="2286000"/>
                <a:chOff x="3276600" y="2514600"/>
                <a:chExt cx="152400" cy="228600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3276600" y="2514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3276600" y="30480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2766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3276600" y="46482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1" name="Oval 20"/>
              <p:cNvSpPr/>
              <p:nvPr/>
            </p:nvSpPr>
            <p:spPr>
              <a:xfrm>
                <a:off x="5181600" y="41910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276600" y="2362200"/>
              <a:ext cx="152400" cy="3048000"/>
              <a:chOff x="3276600" y="2362200"/>
              <a:chExt cx="152400" cy="30480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276600" y="2362200"/>
                <a:ext cx="152400" cy="2514600"/>
                <a:chOff x="3276600" y="2362200"/>
                <a:chExt cx="152400" cy="2514600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3276600" y="2362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3276600" y="2819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276600" y="32766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3276600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3276600" y="4267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3276600" y="4724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2" name="Oval 21"/>
              <p:cNvSpPr/>
              <p:nvPr/>
            </p:nvSpPr>
            <p:spPr>
              <a:xfrm>
                <a:off x="3276600" y="5257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819400" y="1905000"/>
              <a:ext cx="1137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applicants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38762" y="1916668"/>
              <a:ext cx="571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jobs</a:t>
              </a: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3429000" y="2438400"/>
              <a:ext cx="1774918" cy="2895600"/>
              <a:chOff x="3429000" y="2438400"/>
              <a:chExt cx="1774918" cy="2895600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3429000" y="2438400"/>
                <a:ext cx="1774918" cy="2895600"/>
                <a:chOff x="3429000" y="2438400"/>
                <a:chExt cx="1774918" cy="2895600"/>
              </a:xfrm>
            </p:grpSpPr>
            <p:cxnSp>
              <p:nvCxnSpPr>
                <p:cNvPr id="30" name="Straight Connector 29"/>
                <p:cNvCxnSpPr>
                  <a:endCxn id="17" idx="2"/>
                </p:cNvCxnSpPr>
                <p:nvPr/>
              </p:nvCxnSpPr>
              <p:spPr>
                <a:xfrm>
                  <a:off x="3429000" y="2895600"/>
                  <a:ext cx="1752600" cy="228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3" name="Group 62"/>
                <p:cNvGrpSpPr/>
                <p:nvPr/>
              </p:nvGrpSpPr>
              <p:grpSpPr>
                <a:xfrm>
                  <a:off x="3429000" y="2438400"/>
                  <a:ext cx="1774918" cy="2895600"/>
                  <a:chOff x="3429000" y="2438400"/>
                  <a:chExt cx="1774918" cy="2895600"/>
                </a:xfrm>
              </p:grpSpPr>
              <p:cxnSp>
                <p:nvCxnSpPr>
                  <p:cNvPr id="51" name="Straight Connector 50"/>
                  <p:cNvCxnSpPr/>
                  <p:nvPr/>
                </p:nvCxnSpPr>
                <p:spPr>
                  <a:xfrm flipV="1">
                    <a:off x="3429000" y="3733800"/>
                    <a:ext cx="1752600" cy="1600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3429000" y="2438400"/>
                    <a:ext cx="1774918" cy="2895600"/>
                    <a:chOff x="3429000" y="2438400"/>
                    <a:chExt cx="1774918" cy="2895600"/>
                  </a:xfrm>
                </p:grpSpPr>
                <p:cxnSp>
                  <p:nvCxnSpPr>
                    <p:cNvPr id="48" name="Straight Connector 47"/>
                    <p:cNvCxnSpPr>
                      <a:stCxn id="9" idx="6"/>
                      <a:endCxn id="21" idx="2"/>
                    </p:cNvCxnSpPr>
                    <p:nvPr/>
                  </p:nvCxnSpPr>
                  <p:spPr>
                    <a:xfrm flipV="1">
                      <a:off x="3429000" y="4267200"/>
                      <a:ext cx="1752600" cy="762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8" name="Group 57"/>
                    <p:cNvGrpSpPr/>
                    <p:nvPr/>
                  </p:nvGrpSpPr>
                  <p:grpSpPr>
                    <a:xfrm>
                      <a:off x="3429000" y="2438400"/>
                      <a:ext cx="1774918" cy="2895600"/>
                      <a:chOff x="3429000" y="2438400"/>
                      <a:chExt cx="1774918" cy="2895600"/>
                    </a:xfrm>
                  </p:grpSpPr>
                  <p:cxnSp>
                    <p:nvCxnSpPr>
                      <p:cNvPr id="26" name="Straight Connector 25"/>
                      <p:cNvCxnSpPr>
                        <a:endCxn id="15" idx="2"/>
                      </p:cNvCxnSpPr>
                      <p:nvPr/>
                    </p:nvCxnSpPr>
                    <p:spPr>
                      <a:xfrm>
                        <a:off x="3429000" y="2438400"/>
                        <a:ext cx="1752600" cy="152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1295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Straight Connector 33"/>
                      <p:cNvCxnSpPr>
                        <a:endCxn id="20" idx="3"/>
                      </p:cNvCxnSpPr>
                      <p:nvPr/>
                    </p:nvCxnSpPr>
                    <p:spPr>
                      <a:xfrm flipV="1">
                        <a:off x="3429000" y="4778282"/>
                        <a:ext cx="1774918" cy="223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>
                        <a:stCxn id="22" idx="6"/>
                        <a:endCxn id="21" idx="3"/>
                      </p:cNvCxnSpPr>
                      <p:nvPr/>
                    </p:nvCxnSpPr>
                    <p:spPr>
                      <a:xfrm flipV="1">
                        <a:off x="3429000" y="4321082"/>
                        <a:ext cx="1774918" cy="10129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304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Straight Connector 44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1730282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Connector 53"/>
                      <p:cNvCxnSpPr>
                        <a:stCxn id="9" idx="6"/>
                        <a:endCxn id="19" idx="2"/>
                      </p:cNvCxnSpPr>
                      <p:nvPr/>
                    </p:nvCxnSpPr>
                    <p:spPr>
                      <a:xfrm flipV="1">
                        <a:off x="3429000" y="3733800"/>
                        <a:ext cx="1752600" cy="6096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59" name="Straight Connector 58"/>
                <p:cNvCxnSpPr>
                  <a:stCxn id="7" idx="6"/>
                </p:cNvCxnSpPr>
                <p:nvPr/>
              </p:nvCxnSpPr>
              <p:spPr>
                <a:xfrm>
                  <a:off x="3429000" y="3352800"/>
                  <a:ext cx="1752600" cy="9144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Connector 67"/>
              <p:cNvCxnSpPr>
                <a:endCxn id="20" idx="2"/>
              </p:cNvCxnSpPr>
              <p:nvPr/>
            </p:nvCxnSpPr>
            <p:spPr>
              <a:xfrm>
                <a:off x="3429000" y="4343400"/>
                <a:ext cx="175260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Group 91"/>
          <p:cNvGrpSpPr/>
          <p:nvPr/>
        </p:nvGrpSpPr>
        <p:grpSpPr>
          <a:xfrm>
            <a:off x="4114800" y="2514600"/>
            <a:ext cx="838200" cy="2274842"/>
            <a:chOff x="4114800" y="2514600"/>
            <a:chExt cx="838200" cy="2274842"/>
          </a:xfrm>
        </p:grpSpPr>
        <p:cxnSp>
          <p:nvCxnSpPr>
            <p:cNvPr id="69" name="Straight Arrow Connector 68"/>
            <p:cNvCxnSpPr/>
            <p:nvPr/>
          </p:nvCxnSpPr>
          <p:spPr>
            <a:xfrm>
              <a:off x="4343400" y="3810000"/>
              <a:ext cx="76200" cy="439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4419600" y="3200402"/>
              <a:ext cx="152400" cy="152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4419600" y="4343402"/>
              <a:ext cx="76200" cy="761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686300" y="4789441"/>
              <a:ext cx="1143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4419600" y="3962400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4381500" y="2514600"/>
              <a:ext cx="114300" cy="55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381500" y="2743200"/>
              <a:ext cx="1143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4305300" y="3009900"/>
              <a:ext cx="152400" cy="381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4267200" y="3200400"/>
              <a:ext cx="114300" cy="76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267200" y="4305300"/>
              <a:ext cx="152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4876800" y="4452119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4114800" y="4495801"/>
              <a:ext cx="76200" cy="380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6248400" y="3429000"/>
            <a:ext cx="333746" cy="521732"/>
            <a:chOff x="6248400" y="3429000"/>
            <a:chExt cx="333746" cy="521732"/>
          </a:xfrm>
        </p:grpSpPr>
        <p:sp>
          <p:nvSpPr>
            <p:cNvPr id="93" name="Oval 92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363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1905000" y="3429000"/>
            <a:ext cx="352981" cy="521732"/>
            <a:chOff x="6248400" y="3429000"/>
            <a:chExt cx="352981" cy="521732"/>
          </a:xfrm>
        </p:grpSpPr>
        <p:sp>
          <p:nvSpPr>
            <p:cNvPr id="97" name="Oval 96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456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Group 136"/>
          <p:cNvGrpSpPr/>
          <p:nvPr/>
        </p:nvGrpSpPr>
        <p:grpSpPr>
          <a:xfrm>
            <a:off x="2081491" y="2492282"/>
            <a:ext cx="1217427" cy="2841718"/>
            <a:chOff x="2081491" y="2492282"/>
            <a:chExt cx="1217427" cy="2841718"/>
          </a:xfrm>
        </p:grpSpPr>
        <p:cxnSp>
          <p:nvCxnSpPr>
            <p:cNvPr id="100" name="Straight Arrow Connector 99"/>
            <p:cNvCxnSpPr>
              <a:stCxn id="97" idx="7"/>
              <a:endCxn id="5" idx="3"/>
            </p:cNvCxnSpPr>
            <p:nvPr/>
          </p:nvCxnSpPr>
          <p:spPr>
            <a:xfrm flipV="1">
              <a:off x="2111282" y="2492282"/>
              <a:ext cx="1187636" cy="9590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97" idx="6"/>
              <a:endCxn id="6" idx="3"/>
            </p:cNvCxnSpPr>
            <p:nvPr/>
          </p:nvCxnSpPr>
          <p:spPr>
            <a:xfrm flipV="1">
              <a:off x="2133600" y="2949482"/>
              <a:ext cx="1165318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7" idx="5"/>
              <a:endCxn id="7" idx="3"/>
            </p:cNvCxnSpPr>
            <p:nvPr/>
          </p:nvCxnSpPr>
          <p:spPr>
            <a:xfrm flipV="1">
              <a:off x="2111282" y="3406682"/>
              <a:ext cx="1187636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98" idx="0"/>
              <a:endCxn id="8" idx="1"/>
            </p:cNvCxnSpPr>
            <p:nvPr/>
          </p:nvCxnSpPr>
          <p:spPr>
            <a:xfrm>
              <a:off x="2081491" y="3581400"/>
              <a:ext cx="1217427" cy="250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98" idx="0"/>
              <a:endCxn id="9" idx="1"/>
            </p:cNvCxnSpPr>
            <p:nvPr/>
          </p:nvCxnSpPr>
          <p:spPr>
            <a:xfrm>
              <a:off x="2081491" y="3581400"/>
              <a:ext cx="1217427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98" idx="0"/>
              <a:endCxn id="22" idx="2"/>
            </p:cNvCxnSpPr>
            <p:nvPr/>
          </p:nvCxnSpPr>
          <p:spPr>
            <a:xfrm>
              <a:off x="2081491" y="3581400"/>
              <a:ext cx="1195109" cy="1752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8" idx="0"/>
              <a:endCxn id="11" idx="2"/>
            </p:cNvCxnSpPr>
            <p:nvPr/>
          </p:nvCxnSpPr>
          <p:spPr>
            <a:xfrm>
              <a:off x="2081491" y="3581400"/>
              <a:ext cx="1195109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5334000" y="2590800"/>
            <a:ext cx="1012918" cy="2133600"/>
            <a:chOff x="5334000" y="2590800"/>
            <a:chExt cx="1012918" cy="2133600"/>
          </a:xfrm>
        </p:grpSpPr>
        <p:cxnSp>
          <p:nvCxnSpPr>
            <p:cNvPr id="121" name="Straight Arrow Connector 120"/>
            <p:cNvCxnSpPr>
              <a:stCxn id="15" idx="6"/>
              <a:endCxn id="93" idx="2"/>
            </p:cNvCxnSpPr>
            <p:nvPr/>
          </p:nvCxnSpPr>
          <p:spPr>
            <a:xfrm>
              <a:off x="5334000" y="2590800"/>
              <a:ext cx="990600" cy="914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7" idx="6"/>
              <a:endCxn id="93" idx="2"/>
            </p:cNvCxnSpPr>
            <p:nvPr/>
          </p:nvCxnSpPr>
          <p:spPr>
            <a:xfrm>
              <a:off x="5334000" y="3124200"/>
              <a:ext cx="990600" cy="381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9" idx="6"/>
              <a:endCxn id="93" idx="3"/>
            </p:cNvCxnSpPr>
            <p:nvPr/>
          </p:nvCxnSpPr>
          <p:spPr>
            <a:xfrm flipV="1">
              <a:off x="5334000" y="3559082"/>
              <a:ext cx="1012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21" idx="6"/>
              <a:endCxn id="93" idx="3"/>
            </p:cNvCxnSpPr>
            <p:nvPr/>
          </p:nvCxnSpPr>
          <p:spPr>
            <a:xfrm flipV="1">
              <a:off x="5334000" y="3559082"/>
              <a:ext cx="10129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20" idx="6"/>
            </p:cNvCxnSpPr>
            <p:nvPr/>
          </p:nvCxnSpPr>
          <p:spPr>
            <a:xfrm flipV="1">
              <a:off x="5334000" y="3581400"/>
              <a:ext cx="990600" cy="1143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Left-Right Arrow 135"/>
          <p:cNvSpPr/>
          <p:nvPr/>
        </p:nvSpPr>
        <p:spPr>
          <a:xfrm>
            <a:off x="4191000" y="609600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5410200" y="2743200"/>
            <a:ext cx="311304" cy="1981200"/>
            <a:chOff x="5410200" y="2514600"/>
            <a:chExt cx="311304" cy="1981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/>
          <p:cNvGrpSpPr/>
          <p:nvPr/>
        </p:nvGrpSpPr>
        <p:grpSpPr>
          <a:xfrm>
            <a:off x="2584296" y="2895600"/>
            <a:ext cx="317808" cy="1905000"/>
            <a:chOff x="2584296" y="2667000"/>
            <a:chExt cx="317808" cy="1905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/>
                <p:cNvSpPr txBox="1"/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TextBox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8" name="Group 167"/>
          <p:cNvGrpSpPr/>
          <p:nvPr/>
        </p:nvGrpSpPr>
        <p:grpSpPr>
          <a:xfrm>
            <a:off x="3886200" y="2466201"/>
            <a:ext cx="533400" cy="2791599"/>
            <a:chOff x="3886200" y="2237601"/>
            <a:chExt cx="533400" cy="2791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7" name="Group 166"/>
            <p:cNvGrpSpPr/>
            <p:nvPr/>
          </p:nvGrpSpPr>
          <p:grpSpPr>
            <a:xfrm>
              <a:off x="3886200" y="2237601"/>
              <a:ext cx="533400" cy="2791599"/>
              <a:chOff x="3886200" y="2237601"/>
              <a:chExt cx="533400" cy="27915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4" name="TextBox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5" name="TextBox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6" name="TextBox 1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TextBox 156"/>
                  <p:cNvSpPr txBox="1"/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7" name="TextBox 1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Box 158"/>
                  <p:cNvSpPr txBox="1"/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9" name="TextBox 1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TextBox 159"/>
                  <p:cNvSpPr txBox="1"/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0" name="TextBox 1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r="-5769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1" name="TextBox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TextBox 161"/>
                  <p:cNvSpPr txBox="1"/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2" name="TextBox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TextBox 1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4" name="TextBox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r="-588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TextBox 164"/>
                  <p:cNvSpPr txBox="1"/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TextBox 1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loud Callout 11"/>
          <p:cNvSpPr/>
          <p:nvPr/>
        </p:nvSpPr>
        <p:spPr>
          <a:xfrm>
            <a:off x="6019800" y="4038600"/>
            <a:ext cx="3124200" cy="1279266"/>
          </a:xfrm>
          <a:prstGeom prst="cloudCallout">
            <a:avLst>
              <a:gd name="adj1" fmla="val -14396"/>
              <a:gd name="adj2" fmla="val 8471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is the relation between the two instances ? 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13493" y="5904468"/>
            <a:ext cx="112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maximum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667000" y="6273800"/>
            <a:ext cx="112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maximum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Down Ribbon 106"/>
              <p:cNvSpPr/>
              <p:nvPr/>
            </p:nvSpPr>
            <p:spPr>
              <a:xfrm>
                <a:off x="5334000" y="1600200"/>
                <a:ext cx="3657600" cy="10668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Convince yourself that this theorem would directly imply that </a:t>
                </a:r>
              </a:p>
              <a:p>
                <a:pPr algn="ctr"/>
                <a:r>
                  <a:rPr lang="en-US" sz="1400" dirty="0" err="1">
                    <a:solidFill>
                      <a:schemeClr val="tx1"/>
                    </a:solidFill>
                  </a:rPr>
                  <a:t>maxflow</a:t>
                </a:r>
                <a:r>
                  <a:rPr lang="en-US" sz="1400" dirty="0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4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 = max matching in </a:t>
                </a:r>
                <a14:m>
                  <m:oMath xmlns:m="http://schemas.openxmlformats.org/officeDocument/2006/math">
                    <m:r>
                      <a:rPr lang="en-US" sz="14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Down Ribbon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1600200"/>
                <a:ext cx="3657600" cy="10668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Cloud Callout 107"/>
          <p:cNvSpPr/>
          <p:nvPr/>
        </p:nvSpPr>
        <p:spPr>
          <a:xfrm>
            <a:off x="5257800" y="4038600"/>
            <a:ext cx="4419600" cy="1600200"/>
          </a:xfrm>
          <a:prstGeom prst="cloudCallout">
            <a:avLst>
              <a:gd name="adj1" fmla="val 19107"/>
              <a:gd name="adj2" fmla="val 7709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6C31"/>
                </a:solidFill>
              </a:rPr>
              <a:t>Homework</a:t>
            </a:r>
            <a:r>
              <a:rPr lang="en-US" dirty="0">
                <a:solidFill>
                  <a:schemeClr val="tx1"/>
                </a:solidFill>
              </a:rPr>
              <a:t>: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Make sincere attempt to prove this theorem.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We shall discuss it in next class.</a:t>
            </a:r>
          </a:p>
        </p:txBody>
      </p:sp>
    </p:spTree>
    <p:extLst>
      <p:ext uri="{BB962C8B-B14F-4D97-AF65-F5344CB8AC3E}">
        <p14:creationId xmlns:p14="http://schemas.microsoft.com/office/powerpoint/2010/main" val="41863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  <p:bldP spid="12" grpId="1" animBg="1"/>
      <p:bldP spid="16" grpId="0"/>
      <p:bldP spid="16" grpId="1"/>
      <p:bldP spid="110" grpId="0"/>
      <p:bldP spid="110" grpId="1"/>
      <p:bldP spid="107" grpId="0" animBg="1"/>
      <p:bldP spid="107" grpId="1" animBg="1"/>
      <p:bldP spid="108" grpId="0" animBg="1"/>
      <p:bldP spid="10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Ford Fulkerson </a:t>
            </a:r>
            <a:r>
              <a:rPr lang="en-US" sz="3200" b="1" dirty="0"/>
              <a:t>Algorithm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 {</a:t>
                </a:r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 r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267200" y="1600200"/>
                <a:ext cx="480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In each iteration, </a:t>
                </a:r>
              </a:p>
              <a:p>
                <a:pPr marL="0" indent="0">
                  <a:buNone/>
                </a:pPr>
                <a:r>
                  <a:rPr lang="en-US" sz="1800" dirty="0"/>
                  <a:t>at least one edge </a:t>
                </a:r>
                <a:r>
                  <a:rPr lang="en-US" sz="1800" u="sng" dirty="0">
                    <a:solidFill>
                      <a:srgbClr val="7030A0"/>
                    </a:solidFill>
                  </a:rPr>
                  <a:t>disappears</a:t>
                </a:r>
                <a:r>
                  <a:rPr lang="en-US" sz="1800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The new algorithm will emerge from</a:t>
                </a:r>
              </a:p>
              <a:p>
                <a:pPr marL="0" indent="0">
                  <a:buNone/>
                </a:pPr>
                <a:r>
                  <a:rPr lang="en-US" sz="1800" dirty="0"/>
                  <a:t> a </a:t>
                </a:r>
                <a:r>
                  <a:rPr lang="en-US" sz="1800" b="1" dirty="0"/>
                  <a:t>better understanding</a:t>
                </a:r>
                <a:r>
                  <a:rPr lang="en-US" sz="1800" dirty="0"/>
                  <a:t> of </a:t>
                </a:r>
              </a:p>
              <a:p>
                <a:pPr marL="0" indent="0" algn="ctr">
                  <a:buNone/>
                </a:pPr>
                <a:r>
                  <a:rPr lang="en-US" sz="1800" u="sng" dirty="0">
                    <a:solidFill>
                      <a:srgbClr val="7030A0"/>
                    </a:solidFill>
                  </a:rPr>
                  <a:t>disappearance/re-appearance </a:t>
                </a:r>
                <a:r>
                  <a:rPr lang="en-US" sz="1800" dirty="0"/>
                  <a:t>  of an edge.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267200" y="1600200"/>
                <a:ext cx="4800600" cy="4525963"/>
              </a:xfrm>
              <a:blipFill rotWithShape="1">
                <a:blip r:embed="rId3"/>
                <a:stretch>
                  <a:fillRect l="-1015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24400" y="2819400"/>
            <a:ext cx="3056606" cy="928958"/>
            <a:chOff x="4724400" y="2819400"/>
            <a:chExt cx="3056606" cy="928958"/>
          </a:xfrm>
        </p:grpSpPr>
        <p:sp>
          <p:nvSpPr>
            <p:cNvPr id="2" name="Smiley Face 1"/>
            <p:cNvSpPr/>
            <p:nvPr/>
          </p:nvSpPr>
          <p:spPr>
            <a:xfrm>
              <a:off x="5867400" y="2819400"/>
              <a:ext cx="457200" cy="533400"/>
            </a:xfrm>
            <a:prstGeom prst="smileyFace">
              <a:avLst>
                <a:gd name="adj" fmla="val -4653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724400" y="3352800"/>
                  <a:ext cx="3056606" cy="39555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But it may  </a:t>
                  </a:r>
                  <a:r>
                    <a:rPr lang="en-US" u="sng" dirty="0">
                      <a:solidFill>
                        <a:srgbClr val="7030A0"/>
                      </a:solidFill>
                    </a:rPr>
                    <a:t>appear</a:t>
                  </a:r>
                  <a:r>
                    <a:rPr lang="en-US" dirty="0"/>
                    <a:t> in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a14:m>
                  <a:r>
                    <a:rPr lang="en-US" dirty="0"/>
                    <a:t> again.</a:t>
                  </a: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400" y="3352800"/>
                  <a:ext cx="3056606" cy="395558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392" t="-4478" r="-2584" b="-1641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1695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22313" y="2057400"/>
                <a:ext cx="7772400" cy="1500187"/>
              </a:xfrm>
            </p:spPr>
            <p:txBody>
              <a:bodyPr/>
              <a:lstStyle/>
              <a:p>
                <a:pPr algn="ctr"/>
                <a:r>
                  <a:rPr lang="en-US" sz="3200" b="1" dirty="0">
                    <a:solidFill>
                      <a:srgbClr val="7030A0"/>
                    </a:solidFill>
                  </a:rPr>
                  <a:t>Disappearance </a:t>
                </a:r>
                <a:r>
                  <a:rPr lang="en-US" sz="3200" b="1" dirty="0">
                    <a:solidFill>
                      <a:schemeClr val="tx1"/>
                    </a:solidFill>
                  </a:rPr>
                  <a:t>of an edge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2313" y="2057400"/>
                <a:ext cx="7772400" cy="1500187"/>
              </a:xfrm>
              <a:blipFill rotWithShape="1">
                <a:blip r:embed="rId2"/>
                <a:stretch>
                  <a:fillRect b="-10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4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Disappearance</a:t>
            </a:r>
            <a:r>
              <a:rPr lang="en-US" sz="3200" b="1" dirty="0"/>
              <a:t> of a forward edge</a:t>
            </a:r>
            <a:br>
              <a:rPr lang="en-US" sz="3200" b="1" dirty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Flow must have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increased</a:t>
                </a:r>
                <a:r>
                  <a:rPr lang="en-US" sz="2000" dirty="0"/>
                  <a:t> along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up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).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must </a:t>
                </a:r>
                <a:r>
                  <a:rPr lang="en-US" sz="2000" b="1" u="sng" dirty="0"/>
                  <a:t>belong</a:t>
                </a:r>
                <a:r>
                  <a:rPr lang="en-US" sz="2000" dirty="0"/>
                  <a:t> to the path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selected during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Iteration.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2"/>
                <a:stretch>
                  <a:fillRect l="-741" t="-631" b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own Arrow Callout 20"/>
              <p:cNvSpPr/>
              <p:nvPr/>
            </p:nvSpPr>
            <p:spPr>
              <a:xfrm>
                <a:off x="914400" y="3429000"/>
                <a:ext cx="4563123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After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Iteration</a:t>
                </a:r>
              </a:p>
            </p:txBody>
          </p:sp>
        </mc:Choice>
        <mc:Fallback xmlns="">
          <p:sp>
            <p:nvSpPr>
              <p:cNvPr id="21" name="Down Arrow Callou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429000"/>
                <a:ext cx="4563123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blipFill rotWithShape="1">
                <a:blip r:embed="rId3"/>
                <a:stretch>
                  <a:fillRect t="-1666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457200" y="1828800"/>
            <a:ext cx="5638800" cy="1447800"/>
            <a:chOff x="457200" y="1828800"/>
            <a:chExt cx="7848600" cy="1447800"/>
          </a:xfrm>
        </p:grpSpPr>
        <p:sp>
          <p:nvSpPr>
            <p:cNvPr id="5" name="Cloud 4"/>
            <p:cNvSpPr/>
            <p:nvPr/>
          </p:nvSpPr>
          <p:spPr>
            <a:xfrm>
              <a:off x="457200" y="18288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219200" y="2286000"/>
              <a:ext cx="6248400" cy="381000"/>
              <a:chOff x="1219200" y="3276600"/>
              <a:chExt cx="6248400" cy="3810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2" name="Group 21"/>
            <p:cNvGrpSpPr/>
            <p:nvPr/>
          </p:nvGrpSpPr>
          <p:grpSpPr>
            <a:xfrm>
              <a:off x="3586977" y="243840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4" name="Group 23"/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cxnSp>
              <p:nvCxnSpPr>
                <p:cNvPr id="26" name="Straight Arrow Connector 25"/>
                <p:cNvCxnSpPr/>
                <p:nvPr/>
              </p:nvCxnSpPr>
              <p:spPr>
                <a:xfrm>
                  <a:off x="3581400" y="4419600"/>
                  <a:ext cx="806896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Oval 26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9" name="Group 38"/>
          <p:cNvGrpSpPr/>
          <p:nvPr/>
        </p:nvGrpSpPr>
        <p:grpSpPr>
          <a:xfrm>
            <a:off x="457199" y="3886200"/>
            <a:ext cx="5715001" cy="1447800"/>
            <a:chOff x="457200" y="3886200"/>
            <a:chExt cx="7848600" cy="1447800"/>
          </a:xfrm>
        </p:grpSpPr>
        <p:sp>
          <p:nvSpPr>
            <p:cNvPr id="13" name="Cloud 12"/>
            <p:cNvSpPr/>
            <p:nvPr/>
          </p:nvSpPr>
          <p:spPr>
            <a:xfrm>
              <a:off x="457200" y="38862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219200" y="4343400"/>
              <a:ext cx="6248400" cy="381000"/>
              <a:chOff x="1219200" y="3276600"/>
              <a:chExt cx="6248400" cy="3810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" name="Group 15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9" name="Group 28"/>
            <p:cNvGrpSpPr/>
            <p:nvPr/>
          </p:nvGrpSpPr>
          <p:grpSpPr>
            <a:xfrm>
              <a:off x="3663177" y="457552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1" name="Group 30"/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132213" y="22098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213" y="2209800"/>
                <a:ext cx="497187" cy="395558"/>
              </a:xfrm>
              <a:prstGeom prst="rect">
                <a:avLst/>
              </a:prstGeom>
              <a:blipFill rotWithShape="1">
                <a:blip r:embed="rId8"/>
                <a:stretch>
                  <a:fillRect t="-6250" r="-1463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096000" y="4252642"/>
                <a:ext cx="556499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252642"/>
                <a:ext cx="556499" cy="395558"/>
              </a:xfrm>
              <a:prstGeom prst="rect">
                <a:avLst/>
              </a:prstGeom>
              <a:blipFill rotWithShape="1">
                <a:blip r:embed="rId9"/>
                <a:stretch>
                  <a:fillRect t="-6154" r="-14286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7505700" y="2133600"/>
            <a:ext cx="1714500" cy="29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543800" y="2240622"/>
            <a:ext cx="1752600" cy="18611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400585" y="1752600"/>
                <a:ext cx="266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585" y="1752600"/>
                <a:ext cx="26626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5909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8874279" y="1752600"/>
                <a:ext cx="269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4279" y="1752600"/>
                <a:ext cx="269721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5681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/>
          <p:cNvSpPr/>
          <p:nvPr/>
        </p:nvSpPr>
        <p:spPr>
          <a:xfrm>
            <a:off x="7467600" y="2133600"/>
            <a:ext cx="76200" cy="2931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496515" y="4267200"/>
            <a:ext cx="1714500" cy="29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534614" y="4383201"/>
            <a:ext cx="1762839" cy="157978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391400" y="3886200"/>
                <a:ext cx="266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3886200"/>
                <a:ext cx="266266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6046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8865094" y="3886200"/>
                <a:ext cx="269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094" y="3886200"/>
                <a:ext cx="269721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333" r="-5909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/>
          <p:cNvSpPr/>
          <p:nvPr/>
        </p:nvSpPr>
        <p:spPr>
          <a:xfrm>
            <a:off x="7544853" y="4280932"/>
            <a:ext cx="1752600" cy="204538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458415" y="4267200"/>
            <a:ext cx="76200" cy="2931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>
            <a:off x="7924800" y="1828800"/>
            <a:ext cx="858194" cy="242316"/>
          </a:xfrm>
          <a:prstGeom prst="rightArrow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>
            <a:off x="7924800" y="3962400"/>
            <a:ext cx="858194" cy="242316"/>
          </a:xfrm>
          <a:prstGeom prst="rightArrow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7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1" grpId="0" animBg="1"/>
      <p:bldP spid="36" grpId="0"/>
      <p:bldP spid="37" grpId="0"/>
      <p:bldP spid="33" grpId="0" animBg="1"/>
      <p:bldP spid="42" grpId="0" animBg="1"/>
      <p:bldP spid="43" grpId="0"/>
      <p:bldP spid="44" grpId="0"/>
      <p:bldP spid="40" grpId="0" animBg="1"/>
      <p:bldP spid="46" grpId="0" animBg="1"/>
      <p:bldP spid="47" grpId="0" animBg="1"/>
      <p:bldP spid="48" grpId="0"/>
      <p:bldP spid="49" grpId="0"/>
      <p:bldP spid="51" grpId="0" animBg="1"/>
      <p:bldP spid="50" grpId="0" animBg="1"/>
      <p:bldP spid="52" grpId="0" animBg="1"/>
      <p:bldP spid="5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Disappearance</a:t>
            </a:r>
            <a:r>
              <a:rPr lang="en-US" sz="3200" b="1" dirty="0"/>
              <a:t> of a backward edge</a:t>
            </a:r>
            <a:br>
              <a:rPr lang="en-US" sz="3200" b="1" dirty="0"/>
            </a:br>
            <a:r>
              <a:rPr lang="en-US" sz="3200" b="1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Flow must have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decreased</a:t>
                </a:r>
                <a:r>
                  <a:rPr lang="en-US" sz="2000" dirty="0"/>
                  <a:t> along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to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must </a:t>
                </a:r>
                <a:r>
                  <a:rPr lang="en-US" sz="2000" b="1" dirty="0"/>
                  <a:t>belong</a:t>
                </a:r>
                <a:r>
                  <a:rPr lang="en-US" sz="2000" dirty="0"/>
                  <a:t> to the path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selected during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Iteration.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2"/>
                <a:stretch>
                  <a:fillRect l="-741" t="-631" b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own Arrow Callout 20"/>
              <p:cNvSpPr/>
              <p:nvPr/>
            </p:nvSpPr>
            <p:spPr>
              <a:xfrm>
                <a:off x="914400" y="3429000"/>
                <a:ext cx="4239087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After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Iteration</a:t>
                </a:r>
              </a:p>
            </p:txBody>
          </p:sp>
        </mc:Choice>
        <mc:Fallback xmlns="">
          <p:sp>
            <p:nvSpPr>
              <p:cNvPr id="21" name="Down Arrow Callou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429000"/>
                <a:ext cx="4239087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blipFill rotWithShape="1">
                <a:blip r:embed="rId3"/>
                <a:stretch>
                  <a:fillRect t="-1666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457200" y="1828800"/>
            <a:ext cx="5257800" cy="1295400"/>
            <a:chOff x="457200" y="1828800"/>
            <a:chExt cx="7848600" cy="1447800"/>
          </a:xfrm>
        </p:grpSpPr>
        <p:sp>
          <p:nvSpPr>
            <p:cNvPr id="5" name="Cloud 4"/>
            <p:cNvSpPr/>
            <p:nvPr/>
          </p:nvSpPr>
          <p:spPr>
            <a:xfrm>
              <a:off x="457200" y="18288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219200" y="2286000"/>
              <a:ext cx="6248400" cy="381000"/>
              <a:chOff x="1219200" y="3276600"/>
              <a:chExt cx="6248400" cy="3810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2" name="Group 21"/>
            <p:cNvGrpSpPr/>
            <p:nvPr/>
          </p:nvGrpSpPr>
          <p:grpSpPr>
            <a:xfrm>
              <a:off x="3586977" y="243840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4" name="Group 23"/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cxnSp>
              <p:nvCxnSpPr>
                <p:cNvPr id="26" name="Straight Arrow Connector 25"/>
                <p:cNvCxnSpPr/>
                <p:nvPr/>
              </p:nvCxnSpPr>
              <p:spPr>
                <a:xfrm>
                  <a:off x="3581400" y="4419600"/>
                  <a:ext cx="806896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Oval 26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9" name="Group 38"/>
          <p:cNvGrpSpPr/>
          <p:nvPr/>
        </p:nvGrpSpPr>
        <p:grpSpPr>
          <a:xfrm>
            <a:off x="457200" y="3886200"/>
            <a:ext cx="5257800" cy="1295400"/>
            <a:chOff x="457200" y="3886200"/>
            <a:chExt cx="7848600" cy="1447800"/>
          </a:xfrm>
        </p:grpSpPr>
        <p:sp>
          <p:nvSpPr>
            <p:cNvPr id="13" name="Cloud 12"/>
            <p:cNvSpPr/>
            <p:nvPr/>
          </p:nvSpPr>
          <p:spPr>
            <a:xfrm>
              <a:off x="457200" y="38862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219200" y="4343400"/>
              <a:ext cx="6248400" cy="381000"/>
              <a:chOff x="1219200" y="3276600"/>
              <a:chExt cx="6248400" cy="3810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" name="Group 15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9" name="Group 28"/>
            <p:cNvGrpSpPr/>
            <p:nvPr/>
          </p:nvGrpSpPr>
          <p:grpSpPr>
            <a:xfrm>
              <a:off x="3663177" y="457552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1" name="Group 30"/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903613" y="22098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613" y="2209800"/>
                <a:ext cx="497187" cy="395558"/>
              </a:xfrm>
              <a:prstGeom prst="rect">
                <a:avLst/>
              </a:prstGeom>
              <a:blipFill rotWithShape="1">
                <a:blip r:embed="rId8"/>
                <a:stretch>
                  <a:fillRect t="-6250" r="-1585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867400" y="4252642"/>
                <a:ext cx="556499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4252642"/>
                <a:ext cx="556499" cy="395558"/>
              </a:xfrm>
              <a:prstGeom prst="rect">
                <a:avLst/>
              </a:prstGeom>
              <a:blipFill rotWithShape="1">
                <a:blip r:embed="rId9"/>
                <a:stretch>
                  <a:fillRect t="-6154" r="-14286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/>
          <p:cNvSpPr/>
          <p:nvPr/>
        </p:nvSpPr>
        <p:spPr>
          <a:xfrm>
            <a:off x="7505700" y="2133600"/>
            <a:ext cx="1714500" cy="29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543800" y="2240622"/>
            <a:ext cx="1752600" cy="18611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8877734" y="1752600"/>
                <a:ext cx="266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734" y="1752600"/>
                <a:ext cx="26626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5909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426479" y="1752600"/>
                <a:ext cx="269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479" y="1752600"/>
                <a:ext cx="269721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555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/>
          <p:cNvSpPr/>
          <p:nvPr/>
        </p:nvSpPr>
        <p:spPr>
          <a:xfrm>
            <a:off x="7467600" y="2133600"/>
            <a:ext cx="76200" cy="2931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496515" y="4267200"/>
            <a:ext cx="1714500" cy="29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8877734" y="3886200"/>
                <a:ext cx="266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734" y="3886200"/>
                <a:ext cx="26626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5909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391400" y="3886200"/>
                <a:ext cx="269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3886200"/>
                <a:ext cx="269721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5681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ight Arrow 50"/>
          <p:cNvSpPr/>
          <p:nvPr/>
        </p:nvSpPr>
        <p:spPr>
          <a:xfrm>
            <a:off x="7924800" y="1828800"/>
            <a:ext cx="858194" cy="242316"/>
          </a:xfrm>
          <a:prstGeom prst="rightArrow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>
            <a:off x="7924800" y="4024884"/>
            <a:ext cx="858194" cy="242316"/>
          </a:xfrm>
          <a:prstGeom prst="rightArrow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541019" y="4367446"/>
            <a:ext cx="1752600" cy="18611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458415" y="4267200"/>
            <a:ext cx="76200" cy="2931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352800" y="5334000"/>
            <a:ext cx="1752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105400" y="5334000"/>
            <a:ext cx="1752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191000" y="5715000"/>
            <a:ext cx="3200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0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2" dur="1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7" dur="1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7" dur="1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1" grpId="0" animBg="1"/>
      <p:bldP spid="36" grpId="0"/>
      <p:bldP spid="37" grpId="0"/>
      <p:bldP spid="40" grpId="0" animBg="1"/>
      <p:bldP spid="41" grpId="0" animBg="1"/>
      <p:bldP spid="42" grpId="0"/>
      <p:bldP spid="43" grpId="0"/>
      <p:bldP spid="44" grpId="0" animBg="1"/>
      <p:bldP spid="45" grpId="0" animBg="1"/>
      <p:bldP spid="47" grpId="0"/>
      <p:bldP spid="48" grpId="0"/>
      <p:bldP spid="51" grpId="0" animBg="1"/>
      <p:bldP spid="52" grpId="0" animBg="1"/>
      <p:bldP spid="53" grpId="0" animBg="1"/>
      <p:bldP spid="53" grpId="1" animBg="1"/>
      <p:bldP spid="50" grpId="0" animBg="1"/>
      <p:bldP spid="54" grpId="0" animBg="1"/>
      <p:bldP spid="55" grpId="0" animBg="1"/>
      <p:bldP spid="5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>
                <a:solidFill>
                  <a:srgbClr val="7030A0"/>
                </a:solidFill>
              </a:rPr>
              <a:t>the (RE-)appearance </a:t>
            </a:r>
            <a:r>
              <a:rPr lang="en-US" sz="3200" dirty="0"/>
              <a:t>of an edge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4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(Re)-Appearance</a:t>
            </a:r>
            <a:r>
              <a:rPr lang="en-US" sz="3200" b="1" dirty="0"/>
              <a:t> of a forward edge</a:t>
            </a:r>
            <a:br>
              <a:rPr lang="en-US" sz="3200" b="1" dirty="0"/>
            </a:br>
            <a:endParaRPr 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Flow must have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decreased</a:t>
                </a:r>
                <a:r>
                  <a:rPr lang="en-US" sz="2000" dirty="0"/>
                  <a:t> along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to less than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).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must </a:t>
                </a:r>
                <a:r>
                  <a:rPr lang="en-US" sz="2000" b="1" dirty="0"/>
                  <a:t>belong</a:t>
                </a:r>
                <a:r>
                  <a:rPr lang="en-US" sz="2000" dirty="0"/>
                  <a:t> to the path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selected during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Iteration.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>
                <a:blip r:embed="rId2"/>
                <a:stretch>
                  <a:fillRect l="-772" b="-1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own Arrow Callout 20"/>
              <p:cNvSpPr/>
              <p:nvPr/>
            </p:nvSpPr>
            <p:spPr>
              <a:xfrm>
                <a:off x="914400" y="3429000"/>
                <a:ext cx="35814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After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Iteration</a:t>
                </a:r>
              </a:p>
            </p:txBody>
          </p:sp>
        </mc:Choice>
        <mc:Fallback xmlns="">
          <p:sp>
            <p:nvSpPr>
              <p:cNvPr id="21" name="Down Arrow Callou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429000"/>
                <a:ext cx="35814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blipFill rotWithShape="1">
                <a:blip r:embed="rId3"/>
                <a:stretch>
                  <a:fillRect t="-1666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457200" y="1828800"/>
            <a:ext cx="5029200" cy="1295400"/>
            <a:chOff x="457200" y="1828800"/>
            <a:chExt cx="7848600" cy="1447800"/>
          </a:xfrm>
        </p:grpSpPr>
        <p:sp>
          <p:nvSpPr>
            <p:cNvPr id="5" name="Cloud 4"/>
            <p:cNvSpPr/>
            <p:nvPr/>
          </p:nvSpPr>
          <p:spPr>
            <a:xfrm>
              <a:off x="457200" y="18288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060938" y="2286000"/>
              <a:ext cx="6278880" cy="381000"/>
              <a:chOff x="1060938" y="3276600"/>
              <a:chExt cx="6278880" cy="3810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934200" y="3276600"/>
                <a:ext cx="405618" cy="369332"/>
                <a:chOff x="6934200" y="4431268"/>
                <a:chExt cx="405618" cy="369332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7006073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2" name="Text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06073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9259" r="-82857" b="-4074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/>
              <p:cNvGrpSpPr/>
              <p:nvPr/>
            </p:nvGrpSpPr>
            <p:grpSpPr>
              <a:xfrm>
                <a:off x="1060938" y="3288268"/>
                <a:ext cx="587443" cy="369332"/>
                <a:chOff x="1060938" y="4442936"/>
                <a:chExt cx="587443" cy="369332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1060938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" name="TextBox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60938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9259" r="-76316" b="-4074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2" name="Group 21"/>
            <p:cNvGrpSpPr/>
            <p:nvPr/>
          </p:nvGrpSpPr>
          <p:grpSpPr>
            <a:xfrm>
              <a:off x="3586977" y="243840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4" name="Group 23"/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598813" y="22098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813" y="2209800"/>
                <a:ext cx="497187" cy="395558"/>
              </a:xfrm>
              <a:prstGeom prst="rect">
                <a:avLst/>
              </a:prstGeom>
              <a:blipFill rotWithShape="1">
                <a:blip r:embed="rId8"/>
                <a:stretch>
                  <a:fillRect t="-6250" r="-1585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562600" y="4252642"/>
                <a:ext cx="556499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4252642"/>
                <a:ext cx="556499" cy="395558"/>
              </a:xfrm>
              <a:prstGeom prst="rect">
                <a:avLst/>
              </a:prstGeom>
              <a:blipFill rotWithShape="1">
                <a:blip r:embed="rId9"/>
                <a:stretch>
                  <a:fillRect t="-6154" r="-14286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/>
          <p:cNvGrpSpPr/>
          <p:nvPr/>
        </p:nvGrpSpPr>
        <p:grpSpPr>
          <a:xfrm>
            <a:off x="457200" y="3886200"/>
            <a:ext cx="4953000" cy="1295400"/>
            <a:chOff x="457200" y="3886200"/>
            <a:chExt cx="7848600" cy="1447800"/>
          </a:xfrm>
        </p:grpSpPr>
        <p:grpSp>
          <p:nvGrpSpPr>
            <p:cNvPr id="39" name="Group 38"/>
            <p:cNvGrpSpPr/>
            <p:nvPr/>
          </p:nvGrpSpPr>
          <p:grpSpPr>
            <a:xfrm>
              <a:off x="457200" y="3886200"/>
              <a:ext cx="7848600" cy="1447800"/>
              <a:chOff x="457200" y="3886200"/>
              <a:chExt cx="7848600" cy="1447800"/>
            </a:xfrm>
          </p:grpSpPr>
          <p:sp>
            <p:nvSpPr>
              <p:cNvPr id="13" name="Cloud 12"/>
              <p:cNvSpPr/>
              <p:nvPr/>
            </p:nvSpPr>
            <p:spPr>
              <a:xfrm>
                <a:off x="457200" y="3886200"/>
                <a:ext cx="7848600" cy="1447800"/>
              </a:xfrm>
              <a:prstGeom prst="clou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1060938" y="4343400"/>
                <a:ext cx="6278880" cy="381000"/>
                <a:chOff x="1060938" y="3276600"/>
                <a:chExt cx="6278880" cy="381000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6934200" y="3276600"/>
                  <a:ext cx="405618" cy="369332"/>
                  <a:chOff x="6934200" y="4431268"/>
                  <a:chExt cx="405618" cy="369332"/>
                </a:xfrm>
              </p:grpSpPr>
              <p:sp>
                <p:nvSpPr>
                  <p:cNvPr id="19" name="Oval 18"/>
                  <p:cNvSpPr/>
                  <p:nvPr/>
                </p:nvSpPr>
                <p:spPr>
                  <a:xfrm>
                    <a:off x="6934200" y="4572000"/>
                    <a:ext cx="152400" cy="1524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" name="TextBox 19"/>
                      <p:cNvSpPr txBox="1"/>
                      <p:nvPr/>
                    </p:nvSpPr>
                    <p:spPr>
                      <a:xfrm>
                        <a:off x="7006073" y="4431268"/>
                        <a:ext cx="33374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0" name="TextBox 1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006073" y="4431268"/>
                        <a:ext cx="333745" cy="369332"/>
                      </a:xfrm>
                      <a:prstGeom prst="rect">
                        <a:avLst/>
                      </a:prstGeom>
                      <a:blipFill rotWithShape="1">
                        <a:blip r:embed="rId10"/>
                        <a:stretch>
                          <a:fillRect t="-9259" r="-80000" b="-4074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1060938" y="3288268"/>
                  <a:ext cx="587443" cy="369332"/>
                  <a:chOff x="1060938" y="4442936"/>
                  <a:chExt cx="587443" cy="369332"/>
                </a:xfrm>
              </p:grpSpPr>
              <p:sp>
                <p:nvSpPr>
                  <p:cNvPr id="17" name="Oval 16"/>
                  <p:cNvSpPr/>
                  <p:nvPr/>
                </p:nvSpPr>
                <p:spPr>
                  <a:xfrm>
                    <a:off x="1495981" y="4572000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TextBox 17"/>
                      <p:cNvSpPr txBox="1"/>
                      <p:nvPr/>
                    </p:nvSpPr>
                    <p:spPr>
                      <a:xfrm>
                        <a:off x="1060938" y="4442936"/>
                        <a:ext cx="35298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8" name="TextBox 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60938" y="4442936"/>
                        <a:ext cx="352981" cy="369332"/>
                      </a:xfrm>
                      <a:prstGeom prst="rect">
                        <a:avLst/>
                      </a:prstGeom>
                      <a:blipFill rotWithShape="1">
                        <a:blip r:embed="rId11"/>
                        <a:stretch>
                          <a:fillRect t="-9091" r="-83333" b="-3818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29" name="Group 28"/>
              <p:cNvGrpSpPr/>
              <p:nvPr/>
            </p:nvGrpSpPr>
            <p:grpSpPr>
              <a:xfrm>
                <a:off x="3663177" y="4575520"/>
                <a:ext cx="1366023" cy="453680"/>
                <a:chOff x="3363186" y="4575520"/>
                <a:chExt cx="1366023" cy="45368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Box 29"/>
                    <p:cNvSpPr txBox="1"/>
                    <p:nvPr/>
                  </p:nvSpPr>
                  <p:spPr>
                    <a:xfrm>
                      <a:off x="3363186" y="4659868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" name="TextBox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3186" y="4659868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131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1" name="Group 30"/>
                <p:cNvGrpSpPr/>
                <p:nvPr/>
              </p:nvGrpSpPr>
              <p:grpSpPr>
                <a:xfrm>
                  <a:off x="3461907" y="4575520"/>
                  <a:ext cx="1143000" cy="152400"/>
                  <a:chOff x="3429000" y="4343400"/>
                  <a:chExt cx="1143000" cy="152400"/>
                </a:xfrm>
              </p:grpSpPr>
              <p:sp>
                <p:nvSpPr>
                  <p:cNvPr id="34" name="Oval 33"/>
                  <p:cNvSpPr/>
                  <p:nvPr/>
                </p:nvSpPr>
                <p:spPr>
                  <a:xfrm>
                    <a:off x="3429000" y="43434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Oval 34"/>
                  <p:cNvSpPr/>
                  <p:nvPr/>
                </p:nvSpPr>
                <p:spPr>
                  <a:xfrm>
                    <a:off x="4419600" y="43434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4353786" y="4659868"/>
                      <a:ext cx="37542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8" name="TextBox 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53786" y="4659868"/>
                      <a:ext cx="375423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096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40" name="Straight Arrow Connector 39"/>
            <p:cNvCxnSpPr>
              <a:stCxn id="34" idx="6"/>
            </p:cNvCxnSpPr>
            <p:nvPr/>
          </p:nvCxnSpPr>
          <p:spPr>
            <a:xfrm flipV="1">
              <a:off x="3914298" y="4648200"/>
              <a:ext cx="854998" cy="35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Arrow Connector 41"/>
          <p:cNvCxnSpPr/>
          <p:nvPr/>
        </p:nvCxnSpPr>
        <p:spPr>
          <a:xfrm flipH="1">
            <a:off x="2590800" y="2438400"/>
            <a:ext cx="58512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496515" y="2221468"/>
            <a:ext cx="1714500" cy="29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534615" y="2316821"/>
            <a:ext cx="1752600" cy="197779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7391400" y="1840468"/>
                <a:ext cx="266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1840468"/>
                <a:ext cx="266266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6046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8865094" y="1840468"/>
                <a:ext cx="269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094" y="1840468"/>
                <a:ext cx="269721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5909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/>
          <p:cNvSpPr/>
          <p:nvPr/>
        </p:nvSpPr>
        <p:spPr>
          <a:xfrm>
            <a:off x="7544853" y="2231744"/>
            <a:ext cx="1752600" cy="204538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458415" y="2221468"/>
            <a:ext cx="76200" cy="2931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7496515" y="4278868"/>
            <a:ext cx="1714500" cy="29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7534615" y="4374221"/>
            <a:ext cx="1752600" cy="197779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7391400" y="3897868"/>
                <a:ext cx="266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3897868"/>
                <a:ext cx="266266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6046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8865094" y="3897868"/>
                <a:ext cx="269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094" y="3897868"/>
                <a:ext cx="269721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197" r="-5909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tangle 60"/>
          <p:cNvSpPr/>
          <p:nvPr/>
        </p:nvSpPr>
        <p:spPr>
          <a:xfrm>
            <a:off x="7544853" y="4289144"/>
            <a:ext cx="1752600" cy="204538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7458415" y="4278868"/>
            <a:ext cx="76200" cy="2931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Arrow 62"/>
          <p:cNvSpPr/>
          <p:nvPr/>
        </p:nvSpPr>
        <p:spPr>
          <a:xfrm>
            <a:off x="7924800" y="1905000"/>
            <a:ext cx="858194" cy="242316"/>
          </a:xfrm>
          <a:prstGeom prst="rightArrow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Arrow 63"/>
          <p:cNvSpPr/>
          <p:nvPr/>
        </p:nvSpPr>
        <p:spPr>
          <a:xfrm>
            <a:off x="7924800" y="4024884"/>
            <a:ext cx="858194" cy="242316"/>
          </a:xfrm>
          <a:prstGeom prst="rightArrow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9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1" grpId="0" uiExpand="1" animBg="1"/>
      <p:bldP spid="36" grpId="0" uiExpand="1"/>
      <p:bldP spid="37" grpId="0" uiExpand="1"/>
      <p:bldP spid="50" grpId="0" animBg="1"/>
      <p:bldP spid="51" grpId="0" animBg="1"/>
      <p:bldP spid="52" grpId="0"/>
      <p:bldP spid="53" grpId="0"/>
      <p:bldP spid="54" grpId="0" animBg="1"/>
      <p:bldP spid="55" grpId="0" animBg="1"/>
      <p:bldP spid="57" grpId="0" animBg="1"/>
      <p:bldP spid="58" grpId="0" animBg="1"/>
      <p:bldP spid="59" grpId="0"/>
      <p:bldP spid="60" grpId="0"/>
      <p:bldP spid="61" grpId="0" animBg="1"/>
      <p:bldP spid="61" grpId="1" animBg="1"/>
      <p:bldP spid="62" grpId="0" animBg="1"/>
      <p:bldP spid="63" grpId="0" animBg="1"/>
      <p:bldP spid="6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(Re)-appearance</a:t>
            </a:r>
            <a:r>
              <a:rPr lang="en-US" sz="3200" b="1" dirty="0"/>
              <a:t> of a backward edge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Flow must have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increased</a:t>
                </a:r>
                <a:r>
                  <a:rPr lang="en-US" sz="2000" dirty="0"/>
                  <a:t> along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).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must </a:t>
                </a:r>
                <a:r>
                  <a:rPr lang="en-US" sz="2000" b="1" dirty="0"/>
                  <a:t>belong</a:t>
                </a:r>
                <a:r>
                  <a:rPr lang="en-US" sz="2000" dirty="0"/>
                  <a:t> to the path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selected during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Iteration.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2"/>
                <a:stretch>
                  <a:fillRect l="-741" t="-631" b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own Arrow Callout 20"/>
              <p:cNvSpPr/>
              <p:nvPr/>
            </p:nvSpPr>
            <p:spPr>
              <a:xfrm>
                <a:off x="914400" y="3429000"/>
                <a:ext cx="46482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After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Iteration</a:t>
                </a:r>
              </a:p>
            </p:txBody>
          </p:sp>
        </mc:Choice>
        <mc:Fallback xmlns="">
          <p:sp>
            <p:nvSpPr>
              <p:cNvPr id="21" name="Down Arrow Callou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429000"/>
                <a:ext cx="46482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blipFill rotWithShape="1">
                <a:blip r:embed="rId3"/>
                <a:stretch>
                  <a:fillRect t="-1666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457200" y="1828800"/>
            <a:ext cx="5486400" cy="1295400"/>
            <a:chOff x="457200" y="1828800"/>
            <a:chExt cx="7848600" cy="1447800"/>
          </a:xfrm>
        </p:grpSpPr>
        <p:sp>
          <p:nvSpPr>
            <p:cNvPr id="5" name="Cloud 4"/>
            <p:cNvSpPr/>
            <p:nvPr/>
          </p:nvSpPr>
          <p:spPr>
            <a:xfrm>
              <a:off x="457200" y="18288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219200" y="2286000"/>
              <a:ext cx="6248400" cy="381000"/>
              <a:chOff x="1219200" y="3276600"/>
              <a:chExt cx="6248400" cy="3810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2" name="Group 21"/>
            <p:cNvGrpSpPr/>
            <p:nvPr/>
          </p:nvGrpSpPr>
          <p:grpSpPr>
            <a:xfrm>
              <a:off x="3586977" y="243840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4" name="Group 23"/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9" name="Group 38"/>
          <p:cNvGrpSpPr/>
          <p:nvPr/>
        </p:nvGrpSpPr>
        <p:grpSpPr>
          <a:xfrm>
            <a:off x="457200" y="3886200"/>
            <a:ext cx="5486400" cy="1447800"/>
            <a:chOff x="457200" y="3886200"/>
            <a:chExt cx="7848600" cy="1447800"/>
          </a:xfrm>
        </p:grpSpPr>
        <p:sp>
          <p:nvSpPr>
            <p:cNvPr id="13" name="Cloud 12"/>
            <p:cNvSpPr/>
            <p:nvPr/>
          </p:nvSpPr>
          <p:spPr>
            <a:xfrm>
              <a:off x="457200" y="38862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219200" y="4343400"/>
              <a:ext cx="6248400" cy="381000"/>
              <a:chOff x="1219200" y="3276600"/>
              <a:chExt cx="6248400" cy="3810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" name="Group 15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9" name="Group 28"/>
            <p:cNvGrpSpPr/>
            <p:nvPr/>
          </p:nvGrpSpPr>
          <p:grpSpPr>
            <a:xfrm>
              <a:off x="3663177" y="457552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1" name="Group 30"/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132213" y="22098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213" y="2209800"/>
                <a:ext cx="497187" cy="395558"/>
              </a:xfrm>
              <a:prstGeom prst="rect">
                <a:avLst/>
              </a:prstGeom>
              <a:blipFill rotWithShape="1">
                <a:blip r:embed="rId8"/>
                <a:stretch>
                  <a:fillRect t="-6250" r="-1463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096000" y="4252642"/>
                <a:ext cx="556499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252642"/>
                <a:ext cx="556499" cy="395558"/>
              </a:xfrm>
              <a:prstGeom prst="rect">
                <a:avLst/>
              </a:prstGeom>
              <a:blipFill rotWithShape="1">
                <a:blip r:embed="rId9"/>
                <a:stretch>
                  <a:fillRect t="-6154" r="-14286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/>
          <p:nvPr/>
        </p:nvCxnSpPr>
        <p:spPr>
          <a:xfrm>
            <a:off x="2873812" y="4648200"/>
            <a:ext cx="600084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505700" y="2133600"/>
            <a:ext cx="1714500" cy="29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8877734" y="1752600"/>
                <a:ext cx="266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734" y="1752600"/>
                <a:ext cx="26626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5909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426479" y="1752600"/>
                <a:ext cx="269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479" y="1752600"/>
                <a:ext cx="269721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555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/>
          <p:cNvSpPr/>
          <p:nvPr/>
        </p:nvSpPr>
        <p:spPr>
          <a:xfrm>
            <a:off x="7467600" y="2133600"/>
            <a:ext cx="76200" cy="2931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496515" y="4267200"/>
            <a:ext cx="1714500" cy="29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534615" y="4351531"/>
            <a:ext cx="1752600" cy="197779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8877734" y="3886200"/>
                <a:ext cx="266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734" y="3886200"/>
                <a:ext cx="26626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5909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7391400" y="3886200"/>
                <a:ext cx="269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3886200"/>
                <a:ext cx="269721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5681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/>
          <p:cNvSpPr/>
          <p:nvPr/>
        </p:nvSpPr>
        <p:spPr>
          <a:xfrm>
            <a:off x="7458415" y="4267200"/>
            <a:ext cx="76200" cy="2931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/>
          <p:cNvSpPr/>
          <p:nvPr/>
        </p:nvSpPr>
        <p:spPr>
          <a:xfrm>
            <a:off x="7924800" y="1828800"/>
            <a:ext cx="858194" cy="242316"/>
          </a:xfrm>
          <a:prstGeom prst="rightArrow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>
            <a:off x="7904806" y="3948684"/>
            <a:ext cx="858194" cy="242316"/>
          </a:xfrm>
          <a:prstGeom prst="rightArrow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stCxn id="25" idx="0"/>
          </p:cNvCxnSpPr>
          <p:nvPr/>
        </p:nvCxnSpPr>
        <p:spPr>
          <a:xfrm flipH="1" flipV="1">
            <a:off x="2827806" y="2442411"/>
            <a:ext cx="640873" cy="72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00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1" grpId="0" animBg="1"/>
      <p:bldP spid="36" grpId="0"/>
      <p:bldP spid="37" grpId="0"/>
      <p:bldP spid="41" grpId="0" animBg="1"/>
      <p:bldP spid="43" grpId="0"/>
      <p:bldP spid="44" grpId="0"/>
      <p:bldP spid="45" grpId="0" animBg="1"/>
      <p:bldP spid="46" grpId="0" animBg="1"/>
      <p:bldP spid="47" grpId="0" animBg="1"/>
      <p:bldP spid="48" grpId="0"/>
      <p:bldP spid="49" grpId="0"/>
      <p:bldP spid="50" grpId="0" animBg="1"/>
      <p:bldP spid="51" grpId="0" animBg="1"/>
      <p:bldP spid="5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14219</TotalTime>
  <Words>1707</Words>
  <Application>Microsoft Macintosh PowerPoint</Application>
  <PresentationFormat>On-screen Show (4:3)</PresentationFormat>
  <Paragraphs>534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Cambria Math</vt:lpstr>
      <vt:lpstr>Wingdings</vt:lpstr>
      <vt:lpstr>Office Theme</vt:lpstr>
      <vt:lpstr>Design and Analysis of Algorithms CS345  </vt:lpstr>
      <vt:lpstr>Polynomial Time algorithms for max-flow</vt:lpstr>
      <vt:lpstr>Ford Fulkerson Algorithm </vt:lpstr>
      <vt:lpstr>PowerPoint Presentation</vt:lpstr>
      <vt:lpstr>Disappearance of a forward edge </vt:lpstr>
      <vt:lpstr>Disappearance of a backward edge  </vt:lpstr>
      <vt:lpstr>  the (RE-)appearance of an edge</vt:lpstr>
      <vt:lpstr>(Re)-Appearance of a forward edge </vt:lpstr>
      <vt:lpstr>(Re)-appearance of a backward edge</vt:lpstr>
      <vt:lpstr>Disappearance/Reappearance of an edge in residual network</vt:lpstr>
      <vt:lpstr>Algorithm 2  </vt:lpstr>
      <vt:lpstr>Algorithm 2  </vt:lpstr>
      <vt:lpstr>A crucial observation </vt:lpstr>
      <vt:lpstr>Bounding the disappearing/re-appearing  of an edge </vt:lpstr>
      <vt:lpstr>Analysis of Algorithm 2</vt:lpstr>
      <vt:lpstr>Proof of the monotonic increase of  distanceS in  residual network</vt:lpstr>
      <vt:lpstr>Proof by contradiction </vt:lpstr>
      <vt:lpstr>Proof by contradiction </vt:lpstr>
      <vt:lpstr>Well Known Algorithms for Max-Flow</vt:lpstr>
      <vt:lpstr>Well known algorithms for Max-Flow</vt:lpstr>
      <vt:lpstr>Applications and Variants Of  Max-Flow</vt:lpstr>
      <vt:lpstr>Multiple source  and multiple sinks</vt:lpstr>
      <vt:lpstr>Max flow when nodes also have capacity</vt:lpstr>
      <vt:lpstr>Application # 2 of Max-Flow</vt:lpstr>
      <vt:lpstr>Bipartite matching</vt:lpstr>
      <vt:lpstr>Bipartite matching               Maximum Flow</vt:lpstr>
      <vt:lpstr>Bipartite matching               Maximum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Raghunath Tewari</cp:lastModifiedBy>
  <cp:revision>1370</cp:revision>
  <dcterms:created xsi:type="dcterms:W3CDTF">2011-12-03T04:13:03Z</dcterms:created>
  <dcterms:modified xsi:type="dcterms:W3CDTF">2024-09-25T02:03:43Z</dcterms:modified>
</cp:coreProperties>
</file>