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274" r:id="rId2"/>
    <p:sldId id="601" r:id="rId3"/>
    <p:sldId id="602" r:id="rId4"/>
    <p:sldId id="603" r:id="rId5"/>
    <p:sldId id="628" r:id="rId6"/>
    <p:sldId id="605" r:id="rId7"/>
    <p:sldId id="606" r:id="rId8"/>
    <p:sldId id="607" r:id="rId9"/>
    <p:sldId id="608" r:id="rId10"/>
    <p:sldId id="614" r:id="rId11"/>
    <p:sldId id="615" r:id="rId12"/>
    <p:sldId id="533" r:id="rId13"/>
    <p:sldId id="572" r:id="rId14"/>
    <p:sldId id="573" r:id="rId15"/>
    <p:sldId id="570" r:id="rId16"/>
    <p:sldId id="583" r:id="rId17"/>
    <p:sldId id="569" r:id="rId18"/>
    <p:sldId id="579" r:id="rId19"/>
    <p:sldId id="631" r:id="rId20"/>
    <p:sldId id="586" r:id="rId21"/>
    <p:sldId id="585" r:id="rId22"/>
    <p:sldId id="587" r:id="rId23"/>
    <p:sldId id="617" r:id="rId24"/>
    <p:sldId id="618" r:id="rId25"/>
    <p:sldId id="619" r:id="rId26"/>
    <p:sldId id="620" r:id="rId27"/>
    <p:sldId id="621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render Baswana" initials="S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6D7EAE-D3CB-6047-8FF5-EF30D6E9762B}" v="47" dt="2024-09-27T02:34:31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5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20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7B6D7EAE-D3CB-6047-8FF5-EF30D6E9762B}"/>
    <pc:docChg chg="custSel delSld modSld">
      <pc:chgData name="Raghunath Tewari" userId="2638bdda-d406-4938-a2a6-e4e967acb772" providerId="ADAL" clId="{7B6D7EAE-D3CB-6047-8FF5-EF30D6E9762B}" dt="2024-09-27T05:31:23.397" v="62" actId="2696"/>
      <pc:docMkLst>
        <pc:docMk/>
      </pc:docMkLst>
      <pc:sldChg chg="delSp mod delAnim">
        <pc:chgData name="Raghunath Tewari" userId="2638bdda-d406-4938-a2a6-e4e967acb772" providerId="ADAL" clId="{7B6D7EAE-D3CB-6047-8FF5-EF30D6E9762B}" dt="2024-09-25T17:19:27.764" v="5" actId="478"/>
        <pc:sldMkLst>
          <pc:docMk/>
          <pc:sldMk cId="1524367628" sldId="585"/>
        </pc:sldMkLst>
        <pc:spChg chg="del">
          <ac:chgData name="Raghunath Tewari" userId="2638bdda-d406-4938-a2a6-e4e967acb772" providerId="ADAL" clId="{7B6D7EAE-D3CB-6047-8FF5-EF30D6E9762B}" dt="2024-09-25T17:19:27.764" v="5" actId="478"/>
          <ac:spMkLst>
            <pc:docMk/>
            <pc:sldMk cId="1524367628" sldId="585"/>
            <ac:spMk id="99" creationId="{00000000-0000-0000-0000-000000000000}"/>
          </ac:spMkLst>
        </pc:spChg>
      </pc:sldChg>
      <pc:sldChg chg="delSp modSp mod delAnim">
        <pc:chgData name="Raghunath Tewari" userId="2638bdda-d406-4938-a2a6-e4e967acb772" providerId="ADAL" clId="{7B6D7EAE-D3CB-6047-8FF5-EF30D6E9762B}" dt="2024-09-25T16:52:44.998" v="1" actId="478"/>
        <pc:sldMkLst>
          <pc:docMk/>
          <pc:sldMk cId="4164802556" sldId="614"/>
        </pc:sldMkLst>
        <pc:spChg chg="del mod">
          <ac:chgData name="Raghunath Tewari" userId="2638bdda-d406-4938-a2a6-e4e967acb772" providerId="ADAL" clId="{7B6D7EAE-D3CB-6047-8FF5-EF30D6E9762B}" dt="2024-09-25T16:52:44.998" v="1" actId="478"/>
          <ac:spMkLst>
            <pc:docMk/>
            <pc:sldMk cId="4164802556" sldId="614"/>
            <ac:spMk id="29" creationId="{00000000-0000-0000-0000-000000000000}"/>
          </ac:spMkLst>
        </pc:spChg>
      </pc:sldChg>
      <pc:sldChg chg="del">
        <pc:chgData name="Raghunath Tewari" userId="2638bdda-d406-4938-a2a6-e4e967acb772" providerId="ADAL" clId="{7B6D7EAE-D3CB-6047-8FF5-EF30D6E9762B}" dt="2024-09-27T05:31:23.026" v="56" actId="2696"/>
        <pc:sldMkLst>
          <pc:docMk/>
          <pc:sldMk cId="4197850287" sldId="622"/>
        </pc:sldMkLst>
      </pc:sldChg>
      <pc:sldChg chg="del">
        <pc:chgData name="Raghunath Tewari" userId="2638bdda-d406-4938-a2a6-e4e967acb772" providerId="ADAL" clId="{7B6D7EAE-D3CB-6047-8FF5-EF30D6E9762B}" dt="2024-09-27T05:31:23.102" v="57" actId="2696"/>
        <pc:sldMkLst>
          <pc:docMk/>
          <pc:sldMk cId="2217377531" sldId="623"/>
        </pc:sldMkLst>
      </pc:sldChg>
      <pc:sldChg chg="del">
        <pc:chgData name="Raghunath Tewari" userId="2638bdda-d406-4938-a2a6-e4e967acb772" providerId="ADAL" clId="{7B6D7EAE-D3CB-6047-8FF5-EF30D6E9762B}" dt="2024-09-27T05:31:23.165" v="58" actId="2696"/>
        <pc:sldMkLst>
          <pc:docMk/>
          <pc:sldMk cId="1791061223" sldId="624"/>
        </pc:sldMkLst>
      </pc:sldChg>
      <pc:sldChg chg="modSp del">
        <pc:chgData name="Raghunath Tewari" userId="2638bdda-d406-4938-a2a6-e4e967acb772" providerId="ADAL" clId="{7B6D7EAE-D3CB-6047-8FF5-EF30D6E9762B}" dt="2024-09-27T05:31:23.236" v="59" actId="2696"/>
        <pc:sldMkLst>
          <pc:docMk/>
          <pc:sldMk cId="2380580077" sldId="625"/>
        </pc:sldMkLst>
        <pc:spChg chg="mod">
          <ac:chgData name="Raghunath Tewari" userId="2638bdda-d406-4938-a2a6-e4e967acb772" providerId="ADAL" clId="{7B6D7EAE-D3CB-6047-8FF5-EF30D6E9762B}" dt="2024-09-26T17:46:26.038" v="50" actId="20577"/>
          <ac:spMkLst>
            <pc:docMk/>
            <pc:sldMk cId="2380580077" sldId="625"/>
            <ac:spMk id="8" creationId="{00000000-0000-0000-0000-000000000000}"/>
          </ac:spMkLst>
        </pc:spChg>
      </pc:sldChg>
      <pc:sldChg chg="delSp mod delAnim">
        <pc:chgData name="Raghunath Tewari" userId="2638bdda-d406-4938-a2a6-e4e967acb772" providerId="ADAL" clId="{7B6D7EAE-D3CB-6047-8FF5-EF30D6E9762B}" dt="2024-09-25T17:09:05.561" v="4" actId="478"/>
        <pc:sldMkLst>
          <pc:docMk/>
          <pc:sldMk cId="3159246129" sldId="631"/>
        </pc:sldMkLst>
        <pc:spChg chg="del">
          <ac:chgData name="Raghunath Tewari" userId="2638bdda-d406-4938-a2a6-e4e967acb772" providerId="ADAL" clId="{7B6D7EAE-D3CB-6047-8FF5-EF30D6E9762B}" dt="2024-09-25T17:08:37.105" v="2" actId="478"/>
          <ac:spMkLst>
            <pc:docMk/>
            <pc:sldMk cId="3159246129" sldId="631"/>
            <ac:spMk id="17" creationId="{00000000-0000-0000-0000-000000000000}"/>
          </ac:spMkLst>
        </pc:spChg>
        <pc:spChg chg="del">
          <ac:chgData name="Raghunath Tewari" userId="2638bdda-d406-4938-a2a6-e4e967acb772" providerId="ADAL" clId="{7B6D7EAE-D3CB-6047-8FF5-EF30D6E9762B}" dt="2024-09-25T17:09:05.561" v="4" actId="478"/>
          <ac:spMkLst>
            <pc:docMk/>
            <pc:sldMk cId="3159246129" sldId="631"/>
            <ac:spMk id="92" creationId="{00000000-0000-0000-0000-000000000000}"/>
          </ac:spMkLst>
        </pc:spChg>
        <pc:spChg chg="del">
          <ac:chgData name="Raghunath Tewari" userId="2638bdda-d406-4938-a2a6-e4e967acb772" providerId="ADAL" clId="{7B6D7EAE-D3CB-6047-8FF5-EF30D6E9762B}" dt="2024-09-25T17:08:45.154" v="3" actId="478"/>
          <ac:spMkLst>
            <pc:docMk/>
            <pc:sldMk cId="3159246129" sldId="631"/>
            <ac:spMk id="101" creationId="{00000000-0000-0000-0000-000000000000}"/>
          </ac:spMkLst>
        </pc:spChg>
      </pc:sldChg>
      <pc:sldChg chg="del">
        <pc:chgData name="Raghunath Tewari" userId="2638bdda-d406-4938-a2a6-e4e967acb772" providerId="ADAL" clId="{7B6D7EAE-D3CB-6047-8FF5-EF30D6E9762B}" dt="2024-09-27T05:31:23.397" v="62" actId="2696"/>
        <pc:sldMkLst>
          <pc:docMk/>
          <pc:sldMk cId="1272919706" sldId="637"/>
        </pc:sldMkLst>
      </pc:sldChg>
      <pc:sldChg chg="del">
        <pc:chgData name="Raghunath Tewari" userId="2638bdda-d406-4938-a2a6-e4e967acb772" providerId="ADAL" clId="{7B6D7EAE-D3CB-6047-8FF5-EF30D6E9762B}" dt="2024-09-27T05:31:23.343" v="61" actId="2696"/>
        <pc:sldMkLst>
          <pc:docMk/>
          <pc:sldMk cId="1009428243" sldId="638"/>
        </pc:sldMkLst>
      </pc:sldChg>
      <pc:sldChg chg="delSp modSp del mod delAnim">
        <pc:chgData name="Raghunath Tewari" userId="2638bdda-d406-4938-a2a6-e4e967acb772" providerId="ADAL" clId="{7B6D7EAE-D3CB-6047-8FF5-EF30D6E9762B}" dt="2024-09-27T05:31:23.294" v="60" actId="2696"/>
        <pc:sldMkLst>
          <pc:docMk/>
          <pc:sldMk cId="1839764873" sldId="641"/>
        </pc:sldMkLst>
        <pc:spChg chg="del mod">
          <ac:chgData name="Raghunath Tewari" userId="2638bdda-d406-4938-a2a6-e4e967acb772" providerId="ADAL" clId="{7B6D7EAE-D3CB-6047-8FF5-EF30D6E9762B}" dt="2024-09-27T02:34:35.952" v="52" actId="478"/>
          <ac:spMkLst>
            <pc:docMk/>
            <pc:sldMk cId="1839764873" sldId="641"/>
            <ac:spMk id="5" creationId="{00000000-0000-0000-0000-000000000000}"/>
          </ac:spMkLst>
        </pc:spChg>
        <pc:spChg chg="del">
          <ac:chgData name="Raghunath Tewari" userId="2638bdda-d406-4938-a2a6-e4e967acb772" providerId="ADAL" clId="{7B6D7EAE-D3CB-6047-8FF5-EF30D6E9762B}" dt="2024-09-27T02:34:50.213" v="55" actId="478"/>
          <ac:spMkLst>
            <pc:docMk/>
            <pc:sldMk cId="1839764873" sldId="641"/>
            <ac:spMk id="6" creationId="{00000000-0000-0000-0000-000000000000}"/>
          </ac:spMkLst>
        </pc:spChg>
        <pc:spChg chg="del">
          <ac:chgData name="Raghunath Tewari" userId="2638bdda-d406-4938-a2a6-e4e967acb772" providerId="ADAL" clId="{7B6D7EAE-D3CB-6047-8FF5-EF30D6E9762B}" dt="2024-09-27T02:34:39.274" v="53" actId="478"/>
          <ac:spMkLst>
            <pc:docMk/>
            <pc:sldMk cId="1839764873" sldId="641"/>
            <ac:spMk id="7" creationId="{00000000-0000-0000-0000-000000000000}"/>
          </ac:spMkLst>
        </pc:spChg>
        <pc:spChg chg="del">
          <ac:chgData name="Raghunath Tewari" userId="2638bdda-d406-4938-a2a6-e4e967acb772" providerId="ADAL" clId="{7B6D7EAE-D3CB-6047-8FF5-EF30D6E9762B}" dt="2024-09-27T02:34:42.033" v="54" actId="478"/>
          <ac:spMkLst>
            <pc:docMk/>
            <pc:sldMk cId="1839764873" sldId="641"/>
            <ac:spMk id="8" creationId="{00000000-0000-0000-0000-000000000000}"/>
          </ac:spMkLst>
        </pc:spChg>
      </pc:sldChg>
    </pc:docChg>
  </pc:docChgLst>
  <pc:docChgLst>
    <pc:chgData name="Raghunath Tewari" userId="2638bdda-d406-4938-a2a6-e4e967acb772" providerId="ADAL" clId="{5A7B67C7-774B-314A-925F-9F9397B91D04}"/>
    <pc:docChg chg="modSld">
      <pc:chgData name="Raghunath Tewari" userId="2638bdda-d406-4938-a2a6-e4e967acb772" providerId="ADAL" clId="{5A7B67C7-774B-314A-925F-9F9397B91D04}" dt="2024-09-23T13:17:34.267" v="13" actId="20577"/>
      <pc:docMkLst>
        <pc:docMk/>
      </pc:docMkLst>
      <pc:sldChg chg="modSp mod">
        <pc:chgData name="Raghunath Tewari" userId="2638bdda-d406-4938-a2a6-e4e967acb772" providerId="ADAL" clId="{5A7B67C7-774B-314A-925F-9F9397B91D04}" dt="2024-09-23T13:17:34.267" v="13" actId="20577"/>
        <pc:sldMkLst>
          <pc:docMk/>
          <pc:sldMk cId="0" sldId="274"/>
        </pc:sldMkLst>
        <pc:spChg chg="mod">
          <ac:chgData name="Raghunath Tewari" userId="2638bdda-d406-4938-a2a6-e4e967acb772" providerId="ADAL" clId="{5A7B67C7-774B-314A-925F-9F9397B91D04}" dt="2024-09-23T13:17:31.297" v="11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Raghunath Tewari" userId="2638bdda-d406-4938-a2a6-e4e967acb772" providerId="ADAL" clId="{5A7B67C7-774B-314A-925F-9F9397B91D04}" dt="2024-09-23T13:17:34.267" v="13" actId="20577"/>
          <ac:spMkLst>
            <pc:docMk/>
            <pc:sldMk cId="0" sldId="274"/>
            <ac:spMk id="3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0-07T07:26:35.218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9/27/24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9/27/24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9/27/24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5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3.png"/><Relationship Id="rId5" Type="http://schemas.openxmlformats.org/officeDocument/2006/relationships/image" Target="../media/image230.png"/><Relationship Id="rId10" Type="http://schemas.openxmlformats.org/officeDocument/2006/relationships/image" Target="../media/image2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image" Target="../media/image51.png"/><Relationship Id="rId21" Type="http://schemas.openxmlformats.org/officeDocument/2006/relationships/image" Target="../media/image190.png"/><Relationship Id="rId12" Type="http://schemas.openxmlformats.org/officeDocument/2006/relationships/image" Target="../media/image101.png"/><Relationship Id="rId17" Type="http://schemas.openxmlformats.org/officeDocument/2006/relationships/image" Target="../media/image151.png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1.png"/><Relationship Id="rId5" Type="http://schemas.openxmlformats.org/officeDocument/2006/relationships/image" Target="../media/image70.png"/><Relationship Id="rId15" Type="http://schemas.openxmlformats.org/officeDocument/2006/relationships/image" Target="../media/image130.png"/><Relationship Id="rId23" Type="http://schemas.openxmlformats.org/officeDocument/2006/relationships/image" Target="../media/image211.png"/><Relationship Id="rId10" Type="http://schemas.openxmlformats.org/officeDocument/2006/relationships/image" Target="../media/image80.png"/><Relationship Id="rId19" Type="http://schemas.openxmlformats.org/officeDocument/2006/relationships/image" Target="../media/image170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/Relationships>
</file>

<file path=ppt/slides/_rels/slide1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00.png"/><Relationship Id="rId3" Type="http://schemas.openxmlformats.org/officeDocument/2006/relationships/image" Target="../media/image51.png"/><Relationship Id="rId21" Type="http://schemas.openxmlformats.org/officeDocument/2006/relationships/image" Target="../media/image111.png"/><Relationship Id="rId17" Type="http://schemas.openxmlformats.org/officeDocument/2006/relationships/image" Target="../media/image151.png"/><Relationship Id="rId25" Type="http://schemas.openxmlformats.org/officeDocument/2006/relationships/image" Target="../media/image190.png"/><Relationship Id="rId2" Type="http://schemas.openxmlformats.org/officeDocument/2006/relationships/image" Target="../media/image30.png"/><Relationship Id="rId16" Type="http://schemas.openxmlformats.org/officeDocument/2006/relationships/image" Target="../media/image140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80.png"/><Relationship Id="rId5" Type="http://schemas.openxmlformats.org/officeDocument/2006/relationships/image" Target="../media/image70.png"/><Relationship Id="rId15" Type="http://schemas.openxmlformats.org/officeDocument/2006/relationships/image" Target="../media/image130.png"/><Relationship Id="rId23" Type="http://schemas.openxmlformats.org/officeDocument/2006/relationships/image" Target="../media/image170.png"/><Relationship Id="rId10" Type="http://schemas.openxmlformats.org/officeDocument/2006/relationships/image" Target="../media/image80.png"/><Relationship Id="rId19" Type="http://schemas.openxmlformats.org/officeDocument/2006/relationships/image" Target="../media/image91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0.png"/><Relationship Id="rId22" Type="http://schemas.openxmlformats.org/officeDocument/2006/relationships/image" Target="../media/image160.png"/></Relationships>
</file>

<file path=ppt/slides/_rels/slide1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00.png"/><Relationship Id="rId3" Type="http://schemas.openxmlformats.org/officeDocument/2006/relationships/image" Target="../media/image51.png"/><Relationship Id="rId21" Type="http://schemas.openxmlformats.org/officeDocument/2006/relationships/image" Target="../media/image180.png"/><Relationship Id="rId17" Type="http://schemas.openxmlformats.org/officeDocument/2006/relationships/image" Target="../media/image151.png"/><Relationship Id="rId25" Type="http://schemas.openxmlformats.org/officeDocument/2006/relationships/image" Target="../media/image111.png"/><Relationship Id="rId2" Type="http://schemas.openxmlformats.org/officeDocument/2006/relationships/image" Target="../media/image242.png"/><Relationship Id="rId16" Type="http://schemas.openxmlformats.org/officeDocument/2006/relationships/image" Target="../media/image140.png"/><Relationship Id="rId20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01.png"/><Relationship Id="rId5" Type="http://schemas.openxmlformats.org/officeDocument/2006/relationships/image" Target="../media/image70.png"/><Relationship Id="rId15" Type="http://schemas.openxmlformats.org/officeDocument/2006/relationships/image" Target="../media/image130.png"/><Relationship Id="rId23" Type="http://schemas.openxmlformats.org/officeDocument/2006/relationships/image" Target="../media/image91.png"/><Relationship Id="rId10" Type="http://schemas.openxmlformats.org/officeDocument/2006/relationships/image" Target="../media/image80.png"/><Relationship Id="rId19" Type="http://schemas.openxmlformats.org/officeDocument/2006/relationships/image" Target="../media/image160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0.png"/><Relationship Id="rId22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00.png"/><Relationship Id="rId26" Type="http://schemas.openxmlformats.org/officeDocument/2006/relationships/image" Target="../media/image10.png"/><Relationship Id="rId3" Type="http://schemas.openxmlformats.org/officeDocument/2006/relationships/image" Target="../media/image51.png"/><Relationship Id="rId21" Type="http://schemas.openxmlformats.org/officeDocument/2006/relationships/image" Target="../media/image9.png"/><Relationship Id="rId17" Type="http://schemas.openxmlformats.org/officeDocument/2006/relationships/image" Target="../media/image151.png"/><Relationship Id="rId25" Type="http://schemas.openxmlformats.org/officeDocument/2006/relationships/image" Target="../media/image190.png"/><Relationship Id="rId2" Type="http://schemas.openxmlformats.org/officeDocument/2006/relationships/image" Target="../media/image251.png"/><Relationship Id="rId16" Type="http://schemas.openxmlformats.org/officeDocument/2006/relationships/image" Target="../media/image140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80.png"/><Relationship Id="rId5" Type="http://schemas.openxmlformats.org/officeDocument/2006/relationships/image" Target="../media/image70.png"/><Relationship Id="rId15" Type="http://schemas.openxmlformats.org/officeDocument/2006/relationships/image" Target="../media/image130.png"/><Relationship Id="rId23" Type="http://schemas.openxmlformats.org/officeDocument/2006/relationships/image" Target="../media/image170.png"/><Relationship Id="rId10" Type="http://schemas.openxmlformats.org/officeDocument/2006/relationships/image" Target="../media/image80.png"/><Relationship Id="rId19" Type="http://schemas.openxmlformats.org/officeDocument/2006/relationships/image" Target="../media/image7.png"/><Relationship Id="rId4" Type="http://schemas.openxmlformats.org/officeDocument/2006/relationships/image" Target="../media/image60.png"/><Relationship Id="rId9" Type="http://schemas.openxmlformats.org/officeDocument/2006/relationships/image" Target="../media/image47.png"/><Relationship Id="rId14" Type="http://schemas.openxmlformats.org/officeDocument/2006/relationships/image" Target="../media/image120.png"/><Relationship Id="rId22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comments" Target="../comments/comment1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0.png"/><Relationship Id="rId7" Type="http://schemas.openxmlformats.org/officeDocument/2006/relationships/image" Target="../media/image26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121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131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CS345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>
                <a:solidFill>
                  <a:srgbClr val="C00000"/>
                </a:solidFill>
              </a:rPr>
              <a:t>Lecture 23</a:t>
            </a: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Maximum Flow</a:t>
            </a:r>
            <a:endParaRPr lang="en-US" sz="24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Applications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Generalization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/>
                  <a:t>: If 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6379713" y="1699736"/>
            <a:ext cx="2057400" cy="4572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Integrality</a:t>
            </a:r>
            <a:r>
              <a:rPr lang="en-US" dirty="0">
                <a:solidFill>
                  <a:schemeClr val="tx1"/>
                </a:solidFill>
              </a:rPr>
              <a:t> of flow</a:t>
            </a:r>
          </a:p>
        </p:txBody>
      </p:sp>
      <p:sp>
        <p:nvSpPr>
          <p:cNvPr id="12" name="Oval 11"/>
          <p:cNvSpPr/>
          <p:nvPr/>
        </p:nvSpPr>
        <p:spPr>
          <a:xfrm>
            <a:off x="1905000" y="1600200"/>
            <a:ext cx="2514600" cy="4038600"/>
          </a:xfrm>
          <a:prstGeom prst="ellipse">
            <a:avLst/>
          </a:prstGeom>
          <a:noFill/>
          <a:ln w="5715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0" y="4050268"/>
                <a:ext cx="202786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= {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}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∪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Applicants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50268"/>
                <a:ext cx="202786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447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38950" y="3429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950" y="3429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-76200" y="4812268"/>
                <a:ext cx="223881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812268"/>
                <a:ext cx="2238818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70" t="-6349" r="-351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ounded Rectangle 109"/>
          <p:cNvSpPr/>
          <p:nvPr/>
        </p:nvSpPr>
        <p:spPr>
          <a:xfrm>
            <a:off x="6400800" y="2362200"/>
            <a:ext cx="20574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7030A0"/>
                </a:solidFill>
              </a:rPr>
              <a:t>Unit edge capacity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13931" y="4827540"/>
                <a:ext cx="738669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  </m:t>
                      </m:r>
                      <m:r>
                        <a:rPr lang="en-US" sz="1600" b="1" i="1" smtClean="0">
                          <a:latin typeface="Cambria Math"/>
                        </a:rPr>
                        <m:t>𝟎</m:t>
                      </m:r>
                      <m:r>
                        <a:rPr lang="en-US" sz="1600" b="1" i="1" smtClean="0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31" y="4827540"/>
                <a:ext cx="738669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2590800" y="2783182"/>
            <a:ext cx="292755" cy="4172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2438400" y="5791200"/>
            <a:ext cx="414374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0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 animBg="1"/>
      <p:bldP spid="16" grpId="0" animBg="1"/>
      <p:bldP spid="18" grpId="0"/>
      <p:bldP spid="25" grpId="0" animBg="1"/>
      <p:bldP spid="110" grpId="0" animBg="1"/>
      <p:bldP spid="27" grpId="0" animBg="1"/>
      <p:bldP spid="28" grpId="0" animBg="1"/>
      <p:bldP spid="1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/>
                  <a:t>: If 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dirty="0"/>
                  <a:t>: Let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 be a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We shall now construct a matching of size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Firstly, by integrality theorem,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 is integral. </a:t>
                </a:r>
              </a:p>
              <a:p>
                <a:pPr marL="0" indent="0">
                  <a:buNone/>
                </a:pPr>
                <a:r>
                  <a:rPr lang="en-US" sz="1800" dirty="0"/>
                  <a:t>Consider the 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= {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}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/>
                      </a:rPr>
                      <m:t>∪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Applicants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Since there is no edge that enters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/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b="1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Moreover, since capacity of each edge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is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, each edge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carries either no flow or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Therefore, there are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edges between </a:t>
                </a:r>
                <a:r>
                  <a:rPr lang="en-US" sz="1800" b="1" dirty="0"/>
                  <a:t>Applicants </a:t>
                </a:r>
                <a:r>
                  <a:rPr lang="en-US" sz="1800" dirty="0"/>
                  <a:t>and </a:t>
                </a:r>
                <a:r>
                  <a:rPr lang="en-US" sz="1800" b="1" dirty="0"/>
                  <a:t>jobs </a:t>
                </a:r>
                <a:r>
                  <a:rPr lang="en-US" sz="1800" dirty="0"/>
                  <a:t>that carry</a:t>
                </a:r>
                <a:r>
                  <a:rPr lang="en-US" sz="1800" b="1" dirty="0"/>
                  <a:t> </a:t>
                </a:r>
                <a:r>
                  <a:rPr lang="en-US" sz="1800" dirty="0"/>
                  <a:t>flow of value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b="1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1800" dirty="0"/>
                  <a:t> denote the set of these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edges.</a:t>
                </a:r>
              </a:p>
              <a:p>
                <a:pPr marL="0" indent="0">
                  <a:buNone/>
                </a:pPr>
                <a:r>
                  <a:rPr lang="en-US" sz="1800" dirty="0"/>
                  <a:t>Since each edge leaving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(and each edge entering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) has capacity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, there can be at most one edge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incident on any  applicant (or any job).  </a:t>
                </a:r>
              </a:p>
              <a:p>
                <a:pPr marL="0" indent="0">
                  <a:buNone/>
                </a:pPr>
                <a:r>
                  <a:rPr lang="en-US" sz="1800" dirty="0"/>
                  <a:t>It thus follows that the 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indeed a matching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This completes the proof of  part 2 of the theorem.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2"/>
                <a:stretch>
                  <a:fillRect l="-741" t="-524" r="-593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3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Generalization </a:t>
            </a:r>
            <a:r>
              <a:rPr lang="en-US" sz="2800" dirty="0"/>
              <a:t>of max-flow 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br>
              <a:rPr lang="en-US" sz="2800" dirty="0"/>
            </a:br>
            <a:r>
              <a:rPr lang="en-US" sz="2800" b="1" dirty="0">
                <a:solidFill>
                  <a:schemeClr val="tx1"/>
                </a:solidFill>
              </a:rPr>
              <a:t>Extending the </a:t>
            </a:r>
            <a:r>
              <a:rPr lang="en-US" sz="2800" b="1" dirty="0">
                <a:solidFill>
                  <a:srgbClr val="006C31"/>
                </a:solidFill>
              </a:rPr>
              <a:t>conservation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factories </a:t>
                </a:r>
              </a:p>
              <a:p>
                <a:pPr marL="0" indent="0">
                  <a:buNone/>
                </a:pP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villages</a:t>
                </a:r>
              </a:p>
              <a:p>
                <a:pPr marL="0" indent="0">
                  <a:buNone/>
                </a:pPr>
                <a:r>
                  <a:rPr lang="en-US" sz="2000" dirty="0"/>
                  <a:t>connected through a </a:t>
                </a:r>
                <a:r>
                  <a:rPr lang="en-US" sz="2000" u="sng" dirty="0"/>
                  <a:t>network of roads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Is it possible to transport the goods to villages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at the same rate it is being produced at factories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  <a:blipFill rotWithShape="1">
                <a:blip r:embed="rId2"/>
                <a:stretch>
                  <a:fillRect l="-741" t="-545" b="-7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14600" y="1981200"/>
            <a:ext cx="2514600" cy="3505200"/>
            <a:chOff x="2514600" y="1981200"/>
            <a:chExt cx="2514600" cy="3505200"/>
          </a:xfrm>
        </p:grpSpPr>
        <p:pic>
          <p:nvPicPr>
            <p:cNvPr id="5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393" y="48594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4210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793" y="1981200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590800" y="2514600"/>
            <a:ext cx="5181600" cy="2971800"/>
            <a:chOff x="2590800" y="2514600"/>
            <a:chExt cx="5181600" cy="29718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6630" y="2514600"/>
              <a:ext cx="825770" cy="5821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4218432"/>
              <a:ext cx="825770" cy="5821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3456432"/>
              <a:ext cx="825770" cy="5821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230" y="4904232"/>
              <a:ext cx="825770" cy="58216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2768804" y="2294697"/>
            <a:ext cx="4590711" cy="2900619"/>
            <a:chOff x="2768804" y="2294697"/>
            <a:chExt cx="4590711" cy="2900619"/>
          </a:xfrm>
        </p:grpSpPr>
        <p:cxnSp>
          <p:nvCxnSpPr>
            <p:cNvPr id="19" name="Straight Arrow Connector 18"/>
            <p:cNvCxnSpPr>
              <a:stCxn id="6" idx="2"/>
              <a:endCxn id="11" idx="0"/>
            </p:cNvCxnSpPr>
            <p:nvPr/>
          </p:nvCxnSpPr>
          <p:spPr>
            <a:xfrm>
              <a:off x="2768804" y="3048000"/>
              <a:ext cx="234881" cy="11704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0" idx="1"/>
            </p:cNvCxnSpPr>
            <p:nvPr/>
          </p:nvCxnSpPr>
          <p:spPr>
            <a:xfrm>
              <a:off x="5029201" y="2294697"/>
              <a:ext cx="1917429" cy="5109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12" idx="0"/>
            </p:cNvCxnSpPr>
            <p:nvPr/>
          </p:nvCxnSpPr>
          <p:spPr>
            <a:xfrm>
              <a:off x="4774997" y="2608193"/>
              <a:ext cx="743288" cy="8482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2" idx="3"/>
            </p:cNvCxnSpPr>
            <p:nvPr/>
          </p:nvCxnSpPr>
          <p:spPr>
            <a:xfrm flipH="1">
              <a:off x="5931170" y="3096768"/>
              <a:ext cx="1428345" cy="650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1"/>
              <a:endCxn id="5" idx="3"/>
            </p:cNvCxnSpPr>
            <p:nvPr/>
          </p:nvCxnSpPr>
          <p:spPr>
            <a:xfrm flipH="1" flipV="1">
              <a:off x="4495800" y="5172904"/>
              <a:ext cx="1536430" cy="224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5" idx="0"/>
            </p:cNvCxnSpPr>
            <p:nvPr/>
          </p:nvCxnSpPr>
          <p:spPr>
            <a:xfrm flipH="1">
              <a:off x="4241597" y="4038600"/>
              <a:ext cx="1276689" cy="8208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2"/>
              <a:endCxn id="13" idx="0"/>
            </p:cNvCxnSpPr>
            <p:nvPr/>
          </p:nvCxnSpPr>
          <p:spPr>
            <a:xfrm flipH="1">
              <a:off x="6445115" y="3096768"/>
              <a:ext cx="914400" cy="1807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11" idx="2"/>
            </p:cNvCxnSpPr>
            <p:nvPr/>
          </p:nvCxnSpPr>
          <p:spPr>
            <a:xfrm flipH="1" flipV="1">
              <a:off x="3003685" y="4800600"/>
              <a:ext cx="983709" cy="372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32020" y="1676400"/>
            <a:ext cx="2898760" cy="4117777"/>
            <a:chOff x="2132020" y="1676400"/>
            <a:chExt cx="2898760" cy="4117777"/>
          </a:xfrm>
        </p:grpSpPr>
        <p:sp>
          <p:nvSpPr>
            <p:cNvPr id="45" name="TextBox 44"/>
            <p:cNvSpPr txBox="1"/>
            <p:nvPr/>
          </p:nvSpPr>
          <p:spPr>
            <a:xfrm>
              <a:off x="2132020" y="2587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400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62400" y="548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167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600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08220" y="2664023"/>
            <a:ext cx="5946760" cy="3127177"/>
            <a:chOff x="2208220" y="2664023"/>
            <a:chExt cx="5946760" cy="3127177"/>
          </a:xfrm>
        </p:grpSpPr>
        <p:sp>
          <p:nvSpPr>
            <p:cNvPr id="48" name="TextBox 47"/>
            <p:cNvSpPr txBox="1"/>
            <p:nvPr/>
          </p:nvSpPr>
          <p:spPr>
            <a:xfrm>
              <a:off x="7696200" y="26640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300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84820" y="3962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200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46820" y="5483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500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08220" y="4343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200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3023007" y="2294697"/>
            <a:ext cx="1497786" cy="4398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800" y="3032312"/>
            <a:ext cx="4555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048000"/>
            <a:ext cx="4855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8" name="Cloud Callout 17"/>
          <p:cNvSpPr/>
          <p:nvPr/>
        </p:nvSpPr>
        <p:spPr>
          <a:xfrm>
            <a:off x="0" y="3962400"/>
            <a:ext cx="2208220" cy="1024352"/>
          </a:xfrm>
          <a:prstGeom prst="cloudCallout">
            <a:avLst>
              <a:gd name="adj1" fmla="val -24705"/>
              <a:gd name="adj2" fmla="val 7142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if roads have capacities 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98620" y="5715001"/>
            <a:ext cx="2642976" cy="304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267200" y="5715000"/>
            <a:ext cx="2642976" cy="304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352800" y="6096001"/>
            <a:ext cx="3593830" cy="3047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35" grpId="0" animBg="1"/>
      <p:bldP spid="18" grpId="0" animBg="1"/>
      <p:bldP spid="15" grpId="0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514600" y="1981200"/>
            <a:ext cx="2514600" cy="3505200"/>
            <a:chOff x="2514600" y="1981200"/>
            <a:chExt cx="2514600" cy="3505200"/>
          </a:xfrm>
        </p:grpSpPr>
        <p:pic>
          <p:nvPicPr>
            <p:cNvPr id="5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393" y="48594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421007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Program Files\Microsoft Office\MEDIA\CAGCAT10\j0285360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0793" y="1981200"/>
              <a:ext cx="508407" cy="626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590800" y="2514600"/>
            <a:ext cx="5181600" cy="2971800"/>
            <a:chOff x="2590800" y="2514600"/>
            <a:chExt cx="5181600" cy="29718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6630" y="2514600"/>
              <a:ext cx="825770" cy="5821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4218432"/>
              <a:ext cx="825770" cy="58216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5400" y="3456432"/>
              <a:ext cx="825770" cy="5821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2230" y="4904232"/>
              <a:ext cx="825770" cy="582168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2768804" y="2294697"/>
            <a:ext cx="4590711" cy="2900619"/>
            <a:chOff x="2768804" y="2294697"/>
            <a:chExt cx="4590711" cy="2900619"/>
          </a:xfrm>
        </p:grpSpPr>
        <p:cxnSp>
          <p:nvCxnSpPr>
            <p:cNvPr id="19" name="Straight Arrow Connector 18"/>
            <p:cNvCxnSpPr>
              <a:stCxn id="6" idx="2"/>
              <a:endCxn id="11" idx="0"/>
            </p:cNvCxnSpPr>
            <p:nvPr/>
          </p:nvCxnSpPr>
          <p:spPr>
            <a:xfrm>
              <a:off x="2768804" y="3048000"/>
              <a:ext cx="234881" cy="11704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0" idx="1"/>
            </p:cNvCxnSpPr>
            <p:nvPr/>
          </p:nvCxnSpPr>
          <p:spPr>
            <a:xfrm>
              <a:off x="5029201" y="2294697"/>
              <a:ext cx="1917429" cy="5109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2"/>
              <a:endCxn id="12" idx="0"/>
            </p:cNvCxnSpPr>
            <p:nvPr/>
          </p:nvCxnSpPr>
          <p:spPr>
            <a:xfrm>
              <a:off x="4774997" y="2608193"/>
              <a:ext cx="743288" cy="8482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2" idx="3"/>
            </p:cNvCxnSpPr>
            <p:nvPr/>
          </p:nvCxnSpPr>
          <p:spPr>
            <a:xfrm flipH="1">
              <a:off x="5931170" y="3096768"/>
              <a:ext cx="1428345" cy="6507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3" idx="1"/>
              <a:endCxn id="5" idx="3"/>
            </p:cNvCxnSpPr>
            <p:nvPr/>
          </p:nvCxnSpPr>
          <p:spPr>
            <a:xfrm flipH="1" flipV="1">
              <a:off x="4495800" y="5172904"/>
              <a:ext cx="1536430" cy="224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5" idx="0"/>
            </p:cNvCxnSpPr>
            <p:nvPr/>
          </p:nvCxnSpPr>
          <p:spPr>
            <a:xfrm flipH="1">
              <a:off x="4241597" y="4038600"/>
              <a:ext cx="1276689" cy="8208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2"/>
              <a:endCxn id="13" idx="0"/>
            </p:cNvCxnSpPr>
            <p:nvPr/>
          </p:nvCxnSpPr>
          <p:spPr>
            <a:xfrm flipH="1">
              <a:off x="6445115" y="3096768"/>
              <a:ext cx="914400" cy="1807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11" idx="2"/>
            </p:cNvCxnSpPr>
            <p:nvPr/>
          </p:nvCxnSpPr>
          <p:spPr>
            <a:xfrm flipH="1" flipV="1">
              <a:off x="3003685" y="4800600"/>
              <a:ext cx="983709" cy="372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32020" y="1676400"/>
            <a:ext cx="2898760" cy="4117777"/>
            <a:chOff x="2132020" y="1676400"/>
            <a:chExt cx="2898760" cy="4117777"/>
          </a:xfrm>
        </p:grpSpPr>
        <p:sp>
          <p:nvSpPr>
            <p:cNvPr id="45" name="TextBox 44"/>
            <p:cNvSpPr txBox="1"/>
            <p:nvPr/>
          </p:nvSpPr>
          <p:spPr>
            <a:xfrm>
              <a:off x="2132020" y="25878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400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62400" y="548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572000" y="1676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600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08220" y="2664023"/>
            <a:ext cx="5946760" cy="3127177"/>
            <a:chOff x="2208220" y="2664023"/>
            <a:chExt cx="5946760" cy="3127177"/>
          </a:xfrm>
        </p:grpSpPr>
        <p:sp>
          <p:nvSpPr>
            <p:cNvPr id="48" name="TextBox 47"/>
            <p:cNvSpPr txBox="1"/>
            <p:nvPr/>
          </p:nvSpPr>
          <p:spPr>
            <a:xfrm>
              <a:off x="7696200" y="26640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300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84820" y="3962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200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46820" y="5483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500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208220" y="43434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200</a:t>
              </a: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3023007" y="2294697"/>
            <a:ext cx="1497786" cy="43980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800" y="3032312"/>
            <a:ext cx="45557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6800" y="3048000"/>
            <a:ext cx="50366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 ? 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61020" y="251162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500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514600" y="2511623"/>
            <a:ext cx="4725980" cy="2974777"/>
            <a:chOff x="2514600" y="2511623"/>
            <a:chExt cx="4725980" cy="2974777"/>
          </a:xfrm>
        </p:grpSpPr>
        <p:sp>
          <p:nvSpPr>
            <p:cNvPr id="36" name="TextBox 35"/>
            <p:cNvSpPr txBox="1"/>
            <p:nvPr/>
          </p:nvSpPr>
          <p:spPr>
            <a:xfrm>
              <a:off x="3733800" y="2511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800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24400" y="2892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200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76800" y="43404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03820" y="51786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50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90192" y="50292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300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14600" y="35022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100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99220" y="342900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600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81800" y="4035623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700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562600" y="251460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900</a:t>
            </a:r>
          </a:p>
        </p:txBody>
      </p:sp>
      <p:sp>
        <p:nvSpPr>
          <p:cNvPr id="56" name="Cloud Callout 55"/>
          <p:cNvSpPr/>
          <p:nvPr/>
        </p:nvSpPr>
        <p:spPr>
          <a:xfrm>
            <a:off x="0" y="3962400"/>
            <a:ext cx="2208220" cy="1024352"/>
          </a:xfrm>
          <a:prstGeom prst="cloudCallout">
            <a:avLst>
              <a:gd name="adj1" fmla="val -24705"/>
              <a:gd name="adj2" fmla="val 7142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if roads have capacities ?</a:t>
            </a:r>
          </a:p>
        </p:txBody>
      </p:sp>
    </p:spTree>
    <p:extLst>
      <p:ext uri="{BB962C8B-B14F-4D97-AF65-F5344CB8AC3E}">
        <p14:creationId xmlns:p14="http://schemas.microsoft.com/office/powerpoint/2010/main" val="46470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5" grpId="0" animBg="1"/>
      <p:bldP spid="38" grpId="0"/>
      <p:bldP spid="38" grpId="1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with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and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𝐑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 such that</a:t>
                </a:r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)&lt;0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implies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factory</a:t>
                </a:r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)&gt;0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implies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village in our example</a:t>
                </a:r>
                <a:r>
                  <a:rPr lang="en-US" sz="2000" b="1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circulation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d>
                            <m:d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  <m:r>
                        <a:rPr lang="en-US" sz="2000" b="0" i="1" dirty="0" smtClean="0">
                          <a:latin typeface="Cambria Math"/>
                        </a:rPr>
                        <m:t>            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d>
                            <m:dPr>
                              <m:ctrlP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</m:d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&gt;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Equal 1"/>
          <p:cNvSpPr/>
          <p:nvPr/>
        </p:nvSpPr>
        <p:spPr>
          <a:xfrm>
            <a:off x="4267200" y="5181600"/>
            <a:ext cx="685800" cy="533400"/>
          </a:xfrm>
          <a:prstGeom prst="mathEqual">
            <a:avLst>
              <a:gd name="adj1" fmla="val 23520"/>
              <a:gd name="adj2" fmla="val 1557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05400" y="5867400"/>
            <a:ext cx="1752600" cy="571500"/>
            <a:chOff x="4611624" y="2171700"/>
            <a:chExt cx="1752600" cy="571500"/>
          </a:xfrm>
        </p:grpSpPr>
        <p:sp>
          <p:nvSpPr>
            <p:cNvPr id="3" name="Right Brace 2"/>
            <p:cNvSpPr/>
            <p:nvPr/>
          </p:nvSpPr>
          <p:spPr>
            <a:xfrm rot="5400000">
              <a:off x="5372862" y="1410462"/>
              <a:ext cx="230124" cy="17526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304310" y="2373868"/>
                  <a:ext cx="410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𝑫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4310" y="2373868"/>
                  <a:ext cx="41069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911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Line Callout 1 6"/>
          <p:cNvSpPr/>
          <p:nvPr/>
        </p:nvSpPr>
        <p:spPr>
          <a:xfrm>
            <a:off x="2209800" y="6016752"/>
            <a:ext cx="2400300" cy="612648"/>
          </a:xfrm>
          <a:prstGeom prst="borderCallout1">
            <a:avLst>
              <a:gd name="adj1" fmla="val 2166"/>
              <a:gd name="adj2" fmla="val 51191"/>
              <a:gd name="adj3" fmla="val -68263"/>
              <a:gd name="adj4" fmla="val 9923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absolutely necessary condition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29000" y="2514600"/>
            <a:ext cx="414374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" y="4343400"/>
            <a:ext cx="3124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28654" y="4648200"/>
            <a:ext cx="490574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73970" y="3886200"/>
            <a:ext cx="2098776" cy="5181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57600" y="4343400"/>
            <a:ext cx="470408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2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with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and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𝐑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 such that</a:t>
                </a:r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  <m:r>
                      <m:rPr>
                        <m:nor/>
                      </m:rPr>
                      <a:rPr lang="en-US" sz="2000" b="0" i="0" dirty="0" smtClean="0"/>
                      <m:t>&lt;0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implies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factory</a:t>
                </a:r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m:rPr>
                        <m:nor/>
                      </m:rPr>
                      <a:rPr lang="en-US" sz="2000" dirty="0"/>
                      <m:t>)</m:t>
                    </m:r>
                    <m:r>
                      <m:rPr>
                        <m:nor/>
                      </m:rPr>
                      <a:rPr lang="en-US" sz="2000" b="0" i="0" dirty="0" smtClean="0"/>
                      <m:t>&gt;</m:t>
                    </m:r>
                    <m:r>
                      <m:rPr>
                        <m:nor/>
                      </m:rPr>
                      <a:rPr lang="en-US" sz="2000" dirty="0"/>
                      <m:t>0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implies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village in our example</a:t>
                </a:r>
                <a:r>
                  <a:rPr lang="en-US" sz="2000" b="1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circulation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Reduce this problem to an instance of </a:t>
                </a:r>
                <a:r>
                  <a:rPr lang="en-US" sz="2000" b="1" dirty="0"/>
                  <a:t>Max-flow</a:t>
                </a:r>
                <a:r>
                  <a:rPr lang="en-US" sz="2000" dirty="0"/>
                  <a:t> problem.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Hint</a:t>
                </a:r>
                <a:r>
                  <a:rPr lang="en-US" sz="2000" dirty="0"/>
                  <a:t>: </a:t>
                </a:r>
                <a:r>
                  <a:rPr lang="en-US" sz="2000" b="1" dirty="0"/>
                  <a:t>the multiple source multiple sink </a:t>
                </a:r>
                <a:r>
                  <a:rPr lang="en-US" sz="2000" dirty="0"/>
                  <a:t>problem from  the previous class.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  <a:blipFill rotWithShape="1">
                <a:blip r:embed="rId2"/>
                <a:stretch>
                  <a:fillRect l="-741" t="-674" b="-6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2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               </a:t>
            </a:r>
            <a:r>
              <a:rPr lang="en-US" sz="3200" b="1" dirty="0">
                <a:solidFill>
                  <a:srgbClr val="7030A0"/>
                </a:solidFill>
              </a:rPr>
              <a:t>Max-Flow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How does the corresponding instance of max-flow look like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1600" y="2362200"/>
            <a:ext cx="2510130" cy="2133600"/>
            <a:chOff x="1376070" y="2362200"/>
            <a:chExt cx="2510130" cy="21336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362200"/>
              <a:ext cx="2205330" cy="806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</p:cNvCxnSpPr>
            <p:nvPr/>
          </p:nvCxnSpPr>
          <p:spPr>
            <a:xfrm>
              <a:off x="1419781" y="3276600"/>
              <a:ext cx="2466419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1460991" y="2667000"/>
            <a:ext cx="2139278" cy="1817132"/>
            <a:chOff x="1460991" y="2667000"/>
            <a:chExt cx="2139278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81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89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4" name="Group 33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110" name="Group 109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3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4" name="TextBox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95" name="Oval 94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&gt;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99" name="Oval 98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&lt;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This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22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6200" y="3124200"/>
                <a:ext cx="978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This is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978153" cy="369332"/>
              </a:xfrm>
              <a:prstGeom prst="rect">
                <a:avLst/>
              </a:prstGeom>
              <a:blipFill rotWithShape="1">
                <a:blip r:embed="rId23"/>
                <a:stretch>
                  <a:fillRect l="-5625" t="-8333" r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94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2" grpId="0" animBg="1"/>
      <p:bldP spid="2" grpId="0"/>
      <p:bldP spid="65" grpId="0" animBg="1"/>
      <p:bldP spid="66" grpId="0"/>
      <p:bldP spid="6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               </a:t>
            </a:r>
            <a:r>
              <a:rPr lang="en-US" sz="3200" b="1" dirty="0">
                <a:solidFill>
                  <a:srgbClr val="7030A0"/>
                </a:solidFill>
              </a:rPr>
              <a:t>Max-Flow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the relation between the two instances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u="sng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if and only if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 rotWithShape="1">
                <a:blip r:embed="rId2"/>
                <a:stretch>
                  <a:fillRect l="-741" t="-580" b="-6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1600" y="2362200"/>
            <a:ext cx="2510130" cy="2133600"/>
            <a:chOff x="1376070" y="2362200"/>
            <a:chExt cx="2510130" cy="21336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362200"/>
              <a:ext cx="2205330" cy="806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</p:cNvCxnSpPr>
            <p:nvPr/>
          </p:nvCxnSpPr>
          <p:spPr>
            <a:xfrm>
              <a:off x="1419781" y="3276600"/>
              <a:ext cx="2466419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67" name="Oval 66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&lt;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70" name="Oval 69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&gt;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This is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Ribbon 15"/>
          <p:cNvSpPr/>
          <p:nvPr/>
        </p:nvSpPr>
        <p:spPr>
          <a:xfrm>
            <a:off x="7245324" y="4724400"/>
            <a:ext cx="1813061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How to prove it ?</a:t>
            </a:r>
          </a:p>
        </p:txBody>
      </p:sp>
      <p:sp>
        <p:nvSpPr>
          <p:cNvPr id="80" name="Down Ribbon 79"/>
          <p:cNvSpPr/>
          <p:nvPr/>
        </p:nvSpPr>
        <p:spPr>
          <a:xfrm>
            <a:off x="7239000" y="4949952"/>
            <a:ext cx="1813061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Split it into 2 parts.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1460991" y="2667000"/>
            <a:ext cx="2139278" cy="1817132"/>
            <a:chOff x="1460991" y="2667000"/>
            <a:chExt cx="2139278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81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333" r="-89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93" name="Group 92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694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6" grpId="0" animBg="1"/>
      <p:bldP spid="16" grpId="1" animBg="1"/>
      <p:bldP spid="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               </a:t>
            </a:r>
            <a:r>
              <a:rPr lang="en-US" sz="3200" b="1" dirty="0">
                <a:solidFill>
                  <a:srgbClr val="7030A0"/>
                </a:solidFill>
              </a:rPr>
              <a:t>Max-Flow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then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1371600" y="2362200"/>
            <a:ext cx="2510130" cy="2133600"/>
            <a:chOff x="1376070" y="2362200"/>
            <a:chExt cx="2510130" cy="2133600"/>
          </a:xfrm>
        </p:grpSpPr>
        <p:cxnSp>
          <p:nvCxnSpPr>
            <p:cNvPr id="81" name="Straight Arrow Connector 80"/>
            <p:cNvCxnSpPr>
              <a:stCxn id="74" idx="7"/>
              <a:endCxn id="14" idx="2"/>
            </p:cNvCxnSpPr>
            <p:nvPr/>
          </p:nvCxnSpPr>
          <p:spPr>
            <a:xfrm flipV="1">
              <a:off x="1376070" y="2362200"/>
              <a:ext cx="2205330" cy="806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4" idx="6"/>
            </p:cNvCxnSpPr>
            <p:nvPr/>
          </p:nvCxnSpPr>
          <p:spPr>
            <a:xfrm>
              <a:off x="1419781" y="3276600"/>
              <a:ext cx="2466419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20" idx="2"/>
            </p:cNvCxnSpPr>
            <p:nvPr/>
          </p:nvCxnSpPr>
          <p:spPr>
            <a:xfrm>
              <a:off x="1376070" y="3396734"/>
              <a:ext cx="1214730" cy="10990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67" name="Oval 66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&lt;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70" name="Oval 69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&gt;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This is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80" name="Group 79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1460991" y="2667000"/>
            <a:ext cx="2139278" cy="1817132"/>
            <a:chOff x="1460991" y="2667000"/>
            <a:chExt cx="2139278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991" y="4114800"/>
                  <a:ext cx="901209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t="-8197" r="-810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288" y="2667000"/>
                  <a:ext cx="889987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t="-8333" r="-89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3516868"/>
                  <a:ext cx="933269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784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8" name="Straight Arrow Connector 97"/>
          <p:cNvCxnSpPr/>
          <p:nvPr/>
        </p:nvCxnSpPr>
        <p:spPr>
          <a:xfrm flipV="1">
            <a:off x="1371600" y="2362200"/>
            <a:ext cx="2205330" cy="806637"/>
          </a:xfrm>
          <a:prstGeom prst="straightConnector1">
            <a:avLst/>
          </a:prstGeom>
          <a:ln w="762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472123" y="2177534"/>
            <a:ext cx="370954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2594944">
            <a:off x="-889345" y="1922314"/>
            <a:ext cx="2674907" cy="2864361"/>
          </a:xfrm>
          <a:prstGeom prst="arc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843723" y="2381012"/>
            <a:ext cx="370954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endCxn id="78" idx="1"/>
          </p:cNvCxnSpPr>
          <p:nvPr/>
        </p:nvCxnSpPr>
        <p:spPr>
          <a:xfrm>
            <a:off x="5257032" y="2624787"/>
            <a:ext cx="2032003" cy="696450"/>
          </a:xfrm>
          <a:prstGeom prst="straightConnector1">
            <a:avLst/>
          </a:prstGeom>
          <a:ln w="762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4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16" grpId="0" animBg="1"/>
      <p:bldP spid="9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Application # 2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006C31"/>
                </a:solidFill>
              </a:rPr>
              <a:t>Max-Flow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Bipartite</a:t>
            </a:r>
            <a:r>
              <a:rPr lang="en-US" sz="3200" b="1" dirty="0">
                <a:solidFill>
                  <a:srgbClr val="7030A0"/>
                </a:solidFill>
              </a:rPr>
              <a:t> Matching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1547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533400"/>
                <a:ext cx="8915400" cy="5592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then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be a circulation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shall now construct a </a:t>
                </a:r>
                <a:r>
                  <a:rPr lang="en-US" sz="2000" b="1" dirty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with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each edge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dirty="0">
                    <a:sym typeface="Wingdings" pitchFamily="2" charset="2"/>
                  </a:rPr>
                  <a:t>For each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Verify (as an exercise) that conservation is satisfied at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(excluding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Notice that capacity constraints are anyway satisfied.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value(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∀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with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∀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/>
                          </a:rPr>
                          <m:t>with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  <m:d>
                          <m:d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  <m:sup/>
                      <m:e>
                        <m:r>
                          <a:rPr lang="en-US" sz="2000" b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ym typeface="Wingdings" pitchFamily="2" charset="2"/>
                          </a:rPr>
                          <m:t> </m:t>
                        </m:r>
                      </m:e>
                    </m:nary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=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Also observe that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on each edge from the source is equal to its capacity.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is indeed a maximum flow.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completes the proof of part 1 of the theorem.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533400"/>
                <a:ext cx="8915400" cy="5592763"/>
              </a:xfrm>
              <a:blipFill rotWithShape="1">
                <a:blip r:embed="rId2"/>
                <a:stretch>
                  <a:fillRect l="-684" t="-545" b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0" y="2057400"/>
            <a:ext cx="4953000" cy="1143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Circulation</a:t>
            </a:r>
            <a:r>
              <a:rPr lang="en-US" sz="3200" b="1" dirty="0"/>
              <a:t> with demand               </a:t>
            </a:r>
            <a:r>
              <a:rPr lang="en-US" sz="3200" b="1" dirty="0">
                <a:solidFill>
                  <a:srgbClr val="7030A0"/>
                </a:solidFill>
              </a:rPr>
              <a:t>Max-Flow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/>
                  <a:t>: If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then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1828800" y="1752600"/>
            <a:ext cx="5029200" cy="37338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432076" y="2286000"/>
            <a:ext cx="1720428" cy="2590800"/>
            <a:chOff x="2432076" y="2286000"/>
            <a:chExt cx="1720428" cy="2590800"/>
          </a:xfrm>
        </p:grpSpPr>
        <p:grpSp>
          <p:nvGrpSpPr>
            <p:cNvPr id="11" name="Group 10"/>
            <p:cNvGrpSpPr/>
            <p:nvPr/>
          </p:nvGrpSpPr>
          <p:grpSpPr>
            <a:xfrm>
              <a:off x="3733800" y="3581400"/>
              <a:ext cx="418704" cy="457200"/>
              <a:chOff x="2203476" y="4191000"/>
              <a:chExt cx="418704" cy="4572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355876" y="4191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3476" y="42788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911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3510776" y="2286000"/>
              <a:ext cx="375424" cy="445532"/>
              <a:chOff x="1681976" y="3581400"/>
              <a:chExt cx="375424" cy="44553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752600" y="35814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76" y="36576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2432076" y="4419600"/>
              <a:ext cx="386644" cy="457200"/>
              <a:chOff x="984276" y="3733800"/>
              <a:chExt cx="386644" cy="457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143000" y="37338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276" y="38216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6" name="Group 75"/>
          <p:cNvGrpSpPr/>
          <p:nvPr/>
        </p:nvGrpSpPr>
        <p:grpSpPr>
          <a:xfrm>
            <a:off x="1066800" y="3124200"/>
            <a:ext cx="352981" cy="609600"/>
            <a:chOff x="1018619" y="3124200"/>
            <a:chExt cx="352981" cy="609600"/>
          </a:xfrm>
        </p:grpSpPr>
        <p:sp>
          <p:nvSpPr>
            <p:cNvPr id="74" name="Oval 73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364468"/>
                  <a:ext cx="3529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/>
          <p:cNvGrpSpPr/>
          <p:nvPr/>
        </p:nvGrpSpPr>
        <p:grpSpPr>
          <a:xfrm>
            <a:off x="7190819" y="3276600"/>
            <a:ext cx="352981" cy="685800"/>
            <a:chOff x="1018619" y="3124200"/>
            <a:chExt cx="352981" cy="685800"/>
          </a:xfrm>
        </p:grpSpPr>
        <p:sp>
          <p:nvSpPr>
            <p:cNvPr id="78" name="Oval 77"/>
            <p:cNvSpPr/>
            <p:nvPr/>
          </p:nvSpPr>
          <p:spPr>
            <a:xfrm>
              <a:off x="1073124" y="3124200"/>
              <a:ext cx="298476" cy="3048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619" y="3440668"/>
                  <a:ext cx="33374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1" name="Straight Arrow Connector 80"/>
          <p:cNvCxnSpPr>
            <a:stCxn id="74" idx="7"/>
            <a:endCxn id="14" idx="2"/>
          </p:cNvCxnSpPr>
          <p:nvPr/>
        </p:nvCxnSpPr>
        <p:spPr>
          <a:xfrm flipV="1">
            <a:off x="1371600" y="2362200"/>
            <a:ext cx="2205330" cy="8066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4" idx="6"/>
          </p:cNvCxnSpPr>
          <p:nvPr/>
        </p:nvCxnSpPr>
        <p:spPr>
          <a:xfrm>
            <a:off x="1415311" y="3276600"/>
            <a:ext cx="2466419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20" idx="2"/>
          </p:cNvCxnSpPr>
          <p:nvPr/>
        </p:nvCxnSpPr>
        <p:spPr>
          <a:xfrm>
            <a:off x="1371600" y="3396734"/>
            <a:ext cx="1214730" cy="10990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200400" y="1752600"/>
            <a:ext cx="4267200" cy="3733800"/>
            <a:chOff x="3200400" y="1752600"/>
            <a:chExt cx="4267200" cy="3733800"/>
          </a:xfrm>
        </p:grpSpPr>
        <p:grpSp>
          <p:nvGrpSpPr>
            <p:cNvPr id="104" name="Group 103"/>
            <p:cNvGrpSpPr/>
            <p:nvPr/>
          </p:nvGrpSpPr>
          <p:grpSpPr>
            <a:xfrm>
              <a:off x="5105400" y="2579132"/>
              <a:ext cx="2183635" cy="1752600"/>
              <a:chOff x="5105400" y="2579132"/>
              <a:chExt cx="2183635" cy="1752600"/>
            </a:xfrm>
          </p:grpSpPr>
          <p:cxnSp>
            <p:nvCxnSpPr>
              <p:cNvPr id="94" name="Straight Arrow Connector 93"/>
              <p:cNvCxnSpPr>
                <a:endCxn id="78" idx="1"/>
              </p:cNvCxnSpPr>
              <p:nvPr/>
            </p:nvCxnSpPr>
            <p:spPr>
              <a:xfrm>
                <a:off x="5105400" y="2579132"/>
                <a:ext cx="2183635" cy="7421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23" idx="6"/>
              </p:cNvCxnSpPr>
              <p:nvPr/>
            </p:nvCxnSpPr>
            <p:spPr>
              <a:xfrm>
                <a:off x="6108912" y="3341132"/>
                <a:ext cx="1136412" cy="1325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26" idx="6"/>
              </p:cNvCxnSpPr>
              <p:nvPr/>
            </p:nvCxnSpPr>
            <p:spPr>
              <a:xfrm flipV="1">
                <a:off x="5562600" y="3549134"/>
                <a:ext cx="1682724" cy="7825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200400" y="1752600"/>
              <a:ext cx="4267200" cy="3733800"/>
              <a:chOff x="3200400" y="1752600"/>
              <a:chExt cx="4267200" cy="3733800"/>
            </a:xfrm>
          </p:grpSpPr>
          <p:sp>
            <p:nvSpPr>
              <p:cNvPr id="3" name="Arc 2"/>
              <p:cNvSpPr/>
              <p:nvPr/>
            </p:nvSpPr>
            <p:spPr>
              <a:xfrm>
                <a:off x="3200400" y="1752600"/>
                <a:ext cx="4267200" cy="3733800"/>
              </a:xfrm>
              <a:prstGeom prst="arc">
                <a:avLst>
                  <a:gd name="adj1" fmla="val 21551254"/>
                  <a:gd name="adj2" fmla="val 873826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Arrow Connector 82"/>
              <p:cNvCxnSpPr>
                <a:stCxn id="3" idx="0"/>
              </p:cNvCxnSpPr>
              <p:nvPr/>
            </p:nvCxnSpPr>
            <p:spPr>
              <a:xfrm flipH="1" flipV="1">
                <a:off x="7441435" y="3473637"/>
                <a:ext cx="25885" cy="1156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3379216" y="2502932"/>
            <a:ext cx="2801922" cy="2602468"/>
            <a:chOff x="3379216" y="2502932"/>
            <a:chExt cx="2801922" cy="2602468"/>
          </a:xfrm>
        </p:grpSpPr>
        <p:sp>
          <p:nvSpPr>
            <p:cNvPr id="82" name="Oval 81"/>
            <p:cNvSpPr/>
            <p:nvPr/>
          </p:nvSpPr>
          <p:spPr>
            <a:xfrm>
              <a:off x="3505200" y="46482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79216" y="2502932"/>
              <a:ext cx="2801922" cy="2602468"/>
              <a:chOff x="3379216" y="2502932"/>
              <a:chExt cx="2801922" cy="2602468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876800" y="2502932"/>
                <a:ext cx="1304338" cy="2221468"/>
                <a:chOff x="4876800" y="2502932"/>
                <a:chExt cx="1304338" cy="222146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876800" y="2502932"/>
                  <a:ext cx="380232" cy="468868"/>
                  <a:chOff x="6324600" y="3950732"/>
                  <a:chExt cx="380232" cy="468868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64008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" name="TextBox 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4600" y="40502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5804112" y="3264932"/>
                  <a:ext cx="377026" cy="468868"/>
                  <a:chOff x="6781800" y="3950732"/>
                  <a:chExt cx="377026" cy="468868"/>
                </a:xfrm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 t="-8197" r="-2258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5257800" y="4255532"/>
                  <a:ext cx="354584" cy="468868"/>
                  <a:chOff x="6781800" y="3950732"/>
                  <a:chExt cx="354584" cy="468868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6934200" y="3950732"/>
                    <a:ext cx="152400" cy="1524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/>
                      <p:cNvSpPr txBox="1"/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81800" y="4050268"/>
                        <a:ext cx="354584" cy="369332"/>
                      </a:xfrm>
                      <a:prstGeom prst="rect">
                        <a:avLst/>
                      </a:prstGeom>
                      <a:blipFill rotWithShape="1">
                        <a:blip r:embed="rId16"/>
                        <a:stretch>
                          <a:fillRect t="-8197" r="-22414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216" y="4736068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" name="Left-Right Arrow 64"/>
          <p:cNvSpPr/>
          <p:nvPr/>
        </p:nvSpPr>
        <p:spPr>
          <a:xfrm>
            <a:off x="5181600" y="3810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629400" y="1611868"/>
            <a:ext cx="2438400" cy="369332"/>
            <a:chOff x="6629400" y="1307068"/>
            <a:chExt cx="2438400" cy="369332"/>
          </a:xfrm>
        </p:grpSpPr>
        <p:sp>
          <p:nvSpPr>
            <p:cNvPr id="67" name="Oval 66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791215" y="1307068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&lt;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629400" y="1992868"/>
            <a:ext cx="2428985" cy="369332"/>
            <a:chOff x="6629400" y="1371600"/>
            <a:chExt cx="2428985" cy="369332"/>
          </a:xfrm>
        </p:grpSpPr>
        <p:sp>
          <p:nvSpPr>
            <p:cNvPr id="70" name="Oval 69"/>
            <p:cNvSpPr/>
            <p:nvPr/>
          </p:nvSpPr>
          <p:spPr>
            <a:xfrm>
              <a:off x="6629400" y="144780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781800" y="1371600"/>
              <a:ext cx="2276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with demand &gt;</a:t>
              </a:r>
              <a:r>
                <a:rPr lang="en-US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This is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124200"/>
                <a:ext cx="1037463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294" t="-8333" r="-9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460991" y="4114800"/>
                <a:ext cx="901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991" y="4114800"/>
                <a:ext cx="901209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81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225288" y="2667000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288" y="2667000"/>
                <a:ext cx="889987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890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667000" y="3516868"/>
                <a:ext cx="933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516868"/>
                <a:ext cx="933269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78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5715000" y="2819400"/>
            <a:ext cx="1373897" cy="2667000"/>
            <a:chOff x="5715000" y="2819400"/>
            <a:chExt cx="1373897" cy="2667000"/>
          </a:xfrm>
        </p:grpSpPr>
        <p:grpSp>
          <p:nvGrpSpPr>
            <p:cNvPr id="88" name="Group 87"/>
            <p:cNvGrpSpPr/>
            <p:nvPr/>
          </p:nvGrpSpPr>
          <p:grpSpPr>
            <a:xfrm>
              <a:off x="5715000" y="2819400"/>
              <a:ext cx="1251866" cy="1447800"/>
              <a:chOff x="1295400" y="2731532"/>
              <a:chExt cx="1251866" cy="144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400" y="2731532"/>
                    <a:ext cx="721671" cy="36933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t="-8333" r="-1101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3810000"/>
                    <a:ext cx="696024" cy="36933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t="-8197" r="-1052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𝒅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264932"/>
                    <a:ext cx="718466" cy="36933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t="-8197" r="-1016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843" y="5117068"/>
                  <a:ext cx="71205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Straight Arrow Connector 91"/>
          <p:cNvCxnSpPr/>
          <p:nvPr/>
        </p:nvCxnSpPr>
        <p:spPr>
          <a:xfrm flipV="1">
            <a:off x="1371600" y="2362200"/>
            <a:ext cx="2205330" cy="806637"/>
          </a:xfrm>
          <a:prstGeom prst="straightConnector1">
            <a:avLst/>
          </a:prstGeom>
          <a:ln w="762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3472123" y="2177534"/>
            <a:ext cx="370954" cy="369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4367813" y="2133600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13" y="2133600"/>
                <a:ext cx="889987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197" r="-82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36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5" grpId="0"/>
      <p:bldP spid="98" grpId="0" animBg="1"/>
      <p:bldP spid="10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/>
                  <a:t>: If the </a:t>
                </a:r>
                <a:r>
                  <a:rPr lang="en-US" sz="2000" b="1" dirty="0"/>
                  <a:t>maximum flow </a:t>
                </a:r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is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then there is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be a (maximum)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shall now construct a </a:t>
                </a:r>
                <a:r>
                  <a:rPr lang="en-US" sz="2000" b="1" dirty="0"/>
                  <a:t>circulation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as follows.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each edge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   -----(1)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any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an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with capacity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It follows from the construction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that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is a flow of value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each edge leaving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or entering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saturated (flow = capacity).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)=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Since 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is conserved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It follows from Equation (1)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 a similar manner analyze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 and conclude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2"/>
                <a:stretch>
                  <a:fillRect l="-741" t="-524" b="-7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57400" y="1752600"/>
            <a:ext cx="50292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1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Applications </a:t>
            </a:r>
            <a:r>
              <a:rPr lang="en-US" sz="2800" dirty="0"/>
              <a:t>of max-flow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Maximum no. of 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paths from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to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3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Two paths are said to be edge-disjoint  if they </a:t>
                </a:r>
                <a:r>
                  <a:rPr lang="en-US" sz="2000" b="1" u="sng" dirty="0"/>
                  <a:t>do not share</a:t>
                </a:r>
                <a:r>
                  <a:rPr lang="en-US" sz="2000" dirty="0"/>
                  <a:t> any edge.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/>
                  <a:t>: Given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and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 </a:t>
                </a:r>
                <a:r>
                  <a:rPr lang="en-US" sz="2000" b="1" u="sng" dirty="0"/>
                  <a:t>maximum number</a:t>
                </a:r>
                <a:r>
                  <a:rPr lang="en-US" sz="2000" dirty="0"/>
                  <a:t> of edge disjoint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15000" y="3124200"/>
            <a:ext cx="3124200" cy="325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2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7630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Intuition</a:t>
                </a:r>
                <a:r>
                  <a:rPr lang="en-US" sz="1800" dirty="0"/>
                  <a:t>: View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as a flow network, and compute </a:t>
                </a:r>
                <a:r>
                  <a:rPr lang="en-US" sz="1800" b="1" dirty="0"/>
                  <a:t>max-flow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will be capacities of edges ?</a:t>
                </a:r>
              </a:p>
              <a:p>
                <a:pPr marL="0" indent="0">
                  <a:buNone/>
                </a:pPr>
                <a:r>
                  <a:rPr lang="en-US" sz="1800" dirty="0"/>
                  <a:t>Answer: unit capacity.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relationship exists between the two instances ?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A natural guess/intuition</a:t>
                </a:r>
                <a:r>
                  <a:rPr lang="en-US" sz="18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1800" dirty="0"/>
                  <a:t>maximum no.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= max-flow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the corresponding flow network.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763000" cy="5486400"/>
              </a:xfrm>
              <a:blipFill rotWithShape="1">
                <a:blip r:embed="rId3"/>
                <a:stretch>
                  <a:fillRect l="-765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9" name="Group 78"/>
          <p:cNvGrpSpPr/>
          <p:nvPr/>
        </p:nvGrpSpPr>
        <p:grpSpPr>
          <a:xfrm>
            <a:off x="1626063" y="2937814"/>
            <a:ext cx="5330455" cy="1024586"/>
            <a:chOff x="1626063" y="2937814"/>
            <a:chExt cx="5330455" cy="1024586"/>
          </a:xfrm>
        </p:grpSpPr>
        <p:grpSp>
          <p:nvGrpSpPr>
            <p:cNvPr id="38" name="Group 37"/>
            <p:cNvGrpSpPr/>
            <p:nvPr/>
          </p:nvGrpSpPr>
          <p:grpSpPr>
            <a:xfrm>
              <a:off x="2743200" y="3537466"/>
              <a:ext cx="1905000" cy="424934"/>
              <a:chOff x="3429000" y="4343400"/>
              <a:chExt cx="1905000" cy="424934"/>
            </a:xfrm>
          </p:grpSpPr>
          <p:cxnSp>
            <p:nvCxnSpPr>
              <p:cNvPr id="39" name="Straight Arrow Connector 38"/>
              <p:cNvCxnSpPr>
                <a:endCxn id="41" idx="2"/>
              </p:cNvCxnSpPr>
              <p:nvPr/>
            </p:nvCxnSpPr>
            <p:spPr>
              <a:xfrm>
                <a:off x="3581400" y="4419600"/>
                <a:ext cx="1600200" cy="2725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81600" y="4615934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1626063" y="2937814"/>
              <a:ext cx="1117137" cy="6758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648200" y="2937814"/>
              <a:ext cx="2308318" cy="9483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648381" y="2819400"/>
            <a:ext cx="5285819" cy="152400"/>
            <a:chOff x="1648381" y="2819400"/>
            <a:chExt cx="5285819" cy="1524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648381" y="2883932"/>
              <a:ext cx="1018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667000" y="2819400"/>
              <a:ext cx="1524000" cy="152400"/>
              <a:chOff x="3429000" y="4343400"/>
              <a:chExt cx="1524000" cy="152400"/>
            </a:xfrm>
          </p:grpSpPr>
          <p:cxnSp>
            <p:nvCxnSpPr>
              <p:cNvPr id="48" name="Straight Arrow Connector 47"/>
              <p:cNvCxnSpPr>
                <a:endCxn id="50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191000" y="2819400"/>
              <a:ext cx="1371600" cy="152400"/>
              <a:chOff x="3581400" y="4343400"/>
              <a:chExt cx="1371600" cy="152400"/>
            </a:xfrm>
          </p:grpSpPr>
          <p:cxnSp>
            <p:nvCxnSpPr>
              <p:cNvPr id="55" name="Straight Arrow Connector 54"/>
              <p:cNvCxnSpPr>
                <a:endCxn id="57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 flipV="1">
              <a:off x="5562600" y="2883932"/>
              <a:ext cx="1371600" cy="11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648381" y="2057400"/>
            <a:ext cx="5308137" cy="805934"/>
            <a:chOff x="1648381" y="2057400"/>
            <a:chExt cx="5308137" cy="805934"/>
          </a:xfrm>
        </p:grpSpPr>
        <p:grpSp>
          <p:nvGrpSpPr>
            <p:cNvPr id="26" name="Group 25"/>
            <p:cNvGrpSpPr/>
            <p:nvPr/>
          </p:nvGrpSpPr>
          <p:grpSpPr>
            <a:xfrm>
              <a:off x="2667000" y="2057400"/>
              <a:ext cx="1524000" cy="457200"/>
              <a:chOff x="3429000" y="4038600"/>
              <a:chExt cx="1524000" cy="4572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3581400" y="4114800"/>
                <a:ext cx="1199206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800600" y="4038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1648381" y="2492282"/>
              <a:ext cx="1040937" cy="371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191000" y="2133600"/>
              <a:ext cx="1241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5540282" y="2057400"/>
              <a:ext cx="784318" cy="708118"/>
              <a:chOff x="3559082" y="3581400"/>
              <a:chExt cx="784318" cy="708118"/>
            </a:xfrm>
          </p:grpSpPr>
          <p:cxnSp>
            <p:nvCxnSpPr>
              <p:cNvPr id="67" name="Straight Arrow Connector 66"/>
              <p:cNvCxnSpPr>
                <a:stCxn id="57" idx="7"/>
                <a:endCxn id="68" idx="3"/>
              </p:cNvCxnSpPr>
              <p:nvPr/>
            </p:nvCxnSpPr>
            <p:spPr>
              <a:xfrm flipV="1">
                <a:off x="3559082" y="3711482"/>
                <a:ext cx="654236" cy="5780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41910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6302282" y="2187482"/>
              <a:ext cx="654236" cy="642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394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maximum no.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=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max-flow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the corresponding flow network.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9" name="Group 78"/>
          <p:cNvGrpSpPr/>
          <p:nvPr/>
        </p:nvGrpSpPr>
        <p:grpSpPr>
          <a:xfrm>
            <a:off x="1626063" y="2937814"/>
            <a:ext cx="5330455" cy="1024586"/>
            <a:chOff x="1626063" y="2937814"/>
            <a:chExt cx="5330455" cy="1024586"/>
          </a:xfrm>
        </p:grpSpPr>
        <p:grpSp>
          <p:nvGrpSpPr>
            <p:cNvPr id="38" name="Group 37"/>
            <p:cNvGrpSpPr/>
            <p:nvPr/>
          </p:nvGrpSpPr>
          <p:grpSpPr>
            <a:xfrm>
              <a:off x="2743200" y="3537466"/>
              <a:ext cx="1905000" cy="424934"/>
              <a:chOff x="3429000" y="4343400"/>
              <a:chExt cx="1905000" cy="424934"/>
            </a:xfrm>
          </p:grpSpPr>
          <p:cxnSp>
            <p:nvCxnSpPr>
              <p:cNvPr id="39" name="Straight Arrow Connector 38"/>
              <p:cNvCxnSpPr>
                <a:endCxn id="41" idx="2"/>
              </p:cNvCxnSpPr>
              <p:nvPr/>
            </p:nvCxnSpPr>
            <p:spPr>
              <a:xfrm>
                <a:off x="3581400" y="4419600"/>
                <a:ext cx="1600200" cy="2725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81600" y="4615934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1626063" y="2937814"/>
              <a:ext cx="1117137" cy="6758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648200" y="2937814"/>
              <a:ext cx="2308318" cy="9483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648381" y="2819400"/>
            <a:ext cx="5285819" cy="152400"/>
            <a:chOff x="1648381" y="2819400"/>
            <a:chExt cx="5285819" cy="1524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648381" y="2883932"/>
              <a:ext cx="1018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667000" y="2819400"/>
              <a:ext cx="1524000" cy="152400"/>
              <a:chOff x="3429000" y="4343400"/>
              <a:chExt cx="1524000" cy="152400"/>
            </a:xfrm>
          </p:grpSpPr>
          <p:cxnSp>
            <p:nvCxnSpPr>
              <p:cNvPr id="48" name="Straight Arrow Connector 47"/>
              <p:cNvCxnSpPr>
                <a:endCxn id="50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191000" y="2819400"/>
              <a:ext cx="1371600" cy="152400"/>
              <a:chOff x="3581400" y="4343400"/>
              <a:chExt cx="1371600" cy="152400"/>
            </a:xfrm>
          </p:grpSpPr>
          <p:cxnSp>
            <p:nvCxnSpPr>
              <p:cNvPr id="55" name="Straight Arrow Connector 54"/>
              <p:cNvCxnSpPr>
                <a:endCxn id="57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 flipV="1">
              <a:off x="5562600" y="2883932"/>
              <a:ext cx="1371600" cy="11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648381" y="2057400"/>
            <a:ext cx="5308137" cy="805934"/>
            <a:chOff x="1648381" y="2057400"/>
            <a:chExt cx="5308137" cy="805934"/>
          </a:xfrm>
        </p:grpSpPr>
        <p:grpSp>
          <p:nvGrpSpPr>
            <p:cNvPr id="26" name="Group 25"/>
            <p:cNvGrpSpPr/>
            <p:nvPr/>
          </p:nvGrpSpPr>
          <p:grpSpPr>
            <a:xfrm>
              <a:off x="2667000" y="2057400"/>
              <a:ext cx="1524000" cy="457200"/>
              <a:chOff x="3429000" y="4038600"/>
              <a:chExt cx="1524000" cy="4572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3581400" y="4114800"/>
                <a:ext cx="1199206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800600" y="4038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1648381" y="2492282"/>
              <a:ext cx="1040937" cy="371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191000" y="2133600"/>
              <a:ext cx="1241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5540282" y="2057400"/>
              <a:ext cx="784318" cy="708118"/>
              <a:chOff x="3559082" y="3581400"/>
              <a:chExt cx="784318" cy="708118"/>
            </a:xfrm>
          </p:grpSpPr>
          <p:cxnSp>
            <p:nvCxnSpPr>
              <p:cNvPr id="67" name="Straight Arrow Connector 66"/>
              <p:cNvCxnSpPr>
                <a:stCxn id="57" idx="7"/>
                <a:endCxn id="68" idx="3"/>
              </p:cNvCxnSpPr>
              <p:nvPr/>
            </p:nvCxnSpPr>
            <p:spPr>
              <a:xfrm flipV="1">
                <a:off x="3559082" y="3711482"/>
                <a:ext cx="654236" cy="5780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41910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6302282" y="2187482"/>
              <a:ext cx="654236" cy="642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71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               if and only if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corresponding flow network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9" name="Group 78"/>
          <p:cNvGrpSpPr/>
          <p:nvPr/>
        </p:nvGrpSpPr>
        <p:grpSpPr>
          <a:xfrm>
            <a:off x="1626063" y="2937814"/>
            <a:ext cx="5330455" cy="1024586"/>
            <a:chOff x="1626063" y="2937814"/>
            <a:chExt cx="5330455" cy="1024586"/>
          </a:xfrm>
        </p:grpSpPr>
        <p:grpSp>
          <p:nvGrpSpPr>
            <p:cNvPr id="38" name="Group 37"/>
            <p:cNvGrpSpPr/>
            <p:nvPr/>
          </p:nvGrpSpPr>
          <p:grpSpPr>
            <a:xfrm>
              <a:off x="2743200" y="3537466"/>
              <a:ext cx="1905000" cy="424934"/>
              <a:chOff x="3429000" y="4343400"/>
              <a:chExt cx="1905000" cy="424934"/>
            </a:xfrm>
          </p:grpSpPr>
          <p:cxnSp>
            <p:nvCxnSpPr>
              <p:cNvPr id="39" name="Straight Arrow Connector 38"/>
              <p:cNvCxnSpPr>
                <a:endCxn id="41" idx="2"/>
              </p:cNvCxnSpPr>
              <p:nvPr/>
            </p:nvCxnSpPr>
            <p:spPr>
              <a:xfrm>
                <a:off x="3581400" y="4419600"/>
                <a:ext cx="1600200" cy="2725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81600" y="4615934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1626063" y="2937814"/>
              <a:ext cx="1117137" cy="6758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648200" y="2937814"/>
              <a:ext cx="2308318" cy="9483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648381" y="2819400"/>
            <a:ext cx="5285819" cy="152400"/>
            <a:chOff x="1648381" y="2819400"/>
            <a:chExt cx="5285819" cy="1524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648381" y="2883932"/>
              <a:ext cx="1018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667000" y="2819400"/>
              <a:ext cx="1524000" cy="152400"/>
              <a:chOff x="3429000" y="4343400"/>
              <a:chExt cx="1524000" cy="152400"/>
            </a:xfrm>
          </p:grpSpPr>
          <p:cxnSp>
            <p:nvCxnSpPr>
              <p:cNvPr id="48" name="Straight Arrow Connector 47"/>
              <p:cNvCxnSpPr>
                <a:endCxn id="50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191000" y="2819400"/>
              <a:ext cx="1371600" cy="152400"/>
              <a:chOff x="3581400" y="4343400"/>
              <a:chExt cx="1371600" cy="152400"/>
            </a:xfrm>
          </p:grpSpPr>
          <p:cxnSp>
            <p:nvCxnSpPr>
              <p:cNvPr id="55" name="Straight Arrow Connector 54"/>
              <p:cNvCxnSpPr>
                <a:endCxn id="57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 flipV="1">
              <a:off x="5562600" y="2883932"/>
              <a:ext cx="1371600" cy="11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648381" y="2057400"/>
            <a:ext cx="5308137" cy="805934"/>
            <a:chOff x="1648381" y="2057400"/>
            <a:chExt cx="5308137" cy="805934"/>
          </a:xfrm>
        </p:grpSpPr>
        <p:grpSp>
          <p:nvGrpSpPr>
            <p:cNvPr id="26" name="Group 25"/>
            <p:cNvGrpSpPr/>
            <p:nvPr/>
          </p:nvGrpSpPr>
          <p:grpSpPr>
            <a:xfrm>
              <a:off x="2667000" y="2057400"/>
              <a:ext cx="1524000" cy="457200"/>
              <a:chOff x="3429000" y="4038600"/>
              <a:chExt cx="1524000" cy="4572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3581400" y="4114800"/>
                <a:ext cx="1199206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800600" y="4038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1648381" y="2492282"/>
              <a:ext cx="1040937" cy="371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191000" y="2133600"/>
              <a:ext cx="1241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5540282" y="2057400"/>
              <a:ext cx="784318" cy="708118"/>
              <a:chOff x="3559082" y="3581400"/>
              <a:chExt cx="784318" cy="708118"/>
            </a:xfrm>
          </p:grpSpPr>
          <p:cxnSp>
            <p:nvCxnSpPr>
              <p:cNvPr id="67" name="Straight Arrow Connector 66"/>
              <p:cNvCxnSpPr>
                <a:stCxn id="57" idx="7"/>
                <a:endCxn id="68" idx="3"/>
              </p:cNvCxnSpPr>
              <p:nvPr/>
            </p:nvCxnSpPr>
            <p:spPr>
              <a:xfrm flipV="1">
                <a:off x="3559082" y="3711482"/>
                <a:ext cx="654236" cy="5780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41910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6302282" y="2187482"/>
              <a:ext cx="654236" cy="642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847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a bipartite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compute largest subset of edges</a:t>
                </a:r>
              </a:p>
              <a:p>
                <a:pPr marL="0" indent="0">
                  <a:buNone/>
                </a:pPr>
                <a:r>
                  <a:rPr lang="en-US" sz="2000" dirty="0"/>
                  <a:t> such that each vertex has </a:t>
                </a:r>
                <a:r>
                  <a:rPr lang="en-US" sz="2000" b="1" u="sng" dirty="0"/>
                  <a:t>at most </a:t>
                </a:r>
                <a:r>
                  <a:rPr lang="en-US" sz="2000" dirty="0"/>
                  <a:t>one edge incident on it.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407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181600" y="2514600"/>
            <a:ext cx="152400" cy="2286000"/>
            <a:chOff x="5181600" y="2514600"/>
            <a:chExt cx="152400" cy="2286000"/>
          </a:xfrm>
        </p:grpSpPr>
        <p:grpSp>
          <p:nvGrpSpPr>
            <p:cNvPr id="14" name="Group 13"/>
            <p:cNvGrpSpPr/>
            <p:nvPr/>
          </p:nvGrpSpPr>
          <p:grpSpPr>
            <a:xfrm>
              <a:off x="5181600" y="2514600"/>
              <a:ext cx="152400" cy="2286000"/>
              <a:chOff x="3276600" y="2514600"/>
              <a:chExt cx="152400" cy="22860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276600" y="2514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276600" y="3048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76600" y="36576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276600" y="46482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Oval 20"/>
            <p:cNvSpPr/>
            <p:nvPr/>
          </p:nvSpPr>
          <p:spPr>
            <a:xfrm>
              <a:off x="5181600" y="41910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76600" y="2362200"/>
            <a:ext cx="152400" cy="3048000"/>
            <a:chOff x="3276600" y="2362200"/>
            <a:chExt cx="152400" cy="3048000"/>
          </a:xfrm>
        </p:grpSpPr>
        <p:grpSp>
          <p:nvGrpSpPr>
            <p:cNvPr id="13" name="Group 12"/>
            <p:cNvGrpSpPr/>
            <p:nvPr/>
          </p:nvGrpSpPr>
          <p:grpSpPr>
            <a:xfrm>
              <a:off x="3276600" y="2362200"/>
              <a:ext cx="152400" cy="2514600"/>
              <a:chOff x="3276600" y="2362200"/>
              <a:chExt cx="152400" cy="2514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3276600" y="2362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276600" y="2819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76600" y="3276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76600" y="42672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276600" y="4724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Oval 21"/>
            <p:cNvSpPr/>
            <p:nvPr/>
          </p:nvSpPr>
          <p:spPr>
            <a:xfrm>
              <a:off x="32766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819400" y="1905000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applicants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38762" y="1916668"/>
            <a:ext cx="57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jobs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429000" y="2438400"/>
            <a:ext cx="1774918" cy="2895600"/>
            <a:chOff x="3429000" y="2438400"/>
            <a:chExt cx="1774918" cy="2895600"/>
          </a:xfrm>
        </p:grpSpPr>
        <p:grpSp>
          <p:nvGrpSpPr>
            <p:cNvPr id="64" name="Group 63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cxnSp>
            <p:nvCxnSpPr>
              <p:cNvPr id="30" name="Straight Connector 29"/>
              <p:cNvCxnSpPr>
                <a:endCxn id="17" idx="2"/>
              </p:cNvCxnSpPr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oup 62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3429000" y="3733800"/>
                  <a:ext cx="1752600" cy="16002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48" name="Straight Connector 47"/>
                  <p:cNvCxnSpPr>
                    <a:stCxn id="9" idx="6"/>
                    <a:endCxn id="21" idx="2"/>
                  </p:cNvCxnSpPr>
                  <p:nvPr/>
                </p:nvCxnSpPr>
                <p:spPr>
                  <a:xfrm flipV="1">
                    <a:off x="3429000" y="4267200"/>
                    <a:ext cx="1752600" cy="76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26" name="Straight Connector 25"/>
                    <p:cNvCxnSpPr>
                      <a:endCxn id="15" idx="2"/>
                    </p:cNvCxnSpPr>
                    <p:nvPr/>
                  </p:nvCxnSpPr>
                  <p:spPr>
                    <a:xfrm>
                      <a:off x="3429000" y="2438400"/>
                      <a:ext cx="1752600" cy="152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flipV="1">
                      <a:off x="3429000" y="2590800"/>
                      <a:ext cx="1752600" cy="12954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>
                      <a:endCxn id="20" idx="3"/>
                    </p:cNvCxnSpPr>
                    <p:nvPr/>
                  </p:nvCxnSpPr>
                  <p:spPr>
                    <a:xfrm flipV="1">
                      <a:off x="3429000" y="4778282"/>
                      <a:ext cx="1774918" cy="223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>
                      <a:stCxn id="22" idx="6"/>
                      <a:endCxn id="21" idx="3"/>
                    </p:cNvCxnSpPr>
                    <p:nvPr/>
                  </p:nvCxnSpPr>
                  <p:spPr>
                    <a:xfrm flipV="1">
                      <a:off x="3429000" y="4321082"/>
                      <a:ext cx="1774918" cy="1012918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>
                      <a:endCxn id="15" idx="2"/>
                    </p:cNvCxnSpPr>
                    <p:nvPr/>
                  </p:nvCxnSpPr>
                  <p:spPr>
                    <a:xfrm flipV="1">
                      <a:off x="3429000" y="2590800"/>
                      <a:ext cx="1752600" cy="173028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>
                      <a:stCxn id="9" idx="6"/>
                      <a:endCxn id="19" idx="2"/>
                    </p:cNvCxnSpPr>
                    <p:nvPr/>
                  </p:nvCxnSpPr>
                  <p:spPr>
                    <a:xfrm flipV="1">
                      <a:off x="3429000" y="3733800"/>
                      <a:ext cx="1752600" cy="6096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59" name="Straight Connector 58"/>
              <p:cNvCxnSpPr>
                <a:stCxn id="7" idx="6"/>
              </p:cNvCxnSpPr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>
              <a:endCxn id="20" idx="2"/>
            </p:cNvCxnSpPr>
            <p:nvPr/>
          </p:nvCxnSpPr>
          <p:spPr>
            <a:xfrm>
              <a:off x="3429000" y="4343400"/>
              <a:ext cx="175260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29000" y="2438400"/>
            <a:ext cx="1752600" cy="2895600"/>
            <a:chOff x="3429000" y="2438400"/>
            <a:chExt cx="1752600" cy="2895600"/>
          </a:xfrm>
        </p:grpSpPr>
        <p:grpSp>
          <p:nvGrpSpPr>
            <p:cNvPr id="49" name="Group 48"/>
            <p:cNvGrpSpPr/>
            <p:nvPr/>
          </p:nvGrpSpPr>
          <p:grpSpPr>
            <a:xfrm>
              <a:off x="3429000" y="2438400"/>
              <a:ext cx="1752600" cy="2286000"/>
              <a:chOff x="3429000" y="2438400"/>
              <a:chExt cx="1752600" cy="228600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429000" y="2895600"/>
                <a:ext cx="1752600" cy="2286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429000" y="2438400"/>
                <a:ext cx="1752600" cy="1524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3429000" y="3352800"/>
                <a:ext cx="1752600" cy="914400"/>
              </a:xfrm>
              <a:prstGeom prst="line">
                <a:avLst/>
              </a:prstGeom>
              <a:ln w="571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/>
            <p:cNvCxnSpPr/>
            <p:nvPr/>
          </p:nvCxnSpPr>
          <p:spPr>
            <a:xfrm flipV="1">
              <a:off x="3429000" y="3733800"/>
              <a:ext cx="1752600" cy="16002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29000" y="2590800"/>
            <a:ext cx="1774918" cy="2743200"/>
            <a:chOff x="3429000" y="2590800"/>
            <a:chExt cx="1774918" cy="2743200"/>
          </a:xfrm>
        </p:grpSpPr>
        <p:cxnSp>
          <p:nvCxnSpPr>
            <p:cNvPr id="67" name="Straight Connector 66"/>
            <p:cNvCxnSpPr/>
            <p:nvPr/>
          </p:nvCxnSpPr>
          <p:spPr>
            <a:xfrm flipV="1">
              <a:off x="3429000" y="2590800"/>
              <a:ext cx="1752600" cy="3048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3429000" y="4321082"/>
              <a:ext cx="1774918" cy="1012918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9" idx="6"/>
            </p:cNvCxnSpPr>
            <p:nvPr/>
          </p:nvCxnSpPr>
          <p:spPr>
            <a:xfrm flipV="1">
              <a:off x="3429000" y="3733800"/>
              <a:ext cx="1752600" cy="609600"/>
            </a:xfrm>
            <a:prstGeom prst="line">
              <a:avLst/>
            </a:prstGeom>
            <a:ln w="571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914400" y="3593068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Matching of size </a:t>
            </a:r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14400" y="3581400"/>
            <a:ext cx="18801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Matching of size </a:t>
            </a:r>
            <a:r>
              <a:rPr lang="en-US" b="1" dirty="0">
                <a:solidFill>
                  <a:srgbClr val="0070C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779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5" grpId="0"/>
      <p:bldP spid="66" grpId="0"/>
      <p:bldP spid="18" grpId="0" animBg="1"/>
      <p:bldP spid="18" grpId="1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loud Callout 9"/>
          <p:cNvSpPr/>
          <p:nvPr/>
        </p:nvSpPr>
        <p:spPr>
          <a:xfrm>
            <a:off x="5181600" y="5271701"/>
            <a:ext cx="3736848" cy="1205299"/>
          </a:xfrm>
          <a:prstGeom prst="cloudCallout">
            <a:avLst>
              <a:gd name="adj1" fmla="val -20833"/>
              <a:gd name="adj2" fmla="val 8134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does the </a:t>
            </a:r>
            <a:r>
              <a:rPr lang="en-US" u="sng" dirty="0">
                <a:solidFill>
                  <a:schemeClr val="tx1"/>
                </a:solidFill>
              </a:rPr>
              <a:t>max-flow</a:t>
            </a:r>
            <a:r>
              <a:rPr lang="en-US" dirty="0">
                <a:solidFill>
                  <a:schemeClr val="tx1"/>
                </a:solidFill>
              </a:rPr>
              <a:t> instance look like ?</a:t>
            </a:r>
          </a:p>
        </p:txBody>
      </p:sp>
    </p:spTree>
    <p:extLst>
      <p:ext uri="{BB962C8B-B14F-4D97-AF65-F5344CB8AC3E}">
        <p14:creationId xmlns:p14="http://schemas.microsoft.com/office/powerpoint/2010/main" val="164286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36" grpId="0" animBg="1"/>
      <p:bldP spid="170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There is a                   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if and only if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there is a    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loud Callout 11"/>
          <p:cNvSpPr/>
          <p:nvPr/>
        </p:nvSpPr>
        <p:spPr>
          <a:xfrm>
            <a:off x="6019800" y="4038600"/>
            <a:ext cx="3124200" cy="1279266"/>
          </a:xfrm>
          <a:prstGeom prst="cloudCallout">
            <a:avLst>
              <a:gd name="adj1" fmla="val -14396"/>
              <a:gd name="adj2" fmla="val 847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relation between the two instances ?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13493" y="5904468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667000" y="6273800"/>
            <a:ext cx="112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Down Ribbon 106"/>
              <p:cNvSpPr/>
              <p:nvPr/>
            </p:nvSpPr>
            <p:spPr>
              <a:xfrm>
                <a:off x="5334000" y="1600200"/>
                <a:ext cx="3657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Convince yourself that this theorem would directly imply that </a:t>
                </a:r>
              </a:p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</a:rPr>
                  <a:t>maxflow</a:t>
                </a:r>
                <a:r>
                  <a:rPr lang="en-US" sz="14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= max matching in </a:t>
                </a:r>
                <a14:m>
                  <m:oMath xmlns:m="http://schemas.openxmlformats.org/officeDocument/2006/math"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Down Ribbon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600200"/>
                <a:ext cx="3657600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07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2" grpId="1" animBg="1"/>
      <p:bldP spid="16" grpId="0"/>
      <p:bldP spid="16" grpId="1"/>
      <p:bldP spid="110" grpId="0"/>
      <p:bldP spid="110" grpId="1"/>
      <p:bldP spid="107" grpId="0" animBg="1"/>
      <p:bldP spid="10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438400" y="5791200"/>
            <a:ext cx="414374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0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57150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57150">
                      <a:solidFill>
                        <a:srgbClr val="006C3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57150">
                        <a:solidFill>
                          <a:srgbClr val="006C3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loud Callout 103"/>
              <p:cNvSpPr/>
              <p:nvPr/>
            </p:nvSpPr>
            <p:spPr>
              <a:xfrm>
                <a:off x="5203918" y="1219200"/>
                <a:ext cx="4016282" cy="1317366"/>
              </a:xfrm>
              <a:prstGeom prst="cloudCallout">
                <a:avLst>
                  <a:gd name="adj1" fmla="val -14396"/>
                  <a:gd name="adj2" fmla="val 847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Given an instance of matching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how will you construct a flow of value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4" name="Cloud Callout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918" y="1219200"/>
                <a:ext cx="4016282" cy="1317366"/>
              </a:xfrm>
              <a:prstGeom prst="cloudCallout">
                <a:avLst>
                  <a:gd name="adj1" fmla="val -14396"/>
                  <a:gd name="adj2" fmla="val 84715"/>
                </a:avLst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49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Bipartite matching               Maximum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applicants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57150">
                    <a:solidFill>
                      <a:srgbClr val="006C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57150">
                      <a:solidFill>
                        <a:srgbClr val="006C3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57150">
                        <a:solidFill>
                          <a:srgbClr val="006C3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949482"/>
            <a:ext cx="1217427" cy="1851118"/>
            <a:chOff x="2081491" y="2949482"/>
            <a:chExt cx="1217427" cy="1851118"/>
          </a:xfrm>
        </p:grpSpPr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/>
          <p:cNvCxnSpPr/>
          <p:nvPr/>
        </p:nvCxnSpPr>
        <p:spPr>
          <a:xfrm flipV="1">
            <a:off x="2111282" y="2492282"/>
            <a:ext cx="1187636" cy="9590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2081491" y="3581400"/>
            <a:ext cx="1217427" cy="70811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081491" y="3581400"/>
            <a:ext cx="1195109" cy="1752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334000" y="2590800"/>
            <a:ext cx="1012918" cy="1676400"/>
            <a:chOff x="6988082" y="2743200"/>
            <a:chExt cx="1012918" cy="1676400"/>
          </a:xfrm>
        </p:grpSpPr>
        <p:cxnSp>
          <p:nvCxnSpPr>
            <p:cNvPr id="113" name="Straight Arrow Connector 112"/>
            <p:cNvCxnSpPr/>
            <p:nvPr/>
          </p:nvCxnSpPr>
          <p:spPr>
            <a:xfrm>
              <a:off x="6988082" y="2743200"/>
              <a:ext cx="990600" cy="9144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6988082" y="3711482"/>
              <a:ext cx="1012918" cy="1747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V="1">
              <a:off x="6988082" y="3711482"/>
              <a:ext cx="1012918" cy="7081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057400" y="2492282"/>
            <a:ext cx="1217427" cy="2841718"/>
            <a:chOff x="838200" y="2492282"/>
            <a:chExt cx="1217427" cy="2841718"/>
          </a:xfrm>
        </p:grpSpPr>
        <p:cxnSp>
          <p:nvCxnSpPr>
            <p:cNvPr id="104" name="Straight Arrow Connector 103"/>
            <p:cNvCxnSpPr/>
            <p:nvPr/>
          </p:nvCxnSpPr>
          <p:spPr>
            <a:xfrm flipV="1">
              <a:off x="867991" y="2492282"/>
              <a:ext cx="1187636" cy="959036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838200" y="3581400"/>
              <a:ext cx="1217427" cy="708118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838200" y="3581400"/>
              <a:ext cx="1195109" cy="1752600"/>
            </a:xfrm>
            <a:prstGeom prst="straightConnector1">
              <a:avLst/>
            </a:prstGeom>
            <a:ln w="57150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40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 (part 1)</a:t>
                </a:r>
                <a:r>
                  <a:rPr lang="en-US" sz="2000" dirty="0"/>
                  <a:t>: If there is a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dirty="0"/>
                  <a:t> be a matching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shall construct a flow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of value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For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2000" dirty="0"/>
                  <a:t>,  where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is an </a:t>
                </a:r>
                <a:r>
                  <a:rPr lang="en-US" sz="2000" b="1" dirty="0"/>
                  <a:t>applicant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/>
                  <a:t>job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  assign flow of value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 </a:t>
                </a:r>
                <a:r>
                  <a:rPr lang="en-US" sz="2000" dirty="0">
                    <a:sym typeface="Wingdings" panose="05000000000000000000" pitchFamily="2" charset="2"/>
                  </a:rPr>
                  <a:t>to the following edges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: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),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),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</a:t>
                </a:r>
                <a:endParaRPr lang="en-US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  That is,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olidFill>
                      <a:srgbClr val="006C31"/>
                    </a:solidFill>
                    <a:sym typeface="Wingdings" pitchFamily="2" charset="2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For all remaining </a:t>
                </a:r>
                <a:r>
                  <a:rPr lang="en-US" sz="2000" dirty="0"/>
                  <a:t> edges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assign flow of value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It is easy to verify (</a:t>
                </a:r>
                <a:r>
                  <a:rPr lang="en-US" sz="2000" u="sng" dirty="0"/>
                  <a:t>do it as an exercise</a:t>
                </a:r>
                <a:r>
                  <a:rPr lang="en-US" sz="2000" dirty="0"/>
                  <a:t>) that conservation constraint as well capacity constraints are satisfied by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Since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𝑴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, it follows from the above construction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that among all edges that leave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 there are exactly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edges that carry flow of value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2000" dirty="0"/>
                  <a:t>. Hence value(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)=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completes the proof of part 1 of the theorem.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 rotWithShape="1">
                <a:blip r:embed="rId2"/>
                <a:stretch>
                  <a:fillRect l="-741" t="-577" r="-889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5800" y="2743200"/>
            <a:ext cx="7391400" cy="1447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8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15711</TotalTime>
  <Words>2418</Words>
  <Application>Microsoft Macintosh PowerPoint</Application>
  <PresentationFormat>On-screen Show (4:3)</PresentationFormat>
  <Paragraphs>665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Wingdings</vt:lpstr>
      <vt:lpstr>Office Theme</vt:lpstr>
      <vt:lpstr>Design and Analysis of Algorithms CS345 </vt:lpstr>
      <vt:lpstr>Application # 2 of Max-Flow</vt:lpstr>
      <vt:lpstr>Bipartite matching</vt:lpstr>
      <vt:lpstr>Bipartite matching               Maximum Flow</vt:lpstr>
      <vt:lpstr>Bipartite matching               Maximum Flow</vt:lpstr>
      <vt:lpstr>Bipartite matching               Maximum Flow</vt:lpstr>
      <vt:lpstr>Bipartite matching               Maximum Flow</vt:lpstr>
      <vt:lpstr>Bipartite matching               Maximum Flow</vt:lpstr>
      <vt:lpstr>PowerPoint Presentation</vt:lpstr>
      <vt:lpstr>Bipartite matching               Maximum Flow</vt:lpstr>
      <vt:lpstr>PowerPoint Presentation</vt:lpstr>
      <vt:lpstr>Generalization of max-flow Problem</vt:lpstr>
      <vt:lpstr>PowerPoint Presentation</vt:lpstr>
      <vt:lpstr>PowerPoint Presentation</vt:lpstr>
      <vt:lpstr>Circulation with demand</vt:lpstr>
      <vt:lpstr>Circulation with demand</vt:lpstr>
      <vt:lpstr>Circulation with demand               Max-Flow </vt:lpstr>
      <vt:lpstr>Circulation with demand               Max-Flow </vt:lpstr>
      <vt:lpstr>Circulation with demand               Max-Flow </vt:lpstr>
      <vt:lpstr>PowerPoint Presentation</vt:lpstr>
      <vt:lpstr>Circulation with demand               Max-Flow </vt:lpstr>
      <vt:lpstr>PowerPoint Presentation</vt:lpstr>
      <vt:lpstr>Applications of max-flow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1431</cp:revision>
  <dcterms:created xsi:type="dcterms:W3CDTF">2011-12-03T04:13:03Z</dcterms:created>
  <dcterms:modified xsi:type="dcterms:W3CDTF">2024-09-27T05:31:36Z</dcterms:modified>
</cp:coreProperties>
</file>