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0"/>
  </p:notesMasterIdLst>
  <p:sldIdLst>
    <p:sldId id="274" r:id="rId2"/>
    <p:sldId id="590" r:id="rId3"/>
    <p:sldId id="586" r:id="rId4"/>
    <p:sldId id="587" r:id="rId5"/>
    <p:sldId id="588" r:id="rId6"/>
    <p:sldId id="592" r:id="rId7"/>
    <p:sldId id="583" r:id="rId8"/>
    <p:sldId id="582" r:id="rId9"/>
    <p:sldId id="556" r:id="rId10"/>
    <p:sldId id="594" r:id="rId11"/>
    <p:sldId id="595" r:id="rId12"/>
    <p:sldId id="596" r:id="rId13"/>
    <p:sldId id="597" r:id="rId14"/>
    <p:sldId id="598" r:id="rId15"/>
    <p:sldId id="589" r:id="rId16"/>
    <p:sldId id="579" r:id="rId17"/>
    <p:sldId id="578" r:id="rId18"/>
    <p:sldId id="573" r:id="rId19"/>
    <p:sldId id="560" r:id="rId20"/>
    <p:sldId id="562" r:id="rId21"/>
    <p:sldId id="563" r:id="rId22"/>
    <p:sldId id="600" r:id="rId23"/>
    <p:sldId id="576" r:id="rId24"/>
    <p:sldId id="601" r:id="rId25"/>
    <p:sldId id="566" r:id="rId26"/>
    <p:sldId id="568" r:id="rId27"/>
    <p:sldId id="593" r:id="rId28"/>
    <p:sldId id="575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094B09-62BB-C548-AF3E-42FD5B5EFC5D}" v="73" dt="2024-10-31T10:51:3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5" autoAdjust="0"/>
    <p:restoredTop sz="94654" autoAdjust="0"/>
  </p:normalViewPr>
  <p:slideViewPr>
    <p:cSldViewPr>
      <p:cViewPr varScale="1">
        <p:scale>
          <a:sx n="104" d="100"/>
          <a:sy n="104" d="100"/>
        </p:scale>
        <p:origin x="89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unath Tewari" userId="2638bdda-d406-4938-a2a6-e4e967acb772" providerId="ADAL" clId="{AF990802-6942-8F47-AF05-60D7E3AA7671}"/>
    <pc:docChg chg="modSld">
      <pc:chgData name="Raghunath Tewari" userId="2638bdda-d406-4938-a2a6-e4e967acb772" providerId="ADAL" clId="{AF990802-6942-8F47-AF05-60D7E3AA7671}" dt="2024-10-13T12:14:52.978" v="11" actId="20577"/>
      <pc:docMkLst>
        <pc:docMk/>
      </pc:docMkLst>
      <pc:sldChg chg="modSp mod">
        <pc:chgData name="Raghunath Tewari" userId="2638bdda-d406-4938-a2a6-e4e967acb772" providerId="ADAL" clId="{AF990802-6942-8F47-AF05-60D7E3AA7671}" dt="2024-10-13T12:14:52.978" v="11" actId="20577"/>
        <pc:sldMkLst>
          <pc:docMk/>
          <pc:sldMk cId="0" sldId="274"/>
        </pc:sldMkLst>
        <pc:spChg chg="mod">
          <ac:chgData name="Raghunath Tewari" userId="2638bdda-d406-4938-a2a6-e4e967acb772" providerId="ADAL" clId="{AF990802-6942-8F47-AF05-60D7E3AA7671}" dt="2024-10-13T12:14:47.335" v="8" actId="20577"/>
          <ac:spMkLst>
            <pc:docMk/>
            <pc:sldMk cId="0" sldId="274"/>
            <ac:spMk id="2" creationId="{00000000-0000-0000-0000-000000000000}"/>
          </ac:spMkLst>
        </pc:spChg>
        <pc:spChg chg="mod">
          <ac:chgData name="Raghunath Tewari" userId="2638bdda-d406-4938-a2a6-e4e967acb772" providerId="ADAL" clId="{AF990802-6942-8F47-AF05-60D7E3AA7671}" dt="2024-10-13T12:14:52.978" v="11" actId="20577"/>
          <ac:spMkLst>
            <pc:docMk/>
            <pc:sldMk cId="0" sldId="274"/>
            <ac:spMk id="3" creationId="{00000000-0000-0000-0000-000000000000}"/>
          </ac:spMkLst>
        </pc:spChg>
      </pc:sldChg>
    </pc:docChg>
  </pc:docChgLst>
  <pc:docChgLst>
    <pc:chgData name="Raghunath Tewari" userId="2638bdda-d406-4938-a2a6-e4e967acb772" providerId="ADAL" clId="{18094B09-62BB-C548-AF3E-42FD5B5EFC5D}"/>
    <pc:docChg chg="custSel delSld modSld">
      <pc:chgData name="Raghunath Tewari" userId="2638bdda-d406-4938-a2a6-e4e967acb772" providerId="ADAL" clId="{18094B09-62BB-C548-AF3E-42FD5B5EFC5D}" dt="2024-10-31T10:52:11.720" v="227" actId="478"/>
      <pc:docMkLst>
        <pc:docMk/>
      </pc:docMkLst>
      <pc:sldChg chg="addSp delSp modSp mod delAnim modAnim">
        <pc:chgData name="Raghunath Tewari" userId="2638bdda-d406-4938-a2a6-e4e967acb772" providerId="ADAL" clId="{18094B09-62BB-C548-AF3E-42FD5B5EFC5D}" dt="2024-10-31T10:51:30.335" v="226"/>
        <pc:sldMkLst>
          <pc:docMk/>
          <pc:sldMk cId="3904922175" sldId="573"/>
        </pc:sldMkLst>
        <pc:spChg chg="mod">
          <ac:chgData name="Raghunath Tewari" userId="2638bdda-d406-4938-a2a6-e4e967acb772" providerId="ADAL" clId="{18094B09-62BB-C548-AF3E-42FD5B5EFC5D}" dt="2024-10-31T10:49:05.377" v="216" actId="20577"/>
          <ac:spMkLst>
            <pc:docMk/>
            <pc:sldMk cId="3904922175" sldId="573"/>
            <ac:spMk id="3" creationId="{00000000-0000-0000-0000-000000000000}"/>
          </ac:spMkLst>
        </pc:spChg>
        <pc:spChg chg="mod">
          <ac:chgData name="Raghunath Tewari" userId="2638bdda-d406-4938-a2a6-e4e967acb772" providerId="ADAL" clId="{18094B09-62BB-C548-AF3E-42FD5B5EFC5D}" dt="2024-10-31T10:48:56.126" v="208" actId="1035"/>
          <ac:spMkLst>
            <pc:docMk/>
            <pc:sldMk cId="3904922175" sldId="573"/>
            <ac:spMk id="6" creationId="{00000000-0000-0000-0000-000000000000}"/>
          </ac:spMkLst>
        </pc:spChg>
        <pc:spChg chg="mod">
          <ac:chgData name="Raghunath Tewari" userId="2638bdda-d406-4938-a2a6-e4e967acb772" providerId="ADAL" clId="{18094B09-62BB-C548-AF3E-42FD5B5EFC5D}" dt="2024-10-31T10:49:10.975" v="219" actId="1037"/>
          <ac:spMkLst>
            <pc:docMk/>
            <pc:sldMk cId="3904922175" sldId="573"/>
            <ac:spMk id="7" creationId="{00000000-0000-0000-0000-000000000000}"/>
          </ac:spMkLst>
        </pc:spChg>
        <pc:spChg chg="add del mod">
          <ac:chgData name="Raghunath Tewari" userId="2638bdda-d406-4938-a2a6-e4e967acb772" providerId="ADAL" clId="{18094B09-62BB-C548-AF3E-42FD5B5EFC5D}" dt="2024-10-31T10:48:19.639" v="81"/>
          <ac:spMkLst>
            <pc:docMk/>
            <pc:sldMk cId="3904922175" sldId="573"/>
            <ac:spMk id="8" creationId="{1647F67E-ACBD-B139-170E-5BE547EEA343}"/>
          </ac:spMkLst>
        </pc:spChg>
        <pc:picChg chg="del">
          <ac:chgData name="Raghunath Tewari" userId="2638bdda-d406-4938-a2a6-e4e967acb772" providerId="ADAL" clId="{18094B09-62BB-C548-AF3E-42FD5B5EFC5D}" dt="2024-10-31T10:47:27.260" v="18" actId="478"/>
          <ac:picMkLst>
            <pc:docMk/>
            <pc:sldMk cId="3904922175" sldId="573"/>
            <ac:picMk id="5" creationId="{00000000-0000-0000-0000-000000000000}"/>
          </ac:picMkLst>
        </pc:picChg>
      </pc:sldChg>
      <pc:sldChg chg="modSp">
        <pc:chgData name="Raghunath Tewari" userId="2638bdda-d406-4938-a2a6-e4e967acb772" providerId="ADAL" clId="{18094B09-62BB-C548-AF3E-42FD5B5EFC5D}" dt="2024-10-31T10:46:25.086" v="17" actId="1035"/>
        <pc:sldMkLst>
          <pc:docMk/>
          <pc:sldMk cId="3802504035" sldId="575"/>
        </pc:sldMkLst>
        <pc:spChg chg="mod">
          <ac:chgData name="Raghunath Tewari" userId="2638bdda-d406-4938-a2a6-e4e967acb772" providerId="ADAL" clId="{18094B09-62BB-C548-AF3E-42FD5B5EFC5D}" dt="2024-10-31T10:46:25.086" v="17" actId="1035"/>
          <ac:spMkLst>
            <pc:docMk/>
            <pc:sldMk cId="3802504035" sldId="575"/>
            <ac:spMk id="3" creationId="{00000000-0000-0000-0000-000000000000}"/>
          </ac:spMkLst>
        </pc:spChg>
      </pc:sldChg>
      <pc:sldChg chg="delSp mod">
        <pc:chgData name="Raghunath Tewari" userId="2638bdda-d406-4938-a2a6-e4e967acb772" providerId="ADAL" clId="{18094B09-62BB-C548-AF3E-42FD5B5EFC5D}" dt="2024-10-31T10:52:11.720" v="227" actId="478"/>
        <pc:sldMkLst>
          <pc:docMk/>
          <pc:sldMk cId="1380938878" sldId="578"/>
        </pc:sldMkLst>
        <pc:spChg chg="del">
          <ac:chgData name="Raghunath Tewari" userId="2638bdda-d406-4938-a2a6-e4e967acb772" providerId="ADAL" clId="{18094B09-62BB-C548-AF3E-42FD5B5EFC5D}" dt="2024-10-31T10:52:11.720" v="227" actId="478"/>
          <ac:spMkLst>
            <pc:docMk/>
            <pc:sldMk cId="1380938878" sldId="578"/>
            <ac:spMk id="10" creationId="{00000000-0000-0000-0000-000000000000}"/>
          </ac:spMkLst>
        </pc:spChg>
      </pc:sldChg>
      <pc:sldChg chg="del">
        <pc:chgData name="Raghunath Tewari" userId="2638bdda-d406-4938-a2a6-e4e967acb772" providerId="ADAL" clId="{18094B09-62BB-C548-AF3E-42FD5B5EFC5D}" dt="2024-10-30T02:58:11.224" v="4" actId="2696"/>
        <pc:sldMkLst>
          <pc:docMk/>
          <pc:sldMk cId="2591136702" sldId="602"/>
        </pc:sldMkLst>
      </pc:sldChg>
      <pc:sldChg chg="del">
        <pc:chgData name="Raghunath Tewari" userId="2638bdda-d406-4938-a2a6-e4e967acb772" providerId="ADAL" clId="{18094B09-62BB-C548-AF3E-42FD5B5EFC5D}" dt="2024-10-30T02:58:11.198" v="3" actId="2696"/>
        <pc:sldMkLst>
          <pc:docMk/>
          <pc:sldMk cId="2904589760" sldId="603"/>
        </pc:sldMkLst>
      </pc:sldChg>
      <pc:sldChg chg="del">
        <pc:chgData name="Raghunath Tewari" userId="2638bdda-d406-4938-a2a6-e4e967acb772" providerId="ADAL" clId="{18094B09-62BB-C548-AF3E-42FD5B5EFC5D}" dt="2024-10-30T02:58:11.181" v="2" actId="2696"/>
        <pc:sldMkLst>
          <pc:docMk/>
          <pc:sldMk cId="2323681980" sldId="604"/>
        </pc:sldMkLst>
      </pc:sldChg>
      <pc:sldChg chg="del">
        <pc:chgData name="Raghunath Tewari" userId="2638bdda-d406-4938-a2a6-e4e967acb772" providerId="ADAL" clId="{18094B09-62BB-C548-AF3E-42FD5B5EFC5D}" dt="2024-10-30T02:58:11.142" v="1" actId="2696"/>
        <pc:sldMkLst>
          <pc:docMk/>
          <pc:sldMk cId="278284266" sldId="605"/>
        </pc:sldMkLst>
      </pc:sldChg>
      <pc:sldChg chg="del">
        <pc:chgData name="Raghunath Tewari" userId="2638bdda-d406-4938-a2a6-e4e967acb772" providerId="ADAL" clId="{18094B09-62BB-C548-AF3E-42FD5B5EFC5D}" dt="2024-10-30T02:58:11.094" v="0" actId="2696"/>
        <pc:sldMkLst>
          <pc:docMk/>
          <pc:sldMk cId="1009025668" sldId="60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10/30/24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10/30/24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10/30/24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10/30/24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10/30/24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10/30/24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10/30/24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12.png"/><Relationship Id="rId5" Type="http://schemas.openxmlformats.org/officeDocument/2006/relationships/image" Target="../media/image54.png"/><Relationship Id="rId10" Type="http://schemas.openxmlformats.org/officeDocument/2006/relationships/image" Target="../media/image11.png"/><Relationship Id="rId4" Type="http://schemas.openxmlformats.org/officeDocument/2006/relationships/image" Target="../media/image53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12.png"/><Relationship Id="rId5" Type="http://schemas.openxmlformats.org/officeDocument/2006/relationships/image" Target="../media/image54.png"/><Relationship Id="rId10" Type="http://schemas.openxmlformats.org/officeDocument/2006/relationships/image" Target="../media/image11.png"/><Relationship Id="rId4" Type="http://schemas.openxmlformats.org/officeDocument/2006/relationships/image" Target="../media/image53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12.png"/><Relationship Id="rId5" Type="http://schemas.openxmlformats.org/officeDocument/2006/relationships/image" Target="../media/image54.png"/><Relationship Id="rId10" Type="http://schemas.openxmlformats.org/officeDocument/2006/relationships/image" Target="../media/image11.png"/><Relationship Id="rId4" Type="http://schemas.openxmlformats.org/officeDocument/2006/relationships/image" Target="../media/image53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12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12.png"/><Relationship Id="rId5" Type="http://schemas.openxmlformats.org/officeDocument/2006/relationships/image" Target="../media/image54.png"/><Relationship Id="rId10" Type="http://schemas.openxmlformats.org/officeDocument/2006/relationships/image" Target="../media/image11.png"/><Relationship Id="rId4" Type="http://schemas.openxmlformats.org/officeDocument/2006/relationships/image" Target="../media/image53.png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41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12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12.png"/><Relationship Id="rId5" Type="http://schemas.openxmlformats.org/officeDocument/2006/relationships/image" Target="../media/image54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3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0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8.png"/><Relationship Id="rId5" Type="http://schemas.openxmlformats.org/officeDocument/2006/relationships/image" Target="../media/image120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0.png"/><Relationship Id="rId9" Type="http://schemas.openxmlformats.org/officeDocument/2006/relationships/image" Target="../media/image160.png"/><Relationship Id="rId1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" Type="http://schemas.openxmlformats.org/officeDocument/2006/relationships/image" Target="../media/image100.png"/><Relationship Id="rId21" Type="http://schemas.openxmlformats.org/officeDocument/2006/relationships/image" Target="../media/image28.png"/><Relationship Id="rId7" Type="http://schemas.openxmlformats.org/officeDocument/2006/relationships/image" Target="../media/image140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2" Type="http://schemas.openxmlformats.org/officeDocument/2006/relationships/image" Target="../media/image90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5" Type="http://schemas.openxmlformats.org/officeDocument/2006/relationships/image" Target="../media/image120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0.png"/><Relationship Id="rId9" Type="http://schemas.openxmlformats.org/officeDocument/2006/relationships/image" Target="../media/image160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3" Type="http://schemas.openxmlformats.org/officeDocument/2006/relationships/image" Target="../media/image350.png"/><Relationship Id="rId7" Type="http://schemas.openxmlformats.org/officeDocument/2006/relationships/image" Target="../media/image39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5" Type="http://schemas.openxmlformats.org/officeDocument/2006/relationships/image" Target="../media/image370.png"/><Relationship Id="rId4" Type="http://schemas.openxmlformats.org/officeDocument/2006/relationships/image" Target="../media/image36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0.png"/><Relationship Id="rId7" Type="http://schemas.openxmlformats.org/officeDocument/2006/relationships/image" Target="../media/image48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11" Type="http://schemas.openxmlformats.org/officeDocument/2006/relationships/image" Target="../media/image52.png"/><Relationship Id="rId5" Type="http://schemas.openxmlformats.org/officeDocument/2006/relationships/image" Target="../media/image460.png"/><Relationship Id="rId10" Type="http://schemas.openxmlformats.org/officeDocument/2006/relationships/image" Target="../media/image51.png"/><Relationship Id="rId4" Type="http://schemas.openxmlformats.org/officeDocument/2006/relationships/image" Target="../media/image450.png"/><Relationship Id="rId9" Type="http://schemas.openxmlformats.org/officeDocument/2006/relationships/image" Target="../media/image50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png"/><Relationship Id="rId13" Type="http://schemas.openxmlformats.org/officeDocument/2006/relationships/image" Target="../media/image60.png"/><Relationship Id="rId7" Type="http://schemas.openxmlformats.org/officeDocument/2006/relationships/image" Target="../media/image470.png"/><Relationship Id="rId12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0.png"/><Relationship Id="rId11" Type="http://schemas.openxmlformats.org/officeDocument/2006/relationships/image" Target="../media/image560.png"/><Relationship Id="rId5" Type="http://schemas.openxmlformats.org/officeDocument/2006/relationships/image" Target="../media/image450.png"/><Relationship Id="rId15" Type="http://schemas.openxmlformats.org/officeDocument/2006/relationships/image" Target="../media/image51.png"/><Relationship Id="rId10" Type="http://schemas.openxmlformats.org/officeDocument/2006/relationships/image" Target="../media/image500.png"/><Relationship Id="rId4" Type="http://schemas.openxmlformats.org/officeDocument/2006/relationships/image" Target="../media/image440.png"/><Relationship Id="rId9" Type="http://schemas.openxmlformats.org/officeDocument/2006/relationships/image" Target="../media/image49.png"/><Relationship Id="rId14" Type="http://schemas.openxmlformats.org/officeDocument/2006/relationships/image" Target="../media/image6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0.png"/><Relationship Id="rId7" Type="http://schemas.openxmlformats.org/officeDocument/2006/relationships/image" Target="../media/image480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5" Type="http://schemas.openxmlformats.org/officeDocument/2006/relationships/image" Target="../media/image460.png"/><Relationship Id="rId4" Type="http://schemas.openxmlformats.org/officeDocument/2006/relationships/image" Target="../media/image450.png"/><Relationship Id="rId9" Type="http://schemas.openxmlformats.org/officeDocument/2006/relationships/image" Target="../media/image50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1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1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1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CS345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>
                <a:solidFill>
                  <a:srgbClr val="C00000"/>
                </a:solidFill>
              </a:rPr>
              <a:t>Lecture 33</a:t>
            </a:r>
            <a:endParaRPr lang="en-US" sz="1800" b="1" dirty="0">
              <a:solidFill>
                <a:srgbClr val="7030A0"/>
              </a:solidFill>
            </a:endParaRPr>
          </a:p>
          <a:p>
            <a:pPr marL="285750" indent="-2857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>
                <a:solidFill>
                  <a:srgbClr val="006C31"/>
                </a:solidFill>
              </a:rPr>
              <a:t>Approximation algorithms </a:t>
            </a:r>
            <a:r>
              <a:rPr lang="en-US" sz="1800" b="1" dirty="0">
                <a:solidFill>
                  <a:schemeClr val="tx1"/>
                </a:solidFill>
              </a:rPr>
              <a:t>for NP-complete problems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800" b="1" dirty="0">
                <a:solidFill>
                  <a:srgbClr val="7030A0"/>
                </a:solidFill>
              </a:rPr>
              <a:t>set cover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Optimality </a:t>
            </a:r>
            <a:r>
              <a:rPr lang="en-US" sz="3200" b="1" dirty="0">
                <a:solidFill>
                  <a:srgbClr val="0070C0"/>
                </a:solidFill>
              </a:rPr>
              <a:t>of the Greedy algorithm</a:t>
            </a:r>
            <a:br>
              <a:rPr lang="en-US" sz="3200" b="1" dirty="0">
                <a:solidFill>
                  <a:srgbClr val="0070C0"/>
                </a:solidFill>
              </a:rPr>
            </a:br>
            <a:endParaRPr lang="en-US" sz="32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lvl="1"/>
                <a:r>
                  <a:rPr lang="en-US" sz="2000" dirty="0"/>
                  <a:t>a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}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,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344655" y="3505200"/>
            <a:ext cx="4099560" cy="2377505"/>
            <a:chOff x="1371600" y="2880295"/>
            <a:chExt cx="4099560" cy="2377505"/>
          </a:xfrm>
        </p:grpSpPr>
        <p:grpSp>
          <p:nvGrpSpPr>
            <p:cNvPr id="2" name="Group 1"/>
            <p:cNvGrpSpPr/>
            <p:nvPr/>
          </p:nvGrpSpPr>
          <p:grpSpPr>
            <a:xfrm>
              <a:off x="2344655" y="4709095"/>
              <a:ext cx="474745" cy="521732"/>
              <a:chOff x="1676400" y="2346895"/>
              <a:chExt cx="474745" cy="521732"/>
            </a:xfrm>
          </p:grpSpPr>
          <p:sp>
            <p:nvSpPr>
              <p:cNvPr id="7" name="Oval 6"/>
              <p:cNvSpPr/>
              <p:nvPr/>
            </p:nvSpPr>
            <p:spPr>
              <a:xfrm rot="5400000">
                <a:off x="1828800" y="2716227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1828800" y="4050268"/>
              <a:ext cx="474745" cy="521732"/>
              <a:chOff x="1676400" y="2678668"/>
              <a:chExt cx="474745" cy="521732"/>
            </a:xfrm>
          </p:grpSpPr>
          <p:sp>
            <p:nvSpPr>
              <p:cNvPr id="10" name="Oval 9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3030455" y="3200400"/>
              <a:ext cx="474745" cy="521732"/>
              <a:chOff x="1676400" y="2678668"/>
              <a:chExt cx="474745" cy="521732"/>
            </a:xfrm>
          </p:grpSpPr>
          <p:sp>
            <p:nvSpPr>
              <p:cNvPr id="13" name="Oval 12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1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3182855" y="4431268"/>
              <a:ext cx="474745" cy="521732"/>
              <a:chOff x="1676400" y="2678668"/>
              <a:chExt cx="474745" cy="521732"/>
            </a:xfrm>
          </p:grpSpPr>
          <p:sp>
            <p:nvSpPr>
              <p:cNvPr id="16" name="Oval 15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056145" y="3821668"/>
              <a:ext cx="474745" cy="521732"/>
              <a:chOff x="1465345" y="2678668"/>
              <a:chExt cx="474745" cy="521732"/>
            </a:xfrm>
          </p:grpSpPr>
          <p:sp>
            <p:nvSpPr>
              <p:cNvPr id="19" name="Oval 18"/>
              <p:cNvSpPr/>
              <p:nvPr/>
            </p:nvSpPr>
            <p:spPr>
              <a:xfrm rot="5400000">
                <a:off x="161774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4284745" y="3135868"/>
              <a:ext cx="474745" cy="521732"/>
              <a:chOff x="644690" y="2678668"/>
              <a:chExt cx="474745" cy="521732"/>
            </a:xfrm>
          </p:grpSpPr>
          <p:sp>
            <p:nvSpPr>
              <p:cNvPr id="22" name="Oval 21"/>
              <p:cNvSpPr/>
              <p:nvPr/>
            </p:nvSpPr>
            <p:spPr>
              <a:xfrm rot="5400000">
                <a:off x="79709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/>
            <p:cNvGrpSpPr/>
            <p:nvPr/>
          </p:nvGrpSpPr>
          <p:grpSpPr>
            <a:xfrm>
              <a:off x="4970545" y="3870895"/>
              <a:ext cx="474745" cy="521732"/>
              <a:chOff x="1312945" y="1508695"/>
              <a:chExt cx="474745" cy="521732"/>
            </a:xfrm>
          </p:grpSpPr>
          <p:sp>
            <p:nvSpPr>
              <p:cNvPr id="25" name="Oval 24"/>
              <p:cNvSpPr/>
              <p:nvPr/>
            </p:nvSpPr>
            <p:spPr>
              <a:xfrm rot="5400000">
                <a:off x="1465345" y="1878027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312945" y="1508695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2945" y="1508695"/>
                    <a:ext cx="47474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66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/>
            <p:cNvGrpSpPr/>
            <p:nvPr/>
          </p:nvGrpSpPr>
          <p:grpSpPr>
            <a:xfrm>
              <a:off x="1371600" y="4796963"/>
              <a:ext cx="474745" cy="460837"/>
              <a:chOff x="-1219200" y="2739563"/>
              <a:chExt cx="474745" cy="460837"/>
            </a:xfrm>
          </p:grpSpPr>
          <p:sp>
            <p:nvSpPr>
              <p:cNvPr id="28" name="Oval 27"/>
              <p:cNvSpPr/>
              <p:nvPr/>
            </p:nvSpPr>
            <p:spPr>
              <a:xfrm rot="5400000">
                <a:off x="-104925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-1219200" y="2739563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219200" y="2739563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Group 29"/>
            <p:cNvGrpSpPr/>
            <p:nvPr/>
          </p:nvGrpSpPr>
          <p:grpSpPr>
            <a:xfrm>
              <a:off x="4996415" y="2880295"/>
              <a:ext cx="474745" cy="506427"/>
              <a:chOff x="1432560" y="1367963"/>
              <a:chExt cx="474745" cy="506427"/>
            </a:xfrm>
          </p:grpSpPr>
          <p:sp>
            <p:nvSpPr>
              <p:cNvPr id="31" name="Oval 30"/>
              <p:cNvSpPr/>
              <p:nvPr/>
            </p:nvSpPr>
            <p:spPr>
              <a:xfrm rot="5400000">
                <a:off x="1559090" y="172199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1432560" y="1367963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2560" y="1367963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9" name="Oval 38"/>
          <p:cNvSpPr/>
          <p:nvPr/>
        </p:nvSpPr>
        <p:spPr>
          <a:xfrm rot="19330923">
            <a:off x="2356970" y="3423655"/>
            <a:ext cx="3643220" cy="22487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rot="1026124">
            <a:off x="3922054" y="3382825"/>
            <a:ext cx="3047957" cy="16798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 rot="21235298">
            <a:off x="3984278" y="4504598"/>
            <a:ext cx="3232845" cy="2024097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 rot="21235298">
            <a:off x="2274795" y="4656541"/>
            <a:ext cx="2418995" cy="163609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 rot="19899095">
            <a:off x="2545076" y="4164215"/>
            <a:ext cx="2282011" cy="841799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3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9" grpId="0" animBg="1"/>
      <p:bldP spid="40" grpId="0" animBg="1"/>
      <p:bldP spid="41" grpId="0" animBg="1"/>
      <p:bldP spid="42" grpId="0" animBg="1"/>
      <p:bldP spid="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Optimality </a:t>
            </a:r>
            <a:r>
              <a:rPr lang="en-US" sz="3200" b="1" dirty="0">
                <a:solidFill>
                  <a:srgbClr val="0070C0"/>
                </a:solidFill>
              </a:rPr>
              <a:t>of the Greedy algorithm</a:t>
            </a:r>
            <a:br>
              <a:rPr lang="en-US" sz="3200" b="1" dirty="0">
                <a:solidFill>
                  <a:srgbClr val="0070C0"/>
                </a:solidFill>
              </a:rPr>
            </a:br>
            <a:endParaRPr lang="en-US" sz="32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lvl="1"/>
                <a:r>
                  <a:rPr lang="en-US" sz="2000" dirty="0"/>
                  <a:t>a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}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,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39" name="Oval 38"/>
          <p:cNvSpPr/>
          <p:nvPr/>
        </p:nvSpPr>
        <p:spPr>
          <a:xfrm rot="19330923">
            <a:off x="2356970" y="3423655"/>
            <a:ext cx="3643220" cy="22487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rot="1026124">
            <a:off x="3922054" y="3382825"/>
            <a:ext cx="3047957" cy="16798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 rot="21235298">
            <a:off x="3984278" y="4504598"/>
            <a:ext cx="3232845" cy="2024097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 rot="21235298">
            <a:off x="2274795" y="4656541"/>
            <a:ext cx="2418995" cy="163609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 rot="19899095">
            <a:off x="2545076" y="4164215"/>
            <a:ext cx="2282011" cy="841799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344655" y="3505200"/>
            <a:ext cx="4099560" cy="2377505"/>
            <a:chOff x="1371600" y="2880295"/>
            <a:chExt cx="4099560" cy="2377505"/>
          </a:xfrm>
        </p:grpSpPr>
        <p:grpSp>
          <p:nvGrpSpPr>
            <p:cNvPr id="2" name="Group 1"/>
            <p:cNvGrpSpPr/>
            <p:nvPr/>
          </p:nvGrpSpPr>
          <p:grpSpPr>
            <a:xfrm>
              <a:off x="2344655" y="4709095"/>
              <a:ext cx="474745" cy="521732"/>
              <a:chOff x="1676400" y="2346895"/>
              <a:chExt cx="474745" cy="521732"/>
            </a:xfrm>
          </p:grpSpPr>
          <p:sp>
            <p:nvSpPr>
              <p:cNvPr id="7" name="Oval 6"/>
              <p:cNvSpPr/>
              <p:nvPr/>
            </p:nvSpPr>
            <p:spPr>
              <a:xfrm rot="5400000">
                <a:off x="1828800" y="2716227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1828800" y="4050268"/>
              <a:ext cx="474745" cy="521732"/>
              <a:chOff x="1676400" y="2678668"/>
              <a:chExt cx="474745" cy="521732"/>
            </a:xfrm>
          </p:grpSpPr>
          <p:sp>
            <p:nvSpPr>
              <p:cNvPr id="10" name="Oval 9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3030455" y="3200400"/>
              <a:ext cx="474745" cy="521732"/>
              <a:chOff x="1676400" y="2678668"/>
              <a:chExt cx="474745" cy="521732"/>
            </a:xfrm>
          </p:grpSpPr>
          <p:sp>
            <p:nvSpPr>
              <p:cNvPr id="13" name="Oval 12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1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3182855" y="4431268"/>
              <a:ext cx="474745" cy="521732"/>
              <a:chOff x="1676400" y="2678668"/>
              <a:chExt cx="474745" cy="521732"/>
            </a:xfrm>
          </p:grpSpPr>
          <p:sp>
            <p:nvSpPr>
              <p:cNvPr id="16" name="Oval 15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056145" y="3821668"/>
              <a:ext cx="474745" cy="521732"/>
              <a:chOff x="1465345" y="2678668"/>
              <a:chExt cx="474745" cy="521732"/>
            </a:xfrm>
          </p:grpSpPr>
          <p:sp>
            <p:nvSpPr>
              <p:cNvPr id="19" name="Oval 18"/>
              <p:cNvSpPr/>
              <p:nvPr/>
            </p:nvSpPr>
            <p:spPr>
              <a:xfrm rot="5400000">
                <a:off x="161774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4284745" y="3135868"/>
              <a:ext cx="474745" cy="521732"/>
              <a:chOff x="644690" y="2678668"/>
              <a:chExt cx="474745" cy="521732"/>
            </a:xfrm>
          </p:grpSpPr>
          <p:sp>
            <p:nvSpPr>
              <p:cNvPr id="22" name="Oval 21"/>
              <p:cNvSpPr/>
              <p:nvPr/>
            </p:nvSpPr>
            <p:spPr>
              <a:xfrm rot="5400000">
                <a:off x="79709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/>
            <p:cNvGrpSpPr/>
            <p:nvPr/>
          </p:nvGrpSpPr>
          <p:grpSpPr>
            <a:xfrm>
              <a:off x="4970545" y="3870895"/>
              <a:ext cx="474745" cy="521732"/>
              <a:chOff x="1312945" y="1508695"/>
              <a:chExt cx="474745" cy="521732"/>
            </a:xfrm>
          </p:grpSpPr>
          <p:sp>
            <p:nvSpPr>
              <p:cNvPr id="25" name="Oval 24"/>
              <p:cNvSpPr/>
              <p:nvPr/>
            </p:nvSpPr>
            <p:spPr>
              <a:xfrm rot="5400000">
                <a:off x="1465345" y="1878027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312945" y="1508695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2945" y="1508695"/>
                    <a:ext cx="47474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66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/>
            <p:cNvGrpSpPr/>
            <p:nvPr/>
          </p:nvGrpSpPr>
          <p:grpSpPr>
            <a:xfrm>
              <a:off x="1371600" y="4796963"/>
              <a:ext cx="474745" cy="460837"/>
              <a:chOff x="-1219200" y="2739563"/>
              <a:chExt cx="474745" cy="460837"/>
            </a:xfrm>
          </p:grpSpPr>
          <p:sp>
            <p:nvSpPr>
              <p:cNvPr id="28" name="Oval 27"/>
              <p:cNvSpPr/>
              <p:nvPr/>
            </p:nvSpPr>
            <p:spPr>
              <a:xfrm rot="5400000">
                <a:off x="-104925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-1219200" y="2739563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219200" y="2739563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Group 29"/>
            <p:cNvGrpSpPr/>
            <p:nvPr/>
          </p:nvGrpSpPr>
          <p:grpSpPr>
            <a:xfrm>
              <a:off x="4996415" y="2880295"/>
              <a:ext cx="474745" cy="506427"/>
              <a:chOff x="1432560" y="1367963"/>
              <a:chExt cx="474745" cy="506427"/>
            </a:xfrm>
          </p:grpSpPr>
          <p:sp>
            <p:nvSpPr>
              <p:cNvPr id="31" name="Oval 30"/>
              <p:cNvSpPr/>
              <p:nvPr/>
            </p:nvSpPr>
            <p:spPr>
              <a:xfrm rot="5400000">
                <a:off x="1559090" y="172199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1432560" y="1367963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2560" y="1367963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38413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Optimality </a:t>
            </a:r>
            <a:r>
              <a:rPr lang="en-US" sz="3200" b="1" dirty="0">
                <a:solidFill>
                  <a:srgbClr val="0070C0"/>
                </a:solidFill>
              </a:rPr>
              <a:t>of the Greedy algorithm</a:t>
            </a:r>
            <a:br>
              <a:rPr lang="en-US" sz="3200" b="1" dirty="0">
                <a:solidFill>
                  <a:srgbClr val="0070C0"/>
                </a:solidFill>
              </a:rPr>
            </a:br>
            <a:endParaRPr lang="en-US" sz="32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lvl="1"/>
                <a:r>
                  <a:rPr lang="en-US" sz="2000" dirty="0"/>
                  <a:t>a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}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,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9" name="Oval 38"/>
          <p:cNvSpPr/>
          <p:nvPr/>
        </p:nvSpPr>
        <p:spPr>
          <a:xfrm rot="19330923">
            <a:off x="2356970" y="3423655"/>
            <a:ext cx="3643220" cy="22487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rot="1026124">
            <a:off x="3922054" y="3382825"/>
            <a:ext cx="3047957" cy="16798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 rot="21235298">
            <a:off x="3984278" y="4504598"/>
            <a:ext cx="3232845" cy="2024097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 rot="21235298">
            <a:off x="2274795" y="4656541"/>
            <a:ext cx="2418995" cy="163609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 rot="19899095">
            <a:off x="2545076" y="4164215"/>
            <a:ext cx="2282011" cy="841799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344655" y="3505200"/>
            <a:ext cx="4099560" cy="2377505"/>
            <a:chOff x="1371600" y="2880295"/>
            <a:chExt cx="4099560" cy="2377505"/>
          </a:xfrm>
        </p:grpSpPr>
        <p:grpSp>
          <p:nvGrpSpPr>
            <p:cNvPr id="2" name="Group 1"/>
            <p:cNvGrpSpPr/>
            <p:nvPr/>
          </p:nvGrpSpPr>
          <p:grpSpPr>
            <a:xfrm>
              <a:off x="2344655" y="4709095"/>
              <a:ext cx="474745" cy="521732"/>
              <a:chOff x="1676400" y="2346895"/>
              <a:chExt cx="474745" cy="521732"/>
            </a:xfrm>
          </p:grpSpPr>
          <p:sp>
            <p:nvSpPr>
              <p:cNvPr id="7" name="Oval 6"/>
              <p:cNvSpPr/>
              <p:nvPr/>
            </p:nvSpPr>
            <p:spPr>
              <a:xfrm rot="5400000">
                <a:off x="1828800" y="2716227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1828800" y="4050268"/>
              <a:ext cx="474745" cy="521732"/>
              <a:chOff x="1676400" y="2678668"/>
              <a:chExt cx="474745" cy="521732"/>
            </a:xfrm>
          </p:grpSpPr>
          <p:sp>
            <p:nvSpPr>
              <p:cNvPr id="10" name="Oval 9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3030455" y="3200400"/>
              <a:ext cx="474745" cy="521732"/>
              <a:chOff x="1676400" y="2678668"/>
              <a:chExt cx="474745" cy="521732"/>
            </a:xfrm>
          </p:grpSpPr>
          <p:sp>
            <p:nvSpPr>
              <p:cNvPr id="13" name="Oval 12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1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3182855" y="4431268"/>
              <a:ext cx="474745" cy="521732"/>
              <a:chOff x="1676400" y="2678668"/>
              <a:chExt cx="474745" cy="521732"/>
            </a:xfrm>
          </p:grpSpPr>
          <p:sp>
            <p:nvSpPr>
              <p:cNvPr id="16" name="Oval 15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056145" y="3821668"/>
              <a:ext cx="474745" cy="521732"/>
              <a:chOff x="1465345" y="2678668"/>
              <a:chExt cx="474745" cy="521732"/>
            </a:xfrm>
          </p:grpSpPr>
          <p:sp>
            <p:nvSpPr>
              <p:cNvPr id="19" name="Oval 18"/>
              <p:cNvSpPr/>
              <p:nvPr/>
            </p:nvSpPr>
            <p:spPr>
              <a:xfrm rot="5400000">
                <a:off x="161774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4284745" y="3135868"/>
              <a:ext cx="474745" cy="521732"/>
              <a:chOff x="644690" y="2678668"/>
              <a:chExt cx="474745" cy="521732"/>
            </a:xfrm>
          </p:grpSpPr>
          <p:sp>
            <p:nvSpPr>
              <p:cNvPr id="22" name="Oval 21"/>
              <p:cNvSpPr/>
              <p:nvPr/>
            </p:nvSpPr>
            <p:spPr>
              <a:xfrm rot="5400000">
                <a:off x="79709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/>
            <p:cNvGrpSpPr/>
            <p:nvPr/>
          </p:nvGrpSpPr>
          <p:grpSpPr>
            <a:xfrm>
              <a:off x="4970545" y="3870895"/>
              <a:ext cx="474745" cy="521732"/>
              <a:chOff x="1312945" y="1508695"/>
              <a:chExt cx="474745" cy="521732"/>
            </a:xfrm>
          </p:grpSpPr>
          <p:sp>
            <p:nvSpPr>
              <p:cNvPr id="25" name="Oval 24"/>
              <p:cNvSpPr/>
              <p:nvPr/>
            </p:nvSpPr>
            <p:spPr>
              <a:xfrm rot="5400000">
                <a:off x="1465345" y="1878027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312945" y="1508695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2945" y="1508695"/>
                    <a:ext cx="47474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66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/>
            <p:cNvGrpSpPr/>
            <p:nvPr/>
          </p:nvGrpSpPr>
          <p:grpSpPr>
            <a:xfrm>
              <a:off x="1371600" y="4796963"/>
              <a:ext cx="474745" cy="460837"/>
              <a:chOff x="-1219200" y="2739563"/>
              <a:chExt cx="474745" cy="460837"/>
            </a:xfrm>
          </p:grpSpPr>
          <p:sp>
            <p:nvSpPr>
              <p:cNvPr id="28" name="Oval 27"/>
              <p:cNvSpPr/>
              <p:nvPr/>
            </p:nvSpPr>
            <p:spPr>
              <a:xfrm rot="5400000">
                <a:off x="-104925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-1219200" y="2739563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219200" y="2739563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Group 29"/>
            <p:cNvGrpSpPr/>
            <p:nvPr/>
          </p:nvGrpSpPr>
          <p:grpSpPr>
            <a:xfrm>
              <a:off x="4996415" y="2880295"/>
              <a:ext cx="474745" cy="506427"/>
              <a:chOff x="1432560" y="1367963"/>
              <a:chExt cx="474745" cy="506427"/>
            </a:xfrm>
          </p:grpSpPr>
          <p:sp>
            <p:nvSpPr>
              <p:cNvPr id="31" name="Oval 30"/>
              <p:cNvSpPr/>
              <p:nvPr/>
            </p:nvSpPr>
            <p:spPr>
              <a:xfrm rot="5400000">
                <a:off x="1559090" y="172199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1432560" y="1367963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2560" y="1367963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57759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Optimality </a:t>
            </a:r>
            <a:r>
              <a:rPr lang="en-US" sz="3200" b="1" dirty="0">
                <a:solidFill>
                  <a:srgbClr val="0070C0"/>
                </a:solidFill>
              </a:rPr>
              <a:t>of the Greedy algorithm</a:t>
            </a:r>
            <a:br>
              <a:rPr lang="en-US" sz="3200" b="1" dirty="0">
                <a:solidFill>
                  <a:srgbClr val="0070C0"/>
                </a:solidFill>
              </a:rPr>
            </a:br>
            <a:endParaRPr lang="en-US" sz="32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lvl="1"/>
                <a:r>
                  <a:rPr lang="en-US" sz="2000" dirty="0"/>
                  <a:t>a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}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,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39" name="Oval 38"/>
          <p:cNvSpPr/>
          <p:nvPr/>
        </p:nvSpPr>
        <p:spPr>
          <a:xfrm rot="19330923">
            <a:off x="2356970" y="3423655"/>
            <a:ext cx="3643220" cy="22487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rot="1026124">
            <a:off x="3922054" y="3382825"/>
            <a:ext cx="3047957" cy="16798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 rot="21235298">
            <a:off x="3984278" y="4504598"/>
            <a:ext cx="3232845" cy="2024097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 rot="21235298">
            <a:off x="2274795" y="4656541"/>
            <a:ext cx="2418995" cy="163609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 rot="19899095">
            <a:off x="2545076" y="4164215"/>
            <a:ext cx="2282011" cy="841799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344655" y="3505200"/>
            <a:ext cx="4099560" cy="2377505"/>
            <a:chOff x="1371600" y="2880295"/>
            <a:chExt cx="4099560" cy="2377505"/>
          </a:xfrm>
        </p:grpSpPr>
        <p:grpSp>
          <p:nvGrpSpPr>
            <p:cNvPr id="2" name="Group 1"/>
            <p:cNvGrpSpPr/>
            <p:nvPr/>
          </p:nvGrpSpPr>
          <p:grpSpPr>
            <a:xfrm>
              <a:off x="2344655" y="4709095"/>
              <a:ext cx="474745" cy="521732"/>
              <a:chOff x="1676400" y="2346895"/>
              <a:chExt cx="474745" cy="521732"/>
            </a:xfrm>
          </p:grpSpPr>
          <p:sp>
            <p:nvSpPr>
              <p:cNvPr id="7" name="Oval 6"/>
              <p:cNvSpPr/>
              <p:nvPr/>
            </p:nvSpPr>
            <p:spPr>
              <a:xfrm rot="5400000">
                <a:off x="1828800" y="2716227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1828800" y="4050268"/>
              <a:ext cx="474745" cy="521732"/>
              <a:chOff x="1676400" y="2678668"/>
              <a:chExt cx="474745" cy="521732"/>
            </a:xfrm>
          </p:grpSpPr>
          <p:sp>
            <p:nvSpPr>
              <p:cNvPr id="10" name="Oval 9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3030455" y="3200400"/>
              <a:ext cx="474745" cy="521732"/>
              <a:chOff x="1676400" y="2678668"/>
              <a:chExt cx="474745" cy="521732"/>
            </a:xfrm>
          </p:grpSpPr>
          <p:sp>
            <p:nvSpPr>
              <p:cNvPr id="13" name="Oval 12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1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3182855" y="4431268"/>
              <a:ext cx="474745" cy="521732"/>
              <a:chOff x="1676400" y="2678668"/>
              <a:chExt cx="474745" cy="521732"/>
            </a:xfrm>
          </p:grpSpPr>
          <p:sp>
            <p:nvSpPr>
              <p:cNvPr id="16" name="Oval 15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056145" y="3821668"/>
              <a:ext cx="474745" cy="521732"/>
              <a:chOff x="1465345" y="2678668"/>
              <a:chExt cx="474745" cy="521732"/>
            </a:xfrm>
          </p:grpSpPr>
          <p:sp>
            <p:nvSpPr>
              <p:cNvPr id="19" name="Oval 18"/>
              <p:cNvSpPr/>
              <p:nvPr/>
            </p:nvSpPr>
            <p:spPr>
              <a:xfrm rot="5400000">
                <a:off x="161774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4284745" y="3135868"/>
              <a:ext cx="474745" cy="521732"/>
              <a:chOff x="644690" y="2678668"/>
              <a:chExt cx="474745" cy="521732"/>
            </a:xfrm>
          </p:grpSpPr>
          <p:sp>
            <p:nvSpPr>
              <p:cNvPr id="22" name="Oval 21"/>
              <p:cNvSpPr/>
              <p:nvPr/>
            </p:nvSpPr>
            <p:spPr>
              <a:xfrm rot="5400000">
                <a:off x="79709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/>
            <p:cNvGrpSpPr/>
            <p:nvPr/>
          </p:nvGrpSpPr>
          <p:grpSpPr>
            <a:xfrm>
              <a:off x="4970545" y="3870895"/>
              <a:ext cx="474745" cy="521732"/>
              <a:chOff x="1312945" y="1508695"/>
              <a:chExt cx="474745" cy="521732"/>
            </a:xfrm>
          </p:grpSpPr>
          <p:sp>
            <p:nvSpPr>
              <p:cNvPr id="25" name="Oval 24"/>
              <p:cNvSpPr/>
              <p:nvPr/>
            </p:nvSpPr>
            <p:spPr>
              <a:xfrm rot="5400000">
                <a:off x="1465345" y="1878027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312945" y="1508695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2945" y="1508695"/>
                    <a:ext cx="47474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66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/>
            <p:cNvGrpSpPr/>
            <p:nvPr/>
          </p:nvGrpSpPr>
          <p:grpSpPr>
            <a:xfrm>
              <a:off x="1371600" y="4796963"/>
              <a:ext cx="474745" cy="460837"/>
              <a:chOff x="-1219200" y="2739563"/>
              <a:chExt cx="474745" cy="460837"/>
            </a:xfrm>
          </p:grpSpPr>
          <p:sp>
            <p:nvSpPr>
              <p:cNvPr id="28" name="Oval 27"/>
              <p:cNvSpPr/>
              <p:nvPr/>
            </p:nvSpPr>
            <p:spPr>
              <a:xfrm rot="5400000">
                <a:off x="-104925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-1219200" y="2739563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219200" y="2739563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Group 29"/>
            <p:cNvGrpSpPr/>
            <p:nvPr/>
          </p:nvGrpSpPr>
          <p:grpSpPr>
            <a:xfrm>
              <a:off x="4996415" y="2880295"/>
              <a:ext cx="474745" cy="506427"/>
              <a:chOff x="1432560" y="1367963"/>
              <a:chExt cx="474745" cy="506427"/>
            </a:xfrm>
          </p:grpSpPr>
          <p:sp>
            <p:nvSpPr>
              <p:cNvPr id="31" name="Oval 30"/>
              <p:cNvSpPr/>
              <p:nvPr/>
            </p:nvSpPr>
            <p:spPr>
              <a:xfrm rot="5400000">
                <a:off x="1559090" y="172199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1432560" y="1367963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2560" y="1367963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732545" y="2358224"/>
                <a:ext cx="2645853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Greedy solution has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dirty="0"/>
                  <a:t> sets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545" y="2358224"/>
                <a:ext cx="2645853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1606" t="-6452" r="-4128" b="-2419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051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Optimality </a:t>
            </a:r>
            <a:r>
              <a:rPr lang="en-US" sz="3200" b="1" dirty="0">
                <a:solidFill>
                  <a:srgbClr val="0070C0"/>
                </a:solidFill>
              </a:rPr>
              <a:t>of the Greedy algorithm</a:t>
            </a:r>
            <a:br>
              <a:rPr lang="en-US" sz="3200" b="1" dirty="0">
                <a:solidFill>
                  <a:srgbClr val="0070C0"/>
                </a:solidFill>
              </a:rPr>
            </a:br>
            <a:endParaRPr lang="en-US" sz="32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lvl="1"/>
                <a:r>
                  <a:rPr lang="en-US" sz="2000" dirty="0"/>
                  <a:t>a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}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,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57150" indent="0">
                  <a:buNone/>
                </a:pPr>
                <a:endParaRPr lang="en-US" sz="2400" b="1" dirty="0">
                  <a:solidFill>
                    <a:srgbClr val="0070C0"/>
                  </a:solidFill>
                </a:endParaRPr>
              </a:p>
              <a:p>
                <a:pPr marL="57150" indent="0">
                  <a:buNone/>
                </a:pPr>
                <a:r>
                  <a:rPr lang="en-US" sz="2400" b="1" dirty="0">
                    <a:sym typeface="Wingdings" pitchFamily="2" charset="2"/>
                  </a:rPr>
                  <a:t> Approx. ratio for this instance: 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39" name="Oval 38"/>
          <p:cNvSpPr/>
          <p:nvPr/>
        </p:nvSpPr>
        <p:spPr>
          <a:xfrm rot="19330923">
            <a:off x="2356970" y="3423655"/>
            <a:ext cx="3643220" cy="22487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rot="1026124">
            <a:off x="3922054" y="3382825"/>
            <a:ext cx="3047957" cy="16798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 rot="21235298">
            <a:off x="3984278" y="4504598"/>
            <a:ext cx="3232845" cy="2024097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 rot="21235298">
            <a:off x="2274795" y="4656541"/>
            <a:ext cx="2418995" cy="163609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 rot="19899095">
            <a:off x="2545076" y="4164215"/>
            <a:ext cx="2282011" cy="841799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344655" y="3505200"/>
            <a:ext cx="4099560" cy="2377505"/>
            <a:chOff x="1371600" y="2880295"/>
            <a:chExt cx="4099560" cy="2377505"/>
          </a:xfrm>
        </p:grpSpPr>
        <p:grpSp>
          <p:nvGrpSpPr>
            <p:cNvPr id="2" name="Group 1"/>
            <p:cNvGrpSpPr/>
            <p:nvPr/>
          </p:nvGrpSpPr>
          <p:grpSpPr>
            <a:xfrm>
              <a:off x="2344655" y="4709095"/>
              <a:ext cx="474745" cy="521732"/>
              <a:chOff x="1676400" y="2346895"/>
              <a:chExt cx="474745" cy="521732"/>
            </a:xfrm>
          </p:grpSpPr>
          <p:sp>
            <p:nvSpPr>
              <p:cNvPr id="7" name="Oval 6"/>
              <p:cNvSpPr/>
              <p:nvPr/>
            </p:nvSpPr>
            <p:spPr>
              <a:xfrm rot="5400000">
                <a:off x="1828800" y="2716227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1828800" y="4050268"/>
              <a:ext cx="474745" cy="521732"/>
              <a:chOff x="1676400" y="2678668"/>
              <a:chExt cx="474745" cy="521732"/>
            </a:xfrm>
          </p:grpSpPr>
          <p:sp>
            <p:nvSpPr>
              <p:cNvPr id="10" name="Oval 9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3030455" y="3200400"/>
              <a:ext cx="474745" cy="521732"/>
              <a:chOff x="1676400" y="2678668"/>
              <a:chExt cx="474745" cy="521732"/>
            </a:xfrm>
          </p:grpSpPr>
          <p:sp>
            <p:nvSpPr>
              <p:cNvPr id="13" name="Oval 12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1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3182855" y="4431268"/>
              <a:ext cx="474745" cy="521732"/>
              <a:chOff x="1676400" y="2678668"/>
              <a:chExt cx="474745" cy="521732"/>
            </a:xfrm>
          </p:grpSpPr>
          <p:sp>
            <p:nvSpPr>
              <p:cNvPr id="16" name="Oval 15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056145" y="3821668"/>
              <a:ext cx="474745" cy="521732"/>
              <a:chOff x="1465345" y="2678668"/>
              <a:chExt cx="474745" cy="521732"/>
            </a:xfrm>
          </p:grpSpPr>
          <p:sp>
            <p:nvSpPr>
              <p:cNvPr id="19" name="Oval 18"/>
              <p:cNvSpPr/>
              <p:nvPr/>
            </p:nvSpPr>
            <p:spPr>
              <a:xfrm rot="5400000">
                <a:off x="161774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4284745" y="3135868"/>
              <a:ext cx="474745" cy="521732"/>
              <a:chOff x="644690" y="2678668"/>
              <a:chExt cx="474745" cy="521732"/>
            </a:xfrm>
          </p:grpSpPr>
          <p:sp>
            <p:nvSpPr>
              <p:cNvPr id="22" name="Oval 21"/>
              <p:cNvSpPr/>
              <p:nvPr/>
            </p:nvSpPr>
            <p:spPr>
              <a:xfrm rot="5400000">
                <a:off x="79709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/>
            <p:cNvGrpSpPr/>
            <p:nvPr/>
          </p:nvGrpSpPr>
          <p:grpSpPr>
            <a:xfrm>
              <a:off x="4970545" y="3870895"/>
              <a:ext cx="474745" cy="521732"/>
              <a:chOff x="1312945" y="1508695"/>
              <a:chExt cx="474745" cy="521732"/>
            </a:xfrm>
          </p:grpSpPr>
          <p:sp>
            <p:nvSpPr>
              <p:cNvPr id="25" name="Oval 24"/>
              <p:cNvSpPr/>
              <p:nvPr/>
            </p:nvSpPr>
            <p:spPr>
              <a:xfrm rot="5400000">
                <a:off x="1465345" y="1878027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312945" y="1508695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2945" y="1508695"/>
                    <a:ext cx="47474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66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/>
            <p:cNvGrpSpPr/>
            <p:nvPr/>
          </p:nvGrpSpPr>
          <p:grpSpPr>
            <a:xfrm>
              <a:off x="1371600" y="4796963"/>
              <a:ext cx="474745" cy="460837"/>
              <a:chOff x="-1219200" y="2739563"/>
              <a:chExt cx="474745" cy="460837"/>
            </a:xfrm>
          </p:grpSpPr>
          <p:sp>
            <p:nvSpPr>
              <p:cNvPr id="28" name="Oval 27"/>
              <p:cNvSpPr/>
              <p:nvPr/>
            </p:nvSpPr>
            <p:spPr>
              <a:xfrm rot="5400000">
                <a:off x="-104925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-1219200" y="2739563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219200" y="2739563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Group 29"/>
            <p:cNvGrpSpPr/>
            <p:nvPr/>
          </p:nvGrpSpPr>
          <p:grpSpPr>
            <a:xfrm>
              <a:off x="4996415" y="2880295"/>
              <a:ext cx="474745" cy="506427"/>
              <a:chOff x="1432560" y="1367963"/>
              <a:chExt cx="474745" cy="506427"/>
            </a:xfrm>
          </p:grpSpPr>
          <p:sp>
            <p:nvSpPr>
              <p:cNvPr id="31" name="Oval 30"/>
              <p:cNvSpPr/>
              <p:nvPr/>
            </p:nvSpPr>
            <p:spPr>
              <a:xfrm rot="5400000">
                <a:off x="1559090" y="172199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1432560" y="1367963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2560" y="1367963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732545" y="2358224"/>
                <a:ext cx="2645853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Greedy solution has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dirty="0"/>
                  <a:t> sets</a:t>
                </a: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545" y="2358224"/>
                <a:ext cx="2645853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1606" t="-6452" r="-4128" b="-2419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715000" y="2907268"/>
                <a:ext cx="2737609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Optimal solution has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dirty="0"/>
                  <a:t> sets</a:t>
                </a: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2907268"/>
                <a:ext cx="2737609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1774" t="-6349" r="-3104" b="-2222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925671" y="2358224"/>
                <a:ext cx="627095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/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671" y="2358224"/>
                <a:ext cx="627095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6452" r="-11429" b="-2419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loud Callout 33"/>
          <p:cNvSpPr/>
          <p:nvPr/>
        </p:nvSpPr>
        <p:spPr>
          <a:xfrm>
            <a:off x="0" y="2727556"/>
            <a:ext cx="4003510" cy="1202529"/>
          </a:xfrm>
          <a:prstGeom prst="cloudCallout">
            <a:avLst>
              <a:gd name="adj1" fmla="val -22073"/>
              <a:gd name="adj2" fmla="val 8733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What is the worst case approx. ratio guaranteed for every  possible instance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658905" y="4050268"/>
                <a:ext cx="978153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log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905" y="4050268"/>
                <a:ext cx="978153" cy="369332"/>
              </a:xfrm>
              <a:prstGeom prst="rect">
                <a:avLst/>
              </a:prstGeom>
              <a:blipFill rotWithShape="1">
                <a:blip r:embed="rId15"/>
                <a:stretch>
                  <a:fillRect l="-4294" t="-6349" r="-10429" b="-2222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1099413" y="6478508"/>
            <a:ext cx="628293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 shall establish this approx. ratio for even the generic problem.</a:t>
            </a:r>
          </a:p>
        </p:txBody>
      </p:sp>
    </p:spTree>
    <p:extLst>
      <p:ext uri="{BB962C8B-B14F-4D97-AF65-F5344CB8AC3E}">
        <p14:creationId xmlns:p14="http://schemas.microsoft.com/office/powerpoint/2010/main" val="296412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3" grpId="0" animBg="1"/>
      <p:bldP spid="3" grpId="0" animBg="1"/>
      <p:bldP spid="34" grpId="0" animBg="1"/>
      <p:bldP spid="45" grpId="0" animBg="1"/>
      <p:bldP spid="3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Set Cover </a:t>
            </a:r>
            <a:r>
              <a:rPr lang="en-US" sz="3200" b="1" dirty="0"/>
              <a:t>Problem</a:t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2999"/>
                <a:ext cx="8229600" cy="4953001"/>
              </a:xfrm>
            </p:spPr>
            <p:txBody>
              <a:bodyPr/>
              <a:lstStyle/>
              <a:p>
                <a:pPr lvl="1"/>
                <a:r>
                  <a:rPr lang="en-US" sz="2000" dirty="0"/>
                  <a:t>a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}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,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has cost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Optimization version</a:t>
                </a:r>
                <a:r>
                  <a:rPr lang="en-US" sz="2000" dirty="0"/>
                  <a:t>: Compute </a:t>
                </a:r>
                <a:r>
                  <a:rPr lang="en-US" sz="2000" u="sng" dirty="0"/>
                  <a:t>sets of least cost</a:t>
                </a:r>
                <a:r>
                  <a:rPr lang="en-US" sz="2000" dirty="0"/>
                  <a:t> that can </a:t>
                </a:r>
                <a:r>
                  <a:rPr lang="en-US" sz="2000" b="1" dirty="0"/>
                  <a:t>cover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Decision version</a:t>
                </a:r>
                <a:r>
                  <a:rPr lang="en-US" sz="2000" dirty="0"/>
                  <a:t>: 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NP</a:t>
                </a:r>
                <a:r>
                  <a:rPr lang="en-US" sz="2000" dirty="0"/>
                  <a:t>-complete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Approximation algorithm </a:t>
                </a:r>
                <a:r>
                  <a:rPr lang="en-US" sz="2000" dirty="0"/>
                  <a:t>for the </a:t>
                </a:r>
                <a:r>
                  <a:rPr lang="en-US" sz="2000" u="sng" dirty="0"/>
                  <a:t>optimization version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While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/>
                  <a:t>&lt;&gt; empty </a:t>
                </a:r>
                <a:r>
                  <a:rPr lang="en-US" sz="20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 Pick a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such that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|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  <m:r>
                      <a:rPr lang="en-US" sz="2000" b="1" i="1" dirty="0">
                        <a:latin typeface="Cambria Math"/>
                      </a:rPr>
                      <m:t>∩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/>
                  <a:t> is </a:t>
                </a:r>
                <a:r>
                  <a:rPr lang="en-US" sz="2000" b="1" dirty="0"/>
                  <a:t>maximum</a:t>
                </a:r>
                <a:r>
                  <a:rPr lang="en-US" sz="2000" dirty="0"/>
                  <a:t>; </a:t>
                </a:r>
                <a:r>
                  <a:rPr lang="en-US" sz="2400" dirty="0"/>
                  <a:t> 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Remove all elements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∩</m:t>
                    </m:r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/>
                  <a:t>; </a:t>
                </a:r>
                <a:r>
                  <a:rPr lang="en-US" sz="2800" dirty="0"/>
                  <a:t>   </a:t>
                </a:r>
                <a:r>
                  <a:rPr lang="en-US" sz="2000" dirty="0"/>
                  <a:t>  </a:t>
                </a:r>
                <a:endParaRPr lang="en-US" sz="4400" dirty="0"/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/>
                  <a:t>Return all subsets </a:t>
                </a:r>
                <a:r>
                  <a:rPr lang="en-US" sz="2000" u="sng" dirty="0"/>
                  <a:t>picked</a:t>
                </a:r>
                <a:r>
                  <a:rPr lang="en-US" sz="2000" dirty="0"/>
                  <a:t> in the while loop.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2999"/>
                <a:ext cx="8229600" cy="4953001"/>
              </a:xfrm>
              <a:blipFill rotWithShape="1">
                <a:blip r:embed="rId2"/>
                <a:stretch>
                  <a:fillRect l="-741" t="-492" b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83673" y="4504017"/>
                <a:ext cx="917559" cy="601383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dirty="0" smtClean="0">
                              <a:latin typeface="Cambria Math"/>
                            </a:rPr>
                            <m:t>|</m:t>
                          </m:r>
                          <m:r>
                            <a:rPr lang="en-US" sz="16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𝑹</m:t>
                          </m:r>
                          <m:r>
                            <a:rPr lang="en-US" sz="1600" b="1" i="1" dirty="0">
                              <a:latin typeface="Cambria Math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6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|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600" b="1" i="1" dirty="0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673" y="4504017"/>
                <a:ext cx="917559" cy="601383"/>
              </a:xfrm>
              <a:prstGeom prst="rect">
                <a:avLst/>
              </a:prstGeom>
              <a:blipFill rotWithShape="1">
                <a:blip r:embed="rId3"/>
                <a:stretch>
                  <a:fillRect r="-5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191000" y="4572000"/>
            <a:ext cx="1499128" cy="4001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is </a:t>
            </a:r>
            <a:r>
              <a:rPr lang="en-US" sz="2000" b="1" dirty="0">
                <a:solidFill>
                  <a:srgbClr val="C00000"/>
                </a:solidFill>
              </a:rPr>
              <a:t>minimum</a:t>
            </a:r>
            <a:r>
              <a:rPr lang="en-US" sz="2000" dirty="0"/>
              <a:t>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00400" y="4508955"/>
                <a:ext cx="917559" cy="596445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600" b="1" i="1" dirty="0" smtClean="0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r>
                            <a:rPr lang="en-US" sz="1600" b="1" i="1" dirty="0" smtClean="0">
                              <a:latin typeface="Cambria Math"/>
                            </a:rPr>
                            <m:t>|</m:t>
                          </m:r>
                          <m:r>
                            <a:rPr lang="en-US" sz="16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𝑹</m:t>
                          </m:r>
                          <m:r>
                            <a:rPr lang="en-US" sz="1600" b="1" i="1" dirty="0">
                              <a:latin typeface="Cambria Math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16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600" b="1" i="1" dirty="0" smtClean="0">
                              <a:latin typeface="Cambria Math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508955"/>
                <a:ext cx="917559" cy="596445"/>
              </a:xfrm>
              <a:prstGeom prst="rect">
                <a:avLst/>
              </a:prstGeom>
              <a:blipFill rotWithShape="1">
                <a:blip r:embed="rId4"/>
                <a:stretch>
                  <a:fillRect r="-4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447800" y="304800"/>
            <a:ext cx="1497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Generic</a:t>
            </a:r>
          </a:p>
        </p:txBody>
      </p:sp>
    </p:spTree>
    <p:extLst>
      <p:ext uri="{BB962C8B-B14F-4D97-AF65-F5344CB8AC3E}">
        <p14:creationId xmlns:p14="http://schemas.microsoft.com/office/powerpoint/2010/main" val="377761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5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to </a:t>
            </a:r>
            <a:r>
              <a:rPr lang="en-US" sz="3200" b="1" dirty="0">
                <a:solidFill>
                  <a:srgbClr val="7030A0"/>
                </a:solidFill>
              </a:rPr>
              <a:t>analyze</a:t>
            </a:r>
            <a:r>
              <a:rPr lang="en-US" sz="3200" b="1" dirty="0"/>
              <a:t> the </a:t>
            </a:r>
            <a:r>
              <a:rPr lang="en-US" sz="3200" b="1" u="sng" dirty="0"/>
              <a:t>greedy algorithm</a:t>
            </a:r>
            <a:r>
              <a:rPr lang="en-US" sz="3200" b="1" dirty="0"/>
              <a:t> ?</a:t>
            </a:r>
            <a:endParaRPr lang="en-US" sz="3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The challenge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No knowledge of the </a:t>
            </a:r>
            <a:r>
              <a:rPr lang="en-US" sz="2000" b="1" dirty="0">
                <a:solidFill>
                  <a:srgbClr val="C00000"/>
                </a:solidFill>
              </a:rPr>
              <a:t>optimal solution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Aim to get a </a:t>
            </a:r>
            <a:r>
              <a:rPr lang="en-US" sz="2000" b="1" dirty="0">
                <a:solidFill>
                  <a:srgbClr val="C00000"/>
                </a:solidFill>
              </a:rPr>
              <a:t>worst case guarantee</a:t>
            </a:r>
            <a:r>
              <a:rPr lang="en-US" sz="2000" dirty="0"/>
              <a:t> for </a:t>
            </a:r>
            <a:r>
              <a:rPr lang="en-US" sz="2000" u="sng" dirty="0"/>
              <a:t>all possible instances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006C31"/>
                </a:solidFill>
              </a:rPr>
              <a:t>Conquering the challenge</a:t>
            </a:r>
            <a:r>
              <a:rPr lang="en-US" sz="2000" dirty="0"/>
              <a:t>: </a:t>
            </a:r>
          </a:p>
          <a:p>
            <a:r>
              <a:rPr lang="en-US" sz="2000" dirty="0"/>
              <a:t>Pick any </a:t>
            </a:r>
            <a:r>
              <a:rPr lang="en-US" sz="2000" b="1" dirty="0"/>
              <a:t>arbitrary</a:t>
            </a:r>
            <a:r>
              <a:rPr lang="en-US" sz="2000" dirty="0"/>
              <a:t> instance</a:t>
            </a:r>
          </a:p>
          <a:p>
            <a:endParaRPr lang="en-US" sz="2000" dirty="0"/>
          </a:p>
          <a:p>
            <a:r>
              <a:rPr lang="en-US" sz="2000" dirty="0"/>
              <a:t>“</a:t>
            </a:r>
            <a:r>
              <a:rPr lang="en-US" sz="2000" b="1" dirty="0"/>
              <a:t>Compare</a:t>
            </a:r>
            <a:r>
              <a:rPr lang="en-US" sz="2000" dirty="0"/>
              <a:t>” greedy solution with its optimal solution.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3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to </a:t>
            </a:r>
            <a:r>
              <a:rPr lang="en-US" sz="3200" b="1" dirty="0">
                <a:solidFill>
                  <a:srgbClr val="7030A0"/>
                </a:solidFill>
              </a:rPr>
              <a:t>analyze</a:t>
            </a:r>
            <a:r>
              <a:rPr lang="en-US" sz="3200" b="1" dirty="0"/>
              <a:t> the </a:t>
            </a:r>
            <a:r>
              <a:rPr lang="en-US" sz="3200" b="1" u="sng" dirty="0"/>
              <a:t>greedy algorithm</a:t>
            </a:r>
            <a:r>
              <a:rPr lang="en-US" sz="3200" b="1" dirty="0"/>
              <a:t> ?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>
                    <a:solidFill>
                      <a:srgbClr val="C00000"/>
                    </a:solidFill>
                  </a:rPr>
                  <a:t>:</a:t>
                </a:r>
                <a:r>
                  <a:rPr lang="en-US" sz="2000" dirty="0"/>
                  <a:t> How to account for the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𝟔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the greedy algorithm ?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the sets </a:t>
                </a:r>
                <a:r>
                  <a:rPr lang="en-US" sz="2000" u="sng" dirty="0"/>
                  <a:t>belonging</a:t>
                </a:r>
                <a:r>
                  <a:rPr lang="en-US" sz="2000" dirty="0"/>
                  <a:t> to “</a:t>
                </a:r>
                <a:r>
                  <a:rPr lang="en-US" sz="2000" b="1" dirty="0"/>
                  <a:t>Optimal</a:t>
                </a:r>
                <a:r>
                  <a:rPr lang="en-US" sz="2000" dirty="0"/>
                  <a:t>” solution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1956411" y="2971800"/>
            <a:ext cx="4749189" cy="533400"/>
            <a:chOff x="1828800" y="3657600"/>
            <a:chExt cx="4749189" cy="533400"/>
          </a:xfrm>
        </p:grpSpPr>
        <p:grpSp>
          <p:nvGrpSpPr>
            <p:cNvPr id="20" name="Group 19"/>
            <p:cNvGrpSpPr/>
            <p:nvPr/>
          </p:nvGrpSpPr>
          <p:grpSpPr>
            <a:xfrm>
              <a:off x="1828800" y="3657600"/>
              <a:ext cx="1600200" cy="533400"/>
              <a:chOff x="1828800" y="3657600"/>
              <a:chExt cx="1600200" cy="53340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828800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6" name="Oval 5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TextBox 6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7" name="TextBox 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8197" r="-1710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" name="Group 10"/>
              <p:cNvGrpSpPr/>
              <p:nvPr/>
            </p:nvGrpSpPr>
            <p:grpSpPr>
              <a:xfrm>
                <a:off x="2203475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12" name="Oval 11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3" name="TextBox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1842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" name="Group 13"/>
              <p:cNvGrpSpPr/>
              <p:nvPr/>
            </p:nvGrpSpPr>
            <p:grpSpPr>
              <a:xfrm>
                <a:off x="2584475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15" name="Oval 14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197" r="-1710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" name="Group 16"/>
              <p:cNvGrpSpPr/>
              <p:nvPr/>
            </p:nvGrpSpPr>
            <p:grpSpPr>
              <a:xfrm>
                <a:off x="2965475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18" name="Oval 17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9" name="TextBox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1842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1" name="Group 20"/>
            <p:cNvGrpSpPr/>
            <p:nvPr/>
          </p:nvGrpSpPr>
          <p:grpSpPr>
            <a:xfrm>
              <a:off x="3352800" y="3657600"/>
              <a:ext cx="1600200" cy="533400"/>
              <a:chOff x="1828800" y="3657600"/>
              <a:chExt cx="1600200" cy="533400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1828800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32" name="Oval 31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𝟓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3" name="TextBox 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1710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3" name="Group 22"/>
              <p:cNvGrpSpPr/>
              <p:nvPr/>
            </p:nvGrpSpPr>
            <p:grpSpPr>
              <a:xfrm>
                <a:off x="2203475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30" name="Oval 29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TextBox 30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1" name="TextBox 3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197" r="-1842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4" name="Group 23"/>
              <p:cNvGrpSpPr/>
              <p:nvPr/>
            </p:nvGrpSpPr>
            <p:grpSpPr>
              <a:xfrm>
                <a:off x="2584475" y="3657600"/>
                <a:ext cx="463524" cy="533400"/>
                <a:chOff x="1828800" y="3657600"/>
                <a:chExt cx="463524" cy="533400"/>
              </a:xfrm>
            </p:grpSpPr>
            <p:sp>
              <p:nvSpPr>
                <p:cNvPr id="28" name="Oval 27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1828800" y="3821668"/>
                      <a:ext cx="4635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4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197" r="-1710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5" name="Group 24"/>
              <p:cNvGrpSpPr/>
              <p:nvPr/>
            </p:nvGrpSpPr>
            <p:grpSpPr>
              <a:xfrm>
                <a:off x="2965475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26" name="Oval 25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𝟖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7" name="TextBox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 t="-8197" r="-1842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34" name="Group 33"/>
            <p:cNvGrpSpPr/>
            <p:nvPr/>
          </p:nvGrpSpPr>
          <p:grpSpPr>
            <a:xfrm>
              <a:off x="4876800" y="3657600"/>
              <a:ext cx="1701189" cy="533400"/>
              <a:chOff x="1828800" y="3657600"/>
              <a:chExt cx="1701189" cy="533400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1828800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45" name="Oval 44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TextBox 45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𝟗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6" name="TextBox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11"/>
                      <a:stretch>
                        <a:fillRect t="-8197" r="-1710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6" name="Group 35"/>
              <p:cNvGrpSpPr/>
              <p:nvPr/>
            </p:nvGrpSpPr>
            <p:grpSpPr>
              <a:xfrm>
                <a:off x="2203475" y="3657600"/>
                <a:ext cx="564514" cy="533400"/>
                <a:chOff x="1828800" y="3657600"/>
                <a:chExt cx="564514" cy="533400"/>
              </a:xfrm>
            </p:grpSpPr>
            <p:sp>
              <p:nvSpPr>
                <p:cNvPr id="43" name="Oval 42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/>
                    <p:cNvSpPr txBox="1"/>
                    <p:nvPr/>
                  </p:nvSpPr>
                  <p:spPr>
                    <a:xfrm>
                      <a:off x="1828800" y="3821668"/>
                      <a:ext cx="5645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𝟏𝟎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4" name="TextBox 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564514" cy="369332"/>
                    </a:xfrm>
                    <a:prstGeom prst="rect">
                      <a:avLst/>
                    </a:prstGeom>
                    <a:blipFill rotWithShape="1">
                      <a:blip r:embed="rId12"/>
                      <a:stretch>
                        <a:fillRect t="-8197" r="-1397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7" name="Group 36"/>
              <p:cNvGrpSpPr/>
              <p:nvPr/>
            </p:nvGrpSpPr>
            <p:grpSpPr>
              <a:xfrm>
                <a:off x="2584475" y="3657600"/>
                <a:ext cx="564514" cy="533400"/>
                <a:chOff x="1828800" y="3657600"/>
                <a:chExt cx="564514" cy="533400"/>
              </a:xfrm>
            </p:grpSpPr>
            <p:sp>
              <p:nvSpPr>
                <p:cNvPr id="41" name="Oval 40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1828800" y="3821668"/>
                      <a:ext cx="5645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𝟏𝟏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564514" cy="369332"/>
                    </a:xfrm>
                    <a:prstGeom prst="rect">
                      <a:avLst/>
                    </a:prstGeom>
                    <a:blipFill rotWithShape="1">
                      <a:blip r:embed="rId13"/>
                      <a:stretch>
                        <a:fillRect t="-8197" r="-1290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8" name="Group 37"/>
              <p:cNvGrpSpPr/>
              <p:nvPr/>
            </p:nvGrpSpPr>
            <p:grpSpPr>
              <a:xfrm>
                <a:off x="2965475" y="3657600"/>
                <a:ext cx="564514" cy="533400"/>
                <a:chOff x="1828800" y="3657600"/>
                <a:chExt cx="564514" cy="533400"/>
              </a:xfrm>
            </p:grpSpPr>
            <p:sp>
              <p:nvSpPr>
                <p:cNvPr id="39" name="Oval 38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1828800" y="3821668"/>
                      <a:ext cx="5645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𝟏𝟐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0" name="TextBox 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564514" cy="369332"/>
                    </a:xfrm>
                    <a:prstGeom prst="rect">
                      <a:avLst/>
                    </a:prstGeom>
                    <a:blipFill rotWithShape="1">
                      <a:blip r:embed="rId14"/>
                      <a:stretch>
                        <a:fillRect t="-8197" r="-1397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55" name="Group 54"/>
          <p:cNvGrpSpPr/>
          <p:nvPr/>
        </p:nvGrpSpPr>
        <p:grpSpPr>
          <a:xfrm>
            <a:off x="2590800" y="2209800"/>
            <a:ext cx="3429000" cy="685800"/>
            <a:chOff x="2590800" y="2209800"/>
            <a:chExt cx="3429000" cy="685800"/>
          </a:xfrm>
        </p:grpSpPr>
        <p:cxnSp>
          <p:nvCxnSpPr>
            <p:cNvPr id="49" name="Straight Arrow Connector 48"/>
            <p:cNvCxnSpPr/>
            <p:nvPr/>
          </p:nvCxnSpPr>
          <p:spPr>
            <a:xfrm flipV="1">
              <a:off x="4876800" y="2209800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6019800" y="2209800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3352800" y="2209800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4114800" y="2209800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2590800" y="2209800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2133600" y="3505200"/>
            <a:ext cx="4267200" cy="762000"/>
            <a:chOff x="2133600" y="3505200"/>
            <a:chExt cx="4267200" cy="762000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2133600" y="3505200"/>
              <a:ext cx="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3352800" y="3505200"/>
              <a:ext cx="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4876800" y="3505200"/>
              <a:ext cx="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5638800" y="3505200"/>
              <a:ext cx="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6400800" y="3505200"/>
              <a:ext cx="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ounded Rectangle 63"/>
          <p:cNvSpPr/>
          <p:nvPr/>
        </p:nvSpPr>
        <p:spPr>
          <a:xfrm>
            <a:off x="2185012" y="1828800"/>
            <a:ext cx="4108474" cy="381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Optimal solution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1981200" y="4267200"/>
            <a:ext cx="4572000" cy="381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Greedy solution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24771" y="5638800"/>
            <a:ext cx="316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</a:t>
            </a:r>
            <a:r>
              <a:rPr lang="en-US" u="sng" dirty="0"/>
              <a:t>absent</a:t>
            </a:r>
            <a:r>
              <a:rPr lang="en-US" dirty="0"/>
              <a:t> in “</a:t>
            </a:r>
            <a:r>
              <a:rPr lang="en-US" b="1" dirty="0"/>
              <a:t>Greedy</a:t>
            </a:r>
            <a:r>
              <a:rPr lang="en-US" dirty="0"/>
              <a:t>” solution</a:t>
            </a:r>
          </a:p>
        </p:txBody>
      </p:sp>
      <p:sp>
        <p:nvSpPr>
          <p:cNvPr id="9" name="Oval 8"/>
          <p:cNvSpPr/>
          <p:nvPr/>
        </p:nvSpPr>
        <p:spPr>
          <a:xfrm>
            <a:off x="2362200" y="2863334"/>
            <a:ext cx="381000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3893186" y="2863334"/>
            <a:ext cx="381000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5791200" y="2863334"/>
            <a:ext cx="381000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3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4" grpId="0" animBg="1"/>
      <p:bldP spid="65" grpId="0" animBg="1"/>
      <p:bldP spid="8" grpId="0"/>
      <p:bldP spid="9" grpId="0" animBg="1"/>
      <p:bldP spid="66" grpId="0" animBg="1"/>
      <p:bldP spid="6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to </a:t>
            </a:r>
            <a:r>
              <a:rPr lang="en-US" sz="3200" b="1" dirty="0">
                <a:solidFill>
                  <a:srgbClr val="7030A0"/>
                </a:solidFill>
              </a:rPr>
              <a:t>analyze</a:t>
            </a:r>
            <a:r>
              <a:rPr lang="en-US" sz="3200" b="1" dirty="0"/>
              <a:t> the </a:t>
            </a:r>
            <a:r>
              <a:rPr lang="en-US" sz="3200" b="1" u="sng" dirty="0"/>
              <a:t>greedy algorithm</a:t>
            </a:r>
            <a:r>
              <a:rPr lang="en-US" sz="3200" b="1" dirty="0"/>
              <a:t> ?</a:t>
            </a:r>
            <a:endParaRPr lang="en-US" sz="3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b="1" dirty="0">
                <a:solidFill>
                  <a:srgbClr val="7030A0"/>
                </a:solidFill>
              </a:rPr>
              <a:t>The key to analysis   </a:t>
            </a:r>
            <a:r>
              <a:rPr lang="en-US" sz="2000" b="1" dirty="0">
                <a:solidFill>
                  <a:schemeClr val="bg2"/>
                </a:solidFill>
              </a:rPr>
              <a:t> :         </a:t>
            </a:r>
            <a:r>
              <a:rPr lang="en-US" sz="2000" dirty="0">
                <a:solidFill>
                  <a:schemeClr val="bg2"/>
                </a:solidFill>
              </a:rPr>
              <a:t>   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Focus on                                 instead of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36060" y="3048000"/>
            <a:ext cx="127894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Cost of </a:t>
            </a:r>
            <a:r>
              <a:rPr lang="en-US" b="1" dirty="0">
                <a:solidFill>
                  <a:srgbClr val="C00000"/>
                </a:solidFill>
              </a:rPr>
              <a:t>Sets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0" y="3048000"/>
            <a:ext cx="175894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Cost of </a:t>
            </a:r>
            <a:r>
              <a:rPr lang="en-US" b="1" dirty="0">
                <a:solidFill>
                  <a:srgbClr val="0070C0"/>
                </a:solidFill>
              </a:rPr>
              <a:t>Elements</a:t>
            </a:r>
          </a:p>
        </p:txBody>
      </p:sp>
    </p:spTree>
    <p:extLst>
      <p:ext uri="{BB962C8B-B14F-4D97-AF65-F5344CB8AC3E}">
        <p14:creationId xmlns:p14="http://schemas.microsoft.com/office/powerpoint/2010/main" val="390492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Cost of </a:t>
            </a:r>
            <a:r>
              <a:rPr lang="en-US" sz="2800" b="1" u="sng" dirty="0">
                <a:solidFill>
                  <a:srgbClr val="7030A0"/>
                </a:solidFill>
              </a:rPr>
              <a:t>each set </a:t>
            </a:r>
            <a:r>
              <a:rPr lang="en-US" sz="2800" b="1" dirty="0">
                <a:sym typeface="Wingdings" pitchFamily="2" charset="2"/>
              </a:rPr>
              <a:t> cost of </a:t>
            </a:r>
            <a:r>
              <a:rPr lang="en-US" sz="2800" b="1" u="sng" dirty="0">
                <a:solidFill>
                  <a:srgbClr val="7030A0"/>
                </a:solidFill>
                <a:sym typeface="Wingdings" pitchFamily="2" charset="2"/>
              </a:rPr>
              <a:t>each element</a:t>
            </a:r>
            <a:br>
              <a:rPr lang="en-US" sz="2800" b="1" u="sng" dirty="0">
                <a:solidFill>
                  <a:srgbClr val="7030A0"/>
                </a:solidFill>
                <a:sym typeface="Wingdings" pitchFamily="2" charset="2"/>
              </a:rPr>
            </a:br>
            <a:r>
              <a:rPr lang="en-US" sz="2800" b="1" u="sng" dirty="0">
                <a:solidFill>
                  <a:srgbClr val="7030A0"/>
                </a:solidFill>
                <a:sym typeface="Wingdings" pitchFamily="2" charset="2"/>
              </a:rPr>
              <a:t> </a:t>
            </a:r>
            <a:endParaRPr lang="en-US" sz="2800" b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968552" y="1992868"/>
            <a:ext cx="694103" cy="3521552"/>
            <a:chOff x="4995497" y="2461736"/>
            <a:chExt cx="694103" cy="3521552"/>
          </a:xfrm>
        </p:grpSpPr>
        <p:grpSp>
          <p:nvGrpSpPr>
            <p:cNvPr id="6" name="Group 5"/>
            <p:cNvGrpSpPr/>
            <p:nvPr/>
          </p:nvGrpSpPr>
          <p:grpSpPr>
            <a:xfrm>
              <a:off x="4995497" y="3689866"/>
              <a:ext cx="658073" cy="1810266"/>
              <a:chOff x="4327242" y="1327666"/>
              <a:chExt cx="658073" cy="1810266"/>
            </a:xfrm>
          </p:grpSpPr>
          <p:sp>
            <p:nvSpPr>
              <p:cNvPr id="31" name="Oval 30"/>
              <p:cNvSpPr/>
              <p:nvPr/>
            </p:nvSpPr>
            <p:spPr>
              <a:xfrm rot="5400000">
                <a:off x="4327242" y="2985532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4510570" y="1327666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10570" y="1327666"/>
                    <a:ext cx="474745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/>
            <p:cNvGrpSpPr/>
            <p:nvPr/>
          </p:nvGrpSpPr>
          <p:grpSpPr>
            <a:xfrm>
              <a:off x="4995497" y="2461736"/>
              <a:ext cx="678393" cy="369332"/>
              <a:chOff x="4843097" y="1090136"/>
              <a:chExt cx="678393" cy="369332"/>
            </a:xfrm>
          </p:grpSpPr>
          <p:sp>
            <p:nvSpPr>
              <p:cNvPr id="29" name="Oval 28"/>
              <p:cNvSpPr/>
              <p:nvPr/>
            </p:nvSpPr>
            <p:spPr>
              <a:xfrm rot="5400000">
                <a:off x="4843097" y="123086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5046745" y="1090136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6745" y="1090136"/>
                    <a:ext cx="47474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Group 7"/>
            <p:cNvGrpSpPr/>
            <p:nvPr/>
          </p:nvGrpSpPr>
          <p:grpSpPr>
            <a:xfrm>
              <a:off x="4995497" y="2829560"/>
              <a:ext cx="694103" cy="369332"/>
              <a:chOff x="3641442" y="2307828"/>
              <a:chExt cx="694103" cy="369332"/>
            </a:xfrm>
          </p:grpSpPr>
          <p:sp>
            <p:nvSpPr>
              <p:cNvPr id="27" name="Oval 26"/>
              <p:cNvSpPr/>
              <p:nvPr/>
            </p:nvSpPr>
            <p:spPr>
              <a:xfrm rot="5400000">
                <a:off x="3641442" y="2455426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3860800" y="230782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0800" y="230782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4995497" y="3263146"/>
              <a:ext cx="678392" cy="369332"/>
              <a:chOff x="3489042" y="1510546"/>
              <a:chExt cx="678392" cy="369332"/>
            </a:xfrm>
          </p:grpSpPr>
          <p:sp>
            <p:nvSpPr>
              <p:cNvPr id="25" name="Oval 24"/>
              <p:cNvSpPr/>
              <p:nvPr/>
            </p:nvSpPr>
            <p:spPr>
              <a:xfrm rot="5400000">
                <a:off x="3489042" y="1619012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3692689" y="1510546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92689" y="1510546"/>
                    <a:ext cx="474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Group 9"/>
            <p:cNvGrpSpPr/>
            <p:nvPr/>
          </p:nvGrpSpPr>
          <p:grpSpPr>
            <a:xfrm>
              <a:off x="4995497" y="4095710"/>
              <a:ext cx="652992" cy="630198"/>
              <a:chOff x="2404697" y="2952710"/>
              <a:chExt cx="652992" cy="630198"/>
            </a:xfrm>
          </p:grpSpPr>
          <p:sp>
            <p:nvSpPr>
              <p:cNvPr id="23" name="Oval 22"/>
              <p:cNvSpPr/>
              <p:nvPr/>
            </p:nvSpPr>
            <p:spPr>
              <a:xfrm rot="5400000">
                <a:off x="2404697" y="343050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582944" y="2952710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2944" y="2952710"/>
                    <a:ext cx="47474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4995497" y="3798332"/>
              <a:ext cx="642832" cy="1403588"/>
              <a:chOff x="1355442" y="3341132"/>
              <a:chExt cx="642832" cy="1403588"/>
            </a:xfrm>
          </p:grpSpPr>
          <p:sp>
            <p:nvSpPr>
              <p:cNvPr id="21" name="Oval 20"/>
              <p:cNvSpPr/>
              <p:nvPr/>
            </p:nvSpPr>
            <p:spPr>
              <a:xfrm rot="5400000">
                <a:off x="1355442" y="3341132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1523529" y="437538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3529" y="437538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333" r="-1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4995497" y="5613956"/>
              <a:ext cx="642831" cy="369332"/>
              <a:chOff x="1337897" y="3251756"/>
              <a:chExt cx="642831" cy="369332"/>
            </a:xfrm>
          </p:grpSpPr>
          <p:sp>
            <p:nvSpPr>
              <p:cNvPr id="19" name="Oval 18"/>
              <p:cNvSpPr/>
              <p:nvPr/>
            </p:nvSpPr>
            <p:spPr>
              <a:xfrm rot="5400000">
                <a:off x="1337897" y="336446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505983" y="3251756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5983" y="3251756"/>
                    <a:ext cx="474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/>
            <p:cNvGrpSpPr/>
            <p:nvPr/>
          </p:nvGrpSpPr>
          <p:grpSpPr>
            <a:xfrm>
              <a:off x="4995497" y="4465042"/>
              <a:ext cx="642833" cy="636786"/>
              <a:chOff x="2404697" y="2407642"/>
              <a:chExt cx="642833" cy="636786"/>
            </a:xfrm>
          </p:grpSpPr>
          <p:sp>
            <p:nvSpPr>
              <p:cNvPr id="17" name="Oval 16"/>
              <p:cNvSpPr/>
              <p:nvPr/>
            </p:nvSpPr>
            <p:spPr>
              <a:xfrm rot="5400000">
                <a:off x="2404697" y="289202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2572785" y="2407642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72785" y="2407642"/>
                    <a:ext cx="47474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4995497" y="4191000"/>
              <a:ext cx="627145" cy="1417598"/>
              <a:chOff x="1431642" y="2678668"/>
              <a:chExt cx="627145" cy="1417598"/>
            </a:xfrm>
          </p:grpSpPr>
          <p:sp>
            <p:nvSpPr>
              <p:cNvPr id="15" name="Oval 14"/>
              <p:cNvSpPr/>
              <p:nvPr/>
            </p:nvSpPr>
            <p:spPr>
              <a:xfrm rot="5400000">
                <a:off x="1431642" y="267866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1584042" y="3726934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84042" y="3726934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333" r="-17949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12" name="Group 111"/>
          <p:cNvGrpSpPr/>
          <p:nvPr/>
        </p:nvGrpSpPr>
        <p:grpSpPr>
          <a:xfrm>
            <a:off x="3429000" y="2209800"/>
            <a:ext cx="2539552" cy="1195864"/>
            <a:chOff x="3429000" y="2209800"/>
            <a:chExt cx="2539552" cy="1195864"/>
          </a:xfrm>
        </p:grpSpPr>
        <p:cxnSp>
          <p:nvCxnSpPr>
            <p:cNvPr id="38" name="Straight Connector 37"/>
            <p:cNvCxnSpPr>
              <a:stCxn id="33" idx="0"/>
              <a:endCxn id="29" idx="4"/>
            </p:cNvCxnSpPr>
            <p:nvPr/>
          </p:nvCxnSpPr>
          <p:spPr>
            <a:xfrm flipV="1">
              <a:off x="3429000" y="2209800"/>
              <a:ext cx="2539552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3" idx="0"/>
              <a:endCxn id="27" idx="4"/>
            </p:cNvCxnSpPr>
            <p:nvPr/>
          </p:nvCxnSpPr>
          <p:spPr>
            <a:xfrm>
              <a:off x="3429000" y="2362200"/>
              <a:ext cx="2539552" cy="2222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3" idx="0"/>
              <a:endCxn id="25" idx="4"/>
            </p:cNvCxnSpPr>
            <p:nvPr/>
          </p:nvCxnSpPr>
          <p:spPr>
            <a:xfrm>
              <a:off x="3429000" y="2362200"/>
              <a:ext cx="2539552" cy="6167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33" idx="0"/>
              <a:endCxn id="21" idx="4"/>
            </p:cNvCxnSpPr>
            <p:nvPr/>
          </p:nvCxnSpPr>
          <p:spPr>
            <a:xfrm>
              <a:off x="3429000" y="2362200"/>
              <a:ext cx="2539552" cy="10434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Straight Connector 82"/>
          <p:cNvCxnSpPr>
            <a:stCxn id="35" idx="0"/>
            <a:endCxn id="25" idx="4"/>
          </p:cNvCxnSpPr>
          <p:nvPr/>
        </p:nvCxnSpPr>
        <p:spPr>
          <a:xfrm flipV="1">
            <a:off x="3429000" y="2978944"/>
            <a:ext cx="2539552" cy="2355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35" idx="0"/>
            <a:endCxn id="15" idx="3"/>
          </p:cNvCxnSpPr>
          <p:nvPr/>
        </p:nvCxnSpPr>
        <p:spPr>
          <a:xfrm flipV="1">
            <a:off x="3429000" y="3744450"/>
            <a:ext cx="2561870" cy="1589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35" idx="0"/>
            <a:endCxn id="19" idx="4"/>
          </p:cNvCxnSpPr>
          <p:nvPr/>
        </p:nvCxnSpPr>
        <p:spPr>
          <a:xfrm>
            <a:off x="3429000" y="5334000"/>
            <a:ext cx="25395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35" idx="0"/>
            <a:endCxn id="17" idx="4"/>
          </p:cNvCxnSpPr>
          <p:nvPr/>
        </p:nvCxnSpPr>
        <p:spPr>
          <a:xfrm flipV="1">
            <a:off x="3429000" y="4556760"/>
            <a:ext cx="2539552" cy="777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/>
          <p:cNvGrpSpPr/>
          <p:nvPr/>
        </p:nvGrpSpPr>
        <p:grpSpPr>
          <a:xfrm>
            <a:off x="2801855" y="2133600"/>
            <a:ext cx="627145" cy="369332"/>
            <a:chOff x="2801855" y="2133600"/>
            <a:chExt cx="627145" cy="369332"/>
          </a:xfrm>
        </p:grpSpPr>
        <p:sp>
          <p:nvSpPr>
            <p:cNvPr id="33" name="Oval 32"/>
            <p:cNvSpPr/>
            <p:nvPr/>
          </p:nvSpPr>
          <p:spPr>
            <a:xfrm rot="5400000">
              <a:off x="3276600" y="22860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2801855" y="2133600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1855" y="2133600"/>
                  <a:ext cx="463525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Group 106"/>
          <p:cNvGrpSpPr/>
          <p:nvPr/>
        </p:nvGrpSpPr>
        <p:grpSpPr>
          <a:xfrm>
            <a:off x="2819400" y="3059668"/>
            <a:ext cx="609600" cy="369332"/>
            <a:chOff x="2819400" y="3059668"/>
            <a:chExt cx="609600" cy="369332"/>
          </a:xfrm>
        </p:grpSpPr>
        <p:sp>
          <p:nvSpPr>
            <p:cNvPr id="34" name="Oval 33"/>
            <p:cNvSpPr/>
            <p:nvPr/>
          </p:nvSpPr>
          <p:spPr>
            <a:xfrm rot="5400000">
              <a:off x="3276600" y="3200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2819400" y="30596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3059668"/>
                  <a:ext cx="46352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8" name="Group 107"/>
          <p:cNvGrpSpPr/>
          <p:nvPr/>
        </p:nvGrpSpPr>
        <p:grpSpPr>
          <a:xfrm>
            <a:off x="2819400" y="3974068"/>
            <a:ext cx="609600" cy="369332"/>
            <a:chOff x="2819400" y="3974068"/>
            <a:chExt cx="609600" cy="369332"/>
          </a:xfrm>
        </p:grpSpPr>
        <p:sp>
          <p:nvSpPr>
            <p:cNvPr id="36" name="Oval 35"/>
            <p:cNvSpPr/>
            <p:nvPr/>
          </p:nvSpPr>
          <p:spPr>
            <a:xfrm rot="5400000">
              <a:off x="3276600" y="4114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2819400" y="39740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3974068"/>
                  <a:ext cx="463525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Group 108"/>
          <p:cNvGrpSpPr/>
          <p:nvPr/>
        </p:nvGrpSpPr>
        <p:grpSpPr>
          <a:xfrm>
            <a:off x="2819400" y="5117068"/>
            <a:ext cx="609600" cy="369332"/>
            <a:chOff x="2819400" y="5117068"/>
            <a:chExt cx="609600" cy="369332"/>
          </a:xfrm>
        </p:grpSpPr>
        <p:sp>
          <p:nvSpPr>
            <p:cNvPr id="35" name="Oval 34"/>
            <p:cNvSpPr/>
            <p:nvPr/>
          </p:nvSpPr>
          <p:spPr>
            <a:xfrm rot="5400000">
              <a:off x="3276600" y="5257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2819400" y="51170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5117068"/>
                  <a:ext cx="463525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4" name="Group 113"/>
          <p:cNvGrpSpPr/>
          <p:nvPr/>
        </p:nvGrpSpPr>
        <p:grpSpPr>
          <a:xfrm>
            <a:off x="3429000" y="2209800"/>
            <a:ext cx="2561870" cy="3124200"/>
            <a:chOff x="3429000" y="2209800"/>
            <a:chExt cx="2561870" cy="3124200"/>
          </a:xfrm>
        </p:grpSpPr>
        <p:cxnSp>
          <p:nvCxnSpPr>
            <p:cNvPr id="71" name="Straight Connector 70"/>
            <p:cNvCxnSpPr>
              <a:stCxn id="36" idx="0"/>
              <a:endCxn id="15" idx="3"/>
            </p:cNvCxnSpPr>
            <p:nvPr/>
          </p:nvCxnSpPr>
          <p:spPr>
            <a:xfrm flipV="1">
              <a:off x="3429000" y="3744450"/>
              <a:ext cx="2561870" cy="4465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endCxn id="23" idx="4"/>
            </p:cNvCxnSpPr>
            <p:nvPr/>
          </p:nvCxnSpPr>
          <p:spPr>
            <a:xfrm>
              <a:off x="3429000" y="4180840"/>
              <a:ext cx="25395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endCxn id="17" idx="4"/>
            </p:cNvCxnSpPr>
            <p:nvPr/>
          </p:nvCxnSpPr>
          <p:spPr>
            <a:xfrm>
              <a:off x="3429000" y="4191000"/>
              <a:ext cx="2539552" cy="3657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36" idx="0"/>
              <a:endCxn id="29" idx="4"/>
            </p:cNvCxnSpPr>
            <p:nvPr/>
          </p:nvCxnSpPr>
          <p:spPr>
            <a:xfrm flipV="1">
              <a:off x="3429000" y="2209800"/>
              <a:ext cx="2539552" cy="1981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36" idx="0"/>
              <a:endCxn id="31" idx="4"/>
            </p:cNvCxnSpPr>
            <p:nvPr/>
          </p:nvCxnSpPr>
          <p:spPr>
            <a:xfrm>
              <a:off x="3429000" y="4191000"/>
              <a:ext cx="2539552" cy="7640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endCxn id="19" idx="4"/>
            </p:cNvCxnSpPr>
            <p:nvPr/>
          </p:nvCxnSpPr>
          <p:spPr>
            <a:xfrm>
              <a:off x="3429000" y="4191000"/>
              <a:ext cx="2539552" cy="1143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TextBox 110"/>
          <p:cNvSpPr txBox="1"/>
          <p:nvPr/>
        </p:nvSpPr>
        <p:spPr>
          <a:xfrm>
            <a:off x="3010025" y="1600200"/>
            <a:ext cx="571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Sets</a:t>
            </a:r>
          </a:p>
        </p:txBody>
      </p:sp>
      <p:grpSp>
        <p:nvGrpSpPr>
          <p:cNvPr id="118" name="Group 117"/>
          <p:cNvGrpSpPr/>
          <p:nvPr/>
        </p:nvGrpSpPr>
        <p:grpSpPr>
          <a:xfrm>
            <a:off x="3429000" y="2584490"/>
            <a:ext cx="2561870" cy="1596350"/>
            <a:chOff x="3429000" y="2584490"/>
            <a:chExt cx="2561870" cy="1596350"/>
          </a:xfrm>
        </p:grpSpPr>
        <p:grpSp>
          <p:nvGrpSpPr>
            <p:cNvPr id="113" name="Group 112"/>
            <p:cNvGrpSpPr/>
            <p:nvPr/>
          </p:nvGrpSpPr>
          <p:grpSpPr>
            <a:xfrm>
              <a:off x="3429000" y="2978944"/>
              <a:ext cx="2561870" cy="1201896"/>
              <a:chOff x="3429000" y="2978944"/>
              <a:chExt cx="2561870" cy="1201896"/>
            </a:xfrm>
          </p:grpSpPr>
          <p:cxnSp>
            <p:nvCxnSpPr>
              <p:cNvPr id="51" name="Straight Connector 50"/>
              <p:cNvCxnSpPr>
                <a:stCxn id="34" idx="0"/>
                <a:endCxn id="25" idx="4"/>
              </p:cNvCxnSpPr>
              <p:nvPr/>
            </p:nvCxnSpPr>
            <p:spPr>
              <a:xfrm flipV="1">
                <a:off x="3429000" y="2978944"/>
                <a:ext cx="2539552" cy="2976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34" idx="0"/>
                <a:endCxn id="21" idx="4"/>
              </p:cNvCxnSpPr>
              <p:nvPr/>
            </p:nvCxnSpPr>
            <p:spPr>
              <a:xfrm>
                <a:off x="3429000" y="3276600"/>
                <a:ext cx="2539552" cy="1290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34" idx="0"/>
                <a:endCxn id="23" idx="4"/>
              </p:cNvCxnSpPr>
              <p:nvPr/>
            </p:nvCxnSpPr>
            <p:spPr>
              <a:xfrm>
                <a:off x="3429000" y="3276600"/>
                <a:ext cx="2539552" cy="9042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stCxn id="34" idx="0"/>
                <a:endCxn id="15" idx="3"/>
              </p:cNvCxnSpPr>
              <p:nvPr/>
            </p:nvCxnSpPr>
            <p:spPr>
              <a:xfrm>
                <a:off x="3429000" y="3276600"/>
                <a:ext cx="2561870" cy="467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5" name="Straight Connector 114"/>
            <p:cNvCxnSpPr>
              <a:stCxn id="34" idx="0"/>
              <a:endCxn id="27" idx="4"/>
            </p:cNvCxnSpPr>
            <p:nvPr/>
          </p:nvCxnSpPr>
          <p:spPr>
            <a:xfrm flipV="1">
              <a:off x="3429000" y="2584490"/>
              <a:ext cx="2539552" cy="692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Box 118"/>
          <p:cNvSpPr txBox="1"/>
          <p:nvPr/>
        </p:nvSpPr>
        <p:spPr>
          <a:xfrm>
            <a:off x="1676400" y="1611868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1524000" y="2133600"/>
                <a:ext cx="745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133600"/>
                <a:ext cx="745653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197" r="-1229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1447800" y="3059668"/>
                <a:ext cx="745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059668"/>
                <a:ext cx="745653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197" r="-1229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1464147" y="4038600"/>
                <a:ext cx="745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𝟕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147" y="4038600"/>
                <a:ext cx="745653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r="-1219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1447800" y="5105400"/>
                <a:ext cx="8835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5105400"/>
                <a:ext cx="883512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8333" r="-111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/>
          <p:cNvSpPr txBox="1"/>
          <p:nvPr/>
        </p:nvSpPr>
        <p:spPr>
          <a:xfrm>
            <a:off x="5410200" y="1600200"/>
            <a:ext cx="10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Elements</a:t>
            </a:r>
          </a:p>
        </p:txBody>
      </p:sp>
    </p:spTree>
    <p:extLst>
      <p:ext uri="{BB962C8B-B14F-4D97-AF65-F5344CB8AC3E}">
        <p14:creationId xmlns:p14="http://schemas.microsoft.com/office/powerpoint/2010/main" val="268532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1" grpId="0"/>
      <p:bldP spid="119" grpId="0"/>
      <p:bldP spid="120" grpId="0"/>
      <p:bldP spid="121" grpId="0"/>
      <p:bldP spid="122" grpId="0"/>
      <p:bldP spid="123" grpId="0"/>
      <p:bldP spid="7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1676400"/>
            <a:ext cx="7772400" cy="136207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Set Cover </a:t>
            </a:r>
            <a:r>
              <a:rPr lang="en-US" dirty="0"/>
              <a:t>Problem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3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Cost of </a:t>
            </a:r>
            <a:r>
              <a:rPr lang="en-US" sz="2800" b="1" u="sng" dirty="0">
                <a:solidFill>
                  <a:srgbClr val="7030A0"/>
                </a:solidFill>
              </a:rPr>
              <a:t>each set </a:t>
            </a:r>
            <a:r>
              <a:rPr lang="en-US" sz="2800" b="1" dirty="0">
                <a:sym typeface="Wingdings" pitchFamily="2" charset="2"/>
              </a:rPr>
              <a:t> cost of </a:t>
            </a:r>
            <a:r>
              <a:rPr lang="en-US" sz="2800" b="1" u="sng" dirty="0">
                <a:solidFill>
                  <a:srgbClr val="7030A0"/>
                </a:solidFill>
                <a:sym typeface="Wingdings" pitchFamily="2" charset="2"/>
              </a:rPr>
              <a:t>each element</a:t>
            </a:r>
            <a:br>
              <a:rPr lang="en-US" sz="2800" b="1" u="sng" dirty="0">
                <a:solidFill>
                  <a:srgbClr val="7030A0"/>
                </a:solidFill>
                <a:sym typeface="Wingdings" pitchFamily="2" charset="2"/>
              </a:rPr>
            </a:br>
            <a:r>
              <a:rPr lang="en-US" sz="2800" b="1" dirty="0">
                <a:sym typeface="Wingdings" pitchFamily="2" charset="2"/>
              </a:rPr>
              <a:t>  </a:t>
            </a:r>
            <a:endParaRPr lang="en-US" sz="2800" b="1" dirty="0">
              <a:solidFill>
                <a:srgbClr val="006C3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Sum of cost of </a:t>
            </a:r>
            <a:r>
              <a:rPr lang="en-US" sz="2000" b="1" dirty="0">
                <a:solidFill>
                  <a:srgbClr val="C00000"/>
                </a:solidFill>
              </a:rPr>
              <a:t>sets</a:t>
            </a:r>
            <a:r>
              <a:rPr lang="en-US" sz="2000" dirty="0"/>
              <a:t> </a:t>
            </a:r>
            <a:r>
              <a:rPr lang="en-US" sz="2000" b="1" dirty="0"/>
              <a:t>selected</a:t>
            </a:r>
            <a:r>
              <a:rPr lang="en-US" sz="2000" dirty="0"/>
              <a:t> =  sum of </a:t>
            </a:r>
            <a:r>
              <a:rPr lang="en-US" sz="2000" u="sng" dirty="0"/>
              <a:t>cost paid for each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element</a:t>
            </a:r>
            <a:r>
              <a:rPr lang="en-US" sz="2000" dirty="0"/>
              <a:t>.</a:t>
            </a:r>
          </a:p>
          <a:p>
            <a:pPr marL="0" indent="0" algn="ctr">
              <a:buNone/>
            </a:pPr>
            <a:r>
              <a:rPr lang="en-US" sz="2000" b="1" dirty="0">
                <a:solidFill>
                  <a:srgbClr val="7030A0"/>
                </a:solidFill>
              </a:rPr>
              <a:t>Greedy algorithm</a:t>
            </a:r>
            <a:r>
              <a:rPr lang="en-US" sz="2000" dirty="0"/>
              <a:t>:  Select the set with  </a:t>
            </a:r>
            <a:r>
              <a:rPr lang="en-US" sz="2000" dirty="0">
                <a:solidFill>
                  <a:srgbClr val="C00000"/>
                </a:solidFill>
              </a:rPr>
              <a:t>?</a:t>
            </a:r>
            <a:r>
              <a:rPr lang="en-US" sz="2000" dirty="0"/>
              <a:t>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968552" y="1992868"/>
            <a:ext cx="694103" cy="3521552"/>
            <a:chOff x="4995497" y="2461736"/>
            <a:chExt cx="694103" cy="3521552"/>
          </a:xfrm>
        </p:grpSpPr>
        <p:grpSp>
          <p:nvGrpSpPr>
            <p:cNvPr id="6" name="Group 5"/>
            <p:cNvGrpSpPr/>
            <p:nvPr/>
          </p:nvGrpSpPr>
          <p:grpSpPr>
            <a:xfrm>
              <a:off x="4995497" y="3689866"/>
              <a:ext cx="658073" cy="1810266"/>
              <a:chOff x="4327242" y="1327666"/>
              <a:chExt cx="658073" cy="1810266"/>
            </a:xfrm>
          </p:grpSpPr>
          <p:sp>
            <p:nvSpPr>
              <p:cNvPr id="31" name="Oval 30"/>
              <p:cNvSpPr/>
              <p:nvPr/>
            </p:nvSpPr>
            <p:spPr>
              <a:xfrm rot="5400000">
                <a:off x="4327242" y="2985532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4510570" y="1327666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10570" y="1327666"/>
                    <a:ext cx="474745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/>
            <p:cNvGrpSpPr/>
            <p:nvPr/>
          </p:nvGrpSpPr>
          <p:grpSpPr>
            <a:xfrm>
              <a:off x="4995497" y="2461736"/>
              <a:ext cx="678393" cy="369332"/>
              <a:chOff x="4843097" y="1090136"/>
              <a:chExt cx="678393" cy="369332"/>
            </a:xfrm>
          </p:grpSpPr>
          <p:sp>
            <p:nvSpPr>
              <p:cNvPr id="29" name="Oval 28"/>
              <p:cNvSpPr/>
              <p:nvPr/>
            </p:nvSpPr>
            <p:spPr>
              <a:xfrm rot="5400000">
                <a:off x="4843097" y="123086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5046745" y="1090136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6745" y="1090136"/>
                    <a:ext cx="47474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Group 7"/>
            <p:cNvGrpSpPr/>
            <p:nvPr/>
          </p:nvGrpSpPr>
          <p:grpSpPr>
            <a:xfrm>
              <a:off x="4995497" y="2829560"/>
              <a:ext cx="694103" cy="369332"/>
              <a:chOff x="3641442" y="2307828"/>
              <a:chExt cx="694103" cy="369332"/>
            </a:xfrm>
          </p:grpSpPr>
          <p:sp>
            <p:nvSpPr>
              <p:cNvPr id="27" name="Oval 26"/>
              <p:cNvSpPr/>
              <p:nvPr/>
            </p:nvSpPr>
            <p:spPr>
              <a:xfrm rot="5400000">
                <a:off x="3641442" y="2455426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3860800" y="230782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0800" y="230782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4995497" y="3263146"/>
              <a:ext cx="678392" cy="369332"/>
              <a:chOff x="3489042" y="1510546"/>
              <a:chExt cx="678392" cy="369332"/>
            </a:xfrm>
          </p:grpSpPr>
          <p:sp>
            <p:nvSpPr>
              <p:cNvPr id="25" name="Oval 24"/>
              <p:cNvSpPr/>
              <p:nvPr/>
            </p:nvSpPr>
            <p:spPr>
              <a:xfrm rot="5400000">
                <a:off x="3489042" y="1619012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3692689" y="1510546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92689" y="1510546"/>
                    <a:ext cx="474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Group 9"/>
            <p:cNvGrpSpPr/>
            <p:nvPr/>
          </p:nvGrpSpPr>
          <p:grpSpPr>
            <a:xfrm>
              <a:off x="4995497" y="4095710"/>
              <a:ext cx="652992" cy="630198"/>
              <a:chOff x="2404697" y="2952710"/>
              <a:chExt cx="652992" cy="630198"/>
            </a:xfrm>
          </p:grpSpPr>
          <p:sp>
            <p:nvSpPr>
              <p:cNvPr id="23" name="Oval 22"/>
              <p:cNvSpPr/>
              <p:nvPr/>
            </p:nvSpPr>
            <p:spPr>
              <a:xfrm rot="5400000">
                <a:off x="2404697" y="343050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582944" y="2952710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2944" y="2952710"/>
                    <a:ext cx="47474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4995497" y="3798332"/>
              <a:ext cx="642832" cy="1403588"/>
              <a:chOff x="1355442" y="3341132"/>
              <a:chExt cx="642832" cy="1403588"/>
            </a:xfrm>
          </p:grpSpPr>
          <p:sp>
            <p:nvSpPr>
              <p:cNvPr id="21" name="Oval 20"/>
              <p:cNvSpPr/>
              <p:nvPr/>
            </p:nvSpPr>
            <p:spPr>
              <a:xfrm rot="5400000">
                <a:off x="1355442" y="3341132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1523529" y="437538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3529" y="437538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333" r="-1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4995497" y="5613956"/>
              <a:ext cx="642831" cy="369332"/>
              <a:chOff x="1337897" y="3251756"/>
              <a:chExt cx="642831" cy="369332"/>
            </a:xfrm>
          </p:grpSpPr>
          <p:sp>
            <p:nvSpPr>
              <p:cNvPr id="19" name="Oval 18"/>
              <p:cNvSpPr/>
              <p:nvPr/>
            </p:nvSpPr>
            <p:spPr>
              <a:xfrm rot="5400000">
                <a:off x="1337897" y="336446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505983" y="3251756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5983" y="3251756"/>
                    <a:ext cx="474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/>
            <p:cNvGrpSpPr/>
            <p:nvPr/>
          </p:nvGrpSpPr>
          <p:grpSpPr>
            <a:xfrm>
              <a:off x="4995497" y="4465042"/>
              <a:ext cx="642833" cy="636786"/>
              <a:chOff x="2404697" y="2407642"/>
              <a:chExt cx="642833" cy="636786"/>
            </a:xfrm>
          </p:grpSpPr>
          <p:sp>
            <p:nvSpPr>
              <p:cNvPr id="17" name="Oval 16"/>
              <p:cNvSpPr/>
              <p:nvPr/>
            </p:nvSpPr>
            <p:spPr>
              <a:xfrm rot="5400000">
                <a:off x="2404697" y="289202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2572785" y="2407642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72785" y="2407642"/>
                    <a:ext cx="47474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4995497" y="4191000"/>
              <a:ext cx="627145" cy="1417598"/>
              <a:chOff x="1431642" y="2678668"/>
              <a:chExt cx="627145" cy="1417598"/>
            </a:xfrm>
          </p:grpSpPr>
          <p:sp>
            <p:nvSpPr>
              <p:cNvPr id="15" name="Oval 14"/>
              <p:cNvSpPr/>
              <p:nvPr/>
            </p:nvSpPr>
            <p:spPr>
              <a:xfrm rot="5400000">
                <a:off x="1431642" y="267866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1584042" y="3726934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84042" y="3726934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333" r="-17949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12" name="Group 111"/>
          <p:cNvGrpSpPr/>
          <p:nvPr/>
        </p:nvGrpSpPr>
        <p:grpSpPr>
          <a:xfrm>
            <a:off x="3429000" y="2209800"/>
            <a:ext cx="2539552" cy="1195864"/>
            <a:chOff x="3429000" y="2209800"/>
            <a:chExt cx="2539552" cy="1195864"/>
          </a:xfrm>
        </p:grpSpPr>
        <p:cxnSp>
          <p:nvCxnSpPr>
            <p:cNvPr id="38" name="Straight Connector 37"/>
            <p:cNvCxnSpPr>
              <a:stCxn id="33" idx="0"/>
              <a:endCxn id="29" idx="4"/>
            </p:cNvCxnSpPr>
            <p:nvPr/>
          </p:nvCxnSpPr>
          <p:spPr>
            <a:xfrm flipV="1">
              <a:off x="3429000" y="2209800"/>
              <a:ext cx="2539552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3" idx="0"/>
              <a:endCxn id="27" idx="4"/>
            </p:cNvCxnSpPr>
            <p:nvPr/>
          </p:nvCxnSpPr>
          <p:spPr>
            <a:xfrm>
              <a:off x="3429000" y="2362200"/>
              <a:ext cx="2539552" cy="2222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3" idx="0"/>
              <a:endCxn id="25" idx="4"/>
            </p:cNvCxnSpPr>
            <p:nvPr/>
          </p:nvCxnSpPr>
          <p:spPr>
            <a:xfrm>
              <a:off x="3429000" y="2362200"/>
              <a:ext cx="2539552" cy="6167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33" idx="0"/>
              <a:endCxn id="21" idx="4"/>
            </p:cNvCxnSpPr>
            <p:nvPr/>
          </p:nvCxnSpPr>
          <p:spPr>
            <a:xfrm>
              <a:off x="3429000" y="2362200"/>
              <a:ext cx="2539552" cy="10434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Straight Connector 82"/>
          <p:cNvCxnSpPr>
            <a:stCxn id="35" idx="0"/>
            <a:endCxn id="25" idx="4"/>
          </p:cNvCxnSpPr>
          <p:nvPr/>
        </p:nvCxnSpPr>
        <p:spPr>
          <a:xfrm flipV="1">
            <a:off x="3429000" y="2978944"/>
            <a:ext cx="2539552" cy="2355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35" idx="0"/>
            <a:endCxn id="15" idx="3"/>
          </p:cNvCxnSpPr>
          <p:nvPr/>
        </p:nvCxnSpPr>
        <p:spPr>
          <a:xfrm flipV="1">
            <a:off x="3429000" y="3744450"/>
            <a:ext cx="2561870" cy="1589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35" idx="0"/>
            <a:endCxn id="19" idx="4"/>
          </p:cNvCxnSpPr>
          <p:nvPr/>
        </p:nvCxnSpPr>
        <p:spPr>
          <a:xfrm>
            <a:off x="3429000" y="5334000"/>
            <a:ext cx="25395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35" idx="0"/>
            <a:endCxn id="17" idx="4"/>
          </p:cNvCxnSpPr>
          <p:nvPr/>
        </p:nvCxnSpPr>
        <p:spPr>
          <a:xfrm flipV="1">
            <a:off x="3429000" y="4556760"/>
            <a:ext cx="2539552" cy="777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/>
          <p:cNvGrpSpPr/>
          <p:nvPr/>
        </p:nvGrpSpPr>
        <p:grpSpPr>
          <a:xfrm>
            <a:off x="2801855" y="2133600"/>
            <a:ext cx="627145" cy="369332"/>
            <a:chOff x="2801855" y="2133600"/>
            <a:chExt cx="627145" cy="369332"/>
          </a:xfrm>
        </p:grpSpPr>
        <p:sp>
          <p:nvSpPr>
            <p:cNvPr id="33" name="Oval 32"/>
            <p:cNvSpPr/>
            <p:nvPr/>
          </p:nvSpPr>
          <p:spPr>
            <a:xfrm rot="5400000">
              <a:off x="3276600" y="22860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2801855" y="2133600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1855" y="2133600"/>
                  <a:ext cx="463525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Group 106"/>
          <p:cNvGrpSpPr/>
          <p:nvPr/>
        </p:nvGrpSpPr>
        <p:grpSpPr>
          <a:xfrm>
            <a:off x="2819400" y="3059668"/>
            <a:ext cx="609600" cy="369332"/>
            <a:chOff x="2819400" y="3059668"/>
            <a:chExt cx="609600" cy="369332"/>
          </a:xfrm>
        </p:grpSpPr>
        <p:sp>
          <p:nvSpPr>
            <p:cNvPr id="34" name="Oval 33"/>
            <p:cNvSpPr/>
            <p:nvPr/>
          </p:nvSpPr>
          <p:spPr>
            <a:xfrm rot="5400000">
              <a:off x="3276600" y="3200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2819400" y="30596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3059668"/>
                  <a:ext cx="46352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8" name="Group 107"/>
          <p:cNvGrpSpPr/>
          <p:nvPr/>
        </p:nvGrpSpPr>
        <p:grpSpPr>
          <a:xfrm>
            <a:off x="2819400" y="3974068"/>
            <a:ext cx="609600" cy="369332"/>
            <a:chOff x="2819400" y="3974068"/>
            <a:chExt cx="609600" cy="369332"/>
          </a:xfrm>
        </p:grpSpPr>
        <p:sp>
          <p:nvSpPr>
            <p:cNvPr id="36" name="Oval 35"/>
            <p:cNvSpPr/>
            <p:nvPr/>
          </p:nvSpPr>
          <p:spPr>
            <a:xfrm rot="5400000">
              <a:off x="3276600" y="4114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2819400" y="39740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3974068"/>
                  <a:ext cx="463525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Group 108"/>
          <p:cNvGrpSpPr/>
          <p:nvPr/>
        </p:nvGrpSpPr>
        <p:grpSpPr>
          <a:xfrm>
            <a:off x="2819400" y="5117068"/>
            <a:ext cx="609600" cy="369332"/>
            <a:chOff x="2819400" y="5117068"/>
            <a:chExt cx="609600" cy="369332"/>
          </a:xfrm>
        </p:grpSpPr>
        <p:sp>
          <p:nvSpPr>
            <p:cNvPr id="35" name="Oval 34"/>
            <p:cNvSpPr/>
            <p:nvPr/>
          </p:nvSpPr>
          <p:spPr>
            <a:xfrm rot="5400000">
              <a:off x="3276600" y="52578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2819400" y="5117068"/>
                  <a:ext cx="463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5117068"/>
                  <a:ext cx="463525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1710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4" name="Group 113"/>
          <p:cNvGrpSpPr/>
          <p:nvPr/>
        </p:nvGrpSpPr>
        <p:grpSpPr>
          <a:xfrm>
            <a:off x="3429000" y="2209800"/>
            <a:ext cx="2561870" cy="3124200"/>
            <a:chOff x="3429000" y="2209800"/>
            <a:chExt cx="2561870" cy="3124200"/>
          </a:xfrm>
        </p:grpSpPr>
        <p:cxnSp>
          <p:nvCxnSpPr>
            <p:cNvPr id="71" name="Straight Connector 70"/>
            <p:cNvCxnSpPr>
              <a:stCxn id="36" idx="0"/>
              <a:endCxn id="15" idx="3"/>
            </p:cNvCxnSpPr>
            <p:nvPr/>
          </p:nvCxnSpPr>
          <p:spPr>
            <a:xfrm flipV="1">
              <a:off x="3429000" y="3744450"/>
              <a:ext cx="2561870" cy="4465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endCxn id="23" idx="4"/>
            </p:cNvCxnSpPr>
            <p:nvPr/>
          </p:nvCxnSpPr>
          <p:spPr>
            <a:xfrm>
              <a:off x="3429000" y="4180840"/>
              <a:ext cx="25395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endCxn id="17" idx="4"/>
            </p:cNvCxnSpPr>
            <p:nvPr/>
          </p:nvCxnSpPr>
          <p:spPr>
            <a:xfrm>
              <a:off x="3429000" y="4191000"/>
              <a:ext cx="2539552" cy="3657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36" idx="0"/>
              <a:endCxn id="29" idx="4"/>
            </p:cNvCxnSpPr>
            <p:nvPr/>
          </p:nvCxnSpPr>
          <p:spPr>
            <a:xfrm flipV="1">
              <a:off x="3429000" y="2209800"/>
              <a:ext cx="2539552" cy="1981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36" idx="0"/>
              <a:endCxn id="31" idx="4"/>
            </p:cNvCxnSpPr>
            <p:nvPr/>
          </p:nvCxnSpPr>
          <p:spPr>
            <a:xfrm>
              <a:off x="3429000" y="4191000"/>
              <a:ext cx="2539552" cy="7640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endCxn id="19" idx="4"/>
            </p:cNvCxnSpPr>
            <p:nvPr/>
          </p:nvCxnSpPr>
          <p:spPr>
            <a:xfrm>
              <a:off x="3429000" y="4191000"/>
              <a:ext cx="2539552" cy="1143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TextBox 109"/>
          <p:cNvSpPr txBox="1"/>
          <p:nvPr/>
        </p:nvSpPr>
        <p:spPr>
          <a:xfrm>
            <a:off x="5410200" y="1600200"/>
            <a:ext cx="10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Elements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010025" y="1600200"/>
            <a:ext cx="571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Sets</a:t>
            </a:r>
          </a:p>
        </p:txBody>
      </p:sp>
      <p:grpSp>
        <p:nvGrpSpPr>
          <p:cNvPr id="118" name="Group 117"/>
          <p:cNvGrpSpPr/>
          <p:nvPr/>
        </p:nvGrpSpPr>
        <p:grpSpPr>
          <a:xfrm>
            <a:off x="3429000" y="2584490"/>
            <a:ext cx="2561870" cy="1596350"/>
            <a:chOff x="3429000" y="2584490"/>
            <a:chExt cx="2561870" cy="1596350"/>
          </a:xfrm>
        </p:grpSpPr>
        <p:grpSp>
          <p:nvGrpSpPr>
            <p:cNvPr id="113" name="Group 112"/>
            <p:cNvGrpSpPr/>
            <p:nvPr/>
          </p:nvGrpSpPr>
          <p:grpSpPr>
            <a:xfrm>
              <a:off x="3429000" y="2978944"/>
              <a:ext cx="2561870" cy="1201896"/>
              <a:chOff x="3429000" y="2978944"/>
              <a:chExt cx="2561870" cy="1201896"/>
            </a:xfrm>
          </p:grpSpPr>
          <p:cxnSp>
            <p:nvCxnSpPr>
              <p:cNvPr id="51" name="Straight Connector 50"/>
              <p:cNvCxnSpPr>
                <a:stCxn id="34" idx="0"/>
                <a:endCxn id="25" idx="4"/>
              </p:cNvCxnSpPr>
              <p:nvPr/>
            </p:nvCxnSpPr>
            <p:spPr>
              <a:xfrm flipV="1">
                <a:off x="3429000" y="2978944"/>
                <a:ext cx="2539552" cy="2976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34" idx="0"/>
                <a:endCxn id="21" idx="4"/>
              </p:cNvCxnSpPr>
              <p:nvPr/>
            </p:nvCxnSpPr>
            <p:spPr>
              <a:xfrm>
                <a:off x="3429000" y="3276600"/>
                <a:ext cx="2539552" cy="1290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34" idx="0"/>
                <a:endCxn id="23" idx="4"/>
              </p:cNvCxnSpPr>
              <p:nvPr/>
            </p:nvCxnSpPr>
            <p:spPr>
              <a:xfrm>
                <a:off x="3429000" y="3276600"/>
                <a:ext cx="2539552" cy="9042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stCxn id="34" idx="0"/>
                <a:endCxn id="15" idx="3"/>
              </p:cNvCxnSpPr>
              <p:nvPr/>
            </p:nvCxnSpPr>
            <p:spPr>
              <a:xfrm>
                <a:off x="3429000" y="3276600"/>
                <a:ext cx="2561870" cy="4678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5" name="Straight Connector 114"/>
            <p:cNvCxnSpPr>
              <a:stCxn id="34" idx="0"/>
              <a:endCxn id="27" idx="4"/>
            </p:cNvCxnSpPr>
            <p:nvPr/>
          </p:nvCxnSpPr>
          <p:spPr>
            <a:xfrm flipV="1">
              <a:off x="3429000" y="2584490"/>
              <a:ext cx="2539552" cy="692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Box 118"/>
          <p:cNvSpPr txBox="1"/>
          <p:nvPr/>
        </p:nvSpPr>
        <p:spPr>
          <a:xfrm>
            <a:off x="1676400" y="1611868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1524000" y="2133600"/>
                <a:ext cx="745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133600"/>
                <a:ext cx="745653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197" r="-1229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1447800" y="3059668"/>
                <a:ext cx="745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059668"/>
                <a:ext cx="745653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197" r="-1229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1464147" y="4038600"/>
                <a:ext cx="745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𝟕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147" y="4038600"/>
                <a:ext cx="745653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r="-1219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1447800" y="5105400"/>
                <a:ext cx="8835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5105400"/>
                <a:ext cx="883512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8333" r="-111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Oval 36"/>
          <p:cNvSpPr/>
          <p:nvPr/>
        </p:nvSpPr>
        <p:spPr>
          <a:xfrm>
            <a:off x="2819400" y="2075378"/>
            <a:ext cx="762000" cy="5916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3429000" y="2209800"/>
            <a:ext cx="2539552" cy="1195864"/>
            <a:chOff x="3276600" y="2057400"/>
            <a:chExt cx="2539552" cy="1195864"/>
          </a:xfrm>
        </p:grpSpPr>
        <p:cxnSp>
          <p:nvCxnSpPr>
            <p:cNvPr id="78" name="Straight Connector 77"/>
            <p:cNvCxnSpPr/>
            <p:nvPr/>
          </p:nvCxnSpPr>
          <p:spPr>
            <a:xfrm flipV="1">
              <a:off x="3276600" y="2057400"/>
              <a:ext cx="2539552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3276600" y="2209800"/>
              <a:ext cx="2539552" cy="2222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3276600" y="2209800"/>
              <a:ext cx="2539552" cy="61674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3276600" y="2209800"/>
              <a:ext cx="2539552" cy="10434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6632515" y="2406723"/>
                <a:ext cx="301685" cy="4126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num>
                        <m:den>
                          <m: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515" y="2406723"/>
                <a:ext cx="301685" cy="412677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6632515" y="2819400"/>
                <a:ext cx="301685" cy="4126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num>
                        <m:den>
                          <m: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515" y="2819400"/>
                <a:ext cx="301685" cy="412677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629400" y="3244923"/>
                <a:ext cx="301685" cy="4126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num>
                        <m:den>
                          <m: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244923"/>
                <a:ext cx="301685" cy="41267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6629400" y="1981200"/>
                <a:ext cx="301685" cy="4126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num>
                        <m:den>
                          <m: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1981200"/>
                <a:ext cx="301685" cy="412677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Oval 90"/>
          <p:cNvSpPr/>
          <p:nvPr/>
        </p:nvSpPr>
        <p:spPr>
          <a:xfrm>
            <a:off x="2819400" y="2989778"/>
            <a:ext cx="762000" cy="5916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3429000" y="3276600"/>
            <a:ext cx="2561870" cy="904240"/>
            <a:chOff x="3581400" y="3429000"/>
            <a:chExt cx="2561870" cy="904240"/>
          </a:xfrm>
        </p:grpSpPr>
        <p:cxnSp>
          <p:nvCxnSpPr>
            <p:cNvPr id="93" name="Straight Connector 92"/>
            <p:cNvCxnSpPr/>
            <p:nvPr/>
          </p:nvCxnSpPr>
          <p:spPr>
            <a:xfrm>
              <a:off x="3581400" y="3429000"/>
              <a:ext cx="2539552" cy="9042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3581400" y="3429000"/>
              <a:ext cx="2561870" cy="467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6629400" y="3702123"/>
            <a:ext cx="295274" cy="641277"/>
            <a:chOff x="6629400" y="3702123"/>
            <a:chExt cx="295274" cy="6412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6629400" y="3702123"/>
                  <a:ext cx="29527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3702123"/>
                  <a:ext cx="295274" cy="253916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 r="-2083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6629400" y="4089484"/>
                  <a:ext cx="29527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4089484"/>
                  <a:ext cx="295274" cy="253916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r="-2083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8" name="Oval 97"/>
          <p:cNvSpPr/>
          <p:nvPr/>
        </p:nvSpPr>
        <p:spPr>
          <a:xfrm>
            <a:off x="2819400" y="3904178"/>
            <a:ext cx="762000" cy="5916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3429000" y="4191000"/>
            <a:ext cx="2539552" cy="1143000"/>
            <a:chOff x="3581400" y="4343400"/>
            <a:chExt cx="2539552" cy="1143000"/>
          </a:xfrm>
        </p:grpSpPr>
        <p:cxnSp>
          <p:nvCxnSpPr>
            <p:cNvPr id="104" name="Straight Connector 103"/>
            <p:cNvCxnSpPr/>
            <p:nvPr/>
          </p:nvCxnSpPr>
          <p:spPr>
            <a:xfrm>
              <a:off x="3581400" y="4343400"/>
              <a:ext cx="2539552" cy="365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3581400" y="4343400"/>
              <a:ext cx="2539552" cy="7640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3581400" y="4343400"/>
              <a:ext cx="2539552" cy="1143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6629400" y="4419600"/>
            <a:ext cx="304800" cy="838200"/>
            <a:chOff x="6629400" y="4419600"/>
            <a:chExt cx="304800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6629400" y="4419600"/>
                  <a:ext cx="295274" cy="3948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05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5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num>
                          <m:den>
                            <m:r>
                              <a:rPr lang="en-US" sz="105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den>
                        </m:f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4419600"/>
                  <a:ext cx="295274" cy="39485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r="-20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6638926" y="4862948"/>
                  <a:ext cx="295274" cy="3948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05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05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num>
                          <m:den>
                            <m:r>
                              <a:rPr lang="en-US" sz="105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den>
                        </m:f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8926" y="4862948"/>
                  <a:ext cx="295274" cy="39485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r="-20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6638926" y="5243948"/>
                <a:ext cx="295274" cy="394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𝟕</m:t>
                          </m:r>
                        </m:num>
                        <m:den>
                          <m:r>
                            <a:rPr lang="en-US" sz="105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926" y="5243948"/>
                <a:ext cx="295274" cy="394852"/>
              </a:xfrm>
              <a:prstGeom prst="rect">
                <a:avLst/>
              </a:prstGeom>
              <a:blipFill rotWithShape="1">
                <a:blip r:embed="rId27"/>
                <a:stretch>
                  <a:fillRect r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/>
          <p:cNvSpPr txBox="1"/>
          <p:nvPr/>
        </p:nvSpPr>
        <p:spPr>
          <a:xfrm>
            <a:off x="6400800" y="1600200"/>
            <a:ext cx="1178015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Cost/element</a:t>
            </a:r>
          </a:p>
        </p:txBody>
      </p:sp>
      <p:grpSp>
        <p:nvGrpSpPr>
          <p:cNvPr id="127" name="Group 126"/>
          <p:cNvGrpSpPr/>
          <p:nvPr/>
        </p:nvGrpSpPr>
        <p:grpSpPr>
          <a:xfrm>
            <a:off x="5968552" y="4478576"/>
            <a:ext cx="152400" cy="929640"/>
            <a:chOff x="5232400" y="4949428"/>
            <a:chExt cx="152400" cy="929640"/>
          </a:xfrm>
        </p:grpSpPr>
        <p:sp>
          <p:nvSpPr>
            <p:cNvPr id="153" name="Oval 152"/>
            <p:cNvSpPr/>
            <p:nvPr/>
          </p:nvSpPr>
          <p:spPr>
            <a:xfrm rot="5400000">
              <a:off x="5232400" y="5347732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 rot="5400000">
              <a:off x="5232400" y="5726668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 rot="5400000">
              <a:off x="5232400" y="4949428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968552" y="2133600"/>
            <a:ext cx="152400" cy="1348264"/>
            <a:chOff x="7467600" y="2121932"/>
            <a:chExt cx="152400" cy="1348264"/>
          </a:xfrm>
        </p:grpSpPr>
        <p:sp>
          <p:nvSpPr>
            <p:cNvPr id="155" name="Oval 154"/>
            <p:cNvSpPr/>
            <p:nvPr/>
          </p:nvSpPr>
          <p:spPr>
            <a:xfrm rot="5400000">
              <a:off x="7467600" y="2121932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 rot="5400000">
              <a:off x="7467600" y="2496622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 rot="5400000">
              <a:off x="7467600" y="2891076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 rot="5400000">
              <a:off x="7467600" y="3317796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968552" y="3732292"/>
            <a:ext cx="152400" cy="534908"/>
            <a:chOff x="7467600" y="3710464"/>
            <a:chExt cx="152400" cy="534908"/>
          </a:xfrm>
        </p:grpSpPr>
        <p:sp>
          <p:nvSpPr>
            <p:cNvPr id="159" name="Oval 158"/>
            <p:cNvSpPr/>
            <p:nvPr/>
          </p:nvSpPr>
          <p:spPr>
            <a:xfrm rot="5400000">
              <a:off x="7467600" y="4092972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 rot="5400000">
              <a:off x="7467600" y="3710464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6477000" y="6031468"/>
            <a:ext cx="226581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least</a:t>
            </a:r>
            <a:r>
              <a:rPr lang="en-US" dirty="0"/>
              <a:t> cost per element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930323" y="907702"/>
            <a:ext cx="3050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ym typeface="Wingdings" pitchFamily="2" charset="2"/>
              </a:rPr>
              <a:t>Viewing </a:t>
            </a:r>
            <a:r>
              <a:rPr lang="en-US" sz="2400" b="1" u="sng" dirty="0">
                <a:solidFill>
                  <a:srgbClr val="006C31"/>
                </a:solidFill>
                <a:sym typeface="Wingdings" pitchFamily="2" charset="2"/>
              </a:rPr>
              <a:t>any</a:t>
            </a:r>
            <a:r>
              <a:rPr lang="en-US" sz="2400" b="1" dirty="0">
                <a:solidFill>
                  <a:srgbClr val="006C31"/>
                </a:solidFill>
                <a:sym typeface="Wingdings" pitchFamily="2" charset="2"/>
              </a:rPr>
              <a:t> algorithm</a:t>
            </a:r>
            <a:endParaRPr lang="en-US" sz="2400" dirty="0"/>
          </a:p>
        </p:txBody>
      </p:sp>
      <p:sp>
        <p:nvSpPr>
          <p:cNvPr id="50" name="Rectangle 49"/>
          <p:cNvSpPr/>
          <p:nvPr/>
        </p:nvSpPr>
        <p:spPr>
          <a:xfrm>
            <a:off x="4267200" y="5638800"/>
            <a:ext cx="3886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9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3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2" dur="1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84" grpId="0"/>
      <p:bldP spid="85" grpId="0"/>
      <p:bldP spid="87" grpId="0"/>
      <p:bldP spid="90" grpId="0"/>
      <p:bldP spid="91" grpId="0" animBg="1"/>
      <p:bldP spid="98" grpId="0" animBg="1"/>
      <p:bldP spid="125" grpId="0"/>
      <p:bldP spid="126" grpId="0" animBg="1"/>
      <p:bldP spid="39" grpId="0" animBg="1"/>
      <p:bldP spid="40" grpId="0"/>
      <p:bldP spid="5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28601" y="274638"/>
                <a:ext cx="8723876" cy="1143000"/>
              </a:xfrm>
            </p:spPr>
            <p:txBody>
              <a:bodyPr/>
              <a:lstStyle/>
              <a:p>
                <a:r>
                  <a:rPr lang="en-US" sz="3200" b="1" dirty="0"/>
                  <a:t>Any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3200" dirty="0"/>
                  <a:t> : </a:t>
                </a:r>
                <a:r>
                  <a:rPr lang="en-US" sz="3200" b="1" dirty="0"/>
                  <a:t>present in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Optimal</a:t>
                </a:r>
                <a:r>
                  <a:rPr lang="en-US" sz="3200" b="1" dirty="0"/>
                  <a:t> but </a:t>
                </a:r>
                <a:r>
                  <a:rPr lang="en-US" sz="3200" b="1" u="sng" dirty="0"/>
                  <a:t>not</a:t>
                </a:r>
                <a:r>
                  <a:rPr lang="en-US" sz="3200" b="1" dirty="0"/>
                  <a:t> in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Greedy</a:t>
                </a:r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28601" y="274638"/>
                <a:ext cx="8723876" cy="1143000"/>
              </a:xfrm>
              <a:blipFill rotWithShape="1">
                <a:blip r:embed="rId2"/>
                <a:stretch>
                  <a:fillRect t="-3191" r="-699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419600" y="2438400"/>
            <a:ext cx="609600" cy="2438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1524000" y="3516868"/>
            <a:ext cx="609600" cy="369332"/>
            <a:chOff x="1524000" y="3516868"/>
            <a:chExt cx="609600" cy="369332"/>
          </a:xfrm>
        </p:grpSpPr>
        <p:sp>
          <p:nvSpPr>
            <p:cNvPr id="64" name="Oval 63"/>
            <p:cNvSpPr/>
            <p:nvPr/>
          </p:nvSpPr>
          <p:spPr>
            <a:xfrm rot="5400000">
              <a:off x="1981200" y="3657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1524000" y="3516868"/>
                  <a:ext cx="425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3516868"/>
                  <a:ext cx="42505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714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304800" y="3505200"/>
                <a:ext cx="1030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Cost =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505200"/>
                <a:ext cx="1030026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4734" t="-8197" r="-88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Group 93"/>
          <p:cNvGrpSpPr/>
          <p:nvPr/>
        </p:nvGrpSpPr>
        <p:grpSpPr>
          <a:xfrm>
            <a:off x="533400" y="3505200"/>
            <a:ext cx="4038600" cy="2133600"/>
            <a:chOff x="533400" y="3505200"/>
            <a:chExt cx="4038600" cy="2133600"/>
          </a:xfrm>
        </p:grpSpPr>
        <p:grpSp>
          <p:nvGrpSpPr>
            <p:cNvPr id="78" name="Group 77"/>
            <p:cNvGrpSpPr/>
            <p:nvPr/>
          </p:nvGrpSpPr>
          <p:grpSpPr>
            <a:xfrm>
              <a:off x="533400" y="3505200"/>
              <a:ext cx="4038600" cy="2133600"/>
              <a:chOff x="1524000" y="3505200"/>
              <a:chExt cx="4038600" cy="2133600"/>
            </a:xfrm>
          </p:grpSpPr>
          <p:sp>
            <p:nvSpPr>
              <p:cNvPr id="79" name="Right Brace 78"/>
              <p:cNvSpPr/>
              <p:nvPr/>
            </p:nvSpPr>
            <p:spPr>
              <a:xfrm flipH="1">
                <a:off x="5029200" y="3505200"/>
                <a:ext cx="533400" cy="1295400"/>
              </a:xfrm>
              <a:prstGeom prst="rightBrac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524000" y="4992469"/>
                <a:ext cx="2580130" cy="64633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Cost of these elements    </a:t>
                </a:r>
              </a:p>
              <a:p>
                <a:r>
                  <a:rPr lang="en-US" dirty="0"/>
                  <a:t>in optimal algorithm =  </a:t>
                </a:r>
                <a:r>
                  <a:rPr lang="en-US" dirty="0">
                    <a:solidFill>
                      <a:srgbClr val="C00000"/>
                    </a:solidFill>
                  </a:rPr>
                  <a:t>?</a:t>
                </a:r>
              </a:p>
            </p:txBody>
          </p:sp>
        </p:grpSp>
        <p:cxnSp>
          <p:nvCxnSpPr>
            <p:cNvPr id="83" name="Straight Connector 82"/>
            <p:cNvCxnSpPr>
              <a:stCxn id="79" idx="1"/>
            </p:cNvCxnSpPr>
            <p:nvPr/>
          </p:nvCxnSpPr>
          <p:spPr>
            <a:xfrm flipH="1">
              <a:off x="3091026" y="4152900"/>
              <a:ext cx="947574" cy="83956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4876800" y="3516868"/>
            <a:ext cx="3015203" cy="2121932"/>
            <a:chOff x="4876800" y="3516868"/>
            <a:chExt cx="3015203" cy="2121932"/>
          </a:xfrm>
        </p:grpSpPr>
        <p:grpSp>
          <p:nvGrpSpPr>
            <p:cNvPr id="75" name="Group 74"/>
            <p:cNvGrpSpPr/>
            <p:nvPr/>
          </p:nvGrpSpPr>
          <p:grpSpPr>
            <a:xfrm>
              <a:off x="4876800" y="3516868"/>
              <a:ext cx="3015203" cy="2121932"/>
              <a:chOff x="4869802" y="3516868"/>
              <a:chExt cx="3015203" cy="2121932"/>
            </a:xfrm>
          </p:grpSpPr>
          <p:sp>
            <p:nvSpPr>
              <p:cNvPr id="73" name="Right Brace 72"/>
              <p:cNvSpPr/>
              <p:nvPr/>
            </p:nvSpPr>
            <p:spPr>
              <a:xfrm>
                <a:off x="4869802" y="3516868"/>
                <a:ext cx="562636" cy="1283732"/>
              </a:xfrm>
              <a:prstGeom prst="rightBrac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486400" y="4992469"/>
                <a:ext cx="2398605" cy="64633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Cost of these elements </a:t>
                </a:r>
              </a:p>
              <a:p>
                <a:r>
                  <a:rPr lang="en-US" dirty="0"/>
                  <a:t>in greedy algorithm =  </a:t>
                </a:r>
                <a:r>
                  <a:rPr lang="en-US" dirty="0">
                    <a:solidFill>
                      <a:srgbClr val="C00000"/>
                    </a:solidFill>
                  </a:rPr>
                  <a:t>?</a:t>
                </a:r>
              </a:p>
            </p:txBody>
          </p:sp>
        </p:grpSp>
        <p:cxnSp>
          <p:nvCxnSpPr>
            <p:cNvPr id="90" name="Straight Connector 89"/>
            <p:cNvCxnSpPr>
              <a:stCxn id="73" idx="1"/>
            </p:cNvCxnSpPr>
            <p:nvPr/>
          </p:nvCxnSpPr>
          <p:spPr>
            <a:xfrm>
              <a:off x="5439436" y="4158734"/>
              <a:ext cx="450202" cy="73646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667000" y="5300246"/>
                <a:ext cx="424026" cy="33855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5300246"/>
                <a:ext cx="424026" cy="338554"/>
              </a:xfrm>
              <a:prstGeom prst="rect">
                <a:avLst/>
              </a:prstGeom>
              <a:blipFill rotWithShape="1">
                <a:blip r:embed="rId5"/>
                <a:stretch>
                  <a:fillRect t="-5357" r="-11594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6" name="Group 95"/>
          <p:cNvGrpSpPr/>
          <p:nvPr/>
        </p:nvGrpSpPr>
        <p:grpSpPr>
          <a:xfrm>
            <a:off x="4876800" y="2590800"/>
            <a:ext cx="4075677" cy="3048000"/>
            <a:chOff x="4883798" y="2590800"/>
            <a:chExt cx="4075677" cy="3048000"/>
          </a:xfrm>
        </p:grpSpPr>
        <p:grpSp>
          <p:nvGrpSpPr>
            <p:cNvPr id="97" name="Group 96"/>
            <p:cNvGrpSpPr/>
            <p:nvPr/>
          </p:nvGrpSpPr>
          <p:grpSpPr>
            <a:xfrm>
              <a:off x="4883798" y="2590800"/>
              <a:ext cx="4075677" cy="3048000"/>
              <a:chOff x="4876800" y="2590800"/>
              <a:chExt cx="4075677" cy="3048000"/>
            </a:xfrm>
          </p:grpSpPr>
          <p:sp>
            <p:nvSpPr>
              <p:cNvPr id="99" name="Right Brace 98"/>
              <p:cNvSpPr/>
              <p:nvPr/>
            </p:nvSpPr>
            <p:spPr>
              <a:xfrm>
                <a:off x="4876800" y="2590800"/>
                <a:ext cx="609600" cy="2209800"/>
              </a:xfrm>
              <a:prstGeom prst="rightBrac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5486400" y="4992469"/>
                    <a:ext cx="3466077" cy="646331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Cost of all the elements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a14:m>
                    <a:r>
                      <a:rPr lang="en-US" dirty="0"/>
                      <a:t>           </a:t>
                    </a:r>
                  </a:p>
                  <a:p>
                    <a:r>
                      <a:rPr lang="en-US" dirty="0"/>
                      <a:t>in greedy algorithm =  </a:t>
                    </a:r>
                    <a:r>
                      <a:rPr lang="en-US" dirty="0">
                        <a:solidFill>
                          <a:srgbClr val="C00000"/>
                        </a:solidFill>
                      </a:rPr>
                      <a:t>?</a:t>
                    </a:r>
                  </a:p>
                </p:txBody>
              </p:sp>
            </mc:Choice>
            <mc:Fallback xmlns="">
              <p:sp>
                <p:nvSpPr>
                  <p:cNvPr id="100" name="TextBox 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6400" y="4992469"/>
                    <a:ext cx="3466077" cy="646331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l="-1226" t="-3704" r="-1751" b="-12963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8" name="Straight Connector 97"/>
            <p:cNvCxnSpPr>
              <a:stCxn id="99" idx="1"/>
            </p:cNvCxnSpPr>
            <p:nvPr/>
          </p:nvCxnSpPr>
          <p:spPr>
            <a:xfrm>
              <a:off x="5493398" y="3695700"/>
              <a:ext cx="450202" cy="129676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7452125" y="5273209"/>
                <a:ext cx="1265924" cy="33855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≤</m:t>
                          </m:r>
                          <m:r>
                            <a:rPr lang="en-US" sz="1400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sz="14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sz="14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400" b="1" i="0" dirty="0" smtClean="0">
                          <a:latin typeface="Cambria Math"/>
                        </a:rPr>
                        <m:t>𝐥𝐨𝐠</m:t>
                      </m:r>
                      <m:r>
                        <a:rPr lang="en-US" sz="1400" b="1" i="1" dirty="0" smtClean="0">
                          <a:latin typeface="Cambria Math"/>
                        </a:rPr>
                        <m:t>  </m:t>
                      </m:r>
                      <m:sSub>
                        <m:sSubPr>
                          <m:ctrlPr>
                            <a:rPr lang="en-US" sz="1600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125" y="5273209"/>
                <a:ext cx="1265924" cy="338554"/>
              </a:xfrm>
              <a:prstGeom prst="rect">
                <a:avLst/>
              </a:prstGeom>
              <a:blipFill rotWithShape="1">
                <a:blip r:embed="rId7"/>
                <a:stretch>
                  <a:fillRect t="-5357" r="-3846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0" name="Group 179"/>
          <p:cNvGrpSpPr/>
          <p:nvPr/>
        </p:nvGrpSpPr>
        <p:grpSpPr>
          <a:xfrm>
            <a:off x="2133600" y="2590800"/>
            <a:ext cx="2667000" cy="2209800"/>
            <a:chOff x="2133600" y="2590800"/>
            <a:chExt cx="2667000" cy="2209800"/>
          </a:xfrm>
        </p:grpSpPr>
        <p:grpSp>
          <p:nvGrpSpPr>
            <p:cNvPr id="181" name="Group 180"/>
            <p:cNvGrpSpPr/>
            <p:nvPr/>
          </p:nvGrpSpPr>
          <p:grpSpPr>
            <a:xfrm>
              <a:off x="2133600" y="2590800"/>
              <a:ext cx="2667000" cy="2209800"/>
              <a:chOff x="2133600" y="2590800"/>
              <a:chExt cx="2667000" cy="2209800"/>
            </a:xfrm>
          </p:grpSpPr>
          <p:grpSp>
            <p:nvGrpSpPr>
              <p:cNvPr id="190" name="Group 189"/>
              <p:cNvGrpSpPr/>
              <p:nvPr/>
            </p:nvGrpSpPr>
            <p:grpSpPr>
              <a:xfrm>
                <a:off x="2133600" y="2667000"/>
                <a:ext cx="2539552" cy="1981200"/>
                <a:chOff x="2133600" y="2667000"/>
                <a:chExt cx="2539552" cy="1981200"/>
              </a:xfrm>
            </p:grpSpPr>
            <p:grpSp>
              <p:nvGrpSpPr>
                <p:cNvPr id="199" name="Group 198"/>
                <p:cNvGrpSpPr/>
                <p:nvPr/>
              </p:nvGrpSpPr>
              <p:grpSpPr>
                <a:xfrm>
                  <a:off x="2133600" y="3124200"/>
                  <a:ext cx="2539552" cy="1524000"/>
                  <a:chOff x="3429000" y="2656840"/>
                  <a:chExt cx="2539552" cy="1524000"/>
                </a:xfrm>
              </p:grpSpPr>
              <p:grpSp>
                <p:nvGrpSpPr>
                  <p:cNvPr id="201" name="Group 200"/>
                  <p:cNvGrpSpPr/>
                  <p:nvPr/>
                </p:nvGrpSpPr>
                <p:grpSpPr>
                  <a:xfrm>
                    <a:off x="3429000" y="3114040"/>
                    <a:ext cx="2539552" cy="1066800"/>
                    <a:chOff x="3429000" y="3114040"/>
                    <a:chExt cx="2539552" cy="1066800"/>
                  </a:xfrm>
                </p:grpSpPr>
                <p:cxnSp>
                  <p:nvCxnSpPr>
                    <p:cNvPr id="203" name="Straight Connector 202"/>
                    <p:cNvCxnSpPr>
                      <a:endCxn id="195" idx="4"/>
                    </p:cNvCxnSpPr>
                    <p:nvPr/>
                  </p:nvCxnSpPr>
                  <p:spPr>
                    <a:xfrm flipV="1">
                      <a:off x="3429000" y="3114040"/>
                      <a:ext cx="2514600" cy="16256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4" name="Straight Connector 203"/>
                    <p:cNvCxnSpPr>
                      <a:endCxn id="197" idx="4"/>
                    </p:cNvCxnSpPr>
                    <p:nvPr/>
                  </p:nvCxnSpPr>
                  <p:spPr>
                    <a:xfrm>
                      <a:off x="3429000" y="3276600"/>
                      <a:ext cx="2514600" cy="6604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5" name="Straight Connector 204"/>
                    <p:cNvCxnSpPr/>
                    <p:nvPr/>
                  </p:nvCxnSpPr>
                  <p:spPr>
                    <a:xfrm>
                      <a:off x="3429000" y="3276600"/>
                      <a:ext cx="2539552" cy="90424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6" name="Straight Connector 205"/>
                    <p:cNvCxnSpPr>
                      <a:endCxn id="194" idx="4"/>
                    </p:cNvCxnSpPr>
                    <p:nvPr/>
                  </p:nvCxnSpPr>
                  <p:spPr>
                    <a:xfrm>
                      <a:off x="3429000" y="3266440"/>
                      <a:ext cx="2514600" cy="5334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02" name="Straight Connector 201"/>
                  <p:cNvCxnSpPr>
                    <a:endCxn id="198" idx="4"/>
                  </p:cNvCxnSpPr>
                  <p:nvPr/>
                </p:nvCxnSpPr>
                <p:spPr>
                  <a:xfrm flipV="1">
                    <a:off x="3429000" y="2656840"/>
                    <a:ext cx="2514600" cy="60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0" name="Straight Connector 199"/>
                <p:cNvCxnSpPr/>
                <p:nvPr/>
              </p:nvCxnSpPr>
              <p:spPr>
                <a:xfrm flipV="1">
                  <a:off x="2133600" y="2667000"/>
                  <a:ext cx="2539552" cy="1066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1" name="Group 190"/>
              <p:cNvGrpSpPr/>
              <p:nvPr/>
            </p:nvGrpSpPr>
            <p:grpSpPr>
              <a:xfrm>
                <a:off x="4648200" y="2590800"/>
                <a:ext cx="152400" cy="2209800"/>
                <a:chOff x="5968552" y="2590800"/>
                <a:chExt cx="152400" cy="2209800"/>
              </a:xfrm>
            </p:grpSpPr>
            <p:grpSp>
              <p:nvGrpSpPr>
                <p:cNvPr id="192" name="Group 191"/>
                <p:cNvGrpSpPr/>
                <p:nvPr/>
              </p:nvGrpSpPr>
              <p:grpSpPr>
                <a:xfrm>
                  <a:off x="5968552" y="3048000"/>
                  <a:ext cx="152400" cy="1752600"/>
                  <a:chOff x="4995497" y="4202668"/>
                  <a:chExt cx="152400" cy="1752600"/>
                </a:xfrm>
              </p:grpSpPr>
              <p:sp>
                <p:nvSpPr>
                  <p:cNvPr id="194" name="Oval 193"/>
                  <p:cNvSpPr/>
                  <p:nvPr/>
                </p:nvSpPr>
                <p:spPr>
                  <a:xfrm rot="5400000">
                    <a:off x="4995497" y="53456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" name="Oval 194"/>
                  <p:cNvSpPr/>
                  <p:nvPr/>
                </p:nvSpPr>
                <p:spPr>
                  <a:xfrm rot="5400000">
                    <a:off x="4995497" y="46598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6" name="Oval 195"/>
                  <p:cNvSpPr/>
                  <p:nvPr/>
                </p:nvSpPr>
                <p:spPr>
                  <a:xfrm rot="5400000">
                    <a:off x="4995497" y="58028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7" name="Oval 196"/>
                  <p:cNvSpPr/>
                  <p:nvPr/>
                </p:nvSpPr>
                <p:spPr>
                  <a:xfrm rot="5400000">
                    <a:off x="4995497" y="48884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8" name="Oval 197"/>
                  <p:cNvSpPr/>
                  <p:nvPr/>
                </p:nvSpPr>
                <p:spPr>
                  <a:xfrm rot="5400000">
                    <a:off x="4995497" y="42026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93" name="Oval 192"/>
                <p:cNvSpPr/>
                <p:nvPr/>
              </p:nvSpPr>
              <p:spPr>
                <a:xfrm rot="5400000">
                  <a:off x="5968552" y="2590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82" name="Straight Connector 181"/>
            <p:cNvCxnSpPr>
              <a:endCxn id="183" idx="4"/>
            </p:cNvCxnSpPr>
            <p:nvPr/>
          </p:nvCxnSpPr>
          <p:spPr>
            <a:xfrm flipV="1">
              <a:off x="2133600" y="2895600"/>
              <a:ext cx="2514600" cy="838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Oval 182"/>
            <p:cNvSpPr/>
            <p:nvPr/>
          </p:nvSpPr>
          <p:spPr>
            <a:xfrm rot="5400000">
              <a:off x="4648200" y="2819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Connector 183"/>
            <p:cNvCxnSpPr>
              <a:endCxn id="185" idx="4"/>
            </p:cNvCxnSpPr>
            <p:nvPr/>
          </p:nvCxnSpPr>
          <p:spPr>
            <a:xfrm flipV="1">
              <a:off x="2133600" y="3352800"/>
              <a:ext cx="251460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/>
            <p:cNvSpPr/>
            <p:nvPr/>
          </p:nvSpPr>
          <p:spPr>
            <a:xfrm rot="5400000">
              <a:off x="4648200" y="3276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6" name="Straight Connector 185"/>
            <p:cNvCxnSpPr/>
            <p:nvPr/>
          </p:nvCxnSpPr>
          <p:spPr>
            <a:xfrm>
              <a:off x="2133600" y="3743960"/>
              <a:ext cx="2561870" cy="3052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Oval 186"/>
            <p:cNvSpPr/>
            <p:nvPr/>
          </p:nvSpPr>
          <p:spPr>
            <a:xfrm rot="5400000">
              <a:off x="4648200" y="3962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8" name="Straight Connector 187"/>
            <p:cNvCxnSpPr>
              <a:endCxn id="189" idx="4"/>
            </p:cNvCxnSpPr>
            <p:nvPr/>
          </p:nvCxnSpPr>
          <p:spPr>
            <a:xfrm>
              <a:off x="2133600" y="3733800"/>
              <a:ext cx="25146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Oval 188"/>
            <p:cNvSpPr/>
            <p:nvPr/>
          </p:nvSpPr>
          <p:spPr>
            <a:xfrm rot="5400000">
              <a:off x="4648200" y="4419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2133600" y="3581400"/>
            <a:ext cx="2561870" cy="685800"/>
            <a:chOff x="2133600" y="4648200"/>
            <a:chExt cx="2561870" cy="685800"/>
          </a:xfrm>
        </p:grpSpPr>
        <p:grpSp>
          <p:nvGrpSpPr>
            <p:cNvPr id="176" name="Group 175"/>
            <p:cNvGrpSpPr/>
            <p:nvPr/>
          </p:nvGrpSpPr>
          <p:grpSpPr>
            <a:xfrm>
              <a:off x="2133600" y="4648200"/>
              <a:ext cx="2561870" cy="685800"/>
              <a:chOff x="2286000" y="3678410"/>
              <a:chExt cx="2561870" cy="685800"/>
            </a:xfrm>
          </p:grpSpPr>
          <p:cxnSp>
            <p:nvCxnSpPr>
              <p:cNvPr id="177" name="Straight Connector 176"/>
              <p:cNvCxnSpPr/>
              <p:nvPr/>
            </p:nvCxnSpPr>
            <p:spPr>
              <a:xfrm flipV="1">
                <a:off x="2286000" y="3678410"/>
                <a:ext cx="2514600" cy="16256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2286000" y="3830810"/>
                <a:ext cx="2514600" cy="9215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2286000" y="3830810"/>
                <a:ext cx="2561870" cy="533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7" name="Straight Connector 206"/>
            <p:cNvCxnSpPr/>
            <p:nvPr/>
          </p:nvCxnSpPr>
          <p:spPr>
            <a:xfrm>
              <a:off x="2133600" y="4800600"/>
              <a:ext cx="2514600" cy="3429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4" name="Group 223"/>
          <p:cNvGrpSpPr/>
          <p:nvPr/>
        </p:nvGrpSpPr>
        <p:grpSpPr>
          <a:xfrm>
            <a:off x="4648200" y="3495040"/>
            <a:ext cx="152400" cy="1305560"/>
            <a:chOff x="6172200" y="3352800"/>
            <a:chExt cx="152400" cy="1305560"/>
          </a:xfrm>
        </p:grpSpPr>
        <p:grpSp>
          <p:nvGrpSpPr>
            <p:cNvPr id="218" name="Group 217"/>
            <p:cNvGrpSpPr/>
            <p:nvPr/>
          </p:nvGrpSpPr>
          <p:grpSpPr>
            <a:xfrm>
              <a:off x="6172200" y="4277360"/>
              <a:ext cx="152400" cy="381000"/>
              <a:chOff x="5943600" y="4343400"/>
              <a:chExt cx="152400" cy="381000"/>
            </a:xfrm>
          </p:grpSpPr>
          <p:sp>
            <p:nvSpPr>
              <p:cNvPr id="216" name="Oval 215"/>
              <p:cNvSpPr/>
              <p:nvPr/>
            </p:nvSpPr>
            <p:spPr>
              <a:xfrm rot="5400000">
                <a:off x="5943600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Oval 216"/>
              <p:cNvSpPr/>
              <p:nvPr/>
            </p:nvSpPr>
            <p:spPr>
              <a:xfrm rot="5400000">
                <a:off x="5943600" y="4343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3" name="Group 222"/>
            <p:cNvGrpSpPr/>
            <p:nvPr/>
          </p:nvGrpSpPr>
          <p:grpSpPr>
            <a:xfrm>
              <a:off x="6172200" y="3352800"/>
              <a:ext cx="152400" cy="838200"/>
              <a:chOff x="6172200" y="3352800"/>
              <a:chExt cx="152400" cy="838200"/>
            </a:xfrm>
          </p:grpSpPr>
          <p:sp>
            <p:nvSpPr>
              <p:cNvPr id="219" name="Oval 218"/>
              <p:cNvSpPr/>
              <p:nvPr/>
            </p:nvSpPr>
            <p:spPr>
              <a:xfrm rot="5400000">
                <a:off x="6172200" y="4038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/>
              <p:cNvSpPr/>
              <p:nvPr/>
            </p:nvSpPr>
            <p:spPr>
              <a:xfrm rot="5400000">
                <a:off x="6172200" y="3352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Oval 220"/>
              <p:cNvSpPr/>
              <p:nvPr/>
            </p:nvSpPr>
            <p:spPr>
              <a:xfrm rot="5400000">
                <a:off x="6172200" y="3581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 rot="5400000">
                <a:off x="6172200" y="3810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29" name="Straight Connector 228"/>
          <p:cNvCxnSpPr>
            <a:endCxn id="217" idx="4"/>
          </p:cNvCxnSpPr>
          <p:nvPr/>
        </p:nvCxnSpPr>
        <p:spPr>
          <a:xfrm>
            <a:off x="2133600" y="3733800"/>
            <a:ext cx="2514600" cy="76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2133600" y="3743960"/>
            <a:ext cx="2561870" cy="9042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7" name="Group 236"/>
          <p:cNvGrpSpPr/>
          <p:nvPr/>
        </p:nvGrpSpPr>
        <p:grpSpPr>
          <a:xfrm>
            <a:off x="4419600" y="1523999"/>
            <a:ext cx="609600" cy="1981199"/>
            <a:chOff x="4419600" y="1523999"/>
            <a:chExt cx="609600" cy="1981199"/>
          </a:xfrm>
        </p:grpSpPr>
        <p:grpSp>
          <p:nvGrpSpPr>
            <p:cNvPr id="60" name="Group 59"/>
            <p:cNvGrpSpPr/>
            <p:nvPr/>
          </p:nvGrpSpPr>
          <p:grpSpPr>
            <a:xfrm>
              <a:off x="4419600" y="1523999"/>
              <a:ext cx="609600" cy="1981199"/>
              <a:chOff x="4419600" y="1524000"/>
              <a:chExt cx="609600" cy="18288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4419600" y="1524000"/>
                <a:ext cx="609600" cy="1828800"/>
              </a:xfrm>
              <a:prstGeom prst="ellipse">
                <a:avLst/>
              </a:prstGeom>
              <a:noFill/>
              <a:ln>
                <a:solidFill>
                  <a:srgbClr val="006C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 rot="5400000">
                <a:off x="4648200" y="159434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4648200" y="3048000"/>
              <a:ext cx="152400" cy="381000"/>
              <a:chOff x="6019800" y="3962400"/>
              <a:chExt cx="152400" cy="381000"/>
            </a:xfrm>
          </p:grpSpPr>
          <p:sp>
            <p:nvSpPr>
              <p:cNvPr id="211" name="Oval 210"/>
              <p:cNvSpPr/>
              <p:nvPr/>
            </p:nvSpPr>
            <p:spPr>
              <a:xfrm rot="5400000">
                <a:off x="6019800" y="4191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/>
              <p:cNvSpPr/>
              <p:nvPr/>
            </p:nvSpPr>
            <p:spPr>
              <a:xfrm rot="5400000">
                <a:off x="6019800" y="3962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7" name="Oval 226"/>
            <p:cNvSpPr/>
            <p:nvPr/>
          </p:nvSpPr>
          <p:spPr>
            <a:xfrm rot="5400000">
              <a:off x="4641850" y="1911350"/>
              <a:ext cx="1651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/>
            <p:cNvSpPr/>
            <p:nvPr/>
          </p:nvSpPr>
          <p:spPr>
            <a:xfrm rot="5400000">
              <a:off x="4641850" y="2203450"/>
              <a:ext cx="1651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4419600" y="990600"/>
            <a:ext cx="609600" cy="1981200"/>
            <a:chOff x="4419600" y="990600"/>
            <a:chExt cx="609600" cy="1981200"/>
          </a:xfrm>
        </p:grpSpPr>
        <p:grpSp>
          <p:nvGrpSpPr>
            <p:cNvPr id="242" name="Group 241"/>
            <p:cNvGrpSpPr/>
            <p:nvPr/>
          </p:nvGrpSpPr>
          <p:grpSpPr>
            <a:xfrm>
              <a:off x="4419600" y="990600"/>
              <a:ext cx="609600" cy="1981200"/>
              <a:chOff x="4419600" y="990600"/>
              <a:chExt cx="609600" cy="1981200"/>
            </a:xfrm>
          </p:grpSpPr>
          <p:sp>
            <p:nvSpPr>
              <p:cNvPr id="238" name="Oval 237"/>
              <p:cNvSpPr/>
              <p:nvPr/>
            </p:nvSpPr>
            <p:spPr>
              <a:xfrm rot="5400000">
                <a:off x="4641850" y="1301750"/>
                <a:ext cx="1651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/>
              <p:cNvSpPr/>
              <p:nvPr/>
            </p:nvSpPr>
            <p:spPr>
              <a:xfrm rot="5400000">
                <a:off x="4648200" y="2819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Oval 239"/>
              <p:cNvSpPr/>
              <p:nvPr/>
            </p:nvSpPr>
            <p:spPr>
              <a:xfrm>
                <a:off x="4419600" y="990600"/>
                <a:ext cx="609600" cy="1981200"/>
              </a:xfrm>
              <a:prstGeom prst="ellipse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Oval 240"/>
              <p:cNvSpPr/>
              <p:nvPr/>
            </p:nvSpPr>
            <p:spPr>
              <a:xfrm rot="5400000">
                <a:off x="4641850" y="1073150"/>
                <a:ext cx="165100" cy="152400"/>
              </a:xfrm>
              <a:prstGeom prst="ellipse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4" name="Oval 243"/>
            <p:cNvSpPr/>
            <p:nvPr/>
          </p:nvSpPr>
          <p:spPr>
            <a:xfrm rot="5400000">
              <a:off x="4648200" y="2590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TextBox 245"/>
              <p:cNvSpPr txBox="1"/>
              <p:nvPr/>
            </p:nvSpPr>
            <p:spPr>
              <a:xfrm>
                <a:off x="304800" y="3897868"/>
                <a:ext cx="10261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6" name="TextBox 2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897868"/>
                <a:ext cx="1026115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190" t="-8197" r="-952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379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2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1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3" grpId="0" animBg="1"/>
      <p:bldP spid="72" grpId="0"/>
      <p:bldP spid="81" grpId="0" animBg="1"/>
      <p:bldP spid="76" grpId="0" animBg="1"/>
      <p:bldP spid="24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/>
          <p:cNvGrpSpPr/>
          <p:nvPr/>
        </p:nvGrpSpPr>
        <p:grpSpPr>
          <a:xfrm>
            <a:off x="1524000" y="3581400"/>
            <a:ext cx="2519690" cy="367108"/>
            <a:chOff x="1600200" y="3747692"/>
            <a:chExt cx="2519690" cy="367108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1600200" y="3962598"/>
              <a:ext cx="2519685" cy="1522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1676400" y="3747692"/>
              <a:ext cx="2443490" cy="2149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1676400" y="3919776"/>
              <a:ext cx="2443486" cy="428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347041" cy="1143000"/>
          </a:xfrm>
        </p:spPr>
        <p:txBody>
          <a:bodyPr/>
          <a:lstStyle/>
          <a:p>
            <a:r>
              <a:rPr lang="en-US" sz="3200" b="1" u="sng" dirty="0"/>
              <a:t>Any sequence</a:t>
            </a:r>
            <a:r>
              <a:rPr lang="en-US" sz="3200" b="1" dirty="0"/>
              <a:t> of selecting the </a:t>
            </a:r>
            <a:r>
              <a:rPr lang="en-US" sz="3200" b="1" dirty="0">
                <a:solidFill>
                  <a:srgbClr val="7030A0"/>
                </a:solidFill>
              </a:rPr>
              <a:t>Optimal</a:t>
            </a:r>
            <a:r>
              <a:rPr lang="en-US" sz="3200" b="1" dirty="0"/>
              <a:t> set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3962400" y="1447800"/>
            <a:ext cx="157491" cy="4800600"/>
            <a:chOff x="3962400" y="1447800"/>
            <a:chExt cx="157491" cy="4800600"/>
          </a:xfrm>
        </p:grpSpPr>
        <p:sp>
          <p:nvSpPr>
            <p:cNvPr id="31" name="Oval 30"/>
            <p:cNvSpPr/>
            <p:nvPr/>
          </p:nvSpPr>
          <p:spPr>
            <a:xfrm rot="5400000">
              <a:off x="3967485" y="4878666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 rot="5400000">
              <a:off x="3967485" y="2133402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 rot="5400000">
              <a:off x="3967485" y="2508092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 rot="5400000">
              <a:off x="3967490" y="2909294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 rot="5400000">
              <a:off x="3967485" y="4104442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 rot="5400000">
              <a:off x="3967485" y="3276402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 rot="5400000">
              <a:off x="3967485" y="5257602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 rot="5400000">
              <a:off x="3967485" y="4480362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 rot="5400000">
              <a:off x="3967485" y="3721934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 rot="5400000">
              <a:off x="3967486" y="5057498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 rot="5400000">
              <a:off x="3967486" y="2312234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 rot="5400000">
              <a:off x="3967491" y="2716216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 rot="5400000">
              <a:off x="3967486" y="3081378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 rot="5400000">
              <a:off x="3967486" y="4283274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 rot="5400000">
              <a:off x="3967486" y="3508098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 rot="5400000">
              <a:off x="3967486" y="5436434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 rot="5400000">
              <a:off x="3967486" y="4659194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 rot="5400000">
              <a:off x="3967486" y="3900766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 rot="5400000">
              <a:off x="3962400" y="1905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 rot="5400000">
              <a:off x="3962400" y="1676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 rot="5400000">
              <a:off x="3962400" y="5638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 rot="5400000">
              <a:off x="3962400" y="5867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 rot="5400000">
              <a:off x="3962400" y="6096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 rot="5400000">
              <a:off x="3962400" y="1447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962400" y="1447998"/>
            <a:ext cx="157485" cy="838002"/>
            <a:chOff x="4114800" y="1600200"/>
            <a:chExt cx="157485" cy="838002"/>
          </a:xfrm>
        </p:grpSpPr>
        <p:sp>
          <p:nvSpPr>
            <p:cNvPr id="51" name="Oval 50"/>
            <p:cNvSpPr/>
            <p:nvPr/>
          </p:nvSpPr>
          <p:spPr>
            <a:xfrm rot="5400000">
              <a:off x="4119885" y="2285802"/>
              <a:ext cx="152400" cy="1524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 rot="5400000">
              <a:off x="4114800" y="2057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 rot="5400000">
              <a:off x="4114800" y="1828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 rot="5400000">
              <a:off x="4114800" y="16002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Oval 79"/>
          <p:cNvSpPr/>
          <p:nvPr/>
        </p:nvSpPr>
        <p:spPr>
          <a:xfrm rot="5400000">
            <a:off x="1371600" y="1905000"/>
            <a:ext cx="152400" cy="152400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6C31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1524000" y="1523802"/>
            <a:ext cx="2443490" cy="685998"/>
            <a:chOff x="1676400" y="3505002"/>
            <a:chExt cx="2443490" cy="685998"/>
          </a:xfrm>
        </p:grpSpPr>
        <p:cxnSp>
          <p:nvCxnSpPr>
            <p:cNvPr id="81" name="Straight Connector 80"/>
            <p:cNvCxnSpPr>
              <a:endCxn id="51" idx="4"/>
            </p:cNvCxnSpPr>
            <p:nvPr/>
          </p:nvCxnSpPr>
          <p:spPr>
            <a:xfrm>
              <a:off x="1676400" y="3962598"/>
              <a:ext cx="2443485" cy="2284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1676400" y="3747692"/>
              <a:ext cx="2443490" cy="214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1676400" y="3919776"/>
              <a:ext cx="2443486" cy="42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1676400" y="3505002"/>
              <a:ext cx="2443485" cy="4575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/>
          <p:cNvSpPr txBox="1"/>
          <p:nvPr/>
        </p:nvSpPr>
        <p:spPr>
          <a:xfrm rot="5400000">
            <a:off x="1335873" y="2321727"/>
            <a:ext cx="383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…</a:t>
            </a:r>
          </a:p>
        </p:txBody>
      </p:sp>
      <p:sp>
        <p:nvSpPr>
          <p:cNvPr id="89" name="TextBox 88"/>
          <p:cNvSpPr txBox="1"/>
          <p:nvPr/>
        </p:nvSpPr>
        <p:spPr>
          <a:xfrm rot="5400000">
            <a:off x="3462032" y="2242832"/>
            <a:ext cx="383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…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3962400" y="2312432"/>
            <a:ext cx="152406" cy="1116568"/>
            <a:chOff x="4119885" y="2464634"/>
            <a:chExt cx="152406" cy="1116568"/>
          </a:xfrm>
        </p:grpSpPr>
        <p:sp>
          <p:nvSpPr>
            <p:cNvPr id="90" name="Oval 89"/>
            <p:cNvSpPr/>
            <p:nvPr/>
          </p:nvSpPr>
          <p:spPr>
            <a:xfrm rot="5400000">
              <a:off x="4119885" y="2660492"/>
              <a:ext cx="152400" cy="1524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 rot="5400000">
              <a:off x="4119890" y="3061694"/>
              <a:ext cx="152400" cy="1524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 rot="5400000">
              <a:off x="4119885" y="3428802"/>
              <a:ext cx="152400" cy="1524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 rot="5400000">
              <a:off x="4119886" y="2464634"/>
              <a:ext cx="152400" cy="1524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 rot="5400000">
              <a:off x="4119891" y="2868616"/>
              <a:ext cx="152400" cy="1524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 rot="5400000">
              <a:off x="4119886" y="3233778"/>
              <a:ext cx="152400" cy="1524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3962400" y="3505200"/>
            <a:ext cx="152401" cy="545068"/>
            <a:chOff x="4119885" y="3660498"/>
            <a:chExt cx="152401" cy="545068"/>
          </a:xfrm>
        </p:grpSpPr>
        <p:sp>
          <p:nvSpPr>
            <p:cNvPr id="97" name="Oval 96"/>
            <p:cNvSpPr/>
            <p:nvPr/>
          </p:nvSpPr>
          <p:spPr>
            <a:xfrm rot="5400000">
              <a:off x="4119885" y="3874334"/>
              <a:ext cx="152400" cy="1524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 rot="5400000">
              <a:off x="4119886" y="3660498"/>
              <a:ext cx="152400" cy="1524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 rot="5400000">
              <a:off x="4119886" y="4053166"/>
              <a:ext cx="152400" cy="15240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5" name="Straight Connector 104"/>
          <p:cNvCxnSpPr/>
          <p:nvPr/>
        </p:nvCxnSpPr>
        <p:spPr>
          <a:xfrm>
            <a:off x="3962400" y="3489960"/>
            <a:ext cx="1295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Down Arrow 105"/>
          <p:cNvSpPr/>
          <p:nvPr/>
        </p:nvSpPr>
        <p:spPr>
          <a:xfrm>
            <a:off x="4495800" y="2438004"/>
            <a:ext cx="381000" cy="8385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106"/>
          <p:cNvGrpSpPr/>
          <p:nvPr/>
        </p:nvGrpSpPr>
        <p:grpSpPr>
          <a:xfrm>
            <a:off x="1524000" y="1524000"/>
            <a:ext cx="2443490" cy="685998"/>
            <a:chOff x="1676400" y="3505002"/>
            <a:chExt cx="2443490" cy="685998"/>
          </a:xfrm>
        </p:grpSpPr>
        <p:cxnSp>
          <p:nvCxnSpPr>
            <p:cNvPr id="108" name="Straight Connector 107"/>
            <p:cNvCxnSpPr/>
            <p:nvPr/>
          </p:nvCxnSpPr>
          <p:spPr>
            <a:xfrm>
              <a:off x="1676400" y="3962598"/>
              <a:ext cx="2443485" cy="22840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V="1">
              <a:off x="1676400" y="3747692"/>
              <a:ext cx="2443490" cy="2149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1676400" y="3919776"/>
              <a:ext cx="2443486" cy="428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flipV="1">
              <a:off x="1676400" y="3505002"/>
              <a:ext cx="2443485" cy="4575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838200" y="3581400"/>
            <a:ext cx="685800" cy="369332"/>
            <a:chOff x="838200" y="3581400"/>
            <a:chExt cx="685800" cy="369332"/>
          </a:xfrm>
        </p:grpSpPr>
        <p:sp>
          <p:nvSpPr>
            <p:cNvPr id="56" name="Oval 55"/>
            <p:cNvSpPr/>
            <p:nvPr/>
          </p:nvSpPr>
          <p:spPr>
            <a:xfrm rot="5400000">
              <a:off x="1371600" y="3733998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838200" y="3581400"/>
                  <a:ext cx="425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3581400"/>
                  <a:ext cx="425052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333" r="-1884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5" name="Group 114"/>
          <p:cNvGrpSpPr/>
          <p:nvPr/>
        </p:nvGrpSpPr>
        <p:grpSpPr>
          <a:xfrm>
            <a:off x="533400" y="3505200"/>
            <a:ext cx="3390900" cy="2133600"/>
            <a:chOff x="533400" y="3505200"/>
            <a:chExt cx="3390900" cy="2133600"/>
          </a:xfrm>
        </p:grpSpPr>
        <p:grpSp>
          <p:nvGrpSpPr>
            <p:cNvPr id="116" name="Group 115"/>
            <p:cNvGrpSpPr/>
            <p:nvPr/>
          </p:nvGrpSpPr>
          <p:grpSpPr>
            <a:xfrm>
              <a:off x="533400" y="3505200"/>
              <a:ext cx="3390900" cy="2133600"/>
              <a:chOff x="1524000" y="3505200"/>
              <a:chExt cx="3390900" cy="2133600"/>
            </a:xfrm>
          </p:grpSpPr>
          <p:sp>
            <p:nvSpPr>
              <p:cNvPr id="118" name="Right Brace 117"/>
              <p:cNvSpPr/>
              <p:nvPr/>
            </p:nvSpPr>
            <p:spPr>
              <a:xfrm flipH="1">
                <a:off x="4648200" y="3505200"/>
                <a:ext cx="266700" cy="599242"/>
              </a:xfrm>
              <a:prstGeom prst="rightBrac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TextBox 118"/>
                  <p:cNvSpPr txBox="1"/>
                  <p:nvPr/>
                </p:nvSpPr>
                <p:spPr>
                  <a:xfrm>
                    <a:off x="1524000" y="4992469"/>
                    <a:ext cx="2580130" cy="646331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Cost of these elements    </a:t>
                    </a:r>
                  </a:p>
                  <a:p>
                    <a:r>
                      <a:rPr lang="en-US" dirty="0"/>
                      <a:t>in optimal algorithm =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a14:m>
                    <a:endParaRPr lang="en-US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9" name="TextBox 1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4000" y="4992469"/>
                    <a:ext cx="2580130" cy="646331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1882" t="-3704" r="-1647" b="-12963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7" name="Straight Connector 116"/>
            <p:cNvCxnSpPr>
              <a:stCxn id="118" idx="1"/>
            </p:cNvCxnSpPr>
            <p:nvPr/>
          </p:nvCxnSpPr>
          <p:spPr>
            <a:xfrm flipH="1">
              <a:off x="2710026" y="3804821"/>
              <a:ext cx="947574" cy="118764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4" name="Straight Connector 123"/>
          <p:cNvCxnSpPr/>
          <p:nvPr/>
        </p:nvCxnSpPr>
        <p:spPr>
          <a:xfrm>
            <a:off x="4119892" y="3962400"/>
            <a:ext cx="1373506" cy="103006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1524000" y="1806680"/>
            <a:ext cx="2460719" cy="2113506"/>
            <a:chOff x="1524000" y="1806680"/>
            <a:chExt cx="2460719" cy="2113506"/>
          </a:xfrm>
        </p:grpSpPr>
        <p:grpSp>
          <p:nvGrpSpPr>
            <p:cNvPr id="79" name="Group 78"/>
            <p:cNvGrpSpPr/>
            <p:nvPr/>
          </p:nvGrpSpPr>
          <p:grpSpPr>
            <a:xfrm>
              <a:off x="1524000" y="1806680"/>
              <a:ext cx="2460718" cy="2003518"/>
              <a:chOff x="1524000" y="1806680"/>
              <a:chExt cx="2460718" cy="2003518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1524000" y="2591196"/>
                <a:ext cx="2443490" cy="1219002"/>
                <a:chOff x="1524000" y="1981398"/>
                <a:chExt cx="2443490" cy="1219002"/>
              </a:xfrm>
            </p:grpSpPr>
            <p:grpSp>
              <p:nvGrpSpPr>
                <p:cNvPr id="61" name="Group 60"/>
                <p:cNvGrpSpPr/>
                <p:nvPr/>
              </p:nvGrpSpPr>
              <p:grpSpPr>
                <a:xfrm>
                  <a:off x="1524000" y="2742804"/>
                  <a:ext cx="2443490" cy="457596"/>
                  <a:chOff x="1524000" y="2742804"/>
                  <a:chExt cx="2443490" cy="457596"/>
                </a:xfrm>
              </p:grpSpPr>
              <p:cxnSp>
                <p:nvCxnSpPr>
                  <p:cNvPr id="57" name="Straight Connector 56"/>
                  <p:cNvCxnSpPr>
                    <a:stCxn id="56" idx="0"/>
                    <a:endCxn id="21" idx="4"/>
                  </p:cNvCxnSpPr>
                  <p:nvPr/>
                </p:nvCxnSpPr>
                <p:spPr>
                  <a:xfrm flipV="1">
                    <a:off x="1524000" y="2742804"/>
                    <a:ext cx="2443485" cy="45759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>
                    <a:endCxn id="25" idx="4"/>
                  </p:cNvCxnSpPr>
                  <p:nvPr/>
                </p:nvCxnSpPr>
                <p:spPr>
                  <a:xfrm flipV="1">
                    <a:off x="1524000" y="2985494"/>
                    <a:ext cx="2443490" cy="21490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/>
                  <p:cNvCxnSpPr>
                    <a:endCxn id="37" idx="4"/>
                  </p:cNvCxnSpPr>
                  <p:nvPr/>
                </p:nvCxnSpPr>
                <p:spPr>
                  <a:xfrm flipV="1">
                    <a:off x="1524000" y="3157578"/>
                    <a:ext cx="2443486" cy="4282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6" name="Straight Connector 65"/>
                <p:cNvCxnSpPr/>
                <p:nvPr/>
              </p:nvCxnSpPr>
              <p:spPr>
                <a:xfrm flipV="1">
                  <a:off x="1524000" y="1981398"/>
                  <a:ext cx="2438400" cy="121900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3" name="Straight Connector 72"/>
              <p:cNvCxnSpPr>
                <a:stCxn id="56" idx="0"/>
                <a:endCxn id="21" idx="4"/>
              </p:cNvCxnSpPr>
              <p:nvPr/>
            </p:nvCxnSpPr>
            <p:spPr>
              <a:xfrm flipV="1">
                <a:off x="1524000" y="3352602"/>
                <a:ext cx="2443485" cy="4575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>
                <a:stCxn id="56" idx="0"/>
                <a:endCxn id="53" idx="5"/>
              </p:cNvCxnSpPr>
              <p:nvPr/>
            </p:nvCxnSpPr>
            <p:spPr>
              <a:xfrm flipV="1">
                <a:off x="1524000" y="1806680"/>
                <a:ext cx="2460718" cy="20035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0" name="Straight Connector 129"/>
            <p:cNvCxnSpPr>
              <a:stCxn id="56" idx="0"/>
              <a:endCxn id="99" idx="3"/>
            </p:cNvCxnSpPr>
            <p:nvPr/>
          </p:nvCxnSpPr>
          <p:spPr>
            <a:xfrm>
              <a:off x="1524000" y="3810198"/>
              <a:ext cx="2460719" cy="109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Straight Connector 111"/>
          <p:cNvCxnSpPr>
            <a:stCxn id="15" idx="0"/>
          </p:cNvCxnSpPr>
          <p:nvPr/>
        </p:nvCxnSpPr>
        <p:spPr>
          <a:xfrm>
            <a:off x="4119885" y="3798134"/>
            <a:ext cx="1525913" cy="134673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39" idx="0"/>
          </p:cNvCxnSpPr>
          <p:nvPr/>
        </p:nvCxnSpPr>
        <p:spPr>
          <a:xfrm>
            <a:off x="4119886" y="3584298"/>
            <a:ext cx="1525912" cy="154940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4119892" y="2627552"/>
            <a:ext cx="1525906" cy="250614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45" idx="0"/>
          </p:cNvCxnSpPr>
          <p:nvPr/>
        </p:nvCxnSpPr>
        <p:spPr>
          <a:xfrm>
            <a:off x="4114800" y="1752600"/>
            <a:ext cx="1530998" cy="338109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/>
              <p:cNvSpPr txBox="1"/>
              <p:nvPr/>
            </p:nvSpPr>
            <p:spPr>
              <a:xfrm>
                <a:off x="5493398" y="4992469"/>
                <a:ext cx="3310843" cy="67710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Cost of these elements in greedy </a:t>
                </a:r>
              </a:p>
              <a:p>
                <a:r>
                  <a:rPr lang="en-US" dirty="0"/>
                  <a:t>algorithm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≤</m:t>
                        </m:r>
                        <m:r>
                          <a:rPr lang="en-US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dirty="0">
                        <a:latin typeface="Cambria Math"/>
                      </a:rPr>
                      <m:t>𝐥𝐨𝐠</m:t>
                    </m:r>
                    <m:r>
                      <a:rPr lang="en-US" b="1" i="1" dirty="0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8" name="Text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398" y="4992469"/>
                <a:ext cx="3310843" cy="677108"/>
              </a:xfrm>
              <a:prstGeom prst="rect">
                <a:avLst/>
              </a:prstGeom>
              <a:blipFill rotWithShape="1">
                <a:blip r:embed="rId4"/>
                <a:stretch>
                  <a:fillRect l="-1284" t="-3540" r="-2202" b="-141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79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1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0" grpId="0" animBg="1"/>
      <p:bldP spid="88" grpId="0"/>
      <p:bldP spid="89" grpId="0"/>
      <p:bldP spid="106" grpId="0" animBg="1"/>
      <p:bldP spid="12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The </a:t>
            </a:r>
            <a:r>
              <a:rPr lang="en-US" sz="3200" dirty="0">
                <a:solidFill>
                  <a:srgbClr val="C00000"/>
                </a:solidFill>
              </a:rPr>
              <a:t>core</a:t>
            </a:r>
            <a:r>
              <a:rPr lang="en-US" sz="3200" dirty="0"/>
              <a:t> of </a:t>
            </a:r>
            <a:r>
              <a:rPr lang="en-US" sz="3200"/>
              <a:t>the </a:t>
            </a:r>
            <a:r>
              <a:rPr lang="en-US" sz="3200">
                <a:solidFill>
                  <a:srgbClr val="7030A0"/>
                </a:solidFill>
              </a:rPr>
              <a:t>analysis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0" y="2971800"/>
            <a:ext cx="7772400" cy="1500187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Visualize the </a:t>
            </a:r>
            <a:r>
              <a:rPr lang="en-US" b="1" dirty="0">
                <a:solidFill>
                  <a:srgbClr val="7030A0"/>
                </a:solidFill>
              </a:rPr>
              <a:t>Greedy algorithm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608320" y="4038600"/>
                <a:ext cx="2294411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from perspective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8320" y="4038600"/>
                <a:ext cx="2294411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852" t="-6452" r="-3175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25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/>
                  <a:t>Visualize the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Greedy algorithm </a:t>
                </a:r>
                <a:br>
                  <a:rPr lang="en-US" sz="2800" b="1" dirty="0">
                    <a:solidFill>
                      <a:srgbClr val="7030A0"/>
                    </a:solidFill>
                  </a:rPr>
                </a:br>
                <a:r>
                  <a:rPr lang="en-US" sz="2800" b="1" dirty="0"/>
                  <a:t>from perspective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419600" y="1600200"/>
            <a:ext cx="609600" cy="2438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1524000" y="2678668"/>
            <a:ext cx="609600" cy="369332"/>
            <a:chOff x="1524000" y="3516868"/>
            <a:chExt cx="609600" cy="369332"/>
          </a:xfrm>
        </p:grpSpPr>
        <p:sp>
          <p:nvSpPr>
            <p:cNvPr id="64" name="Oval 63"/>
            <p:cNvSpPr/>
            <p:nvPr/>
          </p:nvSpPr>
          <p:spPr>
            <a:xfrm rot="5400000">
              <a:off x="1981200" y="3657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1524000" y="3516868"/>
                  <a:ext cx="425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3516868"/>
                  <a:ext cx="42505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714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304800" y="2667000"/>
                <a:ext cx="1030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Cost =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667000"/>
                <a:ext cx="1030026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4734" t="-8333" r="-887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wn Arrow 5"/>
          <p:cNvSpPr/>
          <p:nvPr/>
        </p:nvSpPr>
        <p:spPr>
          <a:xfrm>
            <a:off x="5638800" y="1752600"/>
            <a:ext cx="242316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648200" y="2362200"/>
            <a:ext cx="1295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133600" y="1752600"/>
            <a:ext cx="2667000" cy="2209800"/>
            <a:chOff x="2133600" y="2590800"/>
            <a:chExt cx="2667000" cy="2209800"/>
          </a:xfrm>
        </p:grpSpPr>
        <p:grpSp>
          <p:nvGrpSpPr>
            <p:cNvPr id="67" name="Group 66"/>
            <p:cNvGrpSpPr/>
            <p:nvPr/>
          </p:nvGrpSpPr>
          <p:grpSpPr>
            <a:xfrm>
              <a:off x="2133600" y="2590800"/>
              <a:ext cx="2667000" cy="2209800"/>
              <a:chOff x="2133600" y="2590800"/>
              <a:chExt cx="2667000" cy="2209800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2133600" y="2667000"/>
                <a:ext cx="2539552" cy="1981200"/>
                <a:chOff x="2133600" y="2667000"/>
                <a:chExt cx="2539552" cy="1981200"/>
              </a:xfrm>
            </p:grpSpPr>
            <p:grpSp>
              <p:nvGrpSpPr>
                <p:cNvPr id="38" name="Group 37"/>
                <p:cNvGrpSpPr/>
                <p:nvPr/>
              </p:nvGrpSpPr>
              <p:grpSpPr>
                <a:xfrm>
                  <a:off x="2133600" y="3124200"/>
                  <a:ext cx="2539552" cy="1524000"/>
                  <a:chOff x="3429000" y="2656840"/>
                  <a:chExt cx="2539552" cy="1524000"/>
                </a:xfrm>
              </p:grpSpPr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3429000" y="3114040"/>
                    <a:ext cx="2539552" cy="1066800"/>
                    <a:chOff x="3429000" y="3114040"/>
                    <a:chExt cx="2539552" cy="1066800"/>
                  </a:xfrm>
                </p:grpSpPr>
                <p:cxnSp>
                  <p:nvCxnSpPr>
                    <p:cNvPr id="41" name="Straight Connector 40"/>
                    <p:cNvCxnSpPr>
                      <a:endCxn id="23" idx="4"/>
                    </p:cNvCxnSpPr>
                    <p:nvPr/>
                  </p:nvCxnSpPr>
                  <p:spPr>
                    <a:xfrm flipV="1">
                      <a:off x="3429000" y="3114040"/>
                      <a:ext cx="2514600" cy="16256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Connector 41"/>
                    <p:cNvCxnSpPr>
                      <a:endCxn id="17" idx="4"/>
                    </p:cNvCxnSpPr>
                    <p:nvPr/>
                  </p:nvCxnSpPr>
                  <p:spPr>
                    <a:xfrm>
                      <a:off x="3429000" y="3276600"/>
                      <a:ext cx="2514600" cy="6604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42"/>
                    <p:cNvCxnSpPr/>
                    <p:nvPr/>
                  </p:nvCxnSpPr>
                  <p:spPr>
                    <a:xfrm>
                      <a:off x="3429000" y="3276600"/>
                      <a:ext cx="2539552" cy="90424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Connector 43"/>
                    <p:cNvCxnSpPr>
                      <a:endCxn id="31" idx="4"/>
                    </p:cNvCxnSpPr>
                    <p:nvPr/>
                  </p:nvCxnSpPr>
                  <p:spPr>
                    <a:xfrm>
                      <a:off x="3429000" y="3266440"/>
                      <a:ext cx="2514600" cy="5334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0" name="Straight Connector 39"/>
                  <p:cNvCxnSpPr>
                    <a:endCxn id="15" idx="4"/>
                  </p:cNvCxnSpPr>
                  <p:nvPr/>
                </p:nvCxnSpPr>
                <p:spPr>
                  <a:xfrm flipV="1">
                    <a:off x="3429000" y="2656840"/>
                    <a:ext cx="2514600" cy="60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6" name="Straight Connector 45"/>
                <p:cNvCxnSpPr/>
                <p:nvPr/>
              </p:nvCxnSpPr>
              <p:spPr>
                <a:xfrm flipV="1">
                  <a:off x="2133600" y="2667000"/>
                  <a:ext cx="2539552" cy="1066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36"/>
              <p:cNvGrpSpPr/>
              <p:nvPr/>
            </p:nvGrpSpPr>
            <p:grpSpPr>
              <a:xfrm>
                <a:off x="4648200" y="2590800"/>
                <a:ext cx="152400" cy="2209800"/>
                <a:chOff x="5968552" y="2590800"/>
                <a:chExt cx="152400" cy="2209800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5968552" y="3048000"/>
                  <a:ext cx="152400" cy="1752600"/>
                  <a:chOff x="4995497" y="4202668"/>
                  <a:chExt cx="152400" cy="1752600"/>
                </a:xfrm>
              </p:grpSpPr>
              <p:sp>
                <p:nvSpPr>
                  <p:cNvPr id="31" name="Oval 30"/>
                  <p:cNvSpPr/>
                  <p:nvPr/>
                </p:nvSpPr>
                <p:spPr>
                  <a:xfrm rot="5400000">
                    <a:off x="4995497" y="53456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 rot="5400000">
                    <a:off x="4995497" y="46598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Oval 18"/>
                  <p:cNvSpPr/>
                  <p:nvPr/>
                </p:nvSpPr>
                <p:spPr>
                  <a:xfrm rot="5400000">
                    <a:off x="4995497" y="58028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/>
                  <p:cNvSpPr/>
                  <p:nvPr/>
                </p:nvSpPr>
                <p:spPr>
                  <a:xfrm rot="5400000">
                    <a:off x="4995497" y="48884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 rot="5400000">
                    <a:off x="4995497" y="42026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6" name="Oval 35"/>
                <p:cNvSpPr/>
                <p:nvPr/>
              </p:nvSpPr>
              <p:spPr>
                <a:xfrm rot="5400000">
                  <a:off x="5968552" y="2590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62" name="Straight Connector 61"/>
            <p:cNvCxnSpPr>
              <a:endCxn id="77" idx="4"/>
            </p:cNvCxnSpPr>
            <p:nvPr/>
          </p:nvCxnSpPr>
          <p:spPr>
            <a:xfrm flipV="1">
              <a:off x="2133600" y="2895600"/>
              <a:ext cx="2514600" cy="838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/>
            <p:cNvSpPr/>
            <p:nvPr/>
          </p:nvSpPr>
          <p:spPr>
            <a:xfrm rot="5400000">
              <a:off x="4648200" y="2819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/>
            <p:cNvCxnSpPr>
              <a:endCxn id="84" idx="4"/>
            </p:cNvCxnSpPr>
            <p:nvPr/>
          </p:nvCxnSpPr>
          <p:spPr>
            <a:xfrm flipV="1">
              <a:off x="2133600" y="3352800"/>
              <a:ext cx="251460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83"/>
            <p:cNvSpPr/>
            <p:nvPr/>
          </p:nvSpPr>
          <p:spPr>
            <a:xfrm rot="5400000">
              <a:off x="4648200" y="3276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2133600" y="3743960"/>
              <a:ext cx="2561870" cy="3052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 rot="5400000">
              <a:off x="4648200" y="3962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endCxn id="88" idx="4"/>
            </p:cNvCxnSpPr>
            <p:nvPr/>
          </p:nvCxnSpPr>
          <p:spPr>
            <a:xfrm>
              <a:off x="2133600" y="3752705"/>
              <a:ext cx="2514600" cy="7430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 rot="5400000">
              <a:off x="4648200" y="4419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213748" y="1752600"/>
            <a:ext cx="437876" cy="609600"/>
            <a:chOff x="5213748" y="2590800"/>
            <a:chExt cx="437876" cy="609600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5295900" y="2590800"/>
              <a:ext cx="0" cy="60960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5213748" y="2667000"/>
                  <a:ext cx="4378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748" y="2667000"/>
                  <a:ext cx="43787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94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1" name="Down Arrow 90"/>
          <p:cNvSpPr/>
          <p:nvPr/>
        </p:nvSpPr>
        <p:spPr>
          <a:xfrm>
            <a:off x="6310884" y="2362200"/>
            <a:ext cx="242316" cy="501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/>
          <p:nvPr/>
        </p:nvCxnSpPr>
        <p:spPr>
          <a:xfrm>
            <a:off x="4610100" y="2863334"/>
            <a:ext cx="19431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5205733" y="2362200"/>
            <a:ext cx="437876" cy="489466"/>
            <a:chOff x="5213748" y="2590800"/>
            <a:chExt cx="437876" cy="489466"/>
          </a:xfrm>
        </p:grpSpPr>
        <p:cxnSp>
          <p:nvCxnSpPr>
            <p:cNvPr id="101" name="Straight Arrow Connector 100"/>
            <p:cNvCxnSpPr/>
            <p:nvPr/>
          </p:nvCxnSpPr>
          <p:spPr>
            <a:xfrm>
              <a:off x="5295900" y="2590800"/>
              <a:ext cx="0" cy="489466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5213748" y="2667000"/>
                  <a:ext cx="4378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748" y="2667000"/>
                  <a:ext cx="43787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80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4648200" y="1752600"/>
            <a:ext cx="152400" cy="609600"/>
            <a:chOff x="5181600" y="1905000"/>
            <a:chExt cx="152400" cy="609600"/>
          </a:xfrm>
        </p:grpSpPr>
        <p:sp>
          <p:nvSpPr>
            <p:cNvPr id="103" name="Oval 102"/>
            <p:cNvSpPr/>
            <p:nvPr/>
          </p:nvSpPr>
          <p:spPr>
            <a:xfrm rot="5400000">
              <a:off x="5181600" y="23622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 rot="5400000">
              <a:off x="5181600" y="1905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 rot="5400000">
              <a:off x="5181600" y="2133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648200" y="2438400"/>
            <a:ext cx="152400" cy="381000"/>
            <a:chOff x="6858000" y="3429000"/>
            <a:chExt cx="152400" cy="381000"/>
          </a:xfrm>
        </p:grpSpPr>
        <p:sp>
          <p:nvSpPr>
            <p:cNvPr id="106" name="Oval 105"/>
            <p:cNvSpPr/>
            <p:nvPr/>
          </p:nvSpPr>
          <p:spPr>
            <a:xfrm rot="5400000">
              <a:off x="6858000" y="3657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 rot="5400000">
              <a:off x="68580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 rot="5400000">
            <a:off x="6662431" y="2969428"/>
            <a:ext cx="383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…</a:t>
            </a:r>
          </a:p>
        </p:txBody>
      </p:sp>
      <p:cxnSp>
        <p:nvCxnSpPr>
          <p:cNvPr id="108" name="Straight Connector 107"/>
          <p:cNvCxnSpPr/>
          <p:nvPr/>
        </p:nvCxnSpPr>
        <p:spPr>
          <a:xfrm>
            <a:off x="4648200" y="3581400"/>
            <a:ext cx="2590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4724400" y="4038600"/>
            <a:ext cx="3124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Down Arrow 109"/>
          <p:cNvSpPr/>
          <p:nvPr/>
        </p:nvSpPr>
        <p:spPr>
          <a:xfrm>
            <a:off x="7606284" y="3581400"/>
            <a:ext cx="242316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110"/>
          <p:cNvGrpSpPr/>
          <p:nvPr/>
        </p:nvGrpSpPr>
        <p:grpSpPr>
          <a:xfrm>
            <a:off x="5181600" y="3549134"/>
            <a:ext cx="423449" cy="489466"/>
            <a:chOff x="5213748" y="2590800"/>
            <a:chExt cx="423449" cy="489466"/>
          </a:xfrm>
        </p:grpSpPr>
        <p:cxnSp>
          <p:nvCxnSpPr>
            <p:cNvPr id="112" name="Straight Arrow Connector 111"/>
            <p:cNvCxnSpPr/>
            <p:nvPr/>
          </p:nvCxnSpPr>
          <p:spPr>
            <a:xfrm>
              <a:off x="5295900" y="2590800"/>
              <a:ext cx="0" cy="489466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5213748" y="2667000"/>
                  <a:ext cx="4234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ℓ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748" y="2667000"/>
                  <a:ext cx="42344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1884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33400" y="838200"/>
                <a:ext cx="1391599" cy="8821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ℓ</m:t>
                          </m:r>
                        </m:sup>
                        <m:e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838200"/>
                <a:ext cx="1391599" cy="882165"/>
              </a:xfrm>
              <a:prstGeom prst="rect">
                <a:avLst/>
              </a:prstGeom>
              <a:blipFill rotWithShape="1">
                <a:blip r:embed="rId8"/>
                <a:stretch>
                  <a:fillRect r="-43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/>
          <p:cNvGrpSpPr/>
          <p:nvPr/>
        </p:nvGrpSpPr>
        <p:grpSpPr>
          <a:xfrm>
            <a:off x="4648200" y="2895600"/>
            <a:ext cx="152400" cy="381000"/>
            <a:chOff x="5105400" y="3733800"/>
            <a:chExt cx="152400" cy="381000"/>
          </a:xfrm>
        </p:grpSpPr>
        <p:sp>
          <p:nvSpPr>
            <p:cNvPr id="115" name="Oval 114"/>
            <p:cNvSpPr/>
            <p:nvPr/>
          </p:nvSpPr>
          <p:spPr>
            <a:xfrm rot="5400000">
              <a:off x="5105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 rot="5400000">
              <a:off x="5105400" y="3962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648200" y="3581400"/>
            <a:ext cx="152400" cy="381000"/>
            <a:chOff x="4800600" y="4572000"/>
            <a:chExt cx="152400" cy="381000"/>
          </a:xfrm>
        </p:grpSpPr>
        <p:sp>
          <p:nvSpPr>
            <p:cNvPr id="117" name="Oval 116"/>
            <p:cNvSpPr/>
            <p:nvPr/>
          </p:nvSpPr>
          <p:spPr>
            <a:xfrm rot="5400000">
              <a:off x="4800600" y="4800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 rot="5400000">
              <a:off x="4800600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Down Arrow 118"/>
          <p:cNvSpPr/>
          <p:nvPr/>
        </p:nvSpPr>
        <p:spPr>
          <a:xfrm>
            <a:off x="6615684" y="2851666"/>
            <a:ext cx="242316" cy="4249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4724400" y="3276600"/>
            <a:ext cx="2129878" cy="72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5181600" y="2849892"/>
            <a:ext cx="437877" cy="433945"/>
            <a:chOff x="5213748" y="2590800"/>
            <a:chExt cx="437877" cy="511761"/>
          </a:xfrm>
        </p:grpSpPr>
        <p:cxnSp>
          <p:nvCxnSpPr>
            <p:cNvPr id="122" name="Straight Arrow Connector 121"/>
            <p:cNvCxnSpPr/>
            <p:nvPr/>
          </p:nvCxnSpPr>
          <p:spPr>
            <a:xfrm>
              <a:off x="5295900" y="2590800"/>
              <a:ext cx="0" cy="489466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5213748" y="2667000"/>
                  <a:ext cx="437877" cy="4355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748" y="2667000"/>
                  <a:ext cx="437877" cy="43556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80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4" name="Oval 123"/>
          <p:cNvSpPr/>
          <p:nvPr/>
        </p:nvSpPr>
        <p:spPr>
          <a:xfrm rot="5400000">
            <a:off x="4648200" y="3352800"/>
            <a:ext cx="152400" cy="152400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 rot="5400000">
            <a:off x="5282367" y="2968079"/>
            <a:ext cx="383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304800" y="3048000"/>
                <a:ext cx="10261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048000"/>
                <a:ext cx="1026115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1190" t="-8197" r="-952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743200" y="838200"/>
            <a:ext cx="38100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loud Callout 77"/>
              <p:cNvSpPr/>
              <p:nvPr/>
            </p:nvSpPr>
            <p:spPr>
              <a:xfrm>
                <a:off x="1524000" y="4267200"/>
                <a:ext cx="6934200" cy="11430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But what </a:t>
                </a:r>
                <a:r>
                  <a:rPr lang="en-US" b="1" dirty="0">
                    <a:solidFill>
                      <a:schemeClr val="tx1"/>
                    </a:solidFill>
                  </a:rPr>
                  <a:t>forced </a:t>
                </a:r>
                <a:r>
                  <a:rPr lang="en-US" dirty="0">
                    <a:solidFill>
                      <a:schemeClr val="tx1"/>
                    </a:solidFill>
                  </a:rPr>
                  <a:t>the</a:t>
                </a:r>
                <a:r>
                  <a:rPr lang="en-US" b="1" dirty="0">
                    <a:solidFill>
                      <a:srgbClr val="7030A0"/>
                    </a:solidFill>
                  </a:rPr>
                  <a:t> greedy algorithm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to</a:t>
                </a:r>
                <a:r>
                  <a:rPr lang="en-US" b="1" dirty="0">
                    <a:solidFill>
                      <a:schemeClr val="tx1"/>
                    </a:solidFill>
                  </a:rPr>
                  <a:t> not </a:t>
                </a:r>
                <a:r>
                  <a:rPr lang="en-US" dirty="0">
                    <a:solidFill>
                      <a:schemeClr val="tx1"/>
                    </a:solidFill>
                  </a:rPr>
                  <a:t>include</a:t>
                </a:r>
                <a14:m>
                  <m:oMath xmlns:m="http://schemas.openxmlformats.org/officeDocument/2006/math">
                    <m:r>
                      <a:rPr lang="en-US" b="1" dirty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at any stage of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the Greedy algorithm ?</a:t>
                </a:r>
              </a:p>
            </p:txBody>
          </p:sp>
        </mc:Choice>
        <mc:Fallback xmlns="">
          <p:sp>
            <p:nvSpPr>
              <p:cNvPr id="78" name="Cloud Callout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267200"/>
                <a:ext cx="6934200" cy="1143000"/>
              </a:xfrm>
              <a:prstGeom prst="cloudCallou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44427" y="6096000"/>
            <a:ext cx="412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was always another set that offered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00600" y="6096000"/>
            <a:ext cx="3652282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“same or better cost per element”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41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1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2" grpId="0"/>
      <p:bldP spid="6" grpId="0" animBg="1"/>
      <p:bldP spid="91" grpId="0" animBg="1"/>
      <p:bldP spid="35" grpId="0"/>
      <p:bldP spid="110" grpId="0" animBg="1"/>
      <p:bldP spid="48" grpId="0" animBg="1"/>
      <p:bldP spid="119" grpId="0" animBg="1"/>
      <p:bldP spid="124" grpId="0" animBg="1"/>
      <p:bldP spid="125" grpId="0"/>
      <p:bldP spid="76" grpId="0"/>
      <p:bldP spid="7" grpId="0" animBg="1"/>
      <p:bldP spid="78" grpId="0" animBg="1"/>
      <p:bldP spid="9" grpId="0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4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0"/>
                <a:ext cx="8229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Cost of first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elements covered by greedy  = ?</a:t>
                </a:r>
              </a:p>
              <a:p>
                <a:pPr marL="0" indent="0">
                  <a:buNone/>
                </a:pPr>
                <a:r>
                  <a:rPr lang="en-US" sz="16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Cost of next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elements covered by greedy = ?</a:t>
                </a:r>
              </a:p>
              <a:p>
                <a:pPr marL="0" indent="0">
                  <a:buNone/>
                </a:pPr>
                <a:r>
                  <a:rPr lang="en-US" sz="16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Cost of next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2000" dirty="0"/>
                  <a:t>elements covered by greedy = ?</a:t>
                </a:r>
              </a:p>
              <a:p>
                <a:pPr marL="0" indent="0">
                  <a:buNone/>
                </a:pPr>
                <a:r>
                  <a:rPr lang="en-US" sz="1200" dirty="0"/>
                  <a:t>   </a:t>
                </a:r>
              </a:p>
              <a:p>
                <a:pPr marL="0" indent="0">
                  <a:buNone/>
                </a:pPr>
                <a:r>
                  <a:rPr lang="en-US" sz="2000" dirty="0"/>
                  <a:t>Cost of last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2000" dirty="0"/>
                  <a:t>elements covered by greedy = 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0"/>
                <a:ext cx="8229600" cy="5105400"/>
              </a:xfrm>
              <a:blipFill rotWithShape="1">
                <a:blip r:embed="rId2"/>
                <a:stretch>
                  <a:fillRect l="-741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419600" y="1600200"/>
            <a:ext cx="609600" cy="2438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1524000" y="2678668"/>
            <a:ext cx="609600" cy="369332"/>
            <a:chOff x="1524000" y="3516868"/>
            <a:chExt cx="609600" cy="369332"/>
          </a:xfrm>
        </p:grpSpPr>
        <p:sp>
          <p:nvSpPr>
            <p:cNvPr id="64" name="Oval 63"/>
            <p:cNvSpPr/>
            <p:nvPr/>
          </p:nvSpPr>
          <p:spPr>
            <a:xfrm rot="5400000">
              <a:off x="1981200" y="3657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1524000" y="3516868"/>
                  <a:ext cx="425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3516868"/>
                  <a:ext cx="42505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714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304800" y="2667000"/>
                <a:ext cx="1030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Cost =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667000"/>
                <a:ext cx="1030026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4734" t="-8333" r="-887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wn Arrow 5"/>
          <p:cNvSpPr/>
          <p:nvPr/>
        </p:nvSpPr>
        <p:spPr>
          <a:xfrm>
            <a:off x="5638800" y="1752600"/>
            <a:ext cx="242316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648200" y="2362200"/>
            <a:ext cx="1295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133600" y="1752600"/>
            <a:ext cx="2667000" cy="2209800"/>
            <a:chOff x="2133600" y="2590800"/>
            <a:chExt cx="2667000" cy="2209800"/>
          </a:xfrm>
        </p:grpSpPr>
        <p:grpSp>
          <p:nvGrpSpPr>
            <p:cNvPr id="67" name="Group 66"/>
            <p:cNvGrpSpPr/>
            <p:nvPr/>
          </p:nvGrpSpPr>
          <p:grpSpPr>
            <a:xfrm>
              <a:off x="2133600" y="2590800"/>
              <a:ext cx="2667000" cy="2209800"/>
              <a:chOff x="2133600" y="2590800"/>
              <a:chExt cx="2667000" cy="2209800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2133600" y="2667000"/>
                <a:ext cx="2539552" cy="1981200"/>
                <a:chOff x="2133600" y="2667000"/>
                <a:chExt cx="2539552" cy="1981200"/>
              </a:xfrm>
            </p:grpSpPr>
            <p:grpSp>
              <p:nvGrpSpPr>
                <p:cNvPr id="38" name="Group 37"/>
                <p:cNvGrpSpPr/>
                <p:nvPr/>
              </p:nvGrpSpPr>
              <p:grpSpPr>
                <a:xfrm>
                  <a:off x="2133600" y="3124200"/>
                  <a:ext cx="2539552" cy="1524000"/>
                  <a:chOff x="3429000" y="2656840"/>
                  <a:chExt cx="2539552" cy="1524000"/>
                </a:xfrm>
              </p:grpSpPr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3429000" y="3114040"/>
                    <a:ext cx="2539552" cy="1066800"/>
                    <a:chOff x="3429000" y="3114040"/>
                    <a:chExt cx="2539552" cy="1066800"/>
                  </a:xfrm>
                </p:grpSpPr>
                <p:cxnSp>
                  <p:nvCxnSpPr>
                    <p:cNvPr id="41" name="Straight Connector 40"/>
                    <p:cNvCxnSpPr>
                      <a:endCxn id="23" idx="4"/>
                    </p:cNvCxnSpPr>
                    <p:nvPr/>
                  </p:nvCxnSpPr>
                  <p:spPr>
                    <a:xfrm flipV="1">
                      <a:off x="3429000" y="3114040"/>
                      <a:ext cx="2514600" cy="16256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Connector 41"/>
                    <p:cNvCxnSpPr>
                      <a:endCxn id="17" idx="4"/>
                    </p:cNvCxnSpPr>
                    <p:nvPr/>
                  </p:nvCxnSpPr>
                  <p:spPr>
                    <a:xfrm>
                      <a:off x="3429000" y="3276600"/>
                      <a:ext cx="2514600" cy="6604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42"/>
                    <p:cNvCxnSpPr/>
                    <p:nvPr/>
                  </p:nvCxnSpPr>
                  <p:spPr>
                    <a:xfrm>
                      <a:off x="3429000" y="3276600"/>
                      <a:ext cx="2539552" cy="90424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Connector 43"/>
                    <p:cNvCxnSpPr>
                      <a:endCxn id="31" idx="4"/>
                    </p:cNvCxnSpPr>
                    <p:nvPr/>
                  </p:nvCxnSpPr>
                  <p:spPr>
                    <a:xfrm>
                      <a:off x="3429000" y="3266440"/>
                      <a:ext cx="2514600" cy="5334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0" name="Straight Connector 39"/>
                  <p:cNvCxnSpPr>
                    <a:endCxn id="15" idx="4"/>
                  </p:cNvCxnSpPr>
                  <p:nvPr/>
                </p:nvCxnSpPr>
                <p:spPr>
                  <a:xfrm flipV="1">
                    <a:off x="3429000" y="2656840"/>
                    <a:ext cx="2514600" cy="60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6" name="Straight Connector 45"/>
                <p:cNvCxnSpPr/>
                <p:nvPr/>
              </p:nvCxnSpPr>
              <p:spPr>
                <a:xfrm flipV="1">
                  <a:off x="2133600" y="2667000"/>
                  <a:ext cx="2539552" cy="1066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36"/>
              <p:cNvGrpSpPr/>
              <p:nvPr/>
            </p:nvGrpSpPr>
            <p:grpSpPr>
              <a:xfrm>
                <a:off x="4648200" y="2590800"/>
                <a:ext cx="152400" cy="2209800"/>
                <a:chOff x="5968552" y="2590800"/>
                <a:chExt cx="152400" cy="2209800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5968552" y="3048000"/>
                  <a:ext cx="152400" cy="1752600"/>
                  <a:chOff x="4995497" y="4202668"/>
                  <a:chExt cx="152400" cy="1752600"/>
                </a:xfrm>
              </p:grpSpPr>
              <p:sp>
                <p:nvSpPr>
                  <p:cNvPr id="31" name="Oval 30"/>
                  <p:cNvSpPr/>
                  <p:nvPr/>
                </p:nvSpPr>
                <p:spPr>
                  <a:xfrm rot="5400000">
                    <a:off x="4995497" y="53456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 rot="5400000">
                    <a:off x="4995497" y="46598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Oval 18"/>
                  <p:cNvSpPr/>
                  <p:nvPr/>
                </p:nvSpPr>
                <p:spPr>
                  <a:xfrm rot="5400000">
                    <a:off x="4995497" y="58028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/>
                  <p:cNvSpPr/>
                  <p:nvPr/>
                </p:nvSpPr>
                <p:spPr>
                  <a:xfrm rot="5400000">
                    <a:off x="4995497" y="48884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 rot="5400000">
                    <a:off x="4995497" y="42026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6" name="Oval 35"/>
                <p:cNvSpPr/>
                <p:nvPr/>
              </p:nvSpPr>
              <p:spPr>
                <a:xfrm rot="5400000">
                  <a:off x="5968552" y="2590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62" name="Straight Connector 61"/>
            <p:cNvCxnSpPr>
              <a:endCxn id="77" idx="4"/>
            </p:cNvCxnSpPr>
            <p:nvPr/>
          </p:nvCxnSpPr>
          <p:spPr>
            <a:xfrm flipV="1">
              <a:off x="2133600" y="2895600"/>
              <a:ext cx="2514600" cy="838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/>
            <p:cNvSpPr/>
            <p:nvPr/>
          </p:nvSpPr>
          <p:spPr>
            <a:xfrm rot="5400000">
              <a:off x="4648200" y="2819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/>
            <p:cNvCxnSpPr>
              <a:endCxn id="84" idx="4"/>
            </p:cNvCxnSpPr>
            <p:nvPr/>
          </p:nvCxnSpPr>
          <p:spPr>
            <a:xfrm flipV="1">
              <a:off x="2133600" y="3352800"/>
              <a:ext cx="251460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83"/>
            <p:cNvSpPr/>
            <p:nvPr/>
          </p:nvSpPr>
          <p:spPr>
            <a:xfrm rot="5400000">
              <a:off x="4648200" y="3276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2133600" y="3743960"/>
              <a:ext cx="2561870" cy="3052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 rot="5400000">
              <a:off x="4648200" y="3962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64" idx="0"/>
              <a:endCxn id="88" idx="4"/>
            </p:cNvCxnSpPr>
            <p:nvPr/>
          </p:nvCxnSpPr>
          <p:spPr>
            <a:xfrm>
              <a:off x="2133600" y="3733800"/>
              <a:ext cx="25146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 rot="5400000">
              <a:off x="4648200" y="4419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213748" y="1752600"/>
            <a:ext cx="437876" cy="609600"/>
            <a:chOff x="5213748" y="2590800"/>
            <a:chExt cx="437876" cy="609600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5295900" y="2590800"/>
              <a:ext cx="0" cy="60960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5213748" y="2667000"/>
                  <a:ext cx="4378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748" y="2667000"/>
                  <a:ext cx="43787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94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1" name="Down Arrow 90"/>
          <p:cNvSpPr/>
          <p:nvPr/>
        </p:nvSpPr>
        <p:spPr>
          <a:xfrm>
            <a:off x="6310884" y="2362200"/>
            <a:ext cx="242316" cy="501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/>
          <p:nvPr/>
        </p:nvCxnSpPr>
        <p:spPr>
          <a:xfrm>
            <a:off x="4610100" y="2863334"/>
            <a:ext cx="19431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5205733" y="2362200"/>
            <a:ext cx="437876" cy="489466"/>
            <a:chOff x="5213748" y="2590800"/>
            <a:chExt cx="437876" cy="489466"/>
          </a:xfrm>
        </p:grpSpPr>
        <p:cxnSp>
          <p:nvCxnSpPr>
            <p:cNvPr id="101" name="Straight Arrow Connector 100"/>
            <p:cNvCxnSpPr/>
            <p:nvPr/>
          </p:nvCxnSpPr>
          <p:spPr>
            <a:xfrm>
              <a:off x="5295900" y="2590800"/>
              <a:ext cx="0" cy="489466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5213748" y="2667000"/>
                  <a:ext cx="4378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748" y="2667000"/>
                  <a:ext cx="437876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80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4648200" y="1752600"/>
            <a:ext cx="152400" cy="609600"/>
            <a:chOff x="5181600" y="1905000"/>
            <a:chExt cx="152400" cy="609600"/>
          </a:xfrm>
        </p:grpSpPr>
        <p:sp>
          <p:nvSpPr>
            <p:cNvPr id="103" name="Oval 102"/>
            <p:cNvSpPr/>
            <p:nvPr/>
          </p:nvSpPr>
          <p:spPr>
            <a:xfrm rot="5400000">
              <a:off x="5181600" y="23622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 rot="5400000">
              <a:off x="5181600" y="1905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 rot="5400000">
              <a:off x="5181600" y="2133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648200" y="2438400"/>
            <a:ext cx="152400" cy="381000"/>
            <a:chOff x="6858000" y="3429000"/>
            <a:chExt cx="152400" cy="381000"/>
          </a:xfrm>
        </p:grpSpPr>
        <p:sp>
          <p:nvSpPr>
            <p:cNvPr id="106" name="Oval 105"/>
            <p:cNvSpPr/>
            <p:nvPr/>
          </p:nvSpPr>
          <p:spPr>
            <a:xfrm rot="5400000">
              <a:off x="6858000" y="3657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 rot="5400000">
              <a:off x="68580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 rot="5400000">
            <a:off x="6662431" y="2969428"/>
            <a:ext cx="383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…</a:t>
            </a:r>
          </a:p>
        </p:txBody>
      </p:sp>
      <p:cxnSp>
        <p:nvCxnSpPr>
          <p:cNvPr id="108" name="Straight Connector 107"/>
          <p:cNvCxnSpPr/>
          <p:nvPr/>
        </p:nvCxnSpPr>
        <p:spPr>
          <a:xfrm>
            <a:off x="4648200" y="3581400"/>
            <a:ext cx="2590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4724400" y="4038600"/>
            <a:ext cx="3124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Down Arrow 109"/>
          <p:cNvSpPr/>
          <p:nvPr/>
        </p:nvSpPr>
        <p:spPr>
          <a:xfrm>
            <a:off x="7606284" y="3581400"/>
            <a:ext cx="242316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110"/>
          <p:cNvGrpSpPr/>
          <p:nvPr/>
        </p:nvGrpSpPr>
        <p:grpSpPr>
          <a:xfrm>
            <a:off x="5181600" y="3549134"/>
            <a:ext cx="423449" cy="489466"/>
            <a:chOff x="5213748" y="2590800"/>
            <a:chExt cx="423449" cy="489466"/>
          </a:xfrm>
        </p:grpSpPr>
        <p:cxnSp>
          <p:nvCxnSpPr>
            <p:cNvPr id="112" name="Straight Arrow Connector 111"/>
            <p:cNvCxnSpPr/>
            <p:nvPr/>
          </p:nvCxnSpPr>
          <p:spPr>
            <a:xfrm>
              <a:off x="5295900" y="2590800"/>
              <a:ext cx="0" cy="489466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5213748" y="2667000"/>
                  <a:ext cx="4234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ℓ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748" y="2667000"/>
                  <a:ext cx="423449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333" r="-1884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33400" y="838200"/>
                <a:ext cx="1391599" cy="8821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ℓ</m:t>
                          </m:r>
                        </m:sup>
                        <m:e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838200"/>
                <a:ext cx="1391599" cy="882165"/>
              </a:xfrm>
              <a:prstGeom prst="rect">
                <a:avLst/>
              </a:prstGeom>
              <a:blipFill rotWithShape="1">
                <a:blip r:embed="rId9"/>
                <a:stretch>
                  <a:fillRect r="-43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/>
          <p:cNvGrpSpPr/>
          <p:nvPr/>
        </p:nvGrpSpPr>
        <p:grpSpPr>
          <a:xfrm>
            <a:off x="4648200" y="2895600"/>
            <a:ext cx="152400" cy="381000"/>
            <a:chOff x="5105400" y="3733800"/>
            <a:chExt cx="152400" cy="381000"/>
          </a:xfrm>
        </p:grpSpPr>
        <p:sp>
          <p:nvSpPr>
            <p:cNvPr id="115" name="Oval 114"/>
            <p:cNvSpPr/>
            <p:nvPr/>
          </p:nvSpPr>
          <p:spPr>
            <a:xfrm rot="5400000">
              <a:off x="5105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 rot="5400000">
              <a:off x="5105400" y="3962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648200" y="3581400"/>
            <a:ext cx="152400" cy="381000"/>
            <a:chOff x="4800600" y="4572000"/>
            <a:chExt cx="152400" cy="381000"/>
          </a:xfrm>
        </p:grpSpPr>
        <p:sp>
          <p:nvSpPr>
            <p:cNvPr id="117" name="Oval 116"/>
            <p:cNvSpPr/>
            <p:nvPr/>
          </p:nvSpPr>
          <p:spPr>
            <a:xfrm rot="5400000">
              <a:off x="4800600" y="4800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 rot="5400000">
              <a:off x="4800600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Down Arrow 118"/>
          <p:cNvSpPr/>
          <p:nvPr/>
        </p:nvSpPr>
        <p:spPr>
          <a:xfrm>
            <a:off x="6615684" y="2851666"/>
            <a:ext cx="242316" cy="4249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4724400" y="3276600"/>
            <a:ext cx="2129878" cy="72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5181600" y="2849892"/>
            <a:ext cx="437877" cy="433945"/>
            <a:chOff x="5213748" y="2590800"/>
            <a:chExt cx="437877" cy="511761"/>
          </a:xfrm>
        </p:grpSpPr>
        <p:cxnSp>
          <p:nvCxnSpPr>
            <p:cNvPr id="122" name="Straight Arrow Connector 121"/>
            <p:cNvCxnSpPr/>
            <p:nvPr/>
          </p:nvCxnSpPr>
          <p:spPr>
            <a:xfrm>
              <a:off x="5295900" y="2590800"/>
              <a:ext cx="0" cy="489466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5213748" y="2667000"/>
                  <a:ext cx="437877" cy="4355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748" y="2667000"/>
                  <a:ext cx="437877" cy="435561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180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4" name="Oval 123"/>
          <p:cNvSpPr/>
          <p:nvPr/>
        </p:nvSpPr>
        <p:spPr>
          <a:xfrm rot="5400000">
            <a:off x="4648200" y="3352800"/>
            <a:ext cx="152400" cy="152400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 rot="5400000">
            <a:off x="5282367" y="2968079"/>
            <a:ext cx="383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4953000" y="4038600"/>
                <a:ext cx="817980" cy="53328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1400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400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e>
                        <m:sub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4038600"/>
                <a:ext cx="817980" cy="533288"/>
              </a:xfrm>
              <a:prstGeom prst="rect">
                <a:avLst/>
              </a:prstGeom>
              <a:blipFill rotWithShape="1">
                <a:blip r:embed="rId11"/>
                <a:stretch>
                  <a:fillRect r="-4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983285" y="4648200"/>
                <a:ext cx="1188915" cy="53482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1400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400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e>
                        <m:sub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285" y="4648200"/>
                <a:ext cx="1188915" cy="534826"/>
              </a:xfrm>
              <a:prstGeom prst="rect">
                <a:avLst/>
              </a:prstGeom>
              <a:blipFill rotWithShape="1">
                <a:blip r:embed="rId12"/>
                <a:stretch>
                  <a:fillRect r="-3061" b="-4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953000" y="5334000"/>
                <a:ext cx="1559850" cy="53482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1400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400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e>
                        <m:sub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5334000"/>
                <a:ext cx="1559850" cy="534826"/>
              </a:xfrm>
              <a:prstGeom prst="rect">
                <a:avLst/>
              </a:prstGeom>
              <a:blipFill rotWithShape="1">
                <a:blip r:embed="rId13"/>
                <a:stretch>
                  <a:fillRect r="-2353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917150" y="5942174"/>
                <a:ext cx="2439835" cy="53482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1400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400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−…−</m:t>
                          </m:r>
                          <m:sSub>
                            <m:sSubPr>
                              <m:ctrlP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ℓ−</m:t>
                              </m:r>
                              <m:r>
                                <a:rPr lang="en-US" sz="14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e>
                        <m:sub>
                          <m:r>
                            <a:rPr lang="en-US" sz="14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ℓ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150" y="5942174"/>
                <a:ext cx="2439835" cy="534826"/>
              </a:xfrm>
              <a:prstGeom prst="rect">
                <a:avLst/>
              </a:prstGeom>
              <a:blipFill rotWithShape="1">
                <a:blip r:embed="rId14"/>
                <a:stretch>
                  <a:fillRect r="-1250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304800" y="3048000"/>
                <a:ext cx="10261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048000"/>
                <a:ext cx="1026115" cy="369332"/>
              </a:xfrm>
              <a:prstGeom prst="rect">
                <a:avLst/>
              </a:prstGeom>
              <a:blipFill rotWithShape="1">
                <a:blip r:embed="rId15"/>
                <a:stretch>
                  <a:fillRect l="-1190" t="-8197" r="-952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662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  <p:bldP spid="91" grpId="0" animBg="1"/>
      <p:bldP spid="35" grpId="0"/>
      <p:bldP spid="110" grpId="0" animBg="1"/>
      <p:bldP spid="119" grpId="0" animBg="1"/>
      <p:bldP spid="124" grpId="0" animBg="1"/>
      <p:bldP spid="125" grpId="0"/>
      <p:bldP spid="75" grpId="0" animBg="1"/>
      <p:bldP spid="76" grpId="0" animBg="1"/>
      <p:bldP spid="78" grpId="0" animBg="1"/>
      <p:bldP spid="7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0"/>
                <a:ext cx="8229600" cy="46021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Cost of covering all elements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by greedy =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1800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e>
                        <m: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18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sz="1800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e>
                        <m: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18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1800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e>
                        <m: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+…+</m:t>
                      </m:r>
                      <m:f>
                        <m:fPr>
                          <m:ctrlPr>
                            <a:rPr lang="en-US" sz="1800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−…−</m:t>
                          </m:r>
                          <m:sSub>
                            <m:sSubPr>
                              <m:ctrlP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ℓ−</m:t>
                              </m:r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e>
                        <m:sub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ℓ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sz="1800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sz="1800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en-US" sz="1800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b="1" i="1" dirty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e>
                                <m:sub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800" b="1" i="1" dirty="0">
                              <a:latin typeface="Cambria Math"/>
                            </a:rPr>
                            <m:t>+</m:t>
                          </m:r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1800" b="1" i="1" dirty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e>
                                <m:sub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e>
                                <m:sub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800" b="1" i="1" dirty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800" b="1" i="1" dirty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e>
                                <m:sub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𝟑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e>
                                <m:sub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e>
                                <m:sub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8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+…+</m:t>
                          </m:r>
                          <m:f>
                            <m:fPr>
                              <m:ctrlPr>
                                <a:rPr lang="en-US" sz="1800" b="1" i="1" dirty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e>
                                <m:sub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ℓ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e>
                                <m:sub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e>
                                <m:sub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18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−…−</m:t>
                              </m:r>
                              <m:sSub>
                                <m:sSubPr>
                                  <m:ctrlP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e>
                                <m:sub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ℓ−</m:t>
                                  </m:r>
                                  <m:r>
                                    <a:rPr lang="en-US" sz="1800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18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         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6C31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6C31"/>
                        </a:solidFill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0" dirty="0" smtClean="0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sz="18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0"/>
                <a:ext cx="8229600" cy="4602163"/>
              </a:xfrm>
              <a:blipFill rotWithShape="1">
                <a:blip r:embed="rId2"/>
                <a:stretch>
                  <a:fillRect l="-741" t="-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419600" y="1600200"/>
            <a:ext cx="609600" cy="2438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1524000" y="2678668"/>
            <a:ext cx="609600" cy="369332"/>
            <a:chOff x="1524000" y="3516868"/>
            <a:chExt cx="609600" cy="369332"/>
          </a:xfrm>
        </p:grpSpPr>
        <p:sp>
          <p:nvSpPr>
            <p:cNvPr id="64" name="Oval 63"/>
            <p:cNvSpPr/>
            <p:nvPr/>
          </p:nvSpPr>
          <p:spPr>
            <a:xfrm rot="5400000">
              <a:off x="1981200" y="3657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1524000" y="3516868"/>
                  <a:ext cx="425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3516868"/>
                  <a:ext cx="42505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714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304800" y="2667000"/>
                <a:ext cx="1030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Cost =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667000"/>
                <a:ext cx="1030026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4734" t="-8333" r="-887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wn Arrow 5"/>
          <p:cNvSpPr/>
          <p:nvPr/>
        </p:nvSpPr>
        <p:spPr>
          <a:xfrm>
            <a:off x="5638800" y="1752600"/>
            <a:ext cx="242316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648200" y="2362200"/>
            <a:ext cx="1295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133600" y="1752600"/>
            <a:ext cx="2667000" cy="2209800"/>
            <a:chOff x="2133600" y="2590800"/>
            <a:chExt cx="2667000" cy="2209800"/>
          </a:xfrm>
        </p:grpSpPr>
        <p:grpSp>
          <p:nvGrpSpPr>
            <p:cNvPr id="67" name="Group 66"/>
            <p:cNvGrpSpPr/>
            <p:nvPr/>
          </p:nvGrpSpPr>
          <p:grpSpPr>
            <a:xfrm>
              <a:off x="2133600" y="2590800"/>
              <a:ext cx="2667000" cy="2209800"/>
              <a:chOff x="2133600" y="2590800"/>
              <a:chExt cx="2667000" cy="2209800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2133600" y="2667000"/>
                <a:ext cx="2539552" cy="1981200"/>
                <a:chOff x="2133600" y="2667000"/>
                <a:chExt cx="2539552" cy="1981200"/>
              </a:xfrm>
            </p:grpSpPr>
            <p:grpSp>
              <p:nvGrpSpPr>
                <p:cNvPr id="38" name="Group 37"/>
                <p:cNvGrpSpPr/>
                <p:nvPr/>
              </p:nvGrpSpPr>
              <p:grpSpPr>
                <a:xfrm>
                  <a:off x="2133600" y="3124200"/>
                  <a:ext cx="2539552" cy="1524000"/>
                  <a:chOff x="3429000" y="2656840"/>
                  <a:chExt cx="2539552" cy="1524000"/>
                </a:xfrm>
              </p:grpSpPr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3429000" y="3114040"/>
                    <a:ext cx="2539552" cy="1066800"/>
                    <a:chOff x="3429000" y="3114040"/>
                    <a:chExt cx="2539552" cy="1066800"/>
                  </a:xfrm>
                </p:grpSpPr>
                <p:cxnSp>
                  <p:nvCxnSpPr>
                    <p:cNvPr id="41" name="Straight Connector 40"/>
                    <p:cNvCxnSpPr>
                      <a:endCxn id="23" idx="4"/>
                    </p:cNvCxnSpPr>
                    <p:nvPr/>
                  </p:nvCxnSpPr>
                  <p:spPr>
                    <a:xfrm flipV="1">
                      <a:off x="3429000" y="3114040"/>
                      <a:ext cx="2514600" cy="16256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Connector 41"/>
                    <p:cNvCxnSpPr>
                      <a:endCxn id="17" idx="4"/>
                    </p:cNvCxnSpPr>
                    <p:nvPr/>
                  </p:nvCxnSpPr>
                  <p:spPr>
                    <a:xfrm>
                      <a:off x="3429000" y="3276600"/>
                      <a:ext cx="2514600" cy="6604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42"/>
                    <p:cNvCxnSpPr/>
                    <p:nvPr/>
                  </p:nvCxnSpPr>
                  <p:spPr>
                    <a:xfrm>
                      <a:off x="3429000" y="3276600"/>
                      <a:ext cx="2539552" cy="90424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Connector 43"/>
                    <p:cNvCxnSpPr>
                      <a:endCxn id="31" idx="4"/>
                    </p:cNvCxnSpPr>
                    <p:nvPr/>
                  </p:nvCxnSpPr>
                  <p:spPr>
                    <a:xfrm>
                      <a:off x="3429000" y="3266440"/>
                      <a:ext cx="2514600" cy="5334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0" name="Straight Connector 39"/>
                  <p:cNvCxnSpPr>
                    <a:endCxn id="15" idx="4"/>
                  </p:cNvCxnSpPr>
                  <p:nvPr/>
                </p:nvCxnSpPr>
                <p:spPr>
                  <a:xfrm flipV="1">
                    <a:off x="3429000" y="2656840"/>
                    <a:ext cx="2514600" cy="6096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6" name="Straight Connector 45"/>
                <p:cNvCxnSpPr/>
                <p:nvPr/>
              </p:nvCxnSpPr>
              <p:spPr>
                <a:xfrm flipV="1">
                  <a:off x="2133600" y="2667000"/>
                  <a:ext cx="2539552" cy="10668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36"/>
              <p:cNvGrpSpPr/>
              <p:nvPr/>
            </p:nvGrpSpPr>
            <p:grpSpPr>
              <a:xfrm>
                <a:off x="4648200" y="2590800"/>
                <a:ext cx="152400" cy="2209800"/>
                <a:chOff x="5968552" y="2590800"/>
                <a:chExt cx="152400" cy="2209800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5968552" y="3048000"/>
                  <a:ext cx="152400" cy="1752600"/>
                  <a:chOff x="4995497" y="4202668"/>
                  <a:chExt cx="152400" cy="1752600"/>
                </a:xfrm>
              </p:grpSpPr>
              <p:sp>
                <p:nvSpPr>
                  <p:cNvPr id="31" name="Oval 30"/>
                  <p:cNvSpPr/>
                  <p:nvPr/>
                </p:nvSpPr>
                <p:spPr>
                  <a:xfrm rot="5400000">
                    <a:off x="4995497" y="53456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 rot="5400000">
                    <a:off x="4995497" y="46598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Oval 18"/>
                  <p:cNvSpPr/>
                  <p:nvPr/>
                </p:nvSpPr>
                <p:spPr>
                  <a:xfrm rot="5400000">
                    <a:off x="4995497" y="58028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/>
                  <p:cNvSpPr/>
                  <p:nvPr/>
                </p:nvSpPr>
                <p:spPr>
                  <a:xfrm rot="5400000">
                    <a:off x="4995497" y="48884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 rot="5400000">
                    <a:off x="4995497" y="4202668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6" name="Oval 35"/>
                <p:cNvSpPr/>
                <p:nvPr/>
              </p:nvSpPr>
              <p:spPr>
                <a:xfrm rot="5400000">
                  <a:off x="5968552" y="25908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62" name="Straight Connector 61"/>
            <p:cNvCxnSpPr>
              <a:endCxn id="77" idx="4"/>
            </p:cNvCxnSpPr>
            <p:nvPr/>
          </p:nvCxnSpPr>
          <p:spPr>
            <a:xfrm flipV="1">
              <a:off x="2133600" y="2895600"/>
              <a:ext cx="2514600" cy="838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/>
            <p:cNvSpPr/>
            <p:nvPr/>
          </p:nvSpPr>
          <p:spPr>
            <a:xfrm rot="5400000">
              <a:off x="4648200" y="2819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/>
            <p:cNvCxnSpPr>
              <a:endCxn id="84" idx="4"/>
            </p:cNvCxnSpPr>
            <p:nvPr/>
          </p:nvCxnSpPr>
          <p:spPr>
            <a:xfrm flipV="1">
              <a:off x="2133600" y="3352800"/>
              <a:ext cx="251460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83"/>
            <p:cNvSpPr/>
            <p:nvPr/>
          </p:nvSpPr>
          <p:spPr>
            <a:xfrm rot="5400000">
              <a:off x="4648200" y="3276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2133600" y="3743960"/>
              <a:ext cx="2561870" cy="3052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 rot="5400000">
              <a:off x="4648200" y="3962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64" idx="0"/>
              <a:endCxn id="88" idx="4"/>
            </p:cNvCxnSpPr>
            <p:nvPr/>
          </p:nvCxnSpPr>
          <p:spPr>
            <a:xfrm>
              <a:off x="2133600" y="3733800"/>
              <a:ext cx="25146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 rot="5400000">
              <a:off x="4648200" y="4419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213748" y="1752600"/>
            <a:ext cx="437876" cy="609600"/>
            <a:chOff x="5213748" y="2590800"/>
            <a:chExt cx="437876" cy="609600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5295900" y="2590800"/>
              <a:ext cx="0" cy="60960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5213748" y="2667000"/>
                  <a:ext cx="4378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748" y="2667000"/>
                  <a:ext cx="43787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94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1" name="Down Arrow 90"/>
          <p:cNvSpPr/>
          <p:nvPr/>
        </p:nvSpPr>
        <p:spPr>
          <a:xfrm>
            <a:off x="6310884" y="2362200"/>
            <a:ext cx="242316" cy="501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/>
          <p:nvPr/>
        </p:nvCxnSpPr>
        <p:spPr>
          <a:xfrm>
            <a:off x="4610100" y="2863334"/>
            <a:ext cx="19431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5205733" y="2362200"/>
            <a:ext cx="437876" cy="489466"/>
            <a:chOff x="5213748" y="2590800"/>
            <a:chExt cx="437876" cy="489466"/>
          </a:xfrm>
        </p:grpSpPr>
        <p:cxnSp>
          <p:nvCxnSpPr>
            <p:cNvPr id="101" name="Straight Arrow Connector 100"/>
            <p:cNvCxnSpPr/>
            <p:nvPr/>
          </p:nvCxnSpPr>
          <p:spPr>
            <a:xfrm>
              <a:off x="5295900" y="2590800"/>
              <a:ext cx="0" cy="489466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5213748" y="2667000"/>
                  <a:ext cx="4378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748" y="2667000"/>
                  <a:ext cx="43787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80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4648200" y="1752600"/>
            <a:ext cx="152400" cy="609600"/>
            <a:chOff x="5181600" y="1905000"/>
            <a:chExt cx="152400" cy="609600"/>
          </a:xfrm>
        </p:grpSpPr>
        <p:sp>
          <p:nvSpPr>
            <p:cNvPr id="103" name="Oval 102"/>
            <p:cNvSpPr/>
            <p:nvPr/>
          </p:nvSpPr>
          <p:spPr>
            <a:xfrm rot="5400000">
              <a:off x="5181600" y="23622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 rot="5400000">
              <a:off x="5181600" y="1905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 rot="5400000">
              <a:off x="5181600" y="2133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648200" y="2438400"/>
            <a:ext cx="152400" cy="381000"/>
            <a:chOff x="6858000" y="3429000"/>
            <a:chExt cx="152400" cy="381000"/>
          </a:xfrm>
        </p:grpSpPr>
        <p:sp>
          <p:nvSpPr>
            <p:cNvPr id="106" name="Oval 105"/>
            <p:cNvSpPr/>
            <p:nvPr/>
          </p:nvSpPr>
          <p:spPr>
            <a:xfrm rot="5400000">
              <a:off x="6858000" y="3657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 rot="5400000">
              <a:off x="68580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 rot="5400000">
            <a:off x="6662431" y="2969428"/>
            <a:ext cx="383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…</a:t>
            </a:r>
          </a:p>
        </p:txBody>
      </p:sp>
      <p:cxnSp>
        <p:nvCxnSpPr>
          <p:cNvPr id="108" name="Straight Connector 107"/>
          <p:cNvCxnSpPr/>
          <p:nvPr/>
        </p:nvCxnSpPr>
        <p:spPr>
          <a:xfrm>
            <a:off x="4648200" y="3581400"/>
            <a:ext cx="2590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4724400" y="4038600"/>
            <a:ext cx="3124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Down Arrow 109"/>
          <p:cNvSpPr/>
          <p:nvPr/>
        </p:nvSpPr>
        <p:spPr>
          <a:xfrm>
            <a:off x="7606284" y="3581400"/>
            <a:ext cx="242316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110"/>
          <p:cNvGrpSpPr/>
          <p:nvPr/>
        </p:nvGrpSpPr>
        <p:grpSpPr>
          <a:xfrm>
            <a:off x="5181600" y="3549134"/>
            <a:ext cx="423449" cy="489466"/>
            <a:chOff x="5213748" y="2590800"/>
            <a:chExt cx="423449" cy="489466"/>
          </a:xfrm>
        </p:grpSpPr>
        <p:cxnSp>
          <p:nvCxnSpPr>
            <p:cNvPr id="112" name="Straight Arrow Connector 111"/>
            <p:cNvCxnSpPr/>
            <p:nvPr/>
          </p:nvCxnSpPr>
          <p:spPr>
            <a:xfrm>
              <a:off x="5295900" y="2590800"/>
              <a:ext cx="0" cy="489466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5213748" y="2667000"/>
                  <a:ext cx="4234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ℓ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748" y="2667000"/>
                  <a:ext cx="42344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1884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33400" y="838200"/>
                <a:ext cx="1391599" cy="8821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ℓ</m:t>
                          </m:r>
                        </m:sup>
                        <m:e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838200"/>
                <a:ext cx="1391599" cy="882165"/>
              </a:xfrm>
              <a:prstGeom prst="rect">
                <a:avLst/>
              </a:prstGeom>
              <a:blipFill rotWithShape="1">
                <a:blip r:embed="rId8"/>
                <a:stretch>
                  <a:fillRect r="-43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/>
          <p:cNvGrpSpPr/>
          <p:nvPr/>
        </p:nvGrpSpPr>
        <p:grpSpPr>
          <a:xfrm>
            <a:off x="4648200" y="2895600"/>
            <a:ext cx="152400" cy="381000"/>
            <a:chOff x="5105400" y="3733800"/>
            <a:chExt cx="152400" cy="381000"/>
          </a:xfrm>
        </p:grpSpPr>
        <p:sp>
          <p:nvSpPr>
            <p:cNvPr id="115" name="Oval 114"/>
            <p:cNvSpPr/>
            <p:nvPr/>
          </p:nvSpPr>
          <p:spPr>
            <a:xfrm rot="5400000">
              <a:off x="5105400" y="3733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 rot="5400000">
              <a:off x="5105400" y="3962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648200" y="3581400"/>
            <a:ext cx="152400" cy="381000"/>
            <a:chOff x="4800600" y="4572000"/>
            <a:chExt cx="152400" cy="381000"/>
          </a:xfrm>
        </p:grpSpPr>
        <p:sp>
          <p:nvSpPr>
            <p:cNvPr id="117" name="Oval 116"/>
            <p:cNvSpPr/>
            <p:nvPr/>
          </p:nvSpPr>
          <p:spPr>
            <a:xfrm rot="5400000">
              <a:off x="4800600" y="4800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 rot="5400000">
              <a:off x="4800600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Down Arrow 118"/>
          <p:cNvSpPr/>
          <p:nvPr/>
        </p:nvSpPr>
        <p:spPr>
          <a:xfrm>
            <a:off x="6615684" y="2851666"/>
            <a:ext cx="242316" cy="4249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4724400" y="3276600"/>
            <a:ext cx="2129878" cy="72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5181600" y="2849892"/>
            <a:ext cx="437877" cy="433945"/>
            <a:chOff x="5213748" y="2590800"/>
            <a:chExt cx="437877" cy="511761"/>
          </a:xfrm>
        </p:grpSpPr>
        <p:cxnSp>
          <p:nvCxnSpPr>
            <p:cNvPr id="122" name="Straight Arrow Connector 121"/>
            <p:cNvCxnSpPr/>
            <p:nvPr/>
          </p:nvCxnSpPr>
          <p:spPr>
            <a:xfrm>
              <a:off x="5295900" y="2590800"/>
              <a:ext cx="0" cy="489466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5213748" y="2667000"/>
                  <a:ext cx="437877" cy="4355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748" y="2667000"/>
                  <a:ext cx="437877" cy="43556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80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4" name="Oval 123"/>
          <p:cNvSpPr/>
          <p:nvPr/>
        </p:nvSpPr>
        <p:spPr>
          <a:xfrm rot="5400000">
            <a:off x="4648200" y="3352800"/>
            <a:ext cx="152400" cy="152400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 rot="5400000">
            <a:off x="5282367" y="2968079"/>
            <a:ext cx="383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1391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What have we established ?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For each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the Optimal solution and absent from Greedy solution, </a:t>
                </a:r>
              </a:p>
              <a:p>
                <a:pPr marL="0" indent="0">
                  <a:buNone/>
                </a:pPr>
                <a:r>
                  <a:rPr lang="en-US" sz="2000" dirty="0"/>
                  <a:t>we showed that </a:t>
                </a:r>
              </a:p>
              <a:p>
                <a:pPr marL="0" indent="0">
                  <a:buNone/>
                </a:pPr>
                <a:r>
                  <a:rPr lang="en-US" sz="2000" dirty="0"/>
                  <a:t>the cost of “all” the elements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in Greedy algorithm is at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dirty="0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dirty="0">
                        <a:latin typeface="Cambria Math"/>
                      </a:rPr>
                      <m:t>𝐥𝐨𝐠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1956411" y="2971800"/>
            <a:ext cx="4749189" cy="533400"/>
            <a:chOff x="1828800" y="3657600"/>
            <a:chExt cx="4749189" cy="533400"/>
          </a:xfrm>
        </p:grpSpPr>
        <p:grpSp>
          <p:nvGrpSpPr>
            <p:cNvPr id="20" name="Group 19"/>
            <p:cNvGrpSpPr/>
            <p:nvPr/>
          </p:nvGrpSpPr>
          <p:grpSpPr>
            <a:xfrm>
              <a:off x="1828800" y="3657600"/>
              <a:ext cx="1600200" cy="533400"/>
              <a:chOff x="1828800" y="3657600"/>
              <a:chExt cx="1600200" cy="53340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828800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6" name="Oval 5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TextBox 6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7" name="TextBox 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8197" r="-1710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" name="Group 10"/>
              <p:cNvGrpSpPr/>
              <p:nvPr/>
            </p:nvGrpSpPr>
            <p:grpSpPr>
              <a:xfrm>
                <a:off x="2203475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12" name="Oval 11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3" name="TextBox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1842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" name="Group 13"/>
              <p:cNvGrpSpPr/>
              <p:nvPr/>
            </p:nvGrpSpPr>
            <p:grpSpPr>
              <a:xfrm>
                <a:off x="2584475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15" name="Oval 14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197" r="-1710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" name="Group 16"/>
              <p:cNvGrpSpPr/>
              <p:nvPr/>
            </p:nvGrpSpPr>
            <p:grpSpPr>
              <a:xfrm>
                <a:off x="2965475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18" name="Oval 17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9" name="TextBox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1842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1" name="Group 20"/>
            <p:cNvGrpSpPr/>
            <p:nvPr/>
          </p:nvGrpSpPr>
          <p:grpSpPr>
            <a:xfrm>
              <a:off x="3352800" y="3657600"/>
              <a:ext cx="1600200" cy="533400"/>
              <a:chOff x="1828800" y="3657600"/>
              <a:chExt cx="1600200" cy="533400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1828800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32" name="Oval 31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𝟓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3" name="TextBox 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1710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3" name="Group 22"/>
              <p:cNvGrpSpPr/>
              <p:nvPr/>
            </p:nvGrpSpPr>
            <p:grpSpPr>
              <a:xfrm>
                <a:off x="2203475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30" name="Oval 29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TextBox 30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1" name="TextBox 3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197" r="-1842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4" name="Group 23"/>
              <p:cNvGrpSpPr/>
              <p:nvPr/>
            </p:nvGrpSpPr>
            <p:grpSpPr>
              <a:xfrm>
                <a:off x="2584475" y="3657600"/>
                <a:ext cx="463524" cy="533400"/>
                <a:chOff x="1828800" y="3657600"/>
                <a:chExt cx="463524" cy="533400"/>
              </a:xfrm>
            </p:grpSpPr>
            <p:sp>
              <p:nvSpPr>
                <p:cNvPr id="28" name="Oval 27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1828800" y="3821668"/>
                      <a:ext cx="4635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𝟕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4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197" r="-1710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5" name="Group 24"/>
              <p:cNvGrpSpPr/>
              <p:nvPr/>
            </p:nvGrpSpPr>
            <p:grpSpPr>
              <a:xfrm>
                <a:off x="2965475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26" name="Oval 25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𝟖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7" name="TextBox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 t="-8197" r="-1842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34" name="Group 33"/>
            <p:cNvGrpSpPr/>
            <p:nvPr/>
          </p:nvGrpSpPr>
          <p:grpSpPr>
            <a:xfrm>
              <a:off x="4876800" y="3657600"/>
              <a:ext cx="1701189" cy="533400"/>
              <a:chOff x="1828800" y="3657600"/>
              <a:chExt cx="1701189" cy="533400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1828800" y="3657600"/>
                <a:ext cx="463525" cy="533400"/>
                <a:chOff x="1828800" y="3657600"/>
                <a:chExt cx="463525" cy="533400"/>
              </a:xfrm>
            </p:grpSpPr>
            <p:sp>
              <p:nvSpPr>
                <p:cNvPr id="45" name="Oval 44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TextBox 45"/>
                    <p:cNvSpPr txBox="1"/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𝟗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6" name="TextBox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463525" cy="369332"/>
                    </a:xfrm>
                    <a:prstGeom prst="rect">
                      <a:avLst/>
                    </a:prstGeom>
                    <a:blipFill rotWithShape="1">
                      <a:blip r:embed="rId11"/>
                      <a:stretch>
                        <a:fillRect t="-8197" r="-1710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6" name="Group 35"/>
              <p:cNvGrpSpPr/>
              <p:nvPr/>
            </p:nvGrpSpPr>
            <p:grpSpPr>
              <a:xfrm>
                <a:off x="2203475" y="3657600"/>
                <a:ext cx="564514" cy="533400"/>
                <a:chOff x="1828800" y="3657600"/>
                <a:chExt cx="564514" cy="533400"/>
              </a:xfrm>
            </p:grpSpPr>
            <p:sp>
              <p:nvSpPr>
                <p:cNvPr id="43" name="Oval 42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/>
                    <p:cNvSpPr txBox="1"/>
                    <p:nvPr/>
                  </p:nvSpPr>
                  <p:spPr>
                    <a:xfrm>
                      <a:off x="1828800" y="3821668"/>
                      <a:ext cx="5645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𝟏𝟎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4" name="TextBox 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564514" cy="369332"/>
                    </a:xfrm>
                    <a:prstGeom prst="rect">
                      <a:avLst/>
                    </a:prstGeom>
                    <a:blipFill rotWithShape="1">
                      <a:blip r:embed="rId12"/>
                      <a:stretch>
                        <a:fillRect t="-8197" r="-1397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7" name="Group 36"/>
              <p:cNvGrpSpPr/>
              <p:nvPr/>
            </p:nvGrpSpPr>
            <p:grpSpPr>
              <a:xfrm>
                <a:off x="2584475" y="3657600"/>
                <a:ext cx="564514" cy="533400"/>
                <a:chOff x="1828800" y="3657600"/>
                <a:chExt cx="564514" cy="533400"/>
              </a:xfrm>
            </p:grpSpPr>
            <p:sp>
              <p:nvSpPr>
                <p:cNvPr id="41" name="Oval 40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1828800" y="3821668"/>
                      <a:ext cx="5645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𝟏𝟏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564514" cy="369332"/>
                    </a:xfrm>
                    <a:prstGeom prst="rect">
                      <a:avLst/>
                    </a:prstGeom>
                    <a:blipFill rotWithShape="1">
                      <a:blip r:embed="rId13"/>
                      <a:stretch>
                        <a:fillRect t="-8197" r="-1290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8" name="Group 37"/>
              <p:cNvGrpSpPr/>
              <p:nvPr/>
            </p:nvGrpSpPr>
            <p:grpSpPr>
              <a:xfrm>
                <a:off x="2965475" y="3657600"/>
                <a:ext cx="564514" cy="533400"/>
                <a:chOff x="1828800" y="3657600"/>
                <a:chExt cx="564514" cy="533400"/>
              </a:xfrm>
            </p:grpSpPr>
            <p:sp>
              <p:nvSpPr>
                <p:cNvPr id="39" name="Oval 38"/>
                <p:cNvSpPr/>
                <p:nvPr/>
              </p:nvSpPr>
              <p:spPr>
                <a:xfrm rot="5400000">
                  <a:off x="19812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6C3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1828800" y="3821668"/>
                      <a:ext cx="5645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𝟏𝟐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0" name="TextBox 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3821668"/>
                      <a:ext cx="564514" cy="369332"/>
                    </a:xfrm>
                    <a:prstGeom prst="rect">
                      <a:avLst/>
                    </a:prstGeom>
                    <a:blipFill rotWithShape="1">
                      <a:blip r:embed="rId14"/>
                      <a:stretch>
                        <a:fillRect t="-8197" r="-1397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55" name="Group 54"/>
          <p:cNvGrpSpPr/>
          <p:nvPr/>
        </p:nvGrpSpPr>
        <p:grpSpPr>
          <a:xfrm>
            <a:off x="2590800" y="2209800"/>
            <a:ext cx="3429000" cy="685800"/>
            <a:chOff x="2590800" y="2209800"/>
            <a:chExt cx="3429000" cy="685800"/>
          </a:xfrm>
        </p:grpSpPr>
        <p:cxnSp>
          <p:nvCxnSpPr>
            <p:cNvPr id="49" name="Straight Arrow Connector 48"/>
            <p:cNvCxnSpPr/>
            <p:nvPr/>
          </p:nvCxnSpPr>
          <p:spPr>
            <a:xfrm flipV="1">
              <a:off x="4876800" y="2209800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6019800" y="2209800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3352800" y="2209800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4114800" y="2209800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2590800" y="2209800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2133600" y="3505200"/>
            <a:ext cx="4267200" cy="762000"/>
            <a:chOff x="2133600" y="3505200"/>
            <a:chExt cx="4267200" cy="762000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2133600" y="3505200"/>
              <a:ext cx="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3352800" y="3505200"/>
              <a:ext cx="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4876800" y="3505200"/>
              <a:ext cx="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5638800" y="3505200"/>
              <a:ext cx="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6400800" y="3505200"/>
              <a:ext cx="0" cy="76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ounded Rectangle 63"/>
          <p:cNvSpPr/>
          <p:nvPr/>
        </p:nvSpPr>
        <p:spPr>
          <a:xfrm>
            <a:off x="2185012" y="1828800"/>
            <a:ext cx="4108474" cy="381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Optimal solution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1981200" y="4267200"/>
            <a:ext cx="4572000" cy="381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Greedy solution</a:t>
            </a:r>
          </a:p>
        </p:txBody>
      </p:sp>
      <p:sp>
        <p:nvSpPr>
          <p:cNvPr id="9" name="Oval 8"/>
          <p:cNvSpPr/>
          <p:nvPr/>
        </p:nvSpPr>
        <p:spPr>
          <a:xfrm>
            <a:off x="2362200" y="2863334"/>
            <a:ext cx="381000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3893186" y="2863334"/>
            <a:ext cx="381000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5791200" y="2863334"/>
            <a:ext cx="381000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87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7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7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4" grpId="0" animBg="1"/>
      <p:bldP spid="65" grpId="0" animBg="1"/>
      <p:bldP spid="9" grpId="0" animBg="1"/>
      <p:bldP spid="66" grpId="0" animBg="1"/>
      <p:bldP spid="6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Conclusion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524000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The greedy algorithm achieves an </a:t>
                </a:r>
                <a:r>
                  <a:rPr lang="en-US" sz="2000" b="1" dirty="0"/>
                  <a:t>approximation ratio </a:t>
                </a:r>
                <a:r>
                  <a:rPr lang="en-US" sz="2000" dirty="0"/>
                  <a:t>of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/>
                      </a:rPr>
                      <m:t>𝐥𝐨𝐠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for </a:t>
                </a:r>
              </a:p>
              <a:p>
                <a:pPr marL="0" indent="0">
                  <a:buNone/>
                </a:pPr>
                <a:r>
                  <a:rPr lang="en-US" sz="2000" u="sng" dirty="0"/>
                  <a:t>every</a:t>
                </a:r>
                <a:r>
                  <a:rPr lang="en-US" sz="2000" dirty="0"/>
                  <a:t> instance of set cover problem.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Running time </a:t>
                </a:r>
                <a:r>
                  <a:rPr lang="en-US" sz="2000" dirty="0"/>
                  <a:t>of greedy algorithm: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Is there a polynomial algorithm for set cover with approx. ratio =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/>
                      </a:rPr>
                      <m:t>𝐥𝐨𝐠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?</a:t>
                </a:r>
              </a:p>
              <a:p>
                <a:pPr marL="0" indent="0" algn="ctr">
                  <a:buNone/>
                </a:pPr>
                <a:endParaRPr lang="en-US" sz="2000" b="1" dirty="0"/>
              </a:p>
              <a:p>
                <a:pPr marL="0" indent="0" algn="ctr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No unless “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P</a:t>
                </a:r>
                <a:r>
                  <a:rPr lang="en-US" sz="2000" dirty="0">
                    <a:solidFill>
                      <a:srgbClr val="006C31"/>
                    </a:solidFill>
                  </a:rPr>
                  <a:t> </a:t>
                </a:r>
                <a:r>
                  <a:rPr lang="en-US" sz="2000" dirty="0"/>
                  <a:t>=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NP</a:t>
                </a:r>
                <a:r>
                  <a:rPr lang="en-US" sz="2000" dirty="0"/>
                  <a:t>”.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524000"/>
                <a:ext cx="8610600" cy="4525963"/>
              </a:xfrm>
              <a:blipFill>
                <a:blip r:embed="rId2"/>
                <a:stretch>
                  <a:fillRect l="-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0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Set Cover </a:t>
            </a:r>
            <a:r>
              <a:rPr lang="en-US" sz="3200" b="1" dirty="0"/>
              <a:t>Problem</a:t>
            </a:r>
            <a:br>
              <a:rPr lang="en-US" sz="3200" b="1" dirty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lvl="1"/>
                <a:r>
                  <a:rPr lang="en-US" sz="2000" dirty="0"/>
                  <a:t>a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}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,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Optimization version</a:t>
                </a:r>
                <a:r>
                  <a:rPr lang="en-US" sz="2000" dirty="0"/>
                  <a:t>: Compute </a:t>
                </a:r>
                <a:r>
                  <a:rPr lang="en-US" sz="2000" u="sng" dirty="0"/>
                  <a:t>least number of sets</a:t>
                </a:r>
                <a:r>
                  <a:rPr lang="en-US" sz="2000" dirty="0"/>
                  <a:t> that can </a:t>
                </a:r>
                <a:r>
                  <a:rPr lang="en-US" sz="2000" b="1" dirty="0"/>
                  <a:t>cover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Decision version</a:t>
                </a:r>
                <a:r>
                  <a:rPr lang="en-US" sz="2000" dirty="0"/>
                  <a:t>: Does there exist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subsets that can </a:t>
                </a:r>
                <a:r>
                  <a:rPr lang="en-US" sz="2000" b="1" u="sng" dirty="0"/>
                  <a:t>cover</a:t>
                </a:r>
                <a:r>
                  <a:rPr lang="en-US" sz="2000" dirty="0"/>
                  <a:t> all elements 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Oval 2"/>
          <p:cNvSpPr/>
          <p:nvPr/>
        </p:nvSpPr>
        <p:spPr>
          <a:xfrm rot="19330923">
            <a:off x="2356970" y="3423655"/>
            <a:ext cx="3643220" cy="22487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 rot="1026124">
            <a:off x="3922054" y="3382825"/>
            <a:ext cx="3047957" cy="16798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 rot="21235298">
            <a:off x="3984278" y="4504598"/>
            <a:ext cx="3232845" cy="2024097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 rot="21235298">
            <a:off x="2274795" y="4656541"/>
            <a:ext cx="2418995" cy="163609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rot="21235298">
            <a:off x="5158055" y="5160290"/>
            <a:ext cx="2251481" cy="1216231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 rot="19899095">
            <a:off x="2545076" y="4164215"/>
            <a:ext cx="2282011" cy="841799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801855" y="3760773"/>
            <a:ext cx="3979945" cy="2426732"/>
            <a:chOff x="1828800" y="3135868"/>
            <a:chExt cx="3979945" cy="2426732"/>
          </a:xfrm>
        </p:grpSpPr>
        <p:grpSp>
          <p:nvGrpSpPr>
            <p:cNvPr id="2" name="Group 1"/>
            <p:cNvGrpSpPr/>
            <p:nvPr/>
          </p:nvGrpSpPr>
          <p:grpSpPr>
            <a:xfrm>
              <a:off x="2344655" y="4709095"/>
              <a:ext cx="474745" cy="521732"/>
              <a:chOff x="1676400" y="2346895"/>
              <a:chExt cx="474745" cy="521732"/>
            </a:xfrm>
          </p:grpSpPr>
          <p:sp>
            <p:nvSpPr>
              <p:cNvPr id="7" name="Oval 6"/>
              <p:cNvSpPr/>
              <p:nvPr/>
            </p:nvSpPr>
            <p:spPr>
              <a:xfrm rot="5400000">
                <a:off x="1828800" y="2716227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1828800" y="4050268"/>
              <a:ext cx="474745" cy="521732"/>
              <a:chOff x="1676400" y="2678668"/>
              <a:chExt cx="474745" cy="521732"/>
            </a:xfrm>
          </p:grpSpPr>
          <p:sp>
            <p:nvSpPr>
              <p:cNvPr id="10" name="Oval 9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3030455" y="3200400"/>
              <a:ext cx="474745" cy="521732"/>
              <a:chOff x="1676400" y="2678668"/>
              <a:chExt cx="474745" cy="521732"/>
            </a:xfrm>
          </p:grpSpPr>
          <p:sp>
            <p:nvSpPr>
              <p:cNvPr id="13" name="Oval 12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1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3182855" y="4431268"/>
              <a:ext cx="474745" cy="521732"/>
              <a:chOff x="1676400" y="2678668"/>
              <a:chExt cx="474745" cy="521732"/>
            </a:xfrm>
          </p:grpSpPr>
          <p:sp>
            <p:nvSpPr>
              <p:cNvPr id="16" name="Oval 15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056145" y="3821668"/>
              <a:ext cx="474745" cy="521732"/>
              <a:chOff x="1465345" y="2678668"/>
              <a:chExt cx="474745" cy="521732"/>
            </a:xfrm>
          </p:grpSpPr>
          <p:sp>
            <p:nvSpPr>
              <p:cNvPr id="19" name="Oval 18"/>
              <p:cNvSpPr/>
              <p:nvPr/>
            </p:nvSpPr>
            <p:spPr>
              <a:xfrm rot="5400000">
                <a:off x="161774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4284745" y="3135868"/>
              <a:ext cx="474745" cy="521732"/>
              <a:chOff x="644690" y="2678668"/>
              <a:chExt cx="474745" cy="521732"/>
            </a:xfrm>
          </p:grpSpPr>
          <p:sp>
            <p:nvSpPr>
              <p:cNvPr id="22" name="Oval 21"/>
              <p:cNvSpPr/>
              <p:nvPr/>
            </p:nvSpPr>
            <p:spPr>
              <a:xfrm rot="5400000">
                <a:off x="79709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/>
            <p:cNvGrpSpPr/>
            <p:nvPr/>
          </p:nvGrpSpPr>
          <p:grpSpPr>
            <a:xfrm>
              <a:off x="5334000" y="5040868"/>
              <a:ext cx="474745" cy="521732"/>
              <a:chOff x="1676400" y="2678668"/>
              <a:chExt cx="474745" cy="521732"/>
            </a:xfrm>
          </p:grpSpPr>
          <p:sp>
            <p:nvSpPr>
              <p:cNvPr id="25" name="Oval 24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/>
            <p:cNvGrpSpPr/>
            <p:nvPr/>
          </p:nvGrpSpPr>
          <p:grpSpPr>
            <a:xfrm>
              <a:off x="4267200" y="4736068"/>
              <a:ext cx="474745" cy="521732"/>
              <a:chOff x="1676400" y="2678668"/>
              <a:chExt cx="474745" cy="521732"/>
            </a:xfrm>
          </p:grpSpPr>
          <p:sp>
            <p:nvSpPr>
              <p:cNvPr id="28" name="Oval 27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Group 29"/>
            <p:cNvGrpSpPr/>
            <p:nvPr/>
          </p:nvGrpSpPr>
          <p:grpSpPr>
            <a:xfrm>
              <a:off x="5046745" y="4431268"/>
              <a:ext cx="474745" cy="521732"/>
              <a:chOff x="1482890" y="2918936"/>
              <a:chExt cx="474745" cy="521732"/>
            </a:xfrm>
          </p:grpSpPr>
          <p:sp>
            <p:nvSpPr>
              <p:cNvPr id="31" name="Oval 30"/>
              <p:cNvSpPr/>
              <p:nvPr/>
            </p:nvSpPr>
            <p:spPr>
              <a:xfrm rot="5400000">
                <a:off x="1635290" y="328826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1482890" y="2918936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2890" y="2918936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9" name="Rectangle 38"/>
          <p:cNvSpPr/>
          <p:nvPr/>
        </p:nvSpPr>
        <p:spPr>
          <a:xfrm>
            <a:off x="2801855" y="1828800"/>
            <a:ext cx="5122945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362200" y="2286000"/>
            <a:ext cx="5715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6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2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2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Set Cover </a:t>
            </a:r>
            <a:r>
              <a:rPr lang="en-US" sz="3200" b="1" dirty="0"/>
              <a:t>Problem</a:t>
            </a:r>
            <a:br>
              <a:rPr lang="en-US" sz="3200" b="1" dirty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lvl="1"/>
                <a:r>
                  <a:rPr lang="en-US" sz="2000" dirty="0"/>
                  <a:t>a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}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,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Optimization version</a:t>
                </a:r>
                <a:r>
                  <a:rPr lang="en-US" sz="2000" dirty="0"/>
                  <a:t>: Compute </a:t>
                </a:r>
                <a:r>
                  <a:rPr lang="en-US" sz="2000" u="sng" dirty="0"/>
                  <a:t>least number of sets</a:t>
                </a:r>
                <a:r>
                  <a:rPr lang="en-US" sz="2000" dirty="0"/>
                  <a:t> that can </a:t>
                </a:r>
                <a:r>
                  <a:rPr lang="en-US" sz="2000" b="1" dirty="0"/>
                  <a:t>cover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Decision version</a:t>
                </a:r>
                <a:r>
                  <a:rPr lang="en-US" sz="2000" dirty="0"/>
                  <a:t>: Does there exist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subsets that can </a:t>
                </a:r>
                <a:r>
                  <a:rPr lang="en-US" sz="2000" b="1" u="sng" dirty="0"/>
                  <a:t>cover</a:t>
                </a:r>
                <a:r>
                  <a:rPr lang="en-US" sz="2000" dirty="0"/>
                  <a:t> all elements 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Oval 2"/>
          <p:cNvSpPr/>
          <p:nvPr/>
        </p:nvSpPr>
        <p:spPr>
          <a:xfrm rot="19330923">
            <a:off x="2356970" y="3423655"/>
            <a:ext cx="3643220" cy="22487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 rot="1026124">
            <a:off x="3922054" y="3382825"/>
            <a:ext cx="3047957" cy="16798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 rot="21235298">
            <a:off x="3984278" y="4504598"/>
            <a:ext cx="3232845" cy="2024097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 rot="21235298">
            <a:off x="2274795" y="4656541"/>
            <a:ext cx="2418995" cy="163609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rot="21235298">
            <a:off x="5158055" y="5160290"/>
            <a:ext cx="2251481" cy="121623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 rot="19899095">
            <a:off x="2545076" y="4164215"/>
            <a:ext cx="2282011" cy="84179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801855" y="3760773"/>
            <a:ext cx="3979945" cy="2426732"/>
            <a:chOff x="1828800" y="3135868"/>
            <a:chExt cx="3979945" cy="2426732"/>
          </a:xfrm>
        </p:grpSpPr>
        <p:grpSp>
          <p:nvGrpSpPr>
            <p:cNvPr id="2" name="Group 1"/>
            <p:cNvGrpSpPr/>
            <p:nvPr/>
          </p:nvGrpSpPr>
          <p:grpSpPr>
            <a:xfrm>
              <a:off x="2344655" y="4709095"/>
              <a:ext cx="474745" cy="521732"/>
              <a:chOff x="1676400" y="2346895"/>
              <a:chExt cx="474745" cy="521732"/>
            </a:xfrm>
          </p:grpSpPr>
          <p:sp>
            <p:nvSpPr>
              <p:cNvPr id="7" name="Oval 6"/>
              <p:cNvSpPr/>
              <p:nvPr/>
            </p:nvSpPr>
            <p:spPr>
              <a:xfrm rot="5400000">
                <a:off x="1828800" y="2716227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1828800" y="4050268"/>
              <a:ext cx="474745" cy="521732"/>
              <a:chOff x="1676400" y="2678668"/>
              <a:chExt cx="474745" cy="521732"/>
            </a:xfrm>
          </p:grpSpPr>
          <p:sp>
            <p:nvSpPr>
              <p:cNvPr id="10" name="Oval 9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3030455" y="3200400"/>
              <a:ext cx="474745" cy="521732"/>
              <a:chOff x="1676400" y="2678668"/>
              <a:chExt cx="474745" cy="521732"/>
            </a:xfrm>
          </p:grpSpPr>
          <p:sp>
            <p:nvSpPr>
              <p:cNvPr id="13" name="Oval 12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1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3182855" y="4431268"/>
              <a:ext cx="474745" cy="521732"/>
              <a:chOff x="1676400" y="2678668"/>
              <a:chExt cx="474745" cy="521732"/>
            </a:xfrm>
          </p:grpSpPr>
          <p:sp>
            <p:nvSpPr>
              <p:cNvPr id="16" name="Oval 15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056145" y="3821668"/>
              <a:ext cx="474745" cy="521732"/>
              <a:chOff x="1465345" y="2678668"/>
              <a:chExt cx="474745" cy="521732"/>
            </a:xfrm>
          </p:grpSpPr>
          <p:sp>
            <p:nvSpPr>
              <p:cNvPr id="19" name="Oval 18"/>
              <p:cNvSpPr/>
              <p:nvPr/>
            </p:nvSpPr>
            <p:spPr>
              <a:xfrm rot="5400000">
                <a:off x="161774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4284745" y="3135868"/>
              <a:ext cx="474745" cy="521732"/>
              <a:chOff x="644690" y="2678668"/>
              <a:chExt cx="474745" cy="521732"/>
            </a:xfrm>
          </p:grpSpPr>
          <p:sp>
            <p:nvSpPr>
              <p:cNvPr id="22" name="Oval 21"/>
              <p:cNvSpPr/>
              <p:nvPr/>
            </p:nvSpPr>
            <p:spPr>
              <a:xfrm rot="5400000">
                <a:off x="79709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/>
            <p:cNvGrpSpPr/>
            <p:nvPr/>
          </p:nvGrpSpPr>
          <p:grpSpPr>
            <a:xfrm>
              <a:off x="5334000" y="5040868"/>
              <a:ext cx="474745" cy="521732"/>
              <a:chOff x="1676400" y="2678668"/>
              <a:chExt cx="474745" cy="521732"/>
            </a:xfrm>
          </p:grpSpPr>
          <p:sp>
            <p:nvSpPr>
              <p:cNvPr id="25" name="Oval 24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/>
            <p:cNvGrpSpPr/>
            <p:nvPr/>
          </p:nvGrpSpPr>
          <p:grpSpPr>
            <a:xfrm>
              <a:off x="4267200" y="4736068"/>
              <a:ext cx="474745" cy="521732"/>
              <a:chOff x="1676400" y="2678668"/>
              <a:chExt cx="474745" cy="521732"/>
            </a:xfrm>
          </p:grpSpPr>
          <p:sp>
            <p:nvSpPr>
              <p:cNvPr id="28" name="Oval 27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Group 29"/>
            <p:cNvGrpSpPr/>
            <p:nvPr/>
          </p:nvGrpSpPr>
          <p:grpSpPr>
            <a:xfrm>
              <a:off x="5046745" y="4431268"/>
              <a:ext cx="474745" cy="521732"/>
              <a:chOff x="1482890" y="2918936"/>
              <a:chExt cx="474745" cy="521732"/>
            </a:xfrm>
          </p:grpSpPr>
          <p:sp>
            <p:nvSpPr>
              <p:cNvPr id="31" name="Oval 30"/>
              <p:cNvSpPr/>
              <p:nvPr/>
            </p:nvSpPr>
            <p:spPr>
              <a:xfrm rot="5400000">
                <a:off x="1635290" y="328826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1482890" y="2918936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2890" y="2918936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22466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Set Cover </a:t>
            </a:r>
            <a:r>
              <a:rPr lang="en-US" sz="3200" b="1" dirty="0"/>
              <a:t>Problem</a:t>
            </a:r>
            <a:br>
              <a:rPr lang="en-US" sz="3200" b="1" dirty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lvl="1"/>
                <a:r>
                  <a:rPr lang="en-US" sz="2000" dirty="0"/>
                  <a:t>a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}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,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Optimization version</a:t>
                </a:r>
                <a:r>
                  <a:rPr lang="en-US" sz="2000" dirty="0"/>
                  <a:t>: Compute </a:t>
                </a:r>
                <a:r>
                  <a:rPr lang="en-US" sz="2000" u="sng" dirty="0"/>
                  <a:t>least number of sets</a:t>
                </a:r>
                <a:r>
                  <a:rPr lang="en-US" sz="2000" dirty="0"/>
                  <a:t> that can </a:t>
                </a:r>
                <a:r>
                  <a:rPr lang="en-US" sz="2000" b="1" dirty="0"/>
                  <a:t>cover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Decision version</a:t>
                </a:r>
                <a:r>
                  <a:rPr lang="en-US" sz="2000" dirty="0"/>
                  <a:t>: Does there exist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subsets that can </a:t>
                </a:r>
                <a:r>
                  <a:rPr lang="en-US" sz="2000" b="1" u="sng" dirty="0"/>
                  <a:t>cover</a:t>
                </a:r>
                <a:r>
                  <a:rPr lang="en-US" sz="2000" dirty="0"/>
                  <a:t> all elements 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Oval 2"/>
          <p:cNvSpPr/>
          <p:nvPr/>
        </p:nvSpPr>
        <p:spPr>
          <a:xfrm rot="19330923">
            <a:off x="2356970" y="3423655"/>
            <a:ext cx="3643220" cy="22487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 rot="1026124">
            <a:off x="3922054" y="3382825"/>
            <a:ext cx="3047957" cy="16798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 rot="21235298">
            <a:off x="3984278" y="4504598"/>
            <a:ext cx="3232845" cy="2024097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 rot="21235298">
            <a:off x="2274795" y="4656541"/>
            <a:ext cx="2418995" cy="163609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rot="21235298">
            <a:off x="5158055" y="5160290"/>
            <a:ext cx="2251481" cy="121623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 rot="19899095">
            <a:off x="2545076" y="4164215"/>
            <a:ext cx="2282011" cy="841799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801855" y="3760773"/>
            <a:ext cx="3979945" cy="2426732"/>
            <a:chOff x="1828800" y="3135868"/>
            <a:chExt cx="3979945" cy="2426732"/>
          </a:xfrm>
        </p:grpSpPr>
        <p:grpSp>
          <p:nvGrpSpPr>
            <p:cNvPr id="2" name="Group 1"/>
            <p:cNvGrpSpPr/>
            <p:nvPr/>
          </p:nvGrpSpPr>
          <p:grpSpPr>
            <a:xfrm>
              <a:off x="2344655" y="4709095"/>
              <a:ext cx="474745" cy="521732"/>
              <a:chOff x="1676400" y="2346895"/>
              <a:chExt cx="474745" cy="521732"/>
            </a:xfrm>
          </p:grpSpPr>
          <p:sp>
            <p:nvSpPr>
              <p:cNvPr id="7" name="Oval 6"/>
              <p:cNvSpPr/>
              <p:nvPr/>
            </p:nvSpPr>
            <p:spPr>
              <a:xfrm rot="5400000">
                <a:off x="1828800" y="2716227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1828800" y="4050268"/>
              <a:ext cx="474745" cy="521732"/>
              <a:chOff x="1676400" y="2678668"/>
              <a:chExt cx="474745" cy="521732"/>
            </a:xfrm>
          </p:grpSpPr>
          <p:sp>
            <p:nvSpPr>
              <p:cNvPr id="10" name="Oval 9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3030455" y="3200400"/>
              <a:ext cx="474745" cy="521732"/>
              <a:chOff x="1676400" y="2678668"/>
              <a:chExt cx="474745" cy="521732"/>
            </a:xfrm>
          </p:grpSpPr>
          <p:sp>
            <p:nvSpPr>
              <p:cNvPr id="13" name="Oval 12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1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3182855" y="4431268"/>
              <a:ext cx="474745" cy="521732"/>
              <a:chOff x="1676400" y="2678668"/>
              <a:chExt cx="474745" cy="521732"/>
            </a:xfrm>
          </p:grpSpPr>
          <p:sp>
            <p:nvSpPr>
              <p:cNvPr id="16" name="Oval 15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056145" y="3821668"/>
              <a:ext cx="474745" cy="521732"/>
              <a:chOff x="1465345" y="2678668"/>
              <a:chExt cx="474745" cy="521732"/>
            </a:xfrm>
          </p:grpSpPr>
          <p:sp>
            <p:nvSpPr>
              <p:cNvPr id="19" name="Oval 18"/>
              <p:cNvSpPr/>
              <p:nvPr/>
            </p:nvSpPr>
            <p:spPr>
              <a:xfrm rot="5400000">
                <a:off x="161774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4284745" y="3135868"/>
              <a:ext cx="474745" cy="521732"/>
              <a:chOff x="644690" y="2678668"/>
              <a:chExt cx="474745" cy="521732"/>
            </a:xfrm>
          </p:grpSpPr>
          <p:sp>
            <p:nvSpPr>
              <p:cNvPr id="22" name="Oval 21"/>
              <p:cNvSpPr/>
              <p:nvPr/>
            </p:nvSpPr>
            <p:spPr>
              <a:xfrm rot="5400000">
                <a:off x="79709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/>
            <p:cNvGrpSpPr/>
            <p:nvPr/>
          </p:nvGrpSpPr>
          <p:grpSpPr>
            <a:xfrm>
              <a:off x="5334000" y="5040868"/>
              <a:ext cx="474745" cy="521732"/>
              <a:chOff x="1676400" y="2678668"/>
              <a:chExt cx="474745" cy="521732"/>
            </a:xfrm>
          </p:grpSpPr>
          <p:sp>
            <p:nvSpPr>
              <p:cNvPr id="25" name="Oval 24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/>
            <p:cNvGrpSpPr/>
            <p:nvPr/>
          </p:nvGrpSpPr>
          <p:grpSpPr>
            <a:xfrm>
              <a:off x="4267200" y="4736068"/>
              <a:ext cx="474745" cy="521732"/>
              <a:chOff x="1676400" y="2678668"/>
              <a:chExt cx="474745" cy="521732"/>
            </a:xfrm>
          </p:grpSpPr>
          <p:sp>
            <p:nvSpPr>
              <p:cNvPr id="28" name="Oval 27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Group 29"/>
            <p:cNvGrpSpPr/>
            <p:nvPr/>
          </p:nvGrpSpPr>
          <p:grpSpPr>
            <a:xfrm>
              <a:off x="5046745" y="4431268"/>
              <a:ext cx="474745" cy="521732"/>
              <a:chOff x="1482890" y="2918936"/>
              <a:chExt cx="474745" cy="521732"/>
            </a:xfrm>
          </p:grpSpPr>
          <p:sp>
            <p:nvSpPr>
              <p:cNvPr id="31" name="Oval 30"/>
              <p:cNvSpPr/>
              <p:nvPr/>
            </p:nvSpPr>
            <p:spPr>
              <a:xfrm rot="5400000">
                <a:off x="1635290" y="328826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1482890" y="2918936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2890" y="2918936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21068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1676400"/>
            <a:ext cx="7772400" cy="1362075"/>
          </a:xfrm>
        </p:spPr>
        <p:txBody>
          <a:bodyPr/>
          <a:lstStyle/>
          <a:p>
            <a:pPr algn="ctr"/>
            <a:r>
              <a:rPr lang="en-US" dirty="0"/>
              <a:t>A discrete Math </a:t>
            </a:r>
            <a:r>
              <a:rPr lang="en-US" dirty="0">
                <a:solidFill>
                  <a:srgbClr val="0070C0"/>
                </a:solidFill>
              </a:rPr>
              <a:t>Gem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2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 </a:t>
            </a:r>
            <a:r>
              <a:rPr lang="en-US" sz="3200" b="1" dirty="0">
                <a:solidFill>
                  <a:srgbClr val="7030A0"/>
                </a:solidFill>
              </a:rPr>
              <a:t>discrete math</a:t>
            </a:r>
            <a:r>
              <a:rPr lang="en-US" sz="3200" b="1" dirty="0"/>
              <a:t> 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2000" dirty="0"/>
                  <a:t> be any arbitrary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ℓ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positive integers such that 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ℓ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sub>
                          </m:sSub>
                        </m:e>
                      </m:nary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</m:oMath>
                  </m:oMathPara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What is a bound on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den>
                      </m:f>
                      <m:r>
                        <a:rPr lang="en-US" sz="2000" b="1" i="1" dirty="0">
                          <a:latin typeface="Cambria Math"/>
                        </a:rPr>
                        <m:t>+</m:t>
                      </m:r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sz="2000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sz="2000" b="1" i="1" dirty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000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+…+</m:t>
                      </m:r>
                      <m:f>
                        <m:fPr>
                          <m:ctrlPr>
                            <a:rPr lang="en-US" sz="2000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ℓ</m:t>
                              </m:r>
                            </m:sub>
                          </m:sSub>
                        </m:num>
                        <m:den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−…−</m:t>
                          </m:r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ℓ−</m:t>
                              </m:r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105400" y="3124200"/>
            <a:ext cx="2819400" cy="838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213575" y="3972560"/>
                <a:ext cx="603050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575" y="3972560"/>
                <a:ext cx="60305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6452" r="-11881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057400" y="16002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9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33400"/>
                <a:ext cx="8229600" cy="5592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2000" dirty="0"/>
                  <a:t> be any arbitrary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ℓ </m:t>
                    </m:r>
                  </m:oMath>
                </a14:m>
                <a:r>
                  <a:rPr lang="en-US" sz="2000" dirty="0"/>
                  <a:t>positive integers such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  <m:r>
                          <a:rPr lang="en-US" sz="2000" b="1" i="1" dirty="0">
                            <a:latin typeface="Cambria Math"/>
                          </a:rPr>
                          <m:t>=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  <m:r>
                          <a:rPr lang="en-US" sz="2000" b="1" i="1" dirty="0">
                            <a:latin typeface="Cambria Math"/>
                          </a:rPr>
                          <m:t>=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ℓ</m:t>
                        </m:r>
                      </m:sup>
                      <m:e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𝒕</m:t>
                            </m:r>
                          </m:sub>
                        </m:sSub>
                      </m:e>
                    </m:nary>
                    <m:r>
                      <a:rPr lang="en-US" sz="2000" b="1" i="1" dirty="0">
                        <a:latin typeface="Cambria Math"/>
                      </a:rPr>
                      <m:t>&lt;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den>
                      </m:f>
                      <m:r>
                        <a:rPr lang="en-US" sz="2000" b="1" i="1" dirty="0">
                          <a:latin typeface="Cambria Math"/>
                        </a:rPr>
                        <m:t>+</m:t>
                      </m:r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sz="2000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sz="2000" b="1" i="1" dirty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000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+…+</m:t>
                      </m:r>
                      <m:f>
                        <m:fPr>
                          <m:ctrlPr>
                            <a:rPr lang="en-US" sz="2000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ℓ</m:t>
                              </m:r>
                            </m:sub>
                          </m:sSub>
                        </m:num>
                        <m:den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−…−</m:t>
                          </m:r>
                          <m:sSub>
                            <m:sSub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ℓ−</m:t>
                              </m:r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33400"/>
                <a:ext cx="8229600" cy="5592763"/>
              </a:xfrm>
              <a:blipFill rotWithShape="1">
                <a:blip r:embed="rId2"/>
                <a:stretch>
                  <a:fillRect l="-741" t="-8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438400" y="2454473"/>
            <a:ext cx="4495800" cy="3505200"/>
            <a:chOff x="2438400" y="1752600"/>
            <a:chExt cx="4495800" cy="35052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438400" y="1752600"/>
              <a:ext cx="0" cy="350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438400" y="5257800"/>
              <a:ext cx="4495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reeform 13"/>
          <p:cNvSpPr/>
          <p:nvPr/>
        </p:nvSpPr>
        <p:spPr>
          <a:xfrm>
            <a:off x="2875280" y="2621875"/>
            <a:ext cx="4104640" cy="2926080"/>
          </a:xfrm>
          <a:custGeom>
            <a:avLst/>
            <a:gdLst>
              <a:gd name="connsiteX0" fmla="*/ 0 w 4104640"/>
              <a:gd name="connsiteY0" fmla="*/ 0 h 2926080"/>
              <a:gd name="connsiteX1" fmla="*/ 91440 w 4104640"/>
              <a:gd name="connsiteY1" fmla="*/ 660400 h 2926080"/>
              <a:gd name="connsiteX2" fmla="*/ 396240 w 4104640"/>
              <a:gd name="connsiteY2" fmla="*/ 1493520 h 2926080"/>
              <a:gd name="connsiteX3" fmla="*/ 904240 w 4104640"/>
              <a:gd name="connsiteY3" fmla="*/ 2072640 h 2926080"/>
              <a:gd name="connsiteX4" fmla="*/ 2123440 w 4104640"/>
              <a:gd name="connsiteY4" fmla="*/ 2611120 h 2926080"/>
              <a:gd name="connsiteX5" fmla="*/ 4104640 w 4104640"/>
              <a:gd name="connsiteY5" fmla="*/ 2926080 h 2926080"/>
              <a:gd name="connsiteX6" fmla="*/ 4104640 w 4104640"/>
              <a:gd name="connsiteY6" fmla="*/ 2926080 h 292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04640" h="2926080">
                <a:moveTo>
                  <a:pt x="0" y="0"/>
                </a:moveTo>
                <a:cubicBezTo>
                  <a:pt x="12700" y="205740"/>
                  <a:pt x="25400" y="411480"/>
                  <a:pt x="91440" y="660400"/>
                </a:cubicBezTo>
                <a:cubicBezTo>
                  <a:pt x="157480" y="909320"/>
                  <a:pt x="260773" y="1258147"/>
                  <a:pt x="396240" y="1493520"/>
                </a:cubicBezTo>
                <a:cubicBezTo>
                  <a:pt x="531707" y="1728893"/>
                  <a:pt x="616373" y="1886373"/>
                  <a:pt x="904240" y="2072640"/>
                </a:cubicBezTo>
                <a:cubicBezTo>
                  <a:pt x="1192107" y="2258907"/>
                  <a:pt x="1590040" y="2468880"/>
                  <a:pt x="2123440" y="2611120"/>
                </a:cubicBezTo>
                <a:cubicBezTo>
                  <a:pt x="2656840" y="2753360"/>
                  <a:pt x="4104640" y="2926080"/>
                  <a:pt x="4104640" y="2926080"/>
                </a:cubicBezTo>
                <a:lnTo>
                  <a:pt x="4104640" y="292608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3962400" y="5864423"/>
            <a:ext cx="1133323" cy="383977"/>
            <a:chOff x="6186195" y="5181600"/>
            <a:chExt cx="1133323" cy="383977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6629400" y="5181600"/>
              <a:ext cx="0" cy="19050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6186195" y="5257800"/>
                  <a:ext cx="113332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6195" y="5257800"/>
                  <a:ext cx="1133323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119616" y="2819400"/>
                <a:ext cx="13667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=1/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616" y="2819400"/>
                <a:ext cx="1366784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5624805" y="5547955"/>
            <a:ext cx="1004595" cy="4117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405605" y="5395555"/>
            <a:ext cx="1219200" cy="5641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200400" y="5014555"/>
            <a:ext cx="1219200" cy="9451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2514600" y="5852755"/>
            <a:ext cx="1504258" cy="383977"/>
            <a:chOff x="5947918" y="5181600"/>
            <a:chExt cx="1504258" cy="383977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6629400" y="5181600"/>
              <a:ext cx="0" cy="19050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5947918" y="5257800"/>
                  <a:ext cx="150425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7918" y="5257800"/>
                  <a:ext cx="1504258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6400800" y="5852755"/>
            <a:ext cx="391453" cy="395645"/>
            <a:chOff x="6400800" y="5181600"/>
            <a:chExt cx="391453" cy="395645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6629400" y="5181600"/>
              <a:ext cx="0" cy="19050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6400800" y="5269468"/>
                  <a:ext cx="39145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oMath>
                    </m:oMathPara>
                  </a14:m>
                  <a:endParaRPr lang="en-US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0800" y="5269468"/>
                  <a:ext cx="391453" cy="30777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/>
          <p:cNvGrpSpPr/>
          <p:nvPr/>
        </p:nvGrpSpPr>
        <p:grpSpPr>
          <a:xfrm>
            <a:off x="5181600" y="5852755"/>
            <a:ext cx="762388" cy="383977"/>
            <a:chOff x="6186195" y="5181600"/>
            <a:chExt cx="762388" cy="383977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6629400" y="5181600"/>
              <a:ext cx="0" cy="19050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186195" y="5257800"/>
                  <a:ext cx="7623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6195" y="5257800"/>
                  <a:ext cx="762388" cy="30777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3886200" y="4252555"/>
            <a:ext cx="1133324" cy="838200"/>
            <a:chOff x="3886200" y="4252555"/>
            <a:chExt cx="1133324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3886200" y="4252555"/>
                  <a:ext cx="1133324" cy="5348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𝒎</m:t>
                            </m:r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6200" y="4252555"/>
                  <a:ext cx="1133324" cy="534826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57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Oval 41"/>
            <p:cNvSpPr/>
            <p:nvPr/>
          </p:nvSpPr>
          <p:spPr>
            <a:xfrm>
              <a:off x="4374502" y="4938355"/>
              <a:ext cx="121298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624805" y="5439489"/>
            <a:ext cx="1004595" cy="314325"/>
            <a:chOff x="5548605" y="3534489"/>
            <a:chExt cx="1004595" cy="314325"/>
          </a:xfrm>
        </p:grpSpPr>
        <p:cxnSp>
          <p:nvCxnSpPr>
            <p:cNvPr id="44" name="Straight Arrow Connector 43"/>
            <p:cNvCxnSpPr>
              <a:stCxn id="30" idx="1"/>
              <a:endCxn id="30" idx="3"/>
            </p:cNvCxnSpPr>
            <p:nvPr/>
          </p:nvCxnSpPr>
          <p:spPr>
            <a:xfrm>
              <a:off x="5548605" y="3848814"/>
              <a:ext cx="100459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5943600" y="3534489"/>
                  <a:ext cx="38125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600" y="3534489"/>
                  <a:ext cx="381258" cy="3077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/>
          <p:cNvGrpSpPr/>
          <p:nvPr/>
        </p:nvGrpSpPr>
        <p:grpSpPr>
          <a:xfrm>
            <a:off x="4405605" y="5334000"/>
            <a:ext cx="1219200" cy="343614"/>
            <a:chOff x="5534610" y="3534489"/>
            <a:chExt cx="1219200" cy="343614"/>
          </a:xfrm>
        </p:grpSpPr>
        <p:cxnSp>
          <p:nvCxnSpPr>
            <p:cNvPr id="52" name="Straight Arrow Connector 51"/>
            <p:cNvCxnSpPr>
              <a:stCxn id="31" idx="1"/>
              <a:endCxn id="31" idx="3"/>
            </p:cNvCxnSpPr>
            <p:nvPr/>
          </p:nvCxnSpPr>
          <p:spPr>
            <a:xfrm>
              <a:off x="5534610" y="3878103"/>
              <a:ext cx="12192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5943600" y="3534489"/>
                  <a:ext cx="38125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600" y="3534489"/>
                  <a:ext cx="381258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55"/>
          <p:cNvGrpSpPr/>
          <p:nvPr/>
        </p:nvGrpSpPr>
        <p:grpSpPr>
          <a:xfrm>
            <a:off x="3200400" y="5142786"/>
            <a:ext cx="1219200" cy="343614"/>
            <a:chOff x="5534610" y="3534489"/>
            <a:chExt cx="1219200" cy="343614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5534610" y="3878103"/>
              <a:ext cx="12192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5943600" y="3534489"/>
                  <a:ext cx="38125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600" y="3534489"/>
                  <a:ext cx="381258" cy="307777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61"/>
          <p:cNvGrpSpPr/>
          <p:nvPr/>
        </p:nvGrpSpPr>
        <p:grpSpPr>
          <a:xfrm>
            <a:off x="6466547" y="4822296"/>
            <a:ext cx="391453" cy="725659"/>
            <a:chOff x="6466547" y="4822296"/>
            <a:chExt cx="391453" cy="725659"/>
          </a:xfrm>
        </p:grpSpPr>
        <p:sp>
          <p:nvSpPr>
            <p:cNvPr id="38" name="Oval 37"/>
            <p:cNvSpPr/>
            <p:nvPr/>
          </p:nvSpPr>
          <p:spPr>
            <a:xfrm>
              <a:off x="6584302" y="5395555"/>
              <a:ext cx="121298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6466547" y="4822296"/>
                  <a:ext cx="391453" cy="4970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𝒎</m:t>
                            </m:r>
                          </m:den>
                        </m:f>
                      </m:oMath>
                    </m:oMathPara>
                  </a14:m>
                  <a:endParaRPr lang="en-US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6547" y="4822296"/>
                  <a:ext cx="391453" cy="49705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/>
          <p:cNvGrpSpPr/>
          <p:nvPr/>
        </p:nvGrpSpPr>
        <p:grpSpPr>
          <a:xfrm>
            <a:off x="5334000" y="4709755"/>
            <a:ext cx="762388" cy="762000"/>
            <a:chOff x="5334000" y="4709755"/>
            <a:chExt cx="762388" cy="762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5334000" y="4709755"/>
                  <a:ext cx="762388" cy="5348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𝒎</m:t>
                            </m:r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0" y="4709755"/>
                  <a:ext cx="762388" cy="534826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57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Oval 63"/>
            <p:cNvSpPr/>
            <p:nvPr/>
          </p:nvSpPr>
          <p:spPr>
            <a:xfrm>
              <a:off x="5593702" y="5319355"/>
              <a:ext cx="121298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Cloud Callout 66"/>
          <p:cNvSpPr/>
          <p:nvPr/>
        </p:nvSpPr>
        <p:spPr>
          <a:xfrm>
            <a:off x="5715194" y="2454473"/>
            <a:ext cx="3428806" cy="1050727"/>
          </a:xfrm>
          <a:prstGeom prst="cloudCallout">
            <a:avLst>
              <a:gd name="adj1" fmla="val 36156"/>
              <a:gd name="adj2" fmla="val 8338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Relate the pink rectangles with the terms in the expression.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2752876" y="3352800"/>
            <a:ext cx="1504258" cy="838200"/>
            <a:chOff x="3886200" y="4252555"/>
            <a:chExt cx="1504258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3886200" y="4252555"/>
                  <a:ext cx="1504258" cy="5348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𝒎</m:t>
                            </m:r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sz="1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𝒋</m:t>
                                </m:r>
                              </m:e>
                              <m:sub>
                                <m:r>
                                  <a:rPr lang="en-US" sz="1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4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6200" y="4252555"/>
                  <a:ext cx="1504258" cy="534826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Oval 70"/>
            <p:cNvSpPr/>
            <p:nvPr/>
          </p:nvSpPr>
          <p:spPr>
            <a:xfrm>
              <a:off x="4374502" y="4938355"/>
              <a:ext cx="121298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917267" y="1447800"/>
                <a:ext cx="1074333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r>
                        <a:rPr lang="en-US" b="1" dirty="0">
                          <a:latin typeface="Cambria Math"/>
                        </a:rPr>
                        <m:t>𝐥𝐨𝐠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7267" y="1447800"/>
                <a:ext cx="1074333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6452" r="-6180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910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  <p:bldP spid="29" grpId="0"/>
      <p:bldP spid="30" grpId="0" animBg="1"/>
      <p:bldP spid="31" grpId="0" animBg="1"/>
      <p:bldP spid="32" grpId="0" animBg="1"/>
      <p:bldP spid="67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Set Cover </a:t>
            </a:r>
            <a:r>
              <a:rPr lang="en-US" sz="3200" b="1" dirty="0"/>
              <a:t>Problem</a:t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lvl="1"/>
                <a:r>
                  <a:rPr lang="en-US" sz="2000" dirty="0"/>
                  <a:t>a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}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,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Optimization version</a:t>
                </a:r>
                <a:r>
                  <a:rPr lang="en-US" sz="2000" dirty="0"/>
                  <a:t>: Compute </a:t>
                </a:r>
                <a:r>
                  <a:rPr lang="en-US" sz="2000" u="sng" dirty="0"/>
                  <a:t>least number of sets</a:t>
                </a:r>
                <a:r>
                  <a:rPr lang="en-US" sz="2000" dirty="0"/>
                  <a:t> that can </a:t>
                </a:r>
                <a:r>
                  <a:rPr lang="en-US" sz="2000" b="1" dirty="0"/>
                  <a:t>cover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Decision version</a:t>
                </a:r>
                <a:r>
                  <a:rPr lang="en-US" sz="2000" dirty="0"/>
                  <a:t>: 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NP</a:t>
                </a:r>
                <a:r>
                  <a:rPr lang="en-US" sz="2000" dirty="0"/>
                  <a:t>-complete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Approximation algorithm </a:t>
                </a:r>
                <a:r>
                  <a:rPr lang="en-US" sz="2000" dirty="0"/>
                  <a:t>for the </a:t>
                </a:r>
                <a:r>
                  <a:rPr lang="en-US" sz="2000" u="sng" dirty="0"/>
                  <a:t>optimization version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While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/>
                  <a:t>&lt;&gt; empty </a:t>
                </a:r>
                <a:r>
                  <a:rPr lang="en-US" sz="20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 Pick a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such that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|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  <m:r>
                      <a:rPr lang="en-US" sz="2000" b="1" i="1" dirty="0">
                        <a:latin typeface="Cambria Math"/>
                      </a:rPr>
                      <m:t>∩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/>
                  <a:t> is maximum;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Remove all elements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∩</m:t>
                    </m:r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/>
                  <a:t>;</a:t>
                </a:r>
                <a:endParaRPr lang="en-US" sz="2800" dirty="0"/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/>
                  <a:t>Return all subsets </a:t>
                </a:r>
                <a:r>
                  <a:rPr lang="en-US" sz="2000" u="sng" dirty="0"/>
                  <a:t>picked</a:t>
                </a:r>
                <a:r>
                  <a:rPr lang="en-US" sz="2000" dirty="0"/>
                  <a:t> in the while loop.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17011</TotalTime>
  <Words>1422</Words>
  <Application>Microsoft Macintosh PowerPoint</Application>
  <PresentationFormat>On-screen Show (4:3)</PresentationFormat>
  <Paragraphs>455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Cambria Math</vt:lpstr>
      <vt:lpstr>Wingdings</vt:lpstr>
      <vt:lpstr>Office Theme</vt:lpstr>
      <vt:lpstr>Design and Analysis of Algorithms CS345  </vt:lpstr>
      <vt:lpstr>Set Cover Problem</vt:lpstr>
      <vt:lpstr>Set Cover Problem </vt:lpstr>
      <vt:lpstr>Set Cover Problem </vt:lpstr>
      <vt:lpstr>Set Cover Problem </vt:lpstr>
      <vt:lpstr>A discrete Math Gem</vt:lpstr>
      <vt:lpstr>A discrete math gem</vt:lpstr>
      <vt:lpstr>PowerPoint Presentation</vt:lpstr>
      <vt:lpstr>Set Cover Problem </vt:lpstr>
      <vt:lpstr>Optimality of the Greedy algorithm </vt:lpstr>
      <vt:lpstr>Optimality of the Greedy algorithm </vt:lpstr>
      <vt:lpstr>Optimality of the Greedy algorithm </vt:lpstr>
      <vt:lpstr>Optimality of the Greedy algorithm </vt:lpstr>
      <vt:lpstr>Optimality of the Greedy algorithm </vt:lpstr>
      <vt:lpstr>Set Cover Problem </vt:lpstr>
      <vt:lpstr>How to analyze the greedy algorithm ?</vt:lpstr>
      <vt:lpstr>How to analyze the greedy algorithm ?</vt:lpstr>
      <vt:lpstr>How to analyze the greedy algorithm ?</vt:lpstr>
      <vt:lpstr>Cost of each set  cost of each element  </vt:lpstr>
      <vt:lpstr>Cost of each set  cost of each element   </vt:lpstr>
      <vt:lpstr>Any set s_i : present in Optimal but not in Greedy </vt:lpstr>
      <vt:lpstr>Any sequence of selecting the Optimal set cover</vt:lpstr>
      <vt:lpstr>The core of the analysis</vt:lpstr>
      <vt:lpstr>Visualize the Greedy algorithm  from perspective of s_i</vt:lpstr>
      <vt:lpstr>PowerPoint Presentation</vt:lpstr>
      <vt:lpstr>PowerPoint Presentation</vt:lpstr>
      <vt:lpstr>What have we established ?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Raghunath Tewari</cp:lastModifiedBy>
  <cp:revision>1447</cp:revision>
  <dcterms:created xsi:type="dcterms:W3CDTF">2011-12-03T04:13:03Z</dcterms:created>
  <dcterms:modified xsi:type="dcterms:W3CDTF">2024-10-31T10:52:25Z</dcterms:modified>
</cp:coreProperties>
</file>