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2" r:id="rId1"/>
  </p:sldMasterIdLst>
  <p:notesMasterIdLst>
    <p:notesMasterId r:id="rId26"/>
  </p:notesMasterIdLst>
  <p:sldIdLst>
    <p:sldId id="274" r:id="rId2"/>
    <p:sldId id="432" r:id="rId3"/>
    <p:sldId id="495" r:id="rId4"/>
    <p:sldId id="496" r:id="rId5"/>
    <p:sldId id="435" r:id="rId6"/>
    <p:sldId id="436" r:id="rId7"/>
    <p:sldId id="437" r:id="rId8"/>
    <p:sldId id="448" r:id="rId9"/>
    <p:sldId id="447" r:id="rId10"/>
    <p:sldId id="497" r:id="rId11"/>
    <p:sldId id="498" r:id="rId12"/>
    <p:sldId id="499" r:id="rId13"/>
    <p:sldId id="500" r:id="rId14"/>
    <p:sldId id="479" r:id="rId15"/>
    <p:sldId id="501" r:id="rId16"/>
    <p:sldId id="481" r:id="rId17"/>
    <p:sldId id="482" r:id="rId18"/>
    <p:sldId id="483" r:id="rId19"/>
    <p:sldId id="456" r:id="rId20"/>
    <p:sldId id="485" r:id="rId21"/>
    <p:sldId id="486" r:id="rId22"/>
    <p:sldId id="487" r:id="rId23"/>
    <p:sldId id="392" r:id="rId24"/>
    <p:sldId id="452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01834F-1D7F-374D-8C22-6D14041DD8C1}" v="441" dt="2024-08-09T02:48:33.2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76" autoAdjust="0"/>
    <p:restoredTop sz="94654" autoAdjust="0"/>
  </p:normalViewPr>
  <p:slideViewPr>
    <p:cSldViewPr>
      <p:cViewPr varScale="1">
        <p:scale>
          <a:sx n="80" d="100"/>
          <a:sy n="80" d="100"/>
        </p:scale>
        <p:origin x="2760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ghunath Tewari" userId="2638bdda-d406-4938-a2a6-e4e967acb772" providerId="ADAL" clId="{4801834F-1D7F-374D-8C22-6D14041DD8C1}"/>
    <pc:docChg chg="undo custSel addSld delSld modSld sldOrd">
      <pc:chgData name="Raghunath Tewari" userId="2638bdda-d406-4938-a2a6-e4e967acb772" providerId="ADAL" clId="{4801834F-1D7F-374D-8C22-6D14041DD8C1}" dt="2024-08-09T04:36:39.891" v="480" actId="2696"/>
      <pc:docMkLst>
        <pc:docMk/>
      </pc:docMkLst>
      <pc:sldChg chg="delSp modSp mod delAnim modAnim">
        <pc:chgData name="Raghunath Tewari" userId="2638bdda-d406-4938-a2a6-e4e967acb772" providerId="ADAL" clId="{4801834F-1D7F-374D-8C22-6D14041DD8C1}" dt="2024-08-09T02:05:29.345" v="381" actId="207"/>
        <pc:sldMkLst>
          <pc:docMk/>
          <pc:sldMk cId="0" sldId="274"/>
        </pc:sldMkLst>
        <pc:spChg chg="mod">
          <ac:chgData name="Raghunath Tewari" userId="2638bdda-d406-4938-a2a6-e4e967acb772" providerId="ADAL" clId="{4801834F-1D7F-374D-8C22-6D14041DD8C1}" dt="2024-08-06T12:56:00.840" v="9" actId="20577"/>
          <ac:spMkLst>
            <pc:docMk/>
            <pc:sldMk cId="0" sldId="274"/>
            <ac:spMk id="2" creationId="{00000000-0000-0000-0000-000000000000}"/>
          </ac:spMkLst>
        </pc:spChg>
        <pc:spChg chg="mod">
          <ac:chgData name="Raghunath Tewari" userId="2638bdda-d406-4938-a2a6-e4e967acb772" providerId="ADAL" clId="{4801834F-1D7F-374D-8C22-6D14041DD8C1}" dt="2024-08-09T02:05:24.517" v="380" actId="207"/>
          <ac:spMkLst>
            <pc:docMk/>
            <pc:sldMk cId="0" sldId="274"/>
            <ac:spMk id="3" creationId="{00000000-0000-0000-0000-000000000000}"/>
          </ac:spMkLst>
        </pc:spChg>
        <pc:spChg chg="del">
          <ac:chgData name="Raghunath Tewari" userId="2638bdda-d406-4938-a2a6-e4e967acb772" providerId="ADAL" clId="{4801834F-1D7F-374D-8C22-6D14041DD8C1}" dt="2024-08-08T12:56:42.578" v="338" actId="478"/>
          <ac:spMkLst>
            <pc:docMk/>
            <pc:sldMk cId="0" sldId="274"/>
            <ac:spMk id="5" creationId="{00000000-0000-0000-0000-000000000000}"/>
          </ac:spMkLst>
        </pc:spChg>
      </pc:sldChg>
      <pc:sldChg chg="del">
        <pc:chgData name="Raghunath Tewari" userId="2638bdda-d406-4938-a2a6-e4e967acb772" providerId="ADAL" clId="{4801834F-1D7F-374D-8C22-6D14041DD8C1}" dt="2024-08-09T04:36:39.165" v="470" actId="2696"/>
        <pc:sldMkLst>
          <pc:docMk/>
          <pc:sldMk cId="2139680984" sldId="422"/>
        </pc:sldMkLst>
      </pc:sldChg>
      <pc:sldChg chg="del">
        <pc:chgData name="Raghunath Tewari" userId="2638bdda-d406-4938-a2a6-e4e967acb772" providerId="ADAL" clId="{4801834F-1D7F-374D-8C22-6D14041DD8C1}" dt="2024-08-09T04:36:39.275" v="471" actId="2696"/>
        <pc:sldMkLst>
          <pc:docMk/>
          <pc:sldMk cId="4040497817" sldId="423"/>
        </pc:sldMkLst>
      </pc:sldChg>
      <pc:sldChg chg="del">
        <pc:chgData name="Raghunath Tewari" userId="2638bdda-d406-4938-a2a6-e4e967acb772" providerId="ADAL" clId="{4801834F-1D7F-374D-8C22-6D14041DD8C1}" dt="2024-08-09T04:36:39.426" v="475" actId="2696"/>
        <pc:sldMkLst>
          <pc:docMk/>
          <pc:sldMk cId="2923602915" sldId="427"/>
        </pc:sldMkLst>
      </pc:sldChg>
      <pc:sldChg chg="del">
        <pc:chgData name="Raghunath Tewari" userId="2638bdda-d406-4938-a2a6-e4e967acb772" providerId="ADAL" clId="{4801834F-1D7F-374D-8C22-6D14041DD8C1}" dt="2024-08-09T04:36:39.509" v="476" actId="2696"/>
        <pc:sldMkLst>
          <pc:docMk/>
          <pc:sldMk cId="1128717084" sldId="428"/>
        </pc:sldMkLst>
      </pc:sldChg>
      <pc:sldChg chg="del">
        <pc:chgData name="Raghunath Tewari" userId="2638bdda-d406-4938-a2a6-e4e967acb772" providerId="ADAL" clId="{4801834F-1D7F-374D-8C22-6D14041DD8C1}" dt="2024-08-09T04:36:39.359" v="472" actId="2696"/>
        <pc:sldMkLst>
          <pc:docMk/>
          <pc:sldMk cId="1612899349" sldId="429"/>
        </pc:sldMkLst>
      </pc:sldChg>
      <pc:sldChg chg="del">
        <pc:chgData name="Raghunath Tewari" userId="2638bdda-d406-4938-a2a6-e4e967acb772" providerId="ADAL" clId="{4801834F-1D7F-374D-8C22-6D14041DD8C1}" dt="2024-08-09T04:36:39.617" v="477" actId="2696"/>
        <pc:sldMkLst>
          <pc:docMk/>
          <pc:sldMk cId="3845122627" sldId="431"/>
        </pc:sldMkLst>
      </pc:sldChg>
      <pc:sldChg chg="add">
        <pc:chgData name="Raghunath Tewari" userId="2638bdda-d406-4938-a2a6-e4e967acb772" providerId="ADAL" clId="{4801834F-1D7F-374D-8C22-6D14041DD8C1}" dt="2024-08-07T04:48:52.056" v="11"/>
        <pc:sldMkLst>
          <pc:docMk/>
          <pc:sldMk cId="287875149" sldId="432"/>
        </pc:sldMkLst>
      </pc:sldChg>
      <pc:sldChg chg="del">
        <pc:chgData name="Raghunath Tewari" userId="2638bdda-d406-4938-a2a6-e4e967acb772" providerId="ADAL" clId="{4801834F-1D7F-374D-8C22-6D14041DD8C1}" dt="2024-08-07T04:48:48.448" v="10" actId="2696"/>
        <pc:sldMkLst>
          <pc:docMk/>
          <pc:sldMk cId="672491083" sldId="432"/>
        </pc:sldMkLst>
      </pc:sldChg>
      <pc:sldChg chg="modSp del modAnim">
        <pc:chgData name="Raghunath Tewari" userId="2638bdda-d406-4938-a2a6-e4e967acb772" providerId="ADAL" clId="{4801834F-1D7F-374D-8C22-6D14041DD8C1}" dt="2024-08-09T04:36:39.796" v="479" actId="2696"/>
        <pc:sldMkLst>
          <pc:docMk/>
          <pc:sldMk cId="1484081850" sldId="433"/>
        </pc:sldMkLst>
        <pc:spChg chg="mod">
          <ac:chgData name="Raghunath Tewari" userId="2638bdda-d406-4938-a2a6-e4e967acb772" providerId="ADAL" clId="{4801834F-1D7F-374D-8C22-6D14041DD8C1}" dt="2024-08-09T02:48:18.836" v="464" actId="20577"/>
          <ac:spMkLst>
            <pc:docMk/>
            <pc:sldMk cId="1484081850" sldId="433"/>
            <ac:spMk id="3" creationId="{00000000-0000-0000-0000-000000000000}"/>
          </ac:spMkLst>
        </pc:spChg>
      </pc:sldChg>
      <pc:sldChg chg="modSp del modAnim">
        <pc:chgData name="Raghunath Tewari" userId="2638bdda-d406-4938-a2a6-e4e967acb772" providerId="ADAL" clId="{4801834F-1D7F-374D-8C22-6D14041DD8C1}" dt="2024-08-09T04:36:39.891" v="480" actId="2696"/>
        <pc:sldMkLst>
          <pc:docMk/>
          <pc:sldMk cId="145097513" sldId="434"/>
        </pc:sldMkLst>
        <pc:spChg chg="mod">
          <ac:chgData name="Raghunath Tewari" userId="2638bdda-d406-4938-a2a6-e4e967acb772" providerId="ADAL" clId="{4801834F-1D7F-374D-8C22-6D14041DD8C1}" dt="2024-08-09T02:48:33.217" v="468" actId="20577"/>
          <ac:spMkLst>
            <pc:docMk/>
            <pc:sldMk cId="145097513" sldId="434"/>
            <ac:spMk id="3" creationId="{00000000-0000-0000-0000-000000000000}"/>
          </ac:spMkLst>
        </pc:spChg>
      </pc:sldChg>
      <pc:sldChg chg="add">
        <pc:chgData name="Raghunath Tewari" userId="2638bdda-d406-4938-a2a6-e4e967acb772" providerId="ADAL" clId="{4801834F-1D7F-374D-8C22-6D14041DD8C1}" dt="2024-08-07T04:48:52.056" v="11"/>
        <pc:sldMkLst>
          <pc:docMk/>
          <pc:sldMk cId="2704305296" sldId="435"/>
        </pc:sldMkLst>
      </pc:sldChg>
      <pc:sldChg chg="add modAnim">
        <pc:chgData name="Raghunath Tewari" userId="2638bdda-d406-4938-a2a6-e4e967acb772" providerId="ADAL" clId="{4801834F-1D7F-374D-8C22-6D14041DD8C1}" dt="2024-08-09T02:14:53.522" v="419"/>
        <pc:sldMkLst>
          <pc:docMk/>
          <pc:sldMk cId="957242243" sldId="436"/>
        </pc:sldMkLst>
      </pc:sldChg>
      <pc:sldChg chg="addSp delSp modSp add modAnim">
        <pc:chgData name="Raghunath Tewari" userId="2638bdda-d406-4938-a2a6-e4e967acb772" providerId="ADAL" clId="{4801834F-1D7F-374D-8C22-6D14041DD8C1}" dt="2024-08-09T02:14:58.264" v="421" actId="20577"/>
        <pc:sldMkLst>
          <pc:docMk/>
          <pc:sldMk cId="295160110" sldId="437"/>
        </pc:sldMkLst>
        <pc:spChg chg="add mod">
          <ac:chgData name="Raghunath Tewari" userId="2638bdda-d406-4938-a2a6-e4e967acb772" providerId="ADAL" clId="{4801834F-1D7F-374D-8C22-6D14041DD8C1}" dt="2024-08-09T02:14:12.268" v="415" actId="478"/>
          <ac:spMkLst>
            <pc:docMk/>
            <pc:sldMk cId="295160110" sldId="437"/>
            <ac:spMk id="2" creationId="{1144CE07-D315-D4DB-78DE-9E479EEE4FCB}"/>
          </ac:spMkLst>
        </pc:spChg>
        <pc:spChg chg="mod">
          <ac:chgData name="Raghunath Tewari" userId="2638bdda-d406-4938-a2a6-e4e967acb772" providerId="ADAL" clId="{4801834F-1D7F-374D-8C22-6D14041DD8C1}" dt="2024-08-09T02:14:06.432" v="414" actId="20577"/>
          <ac:spMkLst>
            <pc:docMk/>
            <pc:sldMk cId="295160110" sldId="437"/>
            <ac:spMk id="5" creationId="{00000000-0000-0000-0000-000000000000}"/>
          </ac:spMkLst>
        </pc:spChg>
        <pc:spChg chg="add del">
          <ac:chgData name="Raghunath Tewari" userId="2638bdda-d406-4938-a2a6-e4e967acb772" providerId="ADAL" clId="{4801834F-1D7F-374D-8C22-6D14041DD8C1}" dt="2024-08-09T02:14:45.674" v="416" actId="478"/>
          <ac:spMkLst>
            <pc:docMk/>
            <pc:sldMk cId="295160110" sldId="437"/>
            <ac:spMk id="6" creationId="{00000000-0000-0000-0000-000000000000}"/>
          </ac:spMkLst>
        </pc:spChg>
      </pc:sldChg>
      <pc:sldChg chg="add">
        <pc:chgData name="Raghunath Tewari" userId="2638bdda-d406-4938-a2a6-e4e967acb772" providerId="ADAL" clId="{4801834F-1D7F-374D-8C22-6D14041DD8C1}" dt="2024-08-07T04:48:52.056" v="11"/>
        <pc:sldMkLst>
          <pc:docMk/>
          <pc:sldMk cId="1085884040" sldId="447"/>
        </pc:sldMkLst>
      </pc:sldChg>
      <pc:sldChg chg="add">
        <pc:chgData name="Raghunath Tewari" userId="2638bdda-d406-4938-a2a6-e4e967acb772" providerId="ADAL" clId="{4801834F-1D7F-374D-8C22-6D14041DD8C1}" dt="2024-08-07T04:48:52.056" v="11"/>
        <pc:sldMkLst>
          <pc:docMk/>
          <pc:sldMk cId="232000275" sldId="448"/>
        </pc:sldMkLst>
      </pc:sldChg>
      <pc:sldChg chg="del">
        <pc:chgData name="Raghunath Tewari" userId="2638bdda-d406-4938-a2a6-e4e967acb772" providerId="ADAL" clId="{4801834F-1D7F-374D-8C22-6D14041DD8C1}" dt="2024-08-09T04:36:39.379" v="473" actId="2696"/>
        <pc:sldMkLst>
          <pc:docMk/>
          <pc:sldMk cId="1458386754" sldId="449"/>
        </pc:sldMkLst>
      </pc:sldChg>
      <pc:sldChg chg="del">
        <pc:chgData name="Raghunath Tewari" userId="2638bdda-d406-4938-a2a6-e4e967acb772" providerId="ADAL" clId="{4801834F-1D7F-374D-8C22-6D14041DD8C1}" dt="2024-08-09T04:36:39.398" v="474" actId="2696"/>
        <pc:sldMkLst>
          <pc:docMk/>
          <pc:sldMk cId="1375749391" sldId="450"/>
        </pc:sldMkLst>
      </pc:sldChg>
      <pc:sldChg chg="modSp del modAnim">
        <pc:chgData name="Raghunath Tewari" userId="2638bdda-d406-4938-a2a6-e4e967acb772" providerId="ADAL" clId="{4801834F-1D7F-374D-8C22-6D14041DD8C1}" dt="2024-08-09T04:36:39.693" v="478" actId="2696"/>
        <pc:sldMkLst>
          <pc:docMk/>
          <pc:sldMk cId="1141803417" sldId="451"/>
        </pc:sldMkLst>
        <pc:spChg chg="mod">
          <ac:chgData name="Raghunath Tewari" userId="2638bdda-d406-4938-a2a6-e4e967acb772" providerId="ADAL" clId="{4801834F-1D7F-374D-8C22-6D14041DD8C1}" dt="2024-08-09T02:46:52.792" v="460" actId="12"/>
          <ac:spMkLst>
            <pc:docMk/>
            <pc:sldMk cId="1141803417" sldId="451"/>
            <ac:spMk id="3" creationId="{00000000-0000-0000-0000-000000000000}"/>
          </ac:spMkLst>
        </pc:spChg>
      </pc:sldChg>
      <pc:sldChg chg="add del">
        <pc:chgData name="Raghunath Tewari" userId="2638bdda-d406-4938-a2a6-e4e967acb772" providerId="ADAL" clId="{4801834F-1D7F-374D-8C22-6D14041DD8C1}" dt="2024-08-07T04:54:05.701" v="19" actId="2696"/>
        <pc:sldMkLst>
          <pc:docMk/>
          <pc:sldMk cId="2172845027" sldId="453"/>
        </pc:sldMkLst>
      </pc:sldChg>
      <pc:sldChg chg="del">
        <pc:chgData name="Raghunath Tewari" userId="2638bdda-d406-4938-a2a6-e4e967acb772" providerId="ADAL" clId="{4801834F-1D7F-374D-8C22-6D14041DD8C1}" dt="2024-08-09T04:36:39.042" v="469" actId="2696"/>
        <pc:sldMkLst>
          <pc:docMk/>
          <pc:sldMk cId="2866535172" sldId="454"/>
        </pc:sldMkLst>
      </pc:sldChg>
      <pc:sldChg chg="add del">
        <pc:chgData name="Raghunath Tewari" userId="2638bdda-d406-4938-a2a6-e4e967acb772" providerId="ADAL" clId="{4801834F-1D7F-374D-8C22-6D14041DD8C1}" dt="2024-08-07T04:54:52.991" v="23" actId="2696"/>
        <pc:sldMkLst>
          <pc:docMk/>
          <pc:sldMk cId="2040483082" sldId="455"/>
        </pc:sldMkLst>
      </pc:sldChg>
      <pc:sldChg chg="modSp add ord modAnim">
        <pc:chgData name="Raghunath Tewari" userId="2638bdda-d406-4938-a2a6-e4e967acb772" providerId="ADAL" clId="{4801834F-1D7F-374D-8C22-6D14041DD8C1}" dt="2024-08-07T05:02:30.069" v="321" actId="20577"/>
        <pc:sldMkLst>
          <pc:docMk/>
          <pc:sldMk cId="834891810" sldId="456"/>
        </pc:sldMkLst>
        <pc:spChg chg="mod">
          <ac:chgData name="Raghunath Tewari" userId="2638bdda-d406-4938-a2a6-e4e967acb772" providerId="ADAL" clId="{4801834F-1D7F-374D-8C22-6D14041DD8C1}" dt="2024-08-07T05:02:30.069" v="321" actId="20577"/>
          <ac:spMkLst>
            <pc:docMk/>
            <pc:sldMk cId="834891810" sldId="456"/>
            <ac:spMk id="3" creationId="{00000000-0000-0000-0000-000000000000}"/>
          </ac:spMkLst>
        </pc:spChg>
      </pc:sldChg>
      <pc:sldChg chg="del">
        <pc:chgData name="Raghunath Tewari" userId="2638bdda-d406-4938-a2a6-e4e967acb772" providerId="ADAL" clId="{4801834F-1D7F-374D-8C22-6D14041DD8C1}" dt="2024-08-07T04:49:55.044" v="13" actId="2696"/>
        <pc:sldMkLst>
          <pc:docMk/>
          <pc:sldMk cId="1477388056" sldId="474"/>
        </pc:sldMkLst>
      </pc:sldChg>
      <pc:sldChg chg="del">
        <pc:chgData name="Raghunath Tewari" userId="2638bdda-d406-4938-a2a6-e4e967acb772" providerId="ADAL" clId="{4801834F-1D7F-374D-8C22-6D14041DD8C1}" dt="2024-08-07T04:49:57.077" v="14" actId="2696"/>
        <pc:sldMkLst>
          <pc:docMk/>
          <pc:sldMk cId="1756393056" sldId="475"/>
        </pc:sldMkLst>
      </pc:sldChg>
      <pc:sldChg chg="del">
        <pc:chgData name="Raghunath Tewari" userId="2638bdda-d406-4938-a2a6-e4e967acb772" providerId="ADAL" clId="{4801834F-1D7F-374D-8C22-6D14041DD8C1}" dt="2024-08-07T04:50:05.539" v="15" actId="2696"/>
        <pc:sldMkLst>
          <pc:docMk/>
          <pc:sldMk cId="3830373888" sldId="476"/>
        </pc:sldMkLst>
      </pc:sldChg>
      <pc:sldChg chg="del">
        <pc:chgData name="Raghunath Tewari" userId="2638bdda-d406-4938-a2a6-e4e967acb772" providerId="ADAL" clId="{4801834F-1D7F-374D-8C22-6D14041DD8C1}" dt="2024-08-07T04:51:00.718" v="16" actId="2696"/>
        <pc:sldMkLst>
          <pc:docMk/>
          <pc:sldMk cId="1448099491" sldId="477"/>
        </pc:sldMkLst>
      </pc:sldChg>
      <pc:sldChg chg="del">
        <pc:chgData name="Raghunath Tewari" userId="2638bdda-d406-4938-a2a6-e4e967acb772" providerId="ADAL" clId="{4801834F-1D7F-374D-8C22-6D14041DD8C1}" dt="2024-08-07T04:52:56.909" v="17" actId="2696"/>
        <pc:sldMkLst>
          <pc:docMk/>
          <pc:sldMk cId="3100621110" sldId="478"/>
        </pc:sldMkLst>
      </pc:sldChg>
      <pc:sldChg chg="ord">
        <pc:chgData name="Raghunath Tewari" userId="2638bdda-d406-4938-a2a6-e4e967acb772" providerId="ADAL" clId="{4801834F-1D7F-374D-8C22-6D14041DD8C1}" dt="2024-08-07T04:53:31.206" v="18" actId="20578"/>
        <pc:sldMkLst>
          <pc:docMk/>
          <pc:sldMk cId="4263767867" sldId="479"/>
        </pc:sldMkLst>
      </pc:sldChg>
      <pc:sldChg chg="del">
        <pc:chgData name="Raghunath Tewari" userId="2638bdda-d406-4938-a2a6-e4e967acb772" providerId="ADAL" clId="{4801834F-1D7F-374D-8C22-6D14041DD8C1}" dt="2024-08-07T04:54:22.830" v="20" actId="2696"/>
        <pc:sldMkLst>
          <pc:docMk/>
          <pc:sldMk cId="2100688436" sldId="480"/>
        </pc:sldMkLst>
      </pc:sldChg>
      <pc:sldChg chg="addSp modSp mod modAnim">
        <pc:chgData name="Raghunath Tewari" userId="2638bdda-d406-4938-a2a6-e4e967acb772" providerId="ADAL" clId="{4801834F-1D7F-374D-8C22-6D14041DD8C1}" dt="2024-08-09T02:31:15.507" v="426" actId="20577"/>
        <pc:sldMkLst>
          <pc:docMk/>
          <pc:sldMk cId="3348569823" sldId="483"/>
        </pc:sldMkLst>
        <pc:spChg chg="add mod">
          <ac:chgData name="Raghunath Tewari" userId="2638bdda-d406-4938-a2a6-e4e967acb772" providerId="ADAL" clId="{4801834F-1D7F-374D-8C22-6D14041DD8C1}" dt="2024-08-09T02:31:15.507" v="426" actId="20577"/>
          <ac:spMkLst>
            <pc:docMk/>
            <pc:sldMk cId="3348569823" sldId="483"/>
            <ac:spMk id="5" creationId="{1B82B44A-3533-26B8-2AC9-FDFB5BBD14C1}"/>
          </ac:spMkLst>
        </pc:spChg>
      </pc:sldChg>
      <pc:sldChg chg="del">
        <pc:chgData name="Raghunath Tewari" userId="2638bdda-d406-4938-a2a6-e4e967acb772" providerId="ADAL" clId="{4801834F-1D7F-374D-8C22-6D14041DD8C1}" dt="2024-08-07T04:49:54.923" v="12" actId="2696"/>
        <pc:sldMkLst>
          <pc:docMk/>
          <pc:sldMk cId="2647818987" sldId="484"/>
        </pc:sldMkLst>
      </pc:sldChg>
      <pc:sldChg chg="del">
        <pc:chgData name="Raghunath Tewari" userId="2638bdda-d406-4938-a2a6-e4e967acb772" providerId="ADAL" clId="{4801834F-1D7F-374D-8C22-6D14041DD8C1}" dt="2024-08-07T05:03:07.185" v="322" actId="2696"/>
        <pc:sldMkLst>
          <pc:docMk/>
          <pc:sldMk cId="2701155250" sldId="494"/>
        </pc:sldMkLst>
      </pc:sldChg>
      <pc:sldChg chg="add">
        <pc:chgData name="Raghunath Tewari" userId="2638bdda-d406-4938-a2a6-e4e967acb772" providerId="ADAL" clId="{4801834F-1D7F-374D-8C22-6D14041DD8C1}" dt="2024-08-07T04:48:52.056" v="11"/>
        <pc:sldMkLst>
          <pc:docMk/>
          <pc:sldMk cId="588420432" sldId="495"/>
        </pc:sldMkLst>
      </pc:sldChg>
      <pc:sldChg chg="add">
        <pc:chgData name="Raghunath Tewari" userId="2638bdda-d406-4938-a2a6-e4e967acb772" providerId="ADAL" clId="{4801834F-1D7F-374D-8C22-6D14041DD8C1}" dt="2024-08-07T04:48:52.056" v="11"/>
        <pc:sldMkLst>
          <pc:docMk/>
          <pc:sldMk cId="670146717" sldId="496"/>
        </pc:sldMkLst>
      </pc:sldChg>
      <pc:sldChg chg="add">
        <pc:chgData name="Raghunath Tewari" userId="2638bdda-d406-4938-a2a6-e4e967acb772" providerId="ADAL" clId="{4801834F-1D7F-374D-8C22-6D14041DD8C1}" dt="2024-08-07T04:48:52.056" v="11"/>
        <pc:sldMkLst>
          <pc:docMk/>
          <pc:sldMk cId="3892981780" sldId="497"/>
        </pc:sldMkLst>
      </pc:sldChg>
      <pc:sldChg chg="add">
        <pc:chgData name="Raghunath Tewari" userId="2638bdda-d406-4938-a2a6-e4e967acb772" providerId="ADAL" clId="{4801834F-1D7F-374D-8C22-6D14041DD8C1}" dt="2024-08-07T04:48:52.056" v="11"/>
        <pc:sldMkLst>
          <pc:docMk/>
          <pc:sldMk cId="4139311313" sldId="498"/>
        </pc:sldMkLst>
      </pc:sldChg>
      <pc:sldChg chg="add">
        <pc:chgData name="Raghunath Tewari" userId="2638bdda-d406-4938-a2a6-e4e967acb772" providerId="ADAL" clId="{4801834F-1D7F-374D-8C22-6D14041DD8C1}" dt="2024-08-07T04:48:52.056" v="11"/>
        <pc:sldMkLst>
          <pc:docMk/>
          <pc:sldMk cId="1550630207" sldId="499"/>
        </pc:sldMkLst>
      </pc:sldChg>
      <pc:sldChg chg="add">
        <pc:chgData name="Raghunath Tewari" userId="2638bdda-d406-4938-a2a6-e4e967acb772" providerId="ADAL" clId="{4801834F-1D7F-374D-8C22-6D14041DD8C1}" dt="2024-08-07T04:48:52.056" v="11"/>
        <pc:sldMkLst>
          <pc:docMk/>
          <pc:sldMk cId="850473223" sldId="500"/>
        </pc:sldMkLst>
      </pc:sldChg>
      <pc:sldChg chg="modSp add mod">
        <pc:chgData name="Raghunath Tewari" userId="2638bdda-d406-4938-a2a6-e4e967acb772" providerId="ADAL" clId="{4801834F-1D7F-374D-8C22-6D14041DD8C1}" dt="2024-08-07T04:54:35.439" v="22" actId="14100"/>
        <pc:sldMkLst>
          <pc:docMk/>
          <pc:sldMk cId="3297121523" sldId="501"/>
        </pc:sldMkLst>
        <pc:spChg chg="mod">
          <ac:chgData name="Raghunath Tewari" userId="2638bdda-d406-4938-a2a6-e4e967acb772" providerId="ADAL" clId="{4801834F-1D7F-374D-8C22-6D14041DD8C1}" dt="2024-08-07T04:54:35.439" v="22" actId="14100"/>
          <ac:spMkLst>
            <pc:docMk/>
            <pc:sldMk cId="3297121523" sldId="501"/>
            <ac:spMk id="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AA3A7DB-FD4B-4A56-961D-EE92B832D86A}" type="datetimeFigureOut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428B6ACE-7DA9-451D-B4FE-F8D8CCE413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742846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1E3B87-0EAF-4D3F-A8FE-4D644E3BA938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3177C87-4399-4169-8EAA-A2FF838D2D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2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11F363-266E-4B39-9664-0E5F96917999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8759C-6D63-4A5B-8A92-29BD5C9DCC8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374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A32EBB-5C32-49A2-ADCD-F3C86202F8FA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E1702-FB5B-4ADB-8DA9-1EFEE2FCFD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828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9C23F-070E-4955-A2E9-D262826D12BE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7D3F34-CCFE-4664-990B-25D48250FF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37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811857-66C0-437E-ACBA-BF7BCE55233B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2E9ED8-BBDD-47A1-9C62-8C7F2ACFBD7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13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57FB79-49E0-495C-87BE-B2A1C6E0B2F0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327573-F1C1-4830-B7EC-9EBDAFC3F1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85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E181FA-412A-4421-9246-D21324FE2C44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18461BB-7A72-48FB-85BD-B2543F1982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19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6A6B7-3376-42F2-8702-2D1FCF5FB182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96056-B04C-48AB-8C53-BBF1FF11CC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2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036330-39E0-4348-93D8-084D75D931AB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A7131A-5F98-4DE9-B58E-5AC46F8F2B7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088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EE380A-2B94-4740-AAA2-00B55E91136B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2E9EF9-6F51-43C7-88C5-01DDD3A549F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350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21CF8B-C8E2-441C-9E33-F2F799897A47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04CFE0-7502-4E07-8F32-3833EEC262E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451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E224DF6E-159B-4851-B8CD-5F6A63451708}" type="datetime1">
              <a:rPr lang="en-US"/>
              <a:pPr>
                <a:defRPr/>
              </a:pPr>
              <a:t>8/9/24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73B7F3E5-79B2-43C4-81B5-7811AF160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3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31.png"/><Relationship Id="rId4" Type="http://schemas.openxmlformats.org/officeDocument/2006/relationships/image" Target="../media/image3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7" Type="http://schemas.openxmlformats.org/officeDocument/2006/relationships/image" Target="../media/image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43.png"/><Relationship Id="rId4" Type="http://schemas.openxmlformats.org/officeDocument/2006/relationships/image" Target="../media/image39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0.png"/><Relationship Id="rId7" Type="http://schemas.openxmlformats.org/officeDocument/2006/relationships/image" Target="../media/image65.png"/><Relationship Id="rId12" Type="http://schemas.openxmlformats.org/officeDocument/2006/relationships/image" Target="../media/image61.png"/><Relationship Id="rId2" Type="http://schemas.openxmlformats.org/officeDocument/2006/relationships/image" Target="../media/image46.png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72.png"/><Relationship Id="rId5" Type="http://schemas.openxmlformats.org/officeDocument/2006/relationships/image" Target="../media/image54.png"/><Relationship Id="rId15" Type="http://schemas.openxmlformats.org/officeDocument/2006/relationships/image" Target="../media/image82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1.png"/><Relationship Id="rId7" Type="http://schemas.openxmlformats.org/officeDocument/2006/relationships/image" Target="../media/image70.png"/><Relationship Id="rId12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110.png"/><Relationship Id="rId5" Type="http://schemas.openxmlformats.org/officeDocument/2006/relationships/image" Target="../media/image50.png"/><Relationship Id="rId15" Type="http://schemas.openxmlformats.org/officeDocument/2006/relationships/image" Target="../media/image390.png"/><Relationship Id="rId10" Type="http://schemas.openxmlformats.org/officeDocument/2006/relationships/image" Target="../media/image100.png"/><Relationship Id="rId4" Type="http://schemas.openxmlformats.org/officeDocument/2006/relationships/image" Target="../media/image44.png"/><Relationship Id="rId9" Type="http://schemas.openxmlformats.org/officeDocument/2006/relationships/image" Target="../media/image90.png"/><Relationship Id="rId14" Type="http://schemas.openxmlformats.org/officeDocument/2006/relationships/image" Target="../media/image38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0.png"/><Relationship Id="rId13" Type="http://schemas.openxmlformats.org/officeDocument/2006/relationships/image" Target="../media/image210.png"/><Relationship Id="rId18" Type="http://schemas.openxmlformats.org/officeDocument/2006/relationships/image" Target="../media/image390.png"/><Relationship Id="rId3" Type="http://schemas.openxmlformats.org/officeDocument/2006/relationships/image" Target="../media/image31.png"/><Relationship Id="rId7" Type="http://schemas.openxmlformats.org/officeDocument/2006/relationships/image" Target="../media/image160.png"/><Relationship Id="rId12" Type="http://schemas.openxmlformats.org/officeDocument/2006/relationships/image" Target="../media/image130.png"/><Relationship Id="rId17" Type="http://schemas.openxmlformats.org/officeDocument/2006/relationships/image" Target="../media/image25.png"/><Relationship Id="rId2" Type="http://schemas.openxmlformats.org/officeDocument/2006/relationships/image" Target="../media/image17.png"/><Relationship Id="rId16" Type="http://schemas.openxmlformats.org/officeDocument/2006/relationships/image" Target="../media/image181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200.png"/><Relationship Id="rId5" Type="http://schemas.openxmlformats.org/officeDocument/2006/relationships/image" Target="../media/image50.png"/><Relationship Id="rId15" Type="http://schemas.openxmlformats.org/officeDocument/2006/relationships/image" Target="../media/image23.png"/><Relationship Id="rId10" Type="http://schemas.openxmlformats.org/officeDocument/2006/relationships/image" Target="../media/image190.png"/><Relationship Id="rId19" Type="http://schemas.openxmlformats.org/officeDocument/2006/relationships/image" Target="../media/image24.png"/><Relationship Id="rId4" Type="http://schemas.openxmlformats.org/officeDocument/2006/relationships/image" Target="../media/image150.png"/><Relationship Id="rId9" Type="http://schemas.openxmlformats.org/officeDocument/2006/relationships/image" Target="../media/image182.png"/><Relationship Id="rId14" Type="http://schemas.openxmlformats.org/officeDocument/2006/relationships/image" Target="../media/image2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80.png"/><Relationship Id="rId7" Type="http://schemas.openxmlformats.org/officeDocument/2006/relationships/image" Target="../media/image12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00.png"/><Relationship Id="rId10" Type="http://schemas.openxmlformats.org/officeDocument/2006/relationships/image" Target="../media/image150.png"/><Relationship Id="rId4" Type="http://schemas.openxmlformats.org/officeDocument/2006/relationships/image" Target="../media/image90.png"/><Relationship Id="rId9" Type="http://schemas.openxmlformats.org/officeDocument/2006/relationships/image" Target="../media/image140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981200"/>
            <a:ext cx="8382000" cy="146685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Design and Analysis of Algorithms</a:t>
            </a:r>
            <a:b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700">
                <a:solidFill>
                  <a:srgbClr val="002060"/>
                </a:solidFill>
              </a:rPr>
              <a:t>CS345</a:t>
            </a:r>
            <a:endParaRPr lang="en-US" b="1" dirty="0">
              <a:solidFill>
                <a:srgbClr val="C00000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419600"/>
            <a:ext cx="7391400" cy="1600200"/>
          </a:xfr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>
            <a:normAutofit fontScale="925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>
                <a:solidFill>
                  <a:srgbClr val="C00000"/>
                </a:solidFill>
              </a:rPr>
              <a:t>Lecture 5</a:t>
            </a:r>
          </a:p>
          <a:p>
            <a:pPr algn="l" fontAlgn="auto">
              <a:spcAft>
                <a:spcPts val="0"/>
              </a:spcAft>
              <a:defRPr/>
            </a:pPr>
            <a:r>
              <a:rPr lang="en-US" sz="1800" b="1" dirty="0">
                <a:solidFill>
                  <a:srgbClr val="7030A0"/>
                </a:solidFill>
              </a:rPr>
              <a:t> </a:t>
            </a:r>
            <a:r>
              <a:rPr lang="en-US" sz="2400" b="1" dirty="0">
                <a:solidFill>
                  <a:srgbClr val="7030A0"/>
                </a:solidFill>
              </a:rPr>
              <a:t>Data structures </a:t>
            </a:r>
            <a:r>
              <a:rPr lang="en-US" sz="2400" b="1" dirty="0">
                <a:solidFill>
                  <a:schemeClr val="tx1"/>
                </a:solidFill>
              </a:rPr>
              <a:t>for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Find Rank (</a:t>
            </a:r>
            <a:r>
              <a:rPr lang="en-US" sz="2000" b="1" dirty="0" err="1">
                <a:solidFill>
                  <a:schemeClr val="tx1"/>
                </a:solidFill>
              </a:rPr>
              <a:t>contd</a:t>
            </a:r>
            <a:r>
              <a:rPr lang="en-US" sz="2000" b="1" dirty="0">
                <a:solidFill>
                  <a:schemeClr val="tx1"/>
                </a:solidFill>
              </a:rPr>
              <a:t> from last class)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Orthogonal Range Searching </a:t>
            </a:r>
          </a:p>
          <a:p>
            <a:pPr marL="800100" lvl="1" indent="-342900" algn="l" fontAlgn="auto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000" b="1" dirty="0">
                <a:solidFill>
                  <a:schemeClr val="tx1"/>
                </a:solidFill>
              </a:rPr>
              <a:t>Dynamic sequences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6F4FD3-5535-4BD2-8147-A67FFD5F22D1}" type="slidenum">
              <a:rPr lang="en-US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Orthogonal Range searching</a:t>
            </a:r>
            <a:endParaRPr 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7030A0"/>
                    </a:solidFill>
                  </a:rPr>
                  <a:t>Idea:</a:t>
                </a:r>
                <a:r>
                  <a:rPr lang="en-US" sz="2000" dirty="0">
                    <a:solidFill>
                      <a:srgbClr val="7030A0"/>
                    </a:solidFill>
                  </a:rPr>
                  <a:t> </a:t>
                </a:r>
                <a:r>
                  <a:rPr lang="en-US" sz="2000" dirty="0"/>
                  <a:t>Let us simplify the queries to one dimension only.</a:t>
                </a:r>
              </a:p>
              <a:p>
                <a:pPr marL="0" indent="0" algn="ctr">
                  <a:buNone/>
                </a:pPr>
                <a:r>
                  <a:rPr lang="en-US" sz="2000" b="1" dirty="0"/>
                  <a:t>RangeSearch(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 algn="ctr">
                  <a:buNone/>
                </a:pPr>
                <a:endParaRPr lang="en-US" sz="2000" b="1" dirty="0"/>
              </a:p>
              <a:p>
                <a:pPr marL="0" indent="0" algn="ctr">
                  <a:buNone/>
                </a:pPr>
                <a:r>
                  <a:rPr lang="en-US" sz="2000" b="1" dirty="0" err="1"/>
                  <a:t>RangeSearch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):</a:t>
                </a:r>
              </a:p>
              <a:p>
                <a:pPr marL="0" indent="0" algn="ctr">
                  <a:buNone/>
                </a:pPr>
                <a:r>
                  <a:rPr lang="en-US" sz="2000" dirty="0"/>
                  <a:t>Report all points whose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 lie in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]</a:t>
                </a:r>
              </a:p>
              <a:p>
                <a:pPr marL="0" indent="0">
                  <a:buNone/>
                </a:pPr>
                <a:endParaRPr lang="en-US" sz="2000" b="1" dirty="0">
                  <a:solidFill>
                    <a:srgbClr val="00206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Question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: </a:t>
                </a:r>
                <a:r>
                  <a:rPr lang="en-US" sz="2000" dirty="0"/>
                  <a:t>What data structure to use for this simplified query?</a:t>
                </a: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Solution</a:t>
                </a:r>
                <a:r>
                  <a:rPr lang="en-US" sz="2000" dirty="0"/>
                  <a:t>: </a:t>
                </a:r>
              </a:p>
              <a:p>
                <a:pPr marL="0" indent="0">
                  <a:buNone/>
                </a:pPr>
                <a:r>
                  <a:rPr lang="en-US" sz="2000" dirty="0"/>
                  <a:t>A simple BST storing points according to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-coordinate will do the job.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11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6" name="Down Arrow 5"/>
          <p:cNvSpPr/>
          <p:nvPr/>
        </p:nvSpPr>
        <p:spPr>
          <a:xfrm>
            <a:off x="4267200" y="2438400"/>
            <a:ext cx="609600" cy="762000"/>
          </a:xfrm>
          <a:prstGeom prst="downArrow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57600" y="3429000"/>
            <a:ext cx="3886200" cy="533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981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Binary search tree on </a:t>
                </a:r>
                <a14:m>
                  <m:oMath xmlns:m="http://schemas.openxmlformats.org/officeDocument/2006/math">
                    <m:r>
                      <a:rPr lang="en-US" sz="24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400" dirty="0"/>
                  <a:t>-coordinates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963" t="-1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1" name="Group 40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8" name="Oval 7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8" name="TextBox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Down Ribbon 4"/>
              <p:cNvSpPr/>
              <p:nvPr/>
            </p:nvSpPr>
            <p:spPr>
              <a:xfrm>
                <a:off x="0" y="2111282"/>
                <a:ext cx="3810000" cy="1396966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tx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rgbClr val="002060"/>
                    </a:solidFill>
                  </a:rPr>
                  <a:t>View the entire tree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1600" dirty="0">
                    <a:solidFill>
                      <a:srgbClr val="002060"/>
                    </a:solidFill>
                  </a:rPr>
                  <a:t> from perspective of the paths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rgbClr val="002060"/>
                    </a:solidFill>
                  </a:rPr>
                  <a:t> to the </a:t>
                </a:r>
                <a:r>
                  <a:rPr lang="en-US" sz="1600" b="1" dirty="0">
                    <a:solidFill>
                      <a:srgbClr val="002060"/>
                    </a:solidFill>
                  </a:rPr>
                  <a:t>root</a:t>
                </a:r>
                <a:r>
                  <a:rPr lang="en-US" sz="1600" dirty="0">
                    <a:solidFill>
                      <a:srgbClr val="002060"/>
                    </a:solidFill>
                  </a:rPr>
                  <a:t>. </a:t>
                </a:r>
              </a:p>
              <a:p>
                <a:pPr algn="ctr"/>
                <a:r>
                  <a:rPr lang="en-US" sz="1600" dirty="0">
                    <a:solidFill>
                      <a:srgbClr val="C00000"/>
                    </a:solidFill>
                  </a:rPr>
                  <a:t>How will 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1600" dirty="0">
                    <a:solidFill>
                      <a:srgbClr val="C00000"/>
                    </a:solidFill>
                  </a:rPr>
                  <a:t> look like ?</a:t>
                </a:r>
              </a:p>
            </p:txBody>
          </p:sp>
        </mc:Choice>
        <mc:Fallback xmlns="">
          <p:sp>
            <p:nvSpPr>
              <p:cNvPr id="5" name="Down Ribbon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111282"/>
                <a:ext cx="3810000" cy="1396966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5"/>
                <a:stretch>
                  <a:fillRect b="-12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/>
          <p:cNvGrpSpPr/>
          <p:nvPr/>
        </p:nvGrpSpPr>
        <p:grpSpPr>
          <a:xfrm>
            <a:off x="5646724" y="4953000"/>
            <a:ext cx="481157" cy="521732"/>
            <a:chOff x="4876800" y="4583668"/>
            <a:chExt cx="481157" cy="521732"/>
          </a:xfrm>
        </p:grpSpPr>
        <p:sp>
          <p:nvSpPr>
            <p:cNvPr id="61" name="Oval 60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583668"/>
                  <a:ext cx="48115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l="-10127" t="-8333" r="-2278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3" name="Group 82"/>
          <p:cNvGrpSpPr/>
          <p:nvPr/>
        </p:nvGrpSpPr>
        <p:grpSpPr>
          <a:xfrm>
            <a:off x="3581400" y="2035082"/>
            <a:ext cx="1227579" cy="3744450"/>
            <a:chOff x="3581400" y="2035082"/>
            <a:chExt cx="1227579" cy="3744450"/>
          </a:xfrm>
        </p:grpSpPr>
        <p:cxnSp>
          <p:nvCxnSpPr>
            <p:cNvPr id="40" name="Straight Arrow Connector 39"/>
            <p:cNvCxnSpPr>
              <a:stCxn id="23" idx="3"/>
            </p:cNvCxnSpPr>
            <p:nvPr/>
          </p:nvCxnSpPr>
          <p:spPr>
            <a:xfrm flipH="1">
              <a:off x="3756118" y="4092482"/>
              <a:ext cx="250918" cy="28388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2" name="Group 71"/>
            <p:cNvGrpSpPr/>
            <p:nvPr/>
          </p:nvGrpSpPr>
          <p:grpSpPr>
            <a:xfrm>
              <a:off x="3581400" y="2035082"/>
              <a:ext cx="1227579" cy="3744450"/>
              <a:chOff x="3581400" y="2035082"/>
              <a:chExt cx="1227579" cy="3744450"/>
            </a:xfrm>
          </p:grpSpPr>
          <p:grpSp>
            <p:nvGrpSpPr>
              <p:cNvPr id="54" name="Group 53"/>
              <p:cNvGrpSpPr/>
              <p:nvPr/>
            </p:nvGrpSpPr>
            <p:grpSpPr>
              <a:xfrm>
                <a:off x="3657600" y="2035082"/>
                <a:ext cx="1151379" cy="2841718"/>
                <a:chOff x="3657600" y="2035082"/>
                <a:chExt cx="1151379" cy="2841718"/>
              </a:xfrm>
            </p:grpSpPr>
            <p:grpSp>
              <p:nvGrpSpPr>
                <p:cNvPr id="42" name="Group 41"/>
                <p:cNvGrpSpPr/>
                <p:nvPr/>
              </p:nvGrpSpPr>
              <p:grpSpPr>
                <a:xfrm>
                  <a:off x="3787682" y="2035082"/>
                  <a:ext cx="1021297" cy="2841718"/>
                  <a:chOff x="3993964" y="2057400"/>
                  <a:chExt cx="1021297" cy="2841718"/>
                </a:xfrm>
              </p:grpSpPr>
              <p:grpSp>
                <p:nvGrpSpPr>
                  <p:cNvPr id="36" name="Group 35"/>
                  <p:cNvGrpSpPr/>
                  <p:nvPr/>
                </p:nvGrpSpPr>
                <p:grpSpPr>
                  <a:xfrm>
                    <a:off x="3993964" y="2176338"/>
                    <a:ext cx="1021297" cy="2722780"/>
                    <a:chOff x="3993964" y="2176338"/>
                    <a:chExt cx="1021297" cy="2722780"/>
                  </a:xfrm>
                </p:grpSpPr>
                <p:cxnSp>
                  <p:nvCxnSpPr>
                    <p:cNvPr id="11" name="Straight Arrow Connector 10"/>
                    <p:cNvCxnSpPr/>
                    <p:nvPr/>
                  </p:nvCxnSpPr>
                  <p:spPr>
                    <a:xfrm flipH="1">
                      <a:off x="4628678" y="2176338"/>
                      <a:ext cx="174718" cy="3271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Oval 14"/>
                    <p:cNvSpPr/>
                    <p:nvPr/>
                  </p:nvSpPr>
                  <p:spPr>
                    <a:xfrm>
                      <a:off x="4495800" y="25146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6" name="Straight Arrow Connector 15"/>
                    <p:cNvCxnSpPr>
                      <a:stCxn id="15" idx="5"/>
                      <a:endCxn id="20" idx="1"/>
                    </p:cNvCxnSpPr>
                    <p:nvPr/>
                  </p:nvCxnSpPr>
                  <p:spPr>
                    <a:xfrm>
                      <a:off x="4625882" y="2644682"/>
                      <a:ext cx="259297" cy="35313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7" name="Straight Arrow Connector 16"/>
                    <p:cNvCxnSpPr>
                      <a:endCxn id="22" idx="0"/>
                    </p:cNvCxnSpPr>
                    <p:nvPr/>
                  </p:nvCxnSpPr>
                  <p:spPr>
                    <a:xfrm flipH="1">
                      <a:off x="4572000" y="3124200"/>
                      <a:ext cx="304800" cy="457200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Oval 19"/>
                    <p:cNvSpPr/>
                    <p:nvPr/>
                  </p:nvSpPr>
                  <p:spPr>
                    <a:xfrm>
                      <a:off x="4862861" y="2975494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Oval 21"/>
                    <p:cNvSpPr/>
                    <p:nvPr/>
                  </p:nvSpPr>
                  <p:spPr>
                    <a:xfrm>
                      <a:off x="4495800" y="3581400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Oval 22"/>
                    <p:cNvSpPr/>
                    <p:nvPr/>
                  </p:nvSpPr>
                  <p:spPr>
                    <a:xfrm>
                      <a:off x="4191000" y="3984718"/>
                      <a:ext cx="152400" cy="152400"/>
                    </a:xfrm>
                    <a:prstGeom prst="ellipse">
                      <a:avLst/>
                    </a:prstGeom>
                    <a:solidFill>
                      <a:srgbClr val="FFC000"/>
                    </a:solidFill>
                    <a:ln w="127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4" name="Straight Arrow Connector 23"/>
                    <p:cNvCxnSpPr>
                      <a:stCxn id="22" idx="3"/>
                    </p:cNvCxnSpPr>
                    <p:nvPr/>
                  </p:nvCxnSpPr>
                  <p:spPr>
                    <a:xfrm flipH="1">
                      <a:off x="4267200" y="3711482"/>
                      <a:ext cx="250918" cy="276285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Arrow Connector 27"/>
                    <p:cNvCxnSpPr>
                      <a:stCxn id="34" idx="5"/>
                    </p:cNvCxnSpPr>
                    <p:nvPr/>
                  </p:nvCxnSpPr>
                  <p:spPr>
                    <a:xfrm>
                      <a:off x="3993964" y="4495800"/>
                      <a:ext cx="273236" cy="403318"/>
                    </a:xfrm>
                    <a:prstGeom prst="straightConnector1">
                      <a:avLst/>
                    </a:prstGeom>
                    <a:ln w="28575"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37" name="Oval 36"/>
                  <p:cNvSpPr/>
                  <p:nvPr/>
                </p:nvSpPr>
                <p:spPr>
                  <a:xfrm>
                    <a:off x="4800600" y="2057400"/>
                    <a:ext cx="152400" cy="152400"/>
                  </a:xfrm>
                  <a:prstGeom prst="ellipse">
                    <a:avLst/>
                  </a:prstGeom>
                  <a:solidFill>
                    <a:srgbClr val="FFC000"/>
                  </a:solidFill>
                  <a:ln w="127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4" name="Oval 33"/>
                <p:cNvSpPr/>
                <p:nvPr/>
              </p:nvSpPr>
              <p:spPr>
                <a:xfrm>
                  <a:off x="3657600" y="4343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63" name="Oval 62"/>
              <p:cNvSpPr/>
              <p:nvPr/>
            </p:nvSpPr>
            <p:spPr>
              <a:xfrm>
                <a:off x="3962400" y="4876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4" name="Straight Arrow Connector 63"/>
              <p:cNvCxnSpPr>
                <a:stCxn id="63" idx="3"/>
              </p:cNvCxnSpPr>
              <p:nvPr/>
            </p:nvCxnSpPr>
            <p:spPr>
              <a:xfrm flipH="1">
                <a:off x="3689164" y="5006882"/>
                <a:ext cx="295554" cy="352485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/>
              <p:cNvSpPr/>
              <p:nvPr/>
            </p:nvSpPr>
            <p:spPr>
              <a:xfrm>
                <a:off x="3581400" y="5334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66" name="Straight Arrow Connector 65"/>
              <p:cNvCxnSpPr>
                <a:endCxn id="38" idx="2"/>
              </p:cNvCxnSpPr>
              <p:nvPr/>
            </p:nvCxnSpPr>
            <p:spPr>
              <a:xfrm>
                <a:off x="3733800" y="5486400"/>
                <a:ext cx="316779" cy="29313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2" name="Group 81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78" name="Straight Arrow Connector 77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TextBox 80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9311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8" name="Group 117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119" name="Straight Arrow Connector 118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Box 119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</a:t>
              </a:r>
            </a:p>
          </p:txBody>
        </p:sp>
      </p:grpSp>
      <p:grpSp>
        <p:nvGrpSpPr>
          <p:cNvPr id="97" name="Group 96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21" name="Oval 120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2" name="TextBox 1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" name="Group 122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4" name="Oval 123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TextBox 124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5" name="TextBox 1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Cloud Callout 87"/>
              <p:cNvSpPr/>
              <p:nvPr/>
            </p:nvSpPr>
            <p:spPr>
              <a:xfrm>
                <a:off x="0" y="2413306"/>
                <a:ext cx="3276600" cy="1464784"/>
              </a:xfrm>
              <a:prstGeom prst="cloudCallout">
                <a:avLst>
                  <a:gd name="adj1" fmla="val -24537"/>
                  <a:gd name="adj2" fmla="val 7691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What are the nodes whose points have x-coordinate in </a:t>
                </a:r>
              </a:p>
              <a:p>
                <a:pPr algn="ctr"/>
                <a:r>
                  <a:rPr lang="en-US" dirty="0">
                    <a:solidFill>
                      <a:srgbClr val="002060"/>
                    </a:solidFill>
                  </a:rPr>
                  <a:t>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]?</a:t>
                </a:r>
                <a:endParaRPr lang="en-US" dirty="0">
                  <a:solidFill>
                    <a:srgbClr val="006C31"/>
                  </a:solidFill>
                </a:endParaRPr>
              </a:p>
            </p:txBody>
          </p:sp>
        </mc:Choice>
        <mc:Fallback xmlns="">
          <p:sp>
            <p:nvSpPr>
              <p:cNvPr id="88" name="Cloud Callout 8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413306"/>
                <a:ext cx="3276600" cy="1464784"/>
              </a:xfrm>
              <a:prstGeom prst="cloudCallout">
                <a:avLst>
                  <a:gd name="adj1" fmla="val -24537"/>
                  <a:gd name="adj2" fmla="val 76915"/>
                </a:avLst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630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" grpId="0" animBg="1"/>
      <p:bldP spid="88" grpId="1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  <a:solidFill>
            <a:srgbClr val="00B050"/>
          </a:solidFill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grpFill/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7030A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047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):</a:t>
                </a:r>
                <a:endParaRPr lang="en-US" sz="3600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Binary search tree on x-coordinates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</a:t>
              </a:r>
            </a:p>
          </p:txBody>
        </p:sp>
      </p:grpSp>
      <p:grpSp>
        <p:nvGrpSpPr>
          <p:cNvPr id="95" name="Group 94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96" name="Oval 95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2" name="Oval 121"/>
          <p:cNvSpPr/>
          <p:nvPr/>
        </p:nvSpPr>
        <p:spPr>
          <a:xfrm>
            <a:off x="4648200" y="2965554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477941" y="2154020"/>
                <a:ext cx="3239798" cy="646331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/>
                  <a:t>How to efficiently do </a:t>
                </a:r>
              </a:p>
              <a:p>
                <a:r>
                  <a:rPr lang="en-US" b="1" dirty="0" err="1"/>
                  <a:t>RangeSearch</a:t>
                </a:r>
                <a:r>
                  <a:rPr lang="en-US" b="1" dirty="0"/>
                  <a:t>(</a:t>
                </a:r>
                <a:r>
                  <a:rPr lang="en-US" b="1" dirty="0">
                    <a:solidFill>
                      <a:srgbClr val="0070C0"/>
                    </a:solidFill>
                  </a:rPr>
                  <a:t>T</a:t>
                </a:r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/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b="1" dirty="0"/>
                  <a:t>) ?</a:t>
                </a:r>
                <a:endParaRPr 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41" y="2154020"/>
                <a:ext cx="3239798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1311" t="-3704" r="-2247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3657600" y="2081305"/>
            <a:ext cx="1021297" cy="3709895"/>
            <a:chOff x="3657600" y="2081305"/>
            <a:chExt cx="1021297" cy="3709895"/>
          </a:xfrm>
        </p:grpSpPr>
        <p:cxnSp>
          <p:nvCxnSpPr>
            <p:cNvPr id="100" name="Straight Connector 99"/>
            <p:cNvCxnSpPr/>
            <p:nvPr/>
          </p:nvCxnSpPr>
          <p:spPr>
            <a:xfrm>
              <a:off x="3657600" y="5334000"/>
              <a:ext cx="304800" cy="45720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>
            <a:xfrm flipH="1">
              <a:off x="3657600" y="5006882"/>
              <a:ext cx="327118" cy="327118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>
              <a:off x="3787682" y="4473482"/>
              <a:ext cx="304800" cy="4256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3762375" y="4092482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/>
            <p:nvPr/>
          </p:nvCxnSpPr>
          <p:spPr>
            <a:xfrm flipH="1">
              <a:off x="4092482" y="3679529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/>
            <p:nvPr/>
          </p:nvCxnSpPr>
          <p:spPr>
            <a:xfrm flipH="1">
              <a:off x="4378512" y="3083258"/>
              <a:ext cx="300385" cy="487177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>
              <a:off x="4419600" y="2622364"/>
              <a:ext cx="259297" cy="353130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/>
            <p:cNvCxnSpPr/>
            <p:nvPr/>
          </p:nvCxnSpPr>
          <p:spPr>
            <a:xfrm flipH="1">
              <a:off x="4419600" y="2081305"/>
              <a:ext cx="248711" cy="4332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/>
          <p:cNvGrpSpPr/>
          <p:nvPr/>
        </p:nvGrpSpPr>
        <p:grpSpPr>
          <a:xfrm>
            <a:off x="4754593" y="3052623"/>
            <a:ext cx="1417607" cy="2242311"/>
            <a:chOff x="4754593" y="3052623"/>
            <a:chExt cx="1417607" cy="2242311"/>
          </a:xfrm>
        </p:grpSpPr>
        <p:cxnSp>
          <p:nvCxnSpPr>
            <p:cNvPr id="129" name="Straight Connector 128"/>
            <p:cNvCxnSpPr/>
            <p:nvPr/>
          </p:nvCxnSpPr>
          <p:spPr>
            <a:xfrm>
              <a:off x="4754593" y="3052623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/>
            <p:cNvCxnSpPr/>
            <p:nvPr/>
          </p:nvCxnSpPr>
          <p:spPr>
            <a:xfrm>
              <a:off x="5147437" y="3559082"/>
              <a:ext cx="296925" cy="398695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/>
            <p:nvPr/>
          </p:nvCxnSpPr>
          <p:spPr>
            <a:xfrm>
              <a:off x="5540282" y="4016282"/>
              <a:ext cx="197036" cy="349436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/>
            <p:nvPr/>
          </p:nvCxnSpPr>
          <p:spPr>
            <a:xfrm>
              <a:off x="5830639" y="4456121"/>
              <a:ext cx="341561" cy="420679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>
              <a:off x="5895975" y="5012063"/>
              <a:ext cx="244661" cy="282871"/>
            </a:xfrm>
            <a:prstGeom prst="line">
              <a:avLst/>
            </a:prstGeom>
            <a:ln w="762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TextBox 133"/>
              <p:cNvSpPr txBox="1"/>
              <p:nvPr/>
            </p:nvSpPr>
            <p:spPr>
              <a:xfrm>
                <a:off x="5581650" y="2205407"/>
                <a:ext cx="2881238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Query time = O(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), </a:t>
                </a:r>
              </a:p>
            </p:txBody>
          </p:sp>
        </mc:Choice>
        <mc:Fallback xmlns="">
          <p:sp>
            <p:nvSpPr>
              <p:cNvPr id="134" name="TextBox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1650" y="2205407"/>
                <a:ext cx="2881238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1688" t="-6452" r="-1055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Line Callout 1 4"/>
              <p:cNvSpPr/>
              <p:nvPr/>
            </p:nvSpPr>
            <p:spPr>
              <a:xfrm>
                <a:off x="2743200" y="1219200"/>
                <a:ext cx="3733800" cy="533400"/>
              </a:xfrm>
              <a:prstGeom prst="borderCallout1">
                <a:avLst>
                  <a:gd name="adj1" fmla="val 49845"/>
                  <a:gd name="adj2" fmla="val 98959"/>
                  <a:gd name="adj3" fmla="val 198835"/>
                  <a:gd name="adj4" fmla="val 121538"/>
                </a:avLst>
              </a:prstGeom>
              <a:solidFill>
                <a:schemeClr val="accent3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Number of points with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-coordinate in range 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,</a:t>
                </a:r>
                <a:r>
                  <a:rPr lang="en-US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]</a:t>
                </a:r>
              </a:p>
            </p:txBody>
          </p:sp>
        </mc:Choice>
        <mc:Fallback xmlns="">
          <p:sp>
            <p:nvSpPr>
              <p:cNvPr id="5" name="Line Callout 1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1219200"/>
                <a:ext cx="3733800" cy="533400"/>
              </a:xfrm>
              <a:prstGeom prst="borderCallout1">
                <a:avLst>
                  <a:gd name="adj1" fmla="val 49845"/>
                  <a:gd name="adj2" fmla="val 98959"/>
                  <a:gd name="adj3" fmla="val 198835"/>
                  <a:gd name="adj4" fmla="val 121538"/>
                </a:avLst>
              </a:prstGeom>
              <a:blipFill rotWithShape="1">
                <a:blip r:embed="rId7"/>
                <a:stretch>
                  <a:fillRect t="-6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3767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/>
      <p:bldP spid="8" grpId="0" animBg="1"/>
      <p:bldP spid="134" grpId="0" animBg="1"/>
      <p:bldP spid="134" grpId="1" animBg="1"/>
      <p:bldP spid="5" grpId="0" animBg="1"/>
      <p:bldP spid="5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Box 25"/>
          <p:cNvSpPr txBox="1"/>
          <p:nvPr/>
        </p:nvSpPr>
        <p:spPr>
          <a:xfrm>
            <a:off x="4430730" y="3886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  <p:sp>
        <p:nvSpPr>
          <p:cNvPr id="21" name="Oval 20"/>
          <p:cNvSpPr/>
          <p:nvPr/>
        </p:nvSpPr>
        <p:spPr>
          <a:xfrm>
            <a:off x="4343400" y="3429000"/>
            <a:ext cx="419100" cy="4572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How should we </a:t>
            </a:r>
            <a:r>
              <a:rPr lang="en-US" sz="3200" b="1" dirty="0">
                <a:solidFill>
                  <a:srgbClr val="7030A0"/>
                </a:solidFill>
              </a:rPr>
              <a:t>augment</a:t>
            </a:r>
            <a:r>
              <a:rPr lang="en-US" sz="3200" b="1" dirty="0"/>
              <a:t> each node?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3429000" y="2590800"/>
            <a:ext cx="2209800" cy="2133600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3352800" y="16764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3657600" y="3886200"/>
            <a:ext cx="685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left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4724400" y="3886200"/>
            <a:ext cx="685800" cy="4572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right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267200" y="2667000"/>
            <a:ext cx="762000" cy="3048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value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191000" y="2971800"/>
            <a:ext cx="838200" cy="22860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Color-bit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5410200" y="4343400"/>
            <a:ext cx="9144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590800" y="4343400"/>
            <a:ext cx="1066800" cy="914400"/>
          </a:xfrm>
          <a:prstGeom prst="straightConnector1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sosceles Triangle 15"/>
          <p:cNvSpPr/>
          <p:nvPr/>
        </p:nvSpPr>
        <p:spPr>
          <a:xfrm>
            <a:off x="2057400" y="5181600"/>
            <a:ext cx="1143000" cy="15478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/>
          <p:cNvSpPr/>
          <p:nvPr/>
        </p:nvSpPr>
        <p:spPr>
          <a:xfrm>
            <a:off x="5715000" y="5233973"/>
            <a:ext cx="1143000" cy="1547827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/>
          <p:cNvSpPr/>
          <p:nvPr/>
        </p:nvSpPr>
        <p:spPr>
          <a:xfrm>
            <a:off x="4191000" y="3276600"/>
            <a:ext cx="838200" cy="45720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Y-tree</a:t>
            </a:r>
          </a:p>
        </p:txBody>
      </p:sp>
      <p:sp>
        <p:nvSpPr>
          <p:cNvPr id="20" name="Isosceles Triangle 19"/>
          <p:cNvSpPr/>
          <p:nvPr/>
        </p:nvSpPr>
        <p:spPr>
          <a:xfrm rot="16200000">
            <a:off x="7086600" y="1981200"/>
            <a:ext cx="1676400" cy="2233627"/>
          </a:xfrm>
          <a:prstGeom prst="triangl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Curved Connector 21"/>
          <p:cNvCxnSpPr>
            <a:endCxn id="20" idx="0"/>
          </p:cNvCxnSpPr>
          <p:nvPr/>
        </p:nvCxnSpPr>
        <p:spPr>
          <a:xfrm flipV="1">
            <a:off x="5014164" y="3098014"/>
            <a:ext cx="1793823" cy="388601"/>
          </a:xfrm>
          <a:prstGeom prst="curvedConnector3">
            <a:avLst/>
          </a:prstGeom>
          <a:ln w="762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Line Callout 1 26"/>
          <p:cNvSpPr/>
          <p:nvPr/>
        </p:nvSpPr>
        <p:spPr>
          <a:xfrm>
            <a:off x="7467600" y="4343400"/>
            <a:ext cx="1447800" cy="1066800"/>
          </a:xfrm>
          <a:prstGeom prst="borderCallout1">
            <a:avLst>
              <a:gd name="adj1" fmla="val 2368"/>
              <a:gd name="adj2" fmla="val 50204"/>
              <a:gd name="adj3" fmla="val -820"/>
              <a:gd name="adj4" fmla="val 50071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BST storing </a:t>
            </a:r>
            <a:r>
              <a:rPr lang="en-US" b="1" dirty="0">
                <a:solidFill>
                  <a:schemeClr val="tx1"/>
                </a:solidFill>
              </a:rPr>
              <a:t>T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dirty="0">
                <a:solidFill>
                  <a:schemeClr val="tx1"/>
                </a:solidFill>
              </a:rPr>
              <a:t>) according to </a:t>
            </a:r>
            <a:r>
              <a:rPr lang="en-US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chemeClr val="tx1"/>
                </a:solidFill>
              </a:rPr>
              <a:t>-coordinate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343400" y="4648200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v</a:t>
            </a:r>
            <a:endParaRPr lang="en-US" dirty="0"/>
          </a:p>
        </p:txBody>
      </p:sp>
      <p:sp>
        <p:nvSpPr>
          <p:cNvPr id="5" name="Left Brace 4"/>
          <p:cNvSpPr/>
          <p:nvPr/>
        </p:nvSpPr>
        <p:spPr>
          <a:xfrm>
            <a:off x="838200" y="2666999"/>
            <a:ext cx="384048" cy="406242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4495800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</a:t>
            </a:r>
            <a:r>
              <a:rPr lang="en-US" dirty="0"/>
              <a:t>(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dirty="0"/>
              <a:t>)</a:t>
            </a:r>
          </a:p>
        </p:txBody>
      </p:sp>
      <p:sp>
        <p:nvSpPr>
          <p:cNvPr id="24" name="Down Ribbon 23"/>
          <p:cNvSpPr/>
          <p:nvPr/>
        </p:nvSpPr>
        <p:spPr>
          <a:xfrm>
            <a:off x="69695" y="1612866"/>
            <a:ext cx="3359305" cy="1282734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US" sz="1600" dirty="0">
                <a:solidFill>
                  <a:schemeClr val="tx1"/>
                </a:solidFill>
              </a:rPr>
              <a:t>Augment each  node 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olidFill>
                  <a:srgbClr val="0070C0"/>
                </a:solidFill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with a pointer to another </a:t>
            </a:r>
            <a:r>
              <a:rPr lang="en-US" sz="1600" b="1" dirty="0">
                <a:solidFill>
                  <a:schemeClr val="tx1"/>
                </a:solidFill>
              </a:rPr>
              <a:t>BST</a:t>
            </a:r>
            <a:r>
              <a:rPr lang="en-US" sz="1600" dirty="0">
                <a:solidFill>
                  <a:schemeClr val="tx1"/>
                </a:solidFill>
              </a:rPr>
              <a:t> storing all points of </a:t>
            </a:r>
            <a:r>
              <a:rPr lang="en-US" sz="1600" b="1" dirty="0">
                <a:solidFill>
                  <a:schemeClr val="tx1"/>
                </a:solidFill>
              </a:rPr>
              <a:t>T</a:t>
            </a:r>
            <a:r>
              <a:rPr lang="en-US" sz="1600" dirty="0">
                <a:solidFill>
                  <a:schemeClr val="tx1"/>
                </a:solidFill>
              </a:rPr>
              <a:t>(</a:t>
            </a:r>
            <a:r>
              <a:rPr lang="en-US" sz="1600" b="1" dirty="0">
                <a:solidFill>
                  <a:srgbClr val="0070C0"/>
                </a:solidFill>
              </a:rPr>
              <a:t>v</a:t>
            </a:r>
            <a:r>
              <a:rPr lang="en-US" sz="1600" dirty="0">
                <a:solidFill>
                  <a:schemeClr val="tx1"/>
                </a:solidFill>
              </a:rPr>
              <a:t>) according  to  </a:t>
            </a:r>
            <a:r>
              <a:rPr lang="en-US" sz="1600" dirty="0">
                <a:solidFill>
                  <a:srgbClr val="C00000"/>
                </a:solidFill>
              </a:rPr>
              <a:t>y</a:t>
            </a:r>
            <a:r>
              <a:rPr lang="en-US" sz="1600" dirty="0">
                <a:solidFill>
                  <a:schemeClr val="tx1"/>
                </a:solidFill>
              </a:rPr>
              <a:t>-coordinates.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12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"/>
                            </p:stCondLst>
                            <p:childTnLst>
                              <p:par>
                                <p:cTn id="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500"/>
                            </p:stCondLst>
                            <p:childTnLst>
                              <p:par>
                                <p:cTn id="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6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7" dur="12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250"/>
                            </p:stCondLst>
                            <p:childTnLst>
                              <p:par>
                                <p:cTn id="7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1" grpId="0" animBg="1"/>
      <p:bldP spid="2" grpId="0"/>
      <p:bldP spid="6" grpId="0" animBg="1"/>
      <p:bldP spid="9" grpId="0" animBg="1"/>
      <p:bldP spid="10" grpId="0" animBg="1"/>
      <p:bldP spid="11" grpId="0" animBg="1"/>
      <p:bldP spid="12" grpId="0" animBg="1"/>
      <p:bldP spid="16" grpId="0" animBg="1"/>
      <p:bldP spid="18" grpId="0" animBg="1"/>
      <p:bldP spid="19" grpId="0" animBg="1"/>
      <p:bldP spid="20" grpId="0" animBg="1"/>
      <p:bldP spid="27" grpId="0" animBg="1"/>
      <p:bldP spid="23" grpId="0"/>
      <p:bldP spid="5" grpId="0" animBg="1"/>
      <p:bldP spid="7" grpId="0"/>
      <p:bldP spid="2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marL="0" indent="0"/>
                <a:r>
                  <a:rPr lang="en-US" sz="3600" b="1" dirty="0"/>
                  <a:t>RangeSearch(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3600" b="1" dirty="0"/>
                  <a:t>,</a:t>
                </a:r>
                <a:r>
                  <a:rPr lang="en-US" sz="3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3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3600" b="1" dirty="0"/>
                  <a:t>)</a:t>
                </a:r>
                <a:br>
                  <a:rPr lang="en-US" sz="3600" b="1" dirty="0"/>
                </a:br>
                <a:endParaRPr lang="en-US" sz="3600" b="1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t="-10106" b="-218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</p:spPr>
            <p:txBody>
              <a:bodyPr/>
              <a:lstStyle/>
              <a:p>
                <a:r>
                  <a:rPr lang="en-US" sz="2000" dirty="0"/>
                  <a:t>For each </a:t>
                </a:r>
                <a:r>
                  <a:rPr lang="en-US" sz="2000" dirty="0" err="1"/>
                  <a:t>subtree</a:t>
                </a:r>
                <a:r>
                  <a:rPr lang="en-US" sz="2000" dirty="0"/>
                  <a:t> </a:t>
                </a:r>
                <a:r>
                  <a:rPr lang="en-US" sz="2000" b="1" dirty="0"/>
                  <a:t>T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 whose all points belong to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perform </a:t>
                </a:r>
                <a:r>
                  <a:rPr lang="en-US" sz="2000" b="1" dirty="0" err="1"/>
                  <a:t>RangeSearch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C00000"/>
                    </a:solidFill>
                  </a:rPr>
                  <a:t>Y-tree</a:t>
                </a:r>
                <a:r>
                  <a:rPr lang="en-US" sz="2000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),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066800"/>
                <a:ext cx="8229600" cy="5059363"/>
              </a:xfrm>
              <a:blipFill rotWithShape="1">
                <a:blip r:embed="rId3"/>
                <a:stretch>
                  <a:fillRect l="-741" t="-602" b="-18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cxnSp>
        <p:nvCxnSpPr>
          <p:cNvPr id="40" name="Straight Arrow Connector 39"/>
          <p:cNvCxnSpPr>
            <a:stCxn id="23" idx="3"/>
          </p:cNvCxnSpPr>
          <p:nvPr/>
        </p:nvCxnSpPr>
        <p:spPr>
          <a:xfrm flipH="1">
            <a:off x="3756118" y="4092482"/>
            <a:ext cx="250918" cy="2838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4778282" y="3101882"/>
            <a:ext cx="1470118" cy="2235167"/>
            <a:chOff x="4778282" y="3101882"/>
            <a:chExt cx="1470118" cy="2235167"/>
          </a:xfrm>
        </p:grpSpPr>
        <p:cxnSp>
          <p:nvCxnSpPr>
            <p:cNvPr id="43" name="Straight Arrow Connector 42"/>
            <p:cNvCxnSpPr/>
            <p:nvPr/>
          </p:nvCxnSpPr>
          <p:spPr>
            <a:xfrm>
              <a:off x="4778282" y="3101882"/>
              <a:ext cx="257422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/>
            <p:cNvSpPr/>
            <p:nvPr/>
          </p:nvSpPr>
          <p:spPr>
            <a:xfrm>
              <a:off x="5029200" y="34290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Arrow Connector 44"/>
            <p:cNvCxnSpPr>
              <a:stCxn id="44" idx="5"/>
            </p:cNvCxnSpPr>
            <p:nvPr/>
          </p:nvCxnSpPr>
          <p:spPr>
            <a:xfrm>
              <a:off x="5159282" y="3559082"/>
              <a:ext cx="2732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/>
            <p:nvPr/>
          </p:nvSpPr>
          <p:spPr>
            <a:xfrm>
              <a:off x="5410200" y="38862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>
              <a:stCxn id="46" idx="5"/>
              <a:endCxn id="49" idx="1"/>
            </p:cNvCxnSpPr>
            <p:nvPr/>
          </p:nvCxnSpPr>
          <p:spPr>
            <a:xfrm>
              <a:off x="5540282" y="4016282"/>
              <a:ext cx="197036" cy="3494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/>
            <p:nvPr/>
          </p:nvSpPr>
          <p:spPr>
            <a:xfrm>
              <a:off x="5715000" y="4343400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5867400" y="4495800"/>
              <a:ext cx="273236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/>
            <p:cNvSpPr/>
            <p:nvPr/>
          </p:nvSpPr>
          <p:spPr>
            <a:xfrm>
              <a:off x="6096000" y="4876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Arrow Connector 52"/>
            <p:cNvCxnSpPr>
              <a:stCxn id="51" idx="3"/>
            </p:cNvCxnSpPr>
            <p:nvPr/>
          </p:nvCxnSpPr>
          <p:spPr>
            <a:xfrm flipH="1">
              <a:off x="5845082" y="5006882"/>
              <a:ext cx="273236" cy="33016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/>
          <p:cNvGrpSpPr/>
          <p:nvPr/>
        </p:nvGrpSpPr>
        <p:grpSpPr>
          <a:xfrm>
            <a:off x="3657600" y="2035082"/>
            <a:ext cx="1151379" cy="2460718"/>
            <a:chOff x="3657600" y="2035082"/>
            <a:chExt cx="1151379" cy="2460718"/>
          </a:xfrm>
        </p:grpSpPr>
        <p:grpSp>
          <p:nvGrpSpPr>
            <p:cNvPr id="42" name="Group 41"/>
            <p:cNvGrpSpPr/>
            <p:nvPr/>
          </p:nvGrpSpPr>
          <p:grpSpPr>
            <a:xfrm>
              <a:off x="3984718" y="2035082"/>
              <a:ext cx="824261" cy="2079718"/>
              <a:chOff x="4191000" y="2057400"/>
              <a:chExt cx="824261" cy="2079718"/>
            </a:xfrm>
          </p:grpSpPr>
          <p:grpSp>
            <p:nvGrpSpPr>
              <p:cNvPr id="36" name="Group 35"/>
              <p:cNvGrpSpPr/>
              <p:nvPr/>
            </p:nvGrpSpPr>
            <p:grpSpPr>
              <a:xfrm>
                <a:off x="4191000" y="2176338"/>
                <a:ext cx="824261" cy="1960780"/>
                <a:chOff x="4191000" y="2176338"/>
                <a:chExt cx="824261" cy="1960780"/>
              </a:xfrm>
            </p:grpSpPr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4628678" y="2176338"/>
                  <a:ext cx="174718" cy="32711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/>
                <p:nvPr/>
              </p:nvSpPr>
              <p:spPr>
                <a:xfrm>
                  <a:off x="4495800" y="2514600"/>
                  <a:ext cx="152400" cy="152400"/>
                </a:xfrm>
                <a:prstGeom prst="ellipse">
                  <a:avLst/>
                </a:prstGeom>
                <a:solidFill>
                  <a:srgbClr val="FFC00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Arrow Connector 15"/>
                <p:cNvCxnSpPr>
                  <a:stCxn id="15" idx="5"/>
                  <a:endCxn id="20" idx="1"/>
                </p:cNvCxnSpPr>
                <p:nvPr/>
              </p:nvCxnSpPr>
              <p:spPr>
                <a:xfrm>
                  <a:off x="4625882" y="2644682"/>
                  <a:ext cx="259297" cy="35313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Arrow Connector 16"/>
                <p:cNvCxnSpPr>
                  <a:endCxn id="22" idx="0"/>
                </p:cNvCxnSpPr>
                <p:nvPr/>
              </p:nvCxnSpPr>
              <p:spPr>
                <a:xfrm flipH="1">
                  <a:off x="4572000" y="3124200"/>
                  <a:ext cx="304800" cy="457200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Oval 19"/>
                <p:cNvSpPr/>
                <p:nvPr/>
              </p:nvSpPr>
              <p:spPr>
                <a:xfrm>
                  <a:off x="4862861" y="2975494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2" name="Oval 21"/>
                <p:cNvSpPr/>
                <p:nvPr/>
              </p:nvSpPr>
              <p:spPr>
                <a:xfrm>
                  <a:off x="4495800" y="3581400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Oval 22"/>
                <p:cNvSpPr/>
                <p:nvPr/>
              </p:nvSpPr>
              <p:spPr>
                <a:xfrm>
                  <a:off x="4191000" y="3984718"/>
                  <a:ext cx="152400" cy="152400"/>
                </a:xfrm>
                <a:prstGeom prst="ellipse">
                  <a:avLst/>
                </a:prstGeom>
                <a:solidFill>
                  <a:srgbClr val="002060"/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4" name="Straight Arrow Connector 23"/>
                <p:cNvCxnSpPr>
                  <a:stCxn id="22" idx="3"/>
                </p:cNvCxnSpPr>
                <p:nvPr/>
              </p:nvCxnSpPr>
              <p:spPr>
                <a:xfrm flipH="1">
                  <a:off x="4267200" y="3711482"/>
                  <a:ext cx="250918" cy="276285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Oval 36"/>
              <p:cNvSpPr/>
              <p:nvPr/>
            </p:nvSpPr>
            <p:spPr>
              <a:xfrm>
                <a:off x="4800600" y="2057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4" name="Oval 33"/>
            <p:cNvSpPr/>
            <p:nvPr/>
          </p:nvSpPr>
          <p:spPr>
            <a:xfrm>
              <a:off x="36576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935430" y="2622364"/>
            <a:ext cx="381000" cy="599965"/>
            <a:chOff x="6705600" y="2209800"/>
            <a:chExt cx="381000" cy="599965"/>
          </a:xfrm>
        </p:grpSpPr>
        <p:sp>
          <p:nvSpPr>
            <p:cNvPr id="7" name="Isosceles Triangle 6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 flipH="1">
              <a:off x="6858000" y="2209800"/>
              <a:ext cx="2286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00600" y="3591035"/>
            <a:ext cx="304800" cy="599965"/>
            <a:chOff x="6705600" y="2209800"/>
            <a:chExt cx="304800" cy="599965"/>
          </a:xfrm>
        </p:grpSpPr>
        <p:sp>
          <p:nvSpPr>
            <p:cNvPr id="55" name="Isosceles Triangle 5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Straight Arrow Connector 55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/>
          <p:cNvGrpSpPr/>
          <p:nvPr/>
        </p:nvGrpSpPr>
        <p:grpSpPr>
          <a:xfrm>
            <a:off x="5105400" y="4048235"/>
            <a:ext cx="304800" cy="599965"/>
            <a:chOff x="6705600" y="2209800"/>
            <a:chExt cx="304800" cy="599965"/>
          </a:xfrm>
        </p:grpSpPr>
        <p:sp>
          <p:nvSpPr>
            <p:cNvPr id="58" name="Isosceles Triangle 5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9" name="Straight Arrow Connector 5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/>
          <p:cNvGrpSpPr/>
          <p:nvPr/>
        </p:nvGrpSpPr>
        <p:grpSpPr>
          <a:xfrm>
            <a:off x="5486400" y="4495800"/>
            <a:ext cx="304800" cy="599965"/>
            <a:chOff x="6705600" y="2209800"/>
            <a:chExt cx="304800" cy="599965"/>
          </a:xfrm>
        </p:grpSpPr>
        <p:sp>
          <p:nvSpPr>
            <p:cNvPr id="68" name="Isosceles Triangle 67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Arrow Connector 68"/>
            <p:cNvCxnSpPr/>
            <p:nvPr/>
          </p:nvCxnSpPr>
          <p:spPr>
            <a:xfrm flipH="1">
              <a:off x="6858000" y="2209800"/>
              <a:ext cx="152400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/>
          <p:cNvGrpSpPr/>
          <p:nvPr/>
        </p:nvGrpSpPr>
        <p:grpSpPr>
          <a:xfrm>
            <a:off x="3352800" y="4473482"/>
            <a:ext cx="327118" cy="546083"/>
            <a:chOff x="6705600" y="2263682"/>
            <a:chExt cx="327118" cy="546083"/>
          </a:xfrm>
        </p:grpSpPr>
        <p:sp>
          <p:nvSpPr>
            <p:cNvPr id="71" name="Isosceles Triangle 70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4" name="Straight Arrow Connector 73"/>
            <p:cNvCxnSpPr>
              <a:stCxn id="34" idx="3"/>
            </p:cNvCxnSpPr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oup 74"/>
          <p:cNvGrpSpPr/>
          <p:nvPr/>
        </p:nvGrpSpPr>
        <p:grpSpPr>
          <a:xfrm>
            <a:off x="4419600" y="3626036"/>
            <a:ext cx="304800" cy="564964"/>
            <a:chOff x="6705600" y="2244801"/>
            <a:chExt cx="304800" cy="564964"/>
          </a:xfrm>
        </p:grpSpPr>
        <p:sp>
          <p:nvSpPr>
            <p:cNvPr id="76" name="Isosceles Triangle 75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Arrow Connector 76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/>
          <p:cNvGrpSpPr/>
          <p:nvPr/>
        </p:nvGrpSpPr>
        <p:grpSpPr>
          <a:xfrm>
            <a:off x="4114800" y="4083236"/>
            <a:ext cx="304800" cy="564964"/>
            <a:chOff x="6705600" y="2244801"/>
            <a:chExt cx="304800" cy="564964"/>
          </a:xfrm>
        </p:grpSpPr>
        <p:sp>
          <p:nvSpPr>
            <p:cNvPr id="79" name="Isosceles Triangle 78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0" name="Straight Arrow Connector 79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1" name="Straight Arrow Connector 80"/>
          <p:cNvCxnSpPr/>
          <p:nvPr/>
        </p:nvCxnSpPr>
        <p:spPr>
          <a:xfrm>
            <a:off x="3787682" y="4473482"/>
            <a:ext cx="273236" cy="4033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Oval 81"/>
          <p:cNvSpPr/>
          <p:nvPr/>
        </p:nvSpPr>
        <p:spPr>
          <a:xfrm>
            <a:off x="3962400" y="4876800"/>
            <a:ext cx="152400" cy="152400"/>
          </a:xfrm>
          <a:prstGeom prst="ellipse">
            <a:avLst/>
          </a:prstGeom>
          <a:solidFill>
            <a:srgbClr val="00206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Arrow Connector 82"/>
          <p:cNvCxnSpPr>
            <a:stCxn id="82" idx="3"/>
          </p:cNvCxnSpPr>
          <p:nvPr/>
        </p:nvCxnSpPr>
        <p:spPr>
          <a:xfrm flipH="1">
            <a:off x="3689164" y="5006882"/>
            <a:ext cx="295554" cy="3524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3581400" y="5334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9" name="Group 88"/>
          <p:cNvGrpSpPr/>
          <p:nvPr/>
        </p:nvGrpSpPr>
        <p:grpSpPr>
          <a:xfrm>
            <a:off x="4114800" y="4997636"/>
            <a:ext cx="304800" cy="512591"/>
            <a:chOff x="6705600" y="2244801"/>
            <a:chExt cx="304800" cy="512591"/>
          </a:xfrm>
        </p:grpSpPr>
        <p:sp>
          <p:nvSpPr>
            <p:cNvPr id="90" name="Isosceles Triangle 89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2" name="Group 91"/>
          <p:cNvGrpSpPr/>
          <p:nvPr/>
        </p:nvGrpSpPr>
        <p:grpSpPr>
          <a:xfrm>
            <a:off x="4085079" y="5844955"/>
            <a:ext cx="304800" cy="564964"/>
            <a:chOff x="6705600" y="2244801"/>
            <a:chExt cx="304800" cy="564964"/>
          </a:xfrm>
        </p:grpSpPr>
        <p:sp>
          <p:nvSpPr>
            <p:cNvPr id="93" name="Isosceles Triangle 9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6705600" y="2244801"/>
              <a:ext cx="152400" cy="29211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8" name="Straight Arrow Connector 97"/>
          <p:cNvCxnSpPr/>
          <p:nvPr/>
        </p:nvCxnSpPr>
        <p:spPr>
          <a:xfrm>
            <a:off x="3733800" y="5486400"/>
            <a:ext cx="223035" cy="293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2" name="Group 101"/>
          <p:cNvGrpSpPr/>
          <p:nvPr/>
        </p:nvGrpSpPr>
        <p:grpSpPr>
          <a:xfrm>
            <a:off x="3657600" y="5854717"/>
            <a:ext cx="327118" cy="546083"/>
            <a:chOff x="6705600" y="2263682"/>
            <a:chExt cx="327118" cy="546083"/>
          </a:xfrm>
        </p:grpSpPr>
        <p:sp>
          <p:nvSpPr>
            <p:cNvPr id="103" name="Isosceles Triangle 102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4" name="Straight Arrow Connector 103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Group 104"/>
          <p:cNvGrpSpPr/>
          <p:nvPr/>
        </p:nvGrpSpPr>
        <p:grpSpPr>
          <a:xfrm>
            <a:off x="6248400" y="4973809"/>
            <a:ext cx="304800" cy="512591"/>
            <a:chOff x="6705600" y="2244801"/>
            <a:chExt cx="304800" cy="512591"/>
          </a:xfrm>
        </p:grpSpPr>
        <p:sp>
          <p:nvSpPr>
            <p:cNvPr id="106" name="Isosceles Triangle 105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8" name="Group 107"/>
          <p:cNvGrpSpPr/>
          <p:nvPr/>
        </p:nvGrpSpPr>
        <p:grpSpPr>
          <a:xfrm>
            <a:off x="5867400" y="5431009"/>
            <a:ext cx="304800" cy="512591"/>
            <a:chOff x="6705600" y="2244801"/>
            <a:chExt cx="304800" cy="512591"/>
          </a:xfrm>
        </p:grpSpPr>
        <p:sp>
          <p:nvSpPr>
            <p:cNvPr id="109" name="Isosceles Triangle 108"/>
            <p:cNvSpPr/>
            <p:nvPr/>
          </p:nvSpPr>
          <p:spPr>
            <a:xfrm>
              <a:off x="6705600" y="2428765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0" name="Straight Arrow Connector 109"/>
            <p:cNvCxnSpPr/>
            <p:nvPr/>
          </p:nvCxnSpPr>
          <p:spPr>
            <a:xfrm>
              <a:off x="6705600" y="2244801"/>
              <a:ext cx="174718" cy="236337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1" name="Group 110"/>
          <p:cNvGrpSpPr/>
          <p:nvPr/>
        </p:nvGrpSpPr>
        <p:grpSpPr>
          <a:xfrm>
            <a:off x="3276600" y="5473717"/>
            <a:ext cx="327118" cy="546083"/>
            <a:chOff x="6705600" y="2263682"/>
            <a:chExt cx="327118" cy="546083"/>
          </a:xfrm>
        </p:grpSpPr>
        <p:sp>
          <p:nvSpPr>
            <p:cNvPr id="112" name="Isosceles Triangle 111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3" name="Straight Arrow Connector 112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Group 113"/>
          <p:cNvGrpSpPr/>
          <p:nvPr/>
        </p:nvGrpSpPr>
        <p:grpSpPr>
          <a:xfrm>
            <a:off x="5410200" y="5410200"/>
            <a:ext cx="327118" cy="546083"/>
            <a:chOff x="6705600" y="2263682"/>
            <a:chExt cx="327118" cy="546083"/>
          </a:xfrm>
        </p:grpSpPr>
        <p:sp>
          <p:nvSpPr>
            <p:cNvPr id="115" name="Isosceles Triangle 114"/>
            <p:cNvSpPr/>
            <p:nvPr/>
          </p:nvSpPr>
          <p:spPr>
            <a:xfrm>
              <a:off x="6705600" y="2481138"/>
              <a:ext cx="304800" cy="328627"/>
            </a:xfrm>
            <a:prstGeom prst="triangle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 flipH="1">
              <a:off x="6858000" y="2263682"/>
              <a:ext cx="174718" cy="27323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7" name="Isosceles Triangle 116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noFill/>
          <a:ln w="6350">
            <a:solidFill>
              <a:srgbClr val="006C3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85" name="Group 84"/>
          <p:cNvGrpSpPr/>
          <p:nvPr/>
        </p:nvGrpSpPr>
        <p:grpSpPr>
          <a:xfrm>
            <a:off x="4808980" y="2831068"/>
            <a:ext cx="2204449" cy="369332"/>
            <a:chOff x="4808980" y="2831068"/>
            <a:chExt cx="2204449" cy="369332"/>
          </a:xfrm>
        </p:grpSpPr>
        <p:cxnSp>
          <p:nvCxnSpPr>
            <p:cNvPr id="86" name="Straight Arrow Connector 85"/>
            <p:cNvCxnSpPr/>
            <p:nvPr/>
          </p:nvCxnSpPr>
          <p:spPr>
            <a:xfrm flipH="1">
              <a:off x="4808980" y="3029376"/>
              <a:ext cx="17442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/>
            <p:cNvSpPr txBox="1"/>
            <p:nvPr/>
          </p:nvSpPr>
          <p:spPr>
            <a:xfrm>
              <a:off x="6477000" y="2831068"/>
              <a:ext cx="5364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LCA</a:t>
              </a:r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3810000" y="5410200"/>
            <a:ext cx="481157" cy="457200"/>
            <a:chOff x="4876800" y="4659868"/>
            <a:chExt cx="481157" cy="457200"/>
          </a:xfrm>
        </p:grpSpPr>
        <p:sp>
          <p:nvSpPr>
            <p:cNvPr id="119" name="Oval 118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𝟏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0" name="TextBox 1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10127" t="-8333" r="-21519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1" name="Group 120"/>
          <p:cNvGrpSpPr/>
          <p:nvPr/>
        </p:nvGrpSpPr>
        <p:grpSpPr>
          <a:xfrm>
            <a:off x="5562600" y="4953000"/>
            <a:ext cx="481157" cy="457200"/>
            <a:chOff x="4876800" y="4659868"/>
            <a:chExt cx="481157" cy="457200"/>
          </a:xfrm>
        </p:grpSpPr>
        <p:sp>
          <p:nvSpPr>
            <p:cNvPr id="122" name="Oval 121"/>
            <p:cNvSpPr/>
            <p:nvPr/>
          </p:nvSpPr>
          <p:spPr>
            <a:xfrm>
              <a:off x="5029200" y="4964668"/>
              <a:ext cx="152400" cy="152400"/>
            </a:xfrm>
            <a:prstGeom prst="ellipse">
              <a:avLst/>
            </a:prstGeom>
            <a:solidFill>
              <a:srgbClr val="00206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TextBox 122"/>
                <p:cNvSpPr txBox="1"/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𝒙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123" name="TextBox 1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76800" y="4659868"/>
                  <a:ext cx="48115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l="-11538" t="-8333" r="-23077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4" name="Isosceles Triangle 123"/>
          <p:cNvSpPr/>
          <p:nvPr/>
        </p:nvSpPr>
        <p:spPr>
          <a:xfrm rot="16200000">
            <a:off x="4572000" y="37218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Isosceles Triangle 124"/>
          <p:cNvSpPr/>
          <p:nvPr/>
        </p:nvSpPr>
        <p:spPr>
          <a:xfrm rot="16200000">
            <a:off x="4279114" y="41790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Isosceles Triangle 125"/>
          <p:cNvSpPr/>
          <p:nvPr/>
        </p:nvSpPr>
        <p:spPr>
          <a:xfrm rot="16200000">
            <a:off x="4255286" y="50172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Isosceles Triangle 126"/>
          <p:cNvSpPr/>
          <p:nvPr/>
        </p:nvSpPr>
        <p:spPr>
          <a:xfrm rot="16200000">
            <a:off x="4202914" y="59316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Isosceles Triangle 127"/>
          <p:cNvSpPr/>
          <p:nvPr/>
        </p:nvSpPr>
        <p:spPr>
          <a:xfrm rot="16200000">
            <a:off x="5626886" y="54744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Isosceles Triangle 128"/>
          <p:cNvSpPr/>
          <p:nvPr/>
        </p:nvSpPr>
        <p:spPr>
          <a:xfrm rot="16200000">
            <a:off x="5650714" y="4636286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Isosceles Triangle 129"/>
          <p:cNvSpPr/>
          <p:nvPr/>
        </p:nvSpPr>
        <p:spPr>
          <a:xfrm rot="16200000">
            <a:off x="5269714" y="41790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Isosceles Triangle 130"/>
          <p:cNvSpPr/>
          <p:nvPr/>
        </p:nvSpPr>
        <p:spPr>
          <a:xfrm rot="16200000">
            <a:off x="4964914" y="3721887"/>
            <a:ext cx="304800" cy="328627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3124200" y="990600"/>
            <a:ext cx="4495800" cy="4333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33400" y="4491335"/>
                <a:ext cx="2114233" cy="64633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Hence Query time =</a:t>
                </a:r>
              </a:p>
              <a:p>
                <a:r>
                  <a:rPr lang="en-US" dirty="0"/>
                  <a:t> O(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), 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4491335"/>
                <a:ext cx="2114233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2299" t="-3704" r="-4023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Down Ribbon 7"/>
              <p:cNvSpPr/>
              <p:nvPr/>
            </p:nvSpPr>
            <p:spPr>
              <a:xfrm>
                <a:off x="0" y="1828801"/>
                <a:ext cx="3935430" cy="1676399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For each such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subtree</a:t>
                </a:r>
                <a:r>
                  <a:rPr lang="en-US" sz="1600" dirty="0">
                    <a:solidFill>
                      <a:schemeClr val="tx1"/>
                    </a:solidFill>
                  </a:rPr>
                  <a:t>, time complexity will be 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O</a:t>
                </a:r>
                <a:r>
                  <a:rPr lang="en-US" sz="1600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 smtClean="0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m:rPr>
                        <m:sty m:val="p"/>
                      </m:rPr>
                      <a:rPr lang="en-US" sz="1600" b="0" i="0" smtClean="0">
                        <a:solidFill>
                          <a:schemeClr val="tx1"/>
                        </a:solidFill>
                        <a:latin typeface="Cambria Math"/>
                      </a:rPr>
                      <m:t>lo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), where </a:t>
                </a:r>
                <a14:m>
                  <m:oMath xmlns:m="http://schemas.openxmlformats.org/officeDocument/2006/math"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′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are the points present in that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subtree</a:t>
                </a:r>
                <a:r>
                  <a:rPr lang="en-US" sz="1600" dirty="0">
                    <a:solidFill>
                      <a:schemeClr val="tx1"/>
                    </a:solidFill>
                  </a:rPr>
                  <a:t> that belong to rectangle(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1600" b="1" dirty="0">
                    <a:solidFill>
                      <a:schemeClr val="tx1"/>
                    </a:solidFill>
                  </a:rPr>
                  <a:t>,</a:t>
                </a:r>
                <a:r>
                  <a:rPr lang="en-US" sz="16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16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). </a:t>
                </a:r>
              </a:p>
            </p:txBody>
          </p:sp>
        </mc:Choice>
        <mc:Fallback xmlns="">
          <p:sp>
            <p:nvSpPr>
              <p:cNvPr id="8" name="Down Ribbon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828801"/>
                <a:ext cx="3935430" cy="1676399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7"/>
                <a:stretch>
                  <a:fillRect b="-1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Down Ribbon 8"/>
              <p:cNvSpPr/>
              <p:nvPr/>
            </p:nvSpPr>
            <p:spPr>
              <a:xfrm>
                <a:off x="0" y="3581400"/>
                <a:ext cx="3429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schemeClr val="tx1"/>
                    </a:solidFill>
                  </a:rPr>
                  <a:t>There are O(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solidFill>
                          <a:schemeClr val="tx1"/>
                        </a:solidFill>
                        <a:latin typeface="Cambria Math"/>
                      </a:rPr>
                      <m:t>lo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/>
                      </a:rPr>
                      <m:t>𝑔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16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) such </a:t>
                </a:r>
                <a:r>
                  <a:rPr lang="en-US" sz="1600" dirty="0" err="1">
                    <a:solidFill>
                      <a:schemeClr val="tx1"/>
                    </a:solidFill>
                  </a:rPr>
                  <a:t>subtrees</a:t>
                </a:r>
                <a:r>
                  <a:rPr lang="en-US" sz="1600" dirty="0">
                    <a:solidFill>
                      <a:schemeClr val="tx1"/>
                    </a:solidFill>
                  </a:rPr>
                  <a:t>.  </a:t>
                </a:r>
                <a:endParaRPr lang="en-US" sz="1600" dirty="0"/>
              </a:p>
            </p:txBody>
          </p:sp>
        </mc:Choice>
        <mc:Fallback xmlns="">
          <p:sp>
            <p:nvSpPr>
              <p:cNvPr id="9" name="Down Ribbon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81400"/>
                <a:ext cx="3429000" cy="762000"/>
              </a:xfrm>
              <a:prstGeom prst="ribbon">
                <a:avLst>
                  <a:gd name="adj1" fmla="val 16667"/>
                  <a:gd name="adj2" fmla="val 75000"/>
                </a:avLst>
              </a:prstGeom>
              <a:blipFill rotWithShape="1">
                <a:blip r:embed="rId8"/>
                <a:stretch>
                  <a:fillRect b="-4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3648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8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4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8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124" grpId="0" animBg="1"/>
      <p:bldP spid="124" grpId="1" animBg="1"/>
      <p:bldP spid="125" grpId="0" animBg="1"/>
      <p:bldP spid="125" grpId="1" animBg="1"/>
      <p:bldP spid="126" grpId="0" animBg="1"/>
      <p:bldP spid="126" grpId="1" animBg="1"/>
      <p:bldP spid="127" grpId="0" animBg="1"/>
      <p:bldP spid="127" grpId="1" animBg="1"/>
      <p:bldP spid="128" grpId="0" animBg="1"/>
      <p:bldP spid="128" grpId="1" animBg="1"/>
      <p:bldP spid="129" grpId="0" animBg="1"/>
      <p:bldP spid="129" grpId="1" animBg="1"/>
      <p:bldP spid="130" grpId="0" animBg="1"/>
      <p:bldP spid="130" grpId="1" animBg="1"/>
      <p:bldP spid="131" grpId="0" animBg="1"/>
      <p:bldP spid="131" grpId="1" animBg="1"/>
      <p:bldP spid="5" grpId="0" animBg="1"/>
      <p:bldP spid="6" grpId="0" animBg="1"/>
      <p:bldP spid="8" grpId="0" animBg="1"/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Space</a:t>
            </a:r>
            <a:r>
              <a:rPr lang="en-US" sz="3600" b="1" dirty="0">
                <a:solidFill>
                  <a:srgbClr val="002060"/>
                </a:solidFill>
              </a:rPr>
              <a:t> of the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Consider all the nodes at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.</a:t>
                </a:r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93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5" name="Isosceles Triangle 4"/>
          <p:cNvSpPr/>
          <p:nvPr/>
        </p:nvSpPr>
        <p:spPr>
          <a:xfrm>
            <a:off x="1752600" y="2057400"/>
            <a:ext cx="5867400" cy="44196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3219450" y="2209800"/>
            <a:ext cx="5490169" cy="4343400"/>
            <a:chOff x="3219450" y="2209800"/>
            <a:chExt cx="5490169" cy="4343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4419600" y="2438400"/>
              <a:ext cx="46045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4267200" y="2743200"/>
              <a:ext cx="838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4114800" y="3048000"/>
              <a:ext cx="121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3810000" y="3352800"/>
              <a:ext cx="16764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5" idx="1"/>
              <a:endCxn id="5" idx="5"/>
            </p:cNvCxnSpPr>
            <p:nvPr/>
          </p:nvCxnSpPr>
          <p:spPr>
            <a:xfrm>
              <a:off x="3219450" y="4267200"/>
              <a:ext cx="29337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/>
            <p:cNvSpPr txBox="1"/>
            <p:nvPr/>
          </p:nvSpPr>
          <p:spPr>
            <a:xfrm>
              <a:off x="5105400" y="22098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5337114" y="25146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562600" y="28194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5794314" y="31358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6383076" y="4038600"/>
                  <a:ext cx="3225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𝒊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3076" y="4038600"/>
                  <a:ext cx="3225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333" r="-2452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/>
                <p:cNvSpPr txBox="1"/>
                <p:nvPr/>
              </p:nvSpPr>
              <p:spPr>
                <a:xfrm>
                  <a:off x="7696200" y="6183868"/>
                  <a:ext cx="101341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/>
                      </a:solidFill>
                    </a:rPr>
                    <a:t>O</a:t>
                  </a:r>
                  <a:r>
                    <a:rPr lang="en-US" dirty="0">
                      <a:solidFill>
                        <a:schemeClr val="tx1"/>
                      </a:solidFill>
                    </a:rPr>
                    <a:t>(Log</a:t>
                  </a:r>
                  <a:r>
                    <a:rPr lang="en-US" b="1" dirty="0">
                      <a:solidFill>
                        <a:schemeClr val="tx1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𝒏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)</a:t>
                  </a:r>
                </a:p>
              </p:txBody>
            </p:sp>
          </mc:Choice>
          <mc:Fallback xmlns="">
            <p:sp>
              <p:nvSpPr>
                <p:cNvPr id="31" name="TextBox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6200" y="6183868"/>
                  <a:ext cx="1013419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l="-5422" t="-8197" r="-963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TextBox 31"/>
            <p:cNvSpPr txBox="1"/>
            <p:nvPr/>
          </p:nvSpPr>
          <p:spPr>
            <a:xfrm rot="5400000">
              <a:off x="4601072" y="362852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 rot="3599677">
              <a:off x="6060540" y="3552328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 rot="3599677">
              <a:off x="6883773" y="4703857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 rot="5400000">
              <a:off x="4601072" y="468894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sp>
        <p:nvSpPr>
          <p:cNvPr id="37" name="Oval 36"/>
          <p:cNvSpPr/>
          <p:nvPr/>
        </p:nvSpPr>
        <p:spPr>
          <a:xfrm>
            <a:off x="40386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242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3379437" y="6412468"/>
            <a:ext cx="2564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BST before augmentation</a:t>
            </a:r>
          </a:p>
        </p:txBody>
      </p:sp>
    </p:spTree>
    <p:extLst>
      <p:ext uri="{BB962C8B-B14F-4D97-AF65-F5344CB8AC3E}">
        <p14:creationId xmlns:p14="http://schemas.microsoft.com/office/powerpoint/2010/main" val="171973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animBg="1"/>
      <p:bldP spid="6" grpId="0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Space</a:t>
            </a:r>
            <a:r>
              <a:rPr lang="en-US" sz="3600" b="1" dirty="0">
                <a:solidFill>
                  <a:srgbClr val="002060"/>
                </a:solidFill>
              </a:rPr>
              <a:t> of the data structure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>
                  <a:buFont typeface="Wingdings"/>
                  <a:buChar char="è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+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 &lt;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Total space due to the </a:t>
                </a:r>
                <a:r>
                  <a:rPr lang="en-US" sz="2000" dirty="0">
                    <a:solidFill>
                      <a:srgbClr val="FF0000"/>
                    </a:solidFill>
                  </a:rPr>
                  <a:t>y-trees</a:t>
                </a:r>
                <a:r>
                  <a:rPr lang="en-US" sz="2000" dirty="0"/>
                  <a:t> at level 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 :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+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/>
                      </a:rPr>
                      <m:t>+</m:t>
                    </m:r>
                  </m:oMath>
                </a14:m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>
                            <a:latin typeface="Cambria Math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2000" dirty="0"/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/>
                          </a:rPr>
                          <m:t>𝒏</m:t>
                        </m:r>
                      </m:e>
                      <m:sub>
                        <m:r>
                          <a:rPr lang="en-US" sz="2000" b="1" i="1" smtClean="0"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= </a:t>
                </a:r>
                <a:r>
                  <a:rPr lang="en-US" sz="2000" b="1" dirty="0"/>
                  <a:t>O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b="1" i="1"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endParaRPr lang="en-US" sz="200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6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37" name="Oval 36"/>
          <p:cNvSpPr/>
          <p:nvPr/>
        </p:nvSpPr>
        <p:spPr>
          <a:xfrm>
            <a:off x="40386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3124200" y="4184612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0292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6019800" y="4191000"/>
            <a:ext cx="152400" cy="158788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19450" y="4267200"/>
            <a:ext cx="29337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/>
              <p:cNvSpPr txBox="1"/>
              <p:nvPr/>
            </p:nvSpPr>
            <p:spPr>
              <a:xfrm>
                <a:off x="6383076" y="4038600"/>
                <a:ext cx="3225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/>
                        </a:rPr>
                        <m:t>𝒊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076" y="4038600"/>
                <a:ext cx="3225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4528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/>
          <p:cNvGrpSpPr/>
          <p:nvPr/>
        </p:nvGrpSpPr>
        <p:grpSpPr>
          <a:xfrm>
            <a:off x="2743200" y="4343400"/>
            <a:ext cx="3810000" cy="2209800"/>
            <a:chOff x="2743200" y="4343400"/>
            <a:chExt cx="3810000" cy="2209800"/>
          </a:xfrm>
        </p:grpSpPr>
        <p:sp>
          <p:nvSpPr>
            <p:cNvPr id="7" name="Isosceles Triangle 6"/>
            <p:cNvSpPr/>
            <p:nvPr/>
          </p:nvSpPr>
          <p:spPr>
            <a:xfrm>
              <a:off x="27432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Isosceles Triangle 41"/>
            <p:cNvSpPr/>
            <p:nvPr/>
          </p:nvSpPr>
          <p:spPr>
            <a:xfrm>
              <a:off x="36576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Isosceles Triangle 42"/>
            <p:cNvSpPr/>
            <p:nvPr/>
          </p:nvSpPr>
          <p:spPr>
            <a:xfrm>
              <a:off x="47244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Isosceles Triangle 43"/>
            <p:cNvSpPr/>
            <p:nvPr/>
          </p:nvSpPr>
          <p:spPr>
            <a:xfrm>
              <a:off x="5715000" y="4343400"/>
              <a:ext cx="838200" cy="22098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10200" y="468894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048000" y="3657600"/>
            <a:ext cx="3228510" cy="457200"/>
            <a:chOff x="3048000" y="3657600"/>
            <a:chExt cx="3228510" cy="4572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/>
                <p:cNvSpPr txBox="1"/>
                <p:nvPr/>
              </p:nvSpPr>
              <p:spPr>
                <a:xfrm>
                  <a:off x="3048000" y="3733800"/>
                  <a:ext cx="37542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3733800"/>
                  <a:ext cx="37542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3891776" y="37338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1776" y="37338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20968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4958577" y="37454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577" y="3745468"/>
                  <a:ext cx="375423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TextBox 48"/>
            <p:cNvSpPr txBox="1"/>
            <p:nvPr/>
          </p:nvSpPr>
          <p:spPr>
            <a:xfrm>
              <a:off x="5410200" y="3657600"/>
              <a:ext cx="463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. . .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/>
                <p:cNvSpPr txBox="1"/>
                <p:nvPr/>
              </p:nvSpPr>
              <p:spPr>
                <a:xfrm>
                  <a:off x="5949177" y="3733800"/>
                  <a:ext cx="32733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oMath>
                    </m:oMathPara>
                  </a14:m>
                  <a:endParaRPr 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TextBox 4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9177" y="3733800"/>
                  <a:ext cx="32733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333" r="-22222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" name="Group 12"/>
          <p:cNvGrpSpPr/>
          <p:nvPr/>
        </p:nvGrpSpPr>
        <p:grpSpPr>
          <a:xfrm>
            <a:off x="2895600" y="5562600"/>
            <a:ext cx="3469934" cy="395621"/>
            <a:chOff x="2895600" y="5562600"/>
            <a:chExt cx="3469934" cy="3956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2895600" y="5574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5574268"/>
                  <a:ext cx="497187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/>
                <p:cNvSpPr txBox="1"/>
                <p:nvPr/>
              </p:nvSpPr>
              <p:spPr>
                <a:xfrm>
                  <a:off x="3922413" y="55742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22413" y="5574268"/>
                  <a:ext cx="497187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4913013" y="55626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3013" y="5562600"/>
                  <a:ext cx="497187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333" r="-14634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5903613" y="5562600"/>
                  <a:ext cx="461921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3613" y="5562600"/>
                  <a:ext cx="461921" cy="395621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250" r="-17105" b="-187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" name="TextBox 58"/>
          <p:cNvSpPr txBox="1"/>
          <p:nvPr/>
        </p:nvSpPr>
        <p:spPr>
          <a:xfrm>
            <a:off x="3379437" y="6412468"/>
            <a:ext cx="256416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BST before augmentation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124200" y="3886201"/>
            <a:ext cx="2209800" cy="838200"/>
            <a:chOff x="3124200" y="3886201"/>
            <a:chExt cx="2209800" cy="838200"/>
          </a:xfrm>
        </p:grpSpPr>
        <p:sp>
          <p:nvSpPr>
            <p:cNvPr id="55" name="Isosceles Triangle 54"/>
            <p:cNvSpPr/>
            <p:nvPr/>
          </p:nvSpPr>
          <p:spPr>
            <a:xfrm rot="16200000">
              <a:off x="38100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/>
                <p:cNvSpPr txBox="1"/>
                <p:nvPr/>
              </p:nvSpPr>
              <p:spPr>
                <a:xfrm>
                  <a:off x="4227213" y="41264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0" name="TextBox 5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27213" y="4126468"/>
                  <a:ext cx="497187" cy="369332"/>
                </a:xfrm>
                <a:prstGeom prst="rect">
                  <a:avLst/>
                </a:prstGeom>
                <a:blipFill rotWithShape="1">
                  <a:blip r:embed="rId12"/>
                  <a:stretch>
                    <a:fillRect t="-8197" r="-1585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Group 14"/>
          <p:cNvGrpSpPr/>
          <p:nvPr/>
        </p:nvGrpSpPr>
        <p:grpSpPr>
          <a:xfrm>
            <a:off x="4038600" y="3886201"/>
            <a:ext cx="2209800" cy="838200"/>
            <a:chOff x="4038600" y="3886201"/>
            <a:chExt cx="2209800" cy="838200"/>
          </a:xfrm>
        </p:grpSpPr>
        <p:sp>
          <p:nvSpPr>
            <p:cNvPr id="56" name="Isosceles Triangle 55"/>
            <p:cNvSpPr/>
            <p:nvPr/>
          </p:nvSpPr>
          <p:spPr>
            <a:xfrm rot="16200000">
              <a:off x="47244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5217813" y="4126468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7813" y="4126468"/>
                  <a:ext cx="497187" cy="369332"/>
                </a:xfrm>
                <a:prstGeom prst="rect">
                  <a:avLst/>
                </a:prstGeom>
                <a:blipFill rotWithShape="1">
                  <a:blip r:embed="rId13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" name="Group 15"/>
          <p:cNvGrpSpPr/>
          <p:nvPr/>
        </p:nvGrpSpPr>
        <p:grpSpPr>
          <a:xfrm>
            <a:off x="5105400" y="3886201"/>
            <a:ext cx="2209800" cy="838200"/>
            <a:chOff x="5105400" y="3886201"/>
            <a:chExt cx="2209800" cy="838200"/>
          </a:xfrm>
        </p:grpSpPr>
        <p:sp>
          <p:nvSpPr>
            <p:cNvPr id="57" name="Isosceles Triangle 56"/>
            <p:cNvSpPr/>
            <p:nvPr/>
          </p:nvSpPr>
          <p:spPr>
            <a:xfrm rot="16200000">
              <a:off x="57912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96000" y="4114800"/>
                  <a:ext cx="4971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𝟑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114800"/>
                  <a:ext cx="497187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8197" r="-1463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6096000" y="3886201"/>
            <a:ext cx="2209800" cy="838200"/>
            <a:chOff x="6096000" y="3886201"/>
            <a:chExt cx="2209800" cy="838200"/>
          </a:xfrm>
        </p:grpSpPr>
        <p:sp>
          <p:nvSpPr>
            <p:cNvPr id="58" name="Isosceles Triangle 57"/>
            <p:cNvSpPr/>
            <p:nvPr/>
          </p:nvSpPr>
          <p:spPr>
            <a:xfrm rot="16200000">
              <a:off x="6781800" y="3200401"/>
              <a:ext cx="838200" cy="2209800"/>
            </a:xfrm>
            <a:prstGeom prst="triangl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7426009" y="4114800"/>
                  <a:ext cx="461921" cy="3956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𝒏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/>
                              </a:rPr>
                              <m:t>𝒋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26009" y="4114800"/>
                  <a:ext cx="461921" cy="395621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6154" r="-17105" b="-1846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82B44A-3533-26B8-2AC9-FDFB5BBD14C1}"/>
                  </a:ext>
                </a:extLst>
              </p:cNvPr>
              <p:cNvSpPr txBox="1"/>
              <p:nvPr/>
            </p:nvSpPr>
            <p:spPr>
              <a:xfrm>
                <a:off x="152401" y="4758723"/>
                <a:ext cx="2590800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Total Space = O(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log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dirty="0"/>
                  <a:t>),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82B44A-3533-26B8-2AC9-FDFB5BBD14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1" y="4758723"/>
                <a:ext cx="2590800" cy="369332"/>
              </a:xfrm>
              <a:prstGeom prst="rect">
                <a:avLst/>
              </a:prstGeom>
              <a:blipFill>
                <a:blip r:embed="rId16"/>
                <a:stretch>
                  <a:fillRect t="-6452" r="-19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56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06C31"/>
                </a:solidFill>
              </a:rPr>
              <a:t>Homework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Write a neat &amp; compact pseudo-code of  </a:t>
                </a:r>
                <a:r>
                  <a:rPr lang="en-US" sz="2000" b="1" dirty="0"/>
                  <a:t>RangeSearch(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Show that the query time for orthogonal range searching is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+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457200" indent="-457200">
                  <a:buFont typeface="+mj-lt"/>
                  <a:buAutoNum type="arabicPeriod"/>
                </a:pPr>
                <a:r>
                  <a:rPr lang="en-US" sz="2000" dirty="0"/>
                  <a:t>(Difficult!) Show that orthogonal range searching can be implemented  using an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 size data structure with query time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r>
                  <a:rPr lang="en-US" sz="2000" dirty="0"/>
                  <a:t>) and preprocessing time 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log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pPr marL="457200" indent="-457200">
                  <a:buFont typeface="+mj-lt"/>
                  <a:buAutoNum type="arabicPeriod"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772" r="-3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89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Achieving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(log 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for </a:t>
            </a:r>
            <a:r>
              <a:rPr lang="en-US" sz="3600" b="1" dirty="0" err="1">
                <a:solidFill>
                  <a:srgbClr val="002060"/>
                </a:solidFill>
              </a:rPr>
              <a:t>FindRank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Assume without loss of generality that </a:t>
            </a:r>
            <a:r>
              <a:rPr lang="en-US" sz="2400" b="1" dirty="0"/>
              <a:t>x </a:t>
            </a:r>
            <a:r>
              <a:rPr lang="en-US" sz="2400" u="sng" dirty="0"/>
              <a:t>belongs to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T</a:t>
            </a:r>
            <a:r>
              <a:rPr lang="en-US" sz="24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Isosceles Triangle 5"/>
          <p:cNvSpPr/>
          <p:nvPr/>
        </p:nvSpPr>
        <p:spPr>
          <a:xfrm>
            <a:off x="3276600" y="2057400"/>
            <a:ext cx="3124200" cy="3352800"/>
          </a:xfrm>
          <a:prstGeom prst="triangl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2" name="Group 41"/>
          <p:cNvGrpSpPr/>
          <p:nvPr/>
        </p:nvGrpSpPr>
        <p:grpSpPr>
          <a:xfrm>
            <a:off x="4343400" y="2057400"/>
            <a:ext cx="990600" cy="2917918"/>
            <a:chOff x="4343400" y="2057400"/>
            <a:chExt cx="990600" cy="2917918"/>
          </a:xfrm>
        </p:grpSpPr>
        <p:grpSp>
          <p:nvGrpSpPr>
            <p:cNvPr id="36" name="Group 35"/>
            <p:cNvGrpSpPr/>
            <p:nvPr/>
          </p:nvGrpSpPr>
          <p:grpSpPr>
            <a:xfrm>
              <a:off x="4343400" y="2176338"/>
              <a:ext cx="990600" cy="2798980"/>
              <a:chOff x="4343400" y="2176338"/>
              <a:chExt cx="990600" cy="2798980"/>
            </a:xfrm>
          </p:grpSpPr>
          <p:cxnSp>
            <p:nvCxnSpPr>
              <p:cNvPr id="11" name="Straight Arrow Connector 10"/>
              <p:cNvCxnSpPr/>
              <p:nvPr/>
            </p:nvCxnSpPr>
            <p:spPr>
              <a:xfrm flipH="1">
                <a:off x="4628678" y="2176338"/>
                <a:ext cx="174718" cy="3271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Oval 14"/>
              <p:cNvSpPr/>
              <p:nvPr/>
            </p:nvSpPr>
            <p:spPr>
              <a:xfrm>
                <a:off x="4495800" y="25146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" name="Straight Arrow Connector 15"/>
              <p:cNvCxnSpPr>
                <a:stCxn id="15" idx="5"/>
              </p:cNvCxnSpPr>
              <p:nvPr/>
            </p:nvCxnSpPr>
            <p:spPr>
              <a:xfrm>
                <a:off x="4625882" y="2644682"/>
                <a:ext cx="212818" cy="3159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Arrow Connector 16"/>
              <p:cNvCxnSpPr/>
              <p:nvPr/>
            </p:nvCxnSpPr>
            <p:spPr>
              <a:xfrm flipH="1">
                <a:off x="4648200" y="3124200"/>
                <a:ext cx="228600" cy="4572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Oval 19"/>
              <p:cNvSpPr/>
              <p:nvPr/>
            </p:nvSpPr>
            <p:spPr>
              <a:xfrm>
                <a:off x="4799671" y="2960641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4572000" y="3581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4343400" y="41148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4" name="Straight Arrow Connector 23"/>
              <p:cNvCxnSpPr/>
              <p:nvPr/>
            </p:nvCxnSpPr>
            <p:spPr>
              <a:xfrm flipH="1">
                <a:off x="4408433" y="3733800"/>
                <a:ext cx="217449" cy="381000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Oval 25"/>
              <p:cNvSpPr/>
              <p:nvPr/>
            </p:nvSpPr>
            <p:spPr>
              <a:xfrm>
                <a:off x="4724400" y="43434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Oval 26"/>
              <p:cNvSpPr/>
              <p:nvPr/>
            </p:nvSpPr>
            <p:spPr>
              <a:xfrm>
                <a:off x="5181600" y="4572000"/>
                <a:ext cx="152400" cy="152400"/>
              </a:xfrm>
              <a:prstGeom prst="ellipse">
                <a:avLst/>
              </a:prstGeom>
              <a:solidFill>
                <a:srgbClr val="FFC000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8" name="Straight Arrow Connector 27"/>
              <p:cNvCxnSpPr>
                <a:endCxn id="26" idx="2"/>
              </p:cNvCxnSpPr>
              <p:nvPr/>
            </p:nvCxnSpPr>
            <p:spPr>
              <a:xfrm>
                <a:off x="4495800" y="4256041"/>
                <a:ext cx="228600" cy="1635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27" idx="2"/>
              </p:cNvCxnSpPr>
              <p:nvPr/>
            </p:nvCxnSpPr>
            <p:spPr>
              <a:xfrm>
                <a:off x="4876800" y="4484641"/>
                <a:ext cx="304800" cy="163559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27" idx="4"/>
                <a:endCxn id="8" idx="7"/>
              </p:cNvCxnSpPr>
              <p:nvPr/>
            </p:nvCxnSpPr>
            <p:spPr>
              <a:xfrm flipH="1">
                <a:off x="5083082" y="4724400"/>
                <a:ext cx="174718" cy="25091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Oval 36"/>
            <p:cNvSpPr/>
            <p:nvPr/>
          </p:nvSpPr>
          <p:spPr>
            <a:xfrm>
              <a:off x="4800600" y="2057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876800" y="4659868"/>
            <a:ext cx="290464" cy="445532"/>
            <a:chOff x="4876800" y="4659868"/>
            <a:chExt cx="290464" cy="445532"/>
          </a:xfrm>
        </p:grpSpPr>
        <p:sp>
          <p:nvSpPr>
            <p:cNvPr id="8" name="Oval 7"/>
            <p:cNvSpPr/>
            <p:nvPr/>
          </p:nvSpPr>
          <p:spPr>
            <a:xfrm>
              <a:off x="4953000" y="4953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876800" y="4659868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x</a:t>
              </a:r>
            </a:p>
          </p:txBody>
        </p:sp>
      </p:grpSp>
      <p:sp>
        <p:nvSpPr>
          <p:cNvPr id="39" name="TextBox 38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5" name="Down Ribbon 4"/>
          <p:cNvSpPr/>
          <p:nvPr/>
        </p:nvSpPr>
        <p:spPr>
          <a:xfrm>
            <a:off x="381000" y="2667001"/>
            <a:ext cx="3581400" cy="1298448"/>
          </a:xfrm>
          <a:prstGeom prst="ribbon">
            <a:avLst>
              <a:gd name="adj1" fmla="val 16667"/>
              <a:gd name="adj2" fmla="val 75000"/>
            </a:avLst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002060"/>
                </a:solidFill>
              </a:rPr>
              <a:t>View the entire tree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>
                <a:solidFill>
                  <a:srgbClr val="002060"/>
                </a:solidFill>
              </a:rPr>
              <a:t> from perspective of the path from </a:t>
            </a:r>
            <a:r>
              <a:rPr lang="en-US" sz="1600" b="1" dirty="0">
                <a:solidFill>
                  <a:schemeClr val="tx1"/>
                </a:solidFill>
              </a:rPr>
              <a:t>x</a:t>
            </a:r>
            <a:r>
              <a:rPr lang="en-US" sz="1600" dirty="0">
                <a:solidFill>
                  <a:srgbClr val="002060"/>
                </a:solidFill>
              </a:rPr>
              <a:t> to the </a:t>
            </a:r>
            <a:r>
              <a:rPr lang="en-US" sz="1600" b="1" dirty="0">
                <a:solidFill>
                  <a:srgbClr val="002060"/>
                </a:solidFill>
              </a:rPr>
              <a:t>root</a:t>
            </a:r>
            <a:r>
              <a:rPr lang="en-US" sz="1600" dirty="0">
                <a:solidFill>
                  <a:srgbClr val="002060"/>
                </a:solidFill>
              </a:rPr>
              <a:t>. </a:t>
            </a:r>
          </a:p>
          <a:p>
            <a:pPr algn="ctr"/>
            <a:r>
              <a:rPr lang="en-US" sz="1600" dirty="0">
                <a:solidFill>
                  <a:srgbClr val="C00000"/>
                </a:solidFill>
              </a:rPr>
              <a:t>How will </a:t>
            </a:r>
            <a:r>
              <a:rPr lang="en-US" sz="1600" b="1" dirty="0">
                <a:solidFill>
                  <a:srgbClr val="0070C0"/>
                </a:solidFill>
              </a:rPr>
              <a:t>T</a:t>
            </a:r>
            <a:r>
              <a:rPr lang="en-US" sz="1600" dirty="0">
                <a:solidFill>
                  <a:srgbClr val="C00000"/>
                </a:solidFill>
              </a:rPr>
              <a:t> look like ?</a:t>
            </a:r>
          </a:p>
        </p:txBody>
      </p:sp>
    </p:spTree>
    <p:extLst>
      <p:ext uri="{BB962C8B-B14F-4D97-AF65-F5344CB8AC3E}">
        <p14:creationId xmlns:p14="http://schemas.microsoft.com/office/powerpoint/2010/main" val="28787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 animBg="1"/>
      <p:bldP spid="39" grpId="0"/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endParaRPr lang="en-US" sz="3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solidFill>
                  <a:schemeClr val="tx1"/>
                </a:solidFill>
                <a:effectLst>
                  <a:reflection blurRad="12700" stA="28000" endPos="45000" dist="1000" dir="5400000" sy="-100000" algn="bl" rotWithShape="0"/>
                </a:effectLst>
              </a:rPr>
              <a:t>For </a:t>
            </a:r>
            <a:r>
              <a:rPr lang="en-US" b="1" dirty="0">
                <a:solidFill>
                  <a:srgbClr val="7030A0"/>
                </a:solidFill>
              </a:rPr>
              <a:t>Dynamic Sequences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85801" y="2133600"/>
            <a:ext cx="7772400" cy="76944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400" b="1" cap="all" spc="0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effectLst>
                  <a:reflection blurRad="12700" stA="28000" endPos="45000" dist="1000" dir="5400000" sy="-100000" algn="bl" rotWithShape="0"/>
                </a:effectLst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6216012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72390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61722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1054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4114800" y="5334000"/>
            <a:ext cx="6858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006461" y="5334000"/>
            <a:ext cx="727339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2133600" y="5334000"/>
            <a:ext cx="533400" cy="533400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Dynamic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: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Add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  <a:blipFill rotWithShape="1">
                <a:blip r:embed="rId2"/>
                <a:stretch>
                  <a:fillRect l="-741" t="-1359" b="-527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86577" y="5410200"/>
            <a:ext cx="8294646" cy="381000"/>
            <a:chOff x="386577" y="5410200"/>
            <a:chExt cx="8294646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1300976" y="5421868"/>
                  <a:ext cx="375424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𝟑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00976" y="5421868"/>
                  <a:ext cx="375424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6349" r="-18750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2215377" y="5421868"/>
                  <a:ext cx="375423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377" y="54218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6349" r="-18750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386577" y="5410200"/>
                  <a:ext cx="375423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6577" y="54102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6452" r="-18750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1118" y="5421868"/>
                  <a:ext cx="513282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𝟐𝟑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18" y="5421868"/>
                  <a:ext cx="513282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6349" r="-1395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268518" y="5421868"/>
                  <a:ext cx="513282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18" y="5421868"/>
                  <a:ext cx="513282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8305800" y="5421868"/>
                  <a:ext cx="375423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05800" y="5421868"/>
                  <a:ext cx="375423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349" r="-19048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𝟖𝟑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3953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𝟕𝟎𝟏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349" r="-1009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775766" y="4202668"/>
                <a:ext cx="14058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Add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3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0" smtClean="0">
                        <a:solidFill>
                          <a:srgbClr val="0070C0"/>
                        </a:solidFill>
                        <a:latin typeface="Cambria Math"/>
                      </a:rPr>
                      <m:t>6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766" y="4202668"/>
                <a:ext cx="1405834" cy="369332"/>
              </a:xfrm>
              <a:prstGeom prst="rect">
                <a:avLst/>
              </a:prstGeom>
              <a:blipFill rotWithShape="1">
                <a:blip r:embed="rId12"/>
                <a:stretch>
                  <a:fillRect l="-3463" t="-8197" r="-735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Up Arrow 24"/>
          <p:cNvSpPr/>
          <p:nvPr/>
        </p:nvSpPr>
        <p:spPr>
          <a:xfrm>
            <a:off x="4329684" y="6019800"/>
            <a:ext cx="242316" cy="48920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blipFill rotWithShape="1">
                <a:blip r:embed="rId13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86200" y="4202668"/>
                <a:ext cx="13174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Report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5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200" y="4202668"/>
                <a:ext cx="1317477" cy="369332"/>
              </a:xfrm>
              <a:prstGeom prst="rect">
                <a:avLst/>
              </a:prstGeom>
              <a:blipFill rotWithShape="1">
                <a:blip r:embed="rId14"/>
                <a:stretch>
                  <a:fillRect l="-4167" t="-8197" r="-740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blipFill rotWithShape="1">
                <a:blip r:embed="rId15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8640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1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3" grpId="0" animBg="1"/>
      <p:bldP spid="22" grpId="0" animBg="1"/>
      <p:bldP spid="21" grpId="0" animBg="1"/>
      <p:bldP spid="20" grpId="0" animBg="1"/>
      <p:bldP spid="19" grpId="0" animBg="1"/>
      <p:bldP spid="2" grpId="0"/>
      <p:bldP spid="3" grpId="0" uiExpand="1" build="p"/>
      <p:bldP spid="18" grpId="0"/>
      <p:bldP spid="25" grpId="0" uiExpand="1" animBg="1"/>
      <p:bldP spid="26" grpId="0" uiExpand="1"/>
      <p:bldP spid="12" grpId="0" uiExpand="1"/>
      <p:bldP spid="12" grpId="1" uiExpand="1"/>
      <p:bldP spid="14" grpId="0" uiExpand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/>
          <a:p>
            <a:r>
              <a:rPr lang="en-US" sz="3600" b="1" dirty="0">
                <a:solidFill>
                  <a:srgbClr val="7030A0"/>
                </a:solidFill>
              </a:rPr>
              <a:t>Dynamic Sequences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𝑆</m:t>
                      </m:r>
                      <m:r>
                        <a:rPr lang="en-US" sz="2000" b="0" i="1" smtClean="0">
                          <a:solidFill>
                            <a:srgbClr val="C00000"/>
                          </a:solidFill>
                          <a:latin typeface="Cambria Math"/>
                        </a:rPr>
                        <m:t> : &lt;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3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𝑖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, …,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𝑎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𝑛</m:t>
                          </m:r>
                        </m:sub>
                      </m:sSub>
                      <m:r>
                        <a:rPr lang="en-US" sz="2000" b="0" i="1" smtClean="0">
                          <a:latin typeface="Cambria Math"/>
                        </a:rPr>
                        <m:t>&gt;</m:t>
                      </m:r>
                    </m:oMath>
                  </m:oMathPara>
                </a14:m>
                <a:endParaRPr lang="en-US" sz="2000" b="0" dirty="0"/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Add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  <m:r>
                      <a:rPr lang="en-US" sz="2000" b="0" i="1" smtClean="0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Δ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r>
                  <a:rPr lang="en-US" sz="2000" b="1" dirty="0"/>
                  <a:t>Rotate</a:t>
                </a:r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sz="2000" i="1"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𝑖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,</m:t>
                    </m:r>
                    <m:r>
                      <a:rPr lang="en-US" sz="2000" i="1">
                        <a:solidFill>
                          <a:srgbClr val="0070C0"/>
                        </a:solidFill>
                        <a:latin typeface="Cambria Math"/>
                      </a:rPr>
                      <m:t>𝑗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endParaRPr lang="en-US" sz="2000" dirty="0"/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2246971"/>
              </a:xfrm>
              <a:blipFill rotWithShape="1">
                <a:blip r:embed="rId2"/>
                <a:stretch>
                  <a:fillRect l="-741" t="-1359" b="-85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00976" y="5421868"/>
                <a:ext cx="375424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𝟑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0976" y="5421868"/>
                <a:ext cx="375424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6349" r="-1875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2215377" y="5421868"/>
                <a:ext cx="375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𝟕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377" y="5421868"/>
                <a:ext cx="375423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6349" r="-18750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86577" y="5410200"/>
                <a:ext cx="375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𝟓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577" y="5410200"/>
                <a:ext cx="375423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6452" r="-18750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305800" y="5421868"/>
                <a:ext cx="375423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5800" y="5421868"/>
                <a:ext cx="375423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6349" r="-19048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/>
          <p:cNvGrpSpPr/>
          <p:nvPr/>
        </p:nvGrpSpPr>
        <p:grpSpPr>
          <a:xfrm>
            <a:off x="3048000" y="5410200"/>
            <a:ext cx="4780481" cy="381000"/>
            <a:chOff x="3048000" y="5410200"/>
            <a:chExt cx="4780481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6349" r="-1395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𝟐𝟓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𝟒</m:t>
                        </m:r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6349" r="-1511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15200" y="541020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6452" r="-13953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/>
                <p:cNvSpPr txBox="1"/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𝟕𝟎𝟕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8000" y="5421868"/>
                  <a:ext cx="651139" cy="369332"/>
                </a:xfrm>
                <a:prstGeom prst="rect">
                  <a:avLst/>
                </a:prstGeom>
                <a:blipFill rotWithShape="1">
                  <a:blip r:embed="rId11"/>
                  <a:stretch>
                    <a:fillRect t="-6349" r="-10092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6" name="Up Arrow 15"/>
          <p:cNvSpPr/>
          <p:nvPr/>
        </p:nvSpPr>
        <p:spPr>
          <a:xfrm>
            <a:off x="4329684" y="6019800"/>
            <a:ext cx="242316" cy="489204"/>
          </a:xfrm>
          <a:prstGeom prst="upArrow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0070C0"/>
                          </a:solidFill>
                          <a:latin typeface="Cambria Math"/>
                        </a:rPr>
                        <m:t>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394" y="6488668"/>
                <a:ext cx="365806" cy="369332"/>
              </a:xfrm>
              <a:prstGeom prst="rect">
                <a:avLst/>
              </a:prstGeom>
              <a:blipFill rotWithShape="1">
                <a:blip r:embed="rId12"/>
                <a:stretch>
                  <a:fillRect t="-8197" r="-21311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429000" y="4202668"/>
                <a:ext cx="14747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Rotate</a:t>
                </a:r>
                <a:r>
                  <a:rPr lang="en-US" dirty="0"/>
                  <a:t>(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/>
                      </a:rPr>
                      <m:t>𝑆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4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/>
                      </a:rPr>
                      <m:t>,</m:t>
                    </m:r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8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9000" y="4202668"/>
                <a:ext cx="1474763" cy="369332"/>
              </a:xfrm>
              <a:prstGeom prst="rect">
                <a:avLst/>
              </a:prstGeom>
              <a:blipFill rotWithShape="1">
                <a:blip r:embed="rId13"/>
                <a:stretch>
                  <a:fillRect l="-3734" t="-8197" r="-7469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/>
          <p:cNvGrpSpPr/>
          <p:nvPr/>
        </p:nvGrpSpPr>
        <p:grpSpPr>
          <a:xfrm>
            <a:off x="3144319" y="5410200"/>
            <a:ext cx="4745820" cy="381000"/>
            <a:chOff x="3144319" y="5410200"/>
            <a:chExt cx="4745820" cy="381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𝟒𝟕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118" y="5421868"/>
                  <a:ext cx="513281" cy="369332"/>
                </a:xfrm>
                <a:prstGeom prst="rect">
                  <a:avLst/>
                </a:prstGeom>
                <a:blipFill rotWithShape="1">
                  <a:blip r:embed="rId14"/>
                  <a:stretch>
                    <a:fillRect t="-6349" r="-1395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/>
                <p:cNvSpPr txBox="1"/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𝟐𝟓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01719" y="5421868"/>
                  <a:ext cx="513281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6349" r="-13793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/>
                <p:cNvSpPr txBox="1"/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𝟐𝟗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8518" y="5421868"/>
                  <a:ext cx="513281" cy="369332"/>
                </a:xfrm>
                <a:prstGeom prst="rect">
                  <a:avLst/>
                </a:prstGeom>
                <a:blipFill rotWithShape="1">
                  <a:blip r:embed="rId15"/>
                  <a:stretch>
                    <a:fillRect t="-6349" r="-15116" b="-22222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7239000" y="5410200"/>
                  <a:ext cx="651139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𝟕𝟎𝟕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39000" y="5410200"/>
                  <a:ext cx="651139" cy="369332"/>
                </a:xfrm>
                <a:prstGeom prst="rect">
                  <a:avLst/>
                </a:prstGeom>
                <a:blipFill rotWithShape="1">
                  <a:blip r:embed="rId16"/>
                  <a:stretch>
                    <a:fillRect t="-6452" r="-11111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/>
                <p:cNvSpPr txBox="1"/>
                <p:nvPr/>
              </p:nvSpPr>
              <p:spPr>
                <a:xfrm>
                  <a:off x="3144319" y="5410200"/>
                  <a:ext cx="513281" cy="369332"/>
                </a:xfrm>
                <a:prstGeom prst="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𝟖𝟗</m:t>
                        </m:r>
                      </m:oMath>
                    </m:oMathPara>
                  </a14:m>
                  <a:endParaRPr lang="en-US" b="1" dirty="0">
                    <a:solidFill>
                      <a:srgbClr val="7030A0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TextBox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44319" y="5410200"/>
                  <a:ext cx="513281" cy="369332"/>
                </a:xfrm>
                <a:prstGeom prst="rect">
                  <a:avLst/>
                </a:prstGeom>
                <a:blipFill rotWithShape="1">
                  <a:blip r:embed="rId17"/>
                  <a:stretch>
                    <a:fillRect t="-6452" r="-13953" b="-2258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solidFill>
                            <a:srgbClr val="C00000"/>
                          </a:solidFill>
                          <a:latin typeface="Cambria Math"/>
                        </a:rPr>
                        <m:t>𝑺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8" y="5410200"/>
                <a:ext cx="369012" cy="369332"/>
              </a:xfrm>
              <a:prstGeom prst="rect">
                <a:avLst/>
              </a:prstGeom>
              <a:blipFill rotWithShape="1">
                <a:blip r:embed="rId18"/>
                <a:stretch>
                  <a:fillRect t="-8333" r="-19672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7423120" y="2753009"/>
                <a:ext cx="934038" cy="369332"/>
              </a:xfrm>
              <a:prstGeom prst="rect">
                <a:avLst/>
              </a:prstGeom>
              <a:solidFill>
                <a:srgbClr val="FFC000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≈</m:t>
                    </m:r>
                  </m:oMath>
                </a14:m>
                <a:r>
                  <a:rPr lang="en-US" dirty="0"/>
                  <a:t> log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70C0"/>
                        </a:solidFill>
                        <a:latin typeface="Cambria Math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3120" y="2753009"/>
                <a:ext cx="934038" cy="369332"/>
              </a:xfrm>
              <a:prstGeom prst="rect">
                <a:avLst/>
              </a:prstGeom>
              <a:blipFill rotWithShape="1">
                <a:blip r:embed="rId19"/>
                <a:stretch>
                  <a:fillRect l="-5161" t="-6452" r="-9677" b="-2419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1752600" y="5421868"/>
                <a:ext cx="513282" cy="369332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7030A0"/>
                          </a:solidFill>
                          <a:latin typeface="Cambria Math"/>
                        </a:rPr>
                        <m:t>𝟔𝟖</m:t>
                      </m:r>
                    </m:oMath>
                  </m:oMathPara>
                </a14:m>
                <a:endParaRPr lang="en-US" b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5421868"/>
                <a:ext cx="513282" cy="369332"/>
              </a:xfrm>
              <a:prstGeom prst="rect">
                <a:avLst/>
              </a:prstGeom>
              <a:blipFill rotWithShape="1">
                <a:blip r:embed="rId20"/>
                <a:stretch>
                  <a:fillRect t="-6349" r="-13953" b="-2222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4099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0800000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5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18" grpId="0"/>
      <p:bldP spid="24" grpId="0" animBg="1"/>
      <p:bldP spid="3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Dynamic Sequence</a:t>
            </a:r>
            <a:br>
              <a:rPr lang="en-US" sz="3600" b="1" dirty="0">
                <a:solidFill>
                  <a:srgbClr val="7030A0"/>
                </a:solidFill>
              </a:rPr>
            </a:br>
            <a:endParaRPr lang="en-US" sz="3600" b="1" dirty="0">
              <a:solidFill>
                <a:srgbClr val="7030A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Aim :</a:t>
                </a:r>
                <a:r>
                  <a:rPr lang="en-US" sz="2000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maintain a data structure 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 for the sequence under the following operations.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2060"/>
                    </a:solidFill>
                  </a:rPr>
                  <a:t>Basic Operations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Insert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Insert element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 at 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place in the sequence.</a:t>
                </a:r>
              </a:p>
              <a:p>
                <a:r>
                  <a:rPr lang="en-US" sz="2000" b="1" dirty="0"/>
                  <a:t>Delete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Delete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sequence.</a:t>
                </a:r>
              </a:p>
              <a:p>
                <a:r>
                  <a:rPr lang="en-US" sz="2000" b="1" dirty="0"/>
                  <a:t>Report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): Report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 err="1"/>
                  <a:t>th</a:t>
                </a:r>
                <a:r>
                  <a:rPr lang="en-US" sz="2000" dirty="0"/>
                  <a:t> element from the sequence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70C0"/>
                    </a:solidFill>
                  </a:rPr>
                  <a:t>Application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 specific operation</a:t>
                </a:r>
                <a:r>
                  <a:rPr lang="en-US" sz="2000" dirty="0"/>
                  <a:t>:</a:t>
                </a:r>
              </a:p>
              <a:p>
                <a:r>
                  <a:rPr lang="en-US" sz="2000" b="1" dirty="0"/>
                  <a:t>Min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report minimum element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  </a:t>
                </a:r>
              </a:p>
              <a:p>
                <a:r>
                  <a:rPr lang="en-US" sz="2000" b="1" dirty="0"/>
                  <a:t>Add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i="1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</m:oMath>
                </a14:m>
                <a:r>
                  <a:rPr lang="en-US" sz="2000" dirty="0"/>
                  <a:t>): Add 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𝒙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</m:oMath>
                </a14:m>
                <a:r>
                  <a:rPr lang="en-US" sz="2000" dirty="0"/>
                  <a:t>to all elements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</a:t>
                </a:r>
              </a:p>
              <a:p>
                <a:r>
                  <a:rPr lang="en-US" sz="2000" b="1" dirty="0"/>
                  <a:t>Flip</a:t>
                </a:r>
                <a:r>
                  <a:rPr lang="en-US" sz="2000" dirty="0"/>
                  <a:t>(</a:t>
                </a:r>
                <a:r>
                  <a:rPr lang="en-US" sz="2000" b="1" i="1" dirty="0">
                    <a:solidFill>
                      <a:srgbClr val="7030A0"/>
                    </a:solidFill>
                  </a:rPr>
                  <a:t>D</a:t>
                </a:r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𝒊</m:t>
                    </m:r>
                  </m:oMath>
                </a14:m>
                <a:r>
                  <a:rPr lang="en-US" sz="2000" dirty="0"/>
                  <a:t>,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𝒋</m:t>
                    </m:r>
                  </m:oMath>
                </a14:m>
                <a:r>
                  <a:rPr lang="en-US" sz="2000" dirty="0"/>
                  <a:t>): Flip all bits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US" sz="2000" dirty="0"/>
                  <a:t>,…,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en-US" sz="2000" dirty="0"/>
                  <a:t>. </a:t>
                </a:r>
              </a:p>
              <a:p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371600"/>
                <a:ext cx="8229600" cy="4754563"/>
              </a:xfrm>
              <a:blipFill rotWithShape="1">
                <a:blip r:embed="rId2"/>
                <a:stretch>
                  <a:fillRect l="-741" t="-641" r="-296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705600" y="5029200"/>
            <a:ext cx="461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705600" y="5498068"/>
            <a:ext cx="461986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905000" y="1447800"/>
            <a:ext cx="19812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286000" y="32766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209800" y="35814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209800" y="4038600"/>
            <a:ext cx="4800600" cy="30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057400" y="5105400"/>
            <a:ext cx="45720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286000" y="5474732"/>
            <a:ext cx="44196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981200" y="5855732"/>
            <a:ext cx="4495800" cy="39266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3429000" y="2057400"/>
            <a:ext cx="5105400" cy="381000"/>
          </a:xfrm>
          <a:prstGeom prst="round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2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1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1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6" dur="3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9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6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Representing </a:t>
            </a:r>
            <a:r>
              <a:rPr lang="en-US" sz="3200" b="1" dirty="0">
                <a:solidFill>
                  <a:srgbClr val="7030A0"/>
                </a:solidFill>
              </a:rPr>
              <a:t>sequence</a:t>
            </a:r>
            <a:r>
              <a:rPr lang="en-US" sz="3200" b="1" dirty="0"/>
              <a:t> using a </a:t>
            </a:r>
            <a:r>
              <a:rPr lang="en-US" sz="3200" b="1" dirty="0">
                <a:solidFill>
                  <a:srgbClr val="006C31"/>
                </a:solidFill>
              </a:rPr>
              <a:t>BST </a:t>
            </a:r>
            <a:endParaRPr lang="en-US" sz="2400" u="sng" dirty="0">
              <a:solidFill>
                <a:srgbClr val="006C3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400" b="1" dirty="0"/>
                  <a:t>A sequence: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400" dirty="0"/>
                  <a:t>,…,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𝒆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𝒏</m:t>
                        </m:r>
                      </m:sub>
                    </m:sSub>
                  </m:oMath>
                </a14:m>
                <a:r>
                  <a:rPr lang="en-US" sz="2400" dirty="0"/>
                  <a:t>.</a:t>
                </a:r>
              </a:p>
              <a:p>
                <a:pPr marL="0" indent="0">
                  <a:buNone/>
                </a:pPr>
                <a:r>
                  <a:rPr lang="en-US" sz="2400" dirty="0"/>
                  <a:t>Example: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𝟔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𝟎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𝟓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𝟏𝟑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𝟐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𝟏𝟒</m:t>
                    </m:r>
                  </m:oMath>
                </a14:m>
                <a:r>
                  <a:rPr lang="en-US" sz="2400" dirty="0"/>
                  <a:t>,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𝟏</m:t>
                    </m:r>
                  </m:oMath>
                </a14:m>
                <a:r>
                  <a:rPr lang="en-US" sz="2400" dirty="0"/>
                  <a:t>,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rgbClr val="0070C0"/>
                        </a:solidFill>
                        <a:latin typeface="Cambria Math"/>
                      </a:rPr>
                      <m:t>𝟑𝟐</m:t>
                    </m:r>
                  </m:oMath>
                </a14:m>
                <a:r>
                  <a:rPr lang="en-US" sz="2400" dirty="0"/>
                  <a:t>.</a:t>
                </a:r>
                <a:endParaRPr lang="en-US" sz="2400" b="1" dirty="0">
                  <a:solidFill>
                    <a:srgbClr val="0070C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                         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“</a:t>
                </a:r>
                <a:r>
                  <a:rPr lang="en-US" sz="2000" dirty="0" err="1"/>
                  <a:t>Inorder</a:t>
                </a:r>
                <a:r>
                  <a:rPr lang="en-US" sz="2000" dirty="0"/>
                  <a:t> traversal produces the sequence.”</a:t>
                </a:r>
              </a:p>
              <a:p>
                <a:pPr marL="0" indent="0">
                  <a:buNone/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5105400"/>
              </a:xfrm>
              <a:blipFill rotWithShape="1">
                <a:blip r:embed="rId2"/>
                <a:stretch>
                  <a:fillRect l="-1111" t="-956" b="-4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/>
          <p:cNvGrpSpPr/>
          <p:nvPr/>
        </p:nvGrpSpPr>
        <p:grpSpPr>
          <a:xfrm>
            <a:off x="2590472" y="2727960"/>
            <a:ext cx="4244502" cy="2609757"/>
            <a:chOff x="2590472" y="2727960"/>
            <a:chExt cx="4244502" cy="2609757"/>
          </a:xfrm>
        </p:grpSpPr>
        <p:cxnSp>
          <p:nvCxnSpPr>
            <p:cNvPr id="40" name="Straight Arrow Connector 39"/>
            <p:cNvCxnSpPr>
              <a:stCxn id="34" idx="3"/>
            </p:cNvCxnSpPr>
            <p:nvPr/>
          </p:nvCxnSpPr>
          <p:spPr>
            <a:xfrm flipH="1">
              <a:off x="2819927" y="3747891"/>
              <a:ext cx="531595" cy="5932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2590472" y="2727960"/>
              <a:ext cx="4244502" cy="2609757"/>
              <a:chOff x="2590472" y="2727960"/>
              <a:chExt cx="4244502" cy="2609757"/>
            </a:xfrm>
          </p:grpSpPr>
          <p:sp>
            <p:nvSpPr>
              <p:cNvPr id="23" name="Oval 22"/>
              <p:cNvSpPr/>
              <p:nvPr/>
            </p:nvSpPr>
            <p:spPr>
              <a:xfrm>
                <a:off x="4246996" y="5017677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Oval 28"/>
              <p:cNvSpPr/>
              <p:nvPr/>
            </p:nvSpPr>
            <p:spPr>
              <a:xfrm>
                <a:off x="2590472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3876801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5250666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6543998" y="43281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5596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3308908" y="347472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4634690" y="2727960"/>
                <a:ext cx="290976" cy="320040"/>
              </a:xfrm>
              <a:prstGeom prst="ellipse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6" name="Straight Arrow Connector 35"/>
              <p:cNvCxnSpPr>
                <a:stCxn id="35" idx="3"/>
                <a:endCxn id="34" idx="7"/>
              </p:cNvCxnSpPr>
              <p:nvPr/>
            </p:nvCxnSpPr>
            <p:spPr>
              <a:xfrm flipH="1">
                <a:off x="3557271" y="3001131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/>
              <p:cNvCxnSpPr/>
              <p:nvPr/>
            </p:nvCxnSpPr>
            <p:spPr>
              <a:xfrm>
                <a:off x="4871286" y="2985484"/>
                <a:ext cx="1120031" cy="52045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/>
              <p:cNvCxnSpPr>
                <a:endCxn id="32" idx="1"/>
              </p:cNvCxnSpPr>
              <p:nvPr/>
            </p:nvCxnSpPr>
            <p:spPr>
              <a:xfrm>
                <a:off x="6129470" y="3766103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>
                <a:stCxn id="33" idx="3"/>
                <a:endCxn id="31" idx="7"/>
              </p:cNvCxnSpPr>
              <p:nvPr/>
            </p:nvCxnSpPr>
            <p:spPr>
              <a:xfrm flipH="1">
                <a:off x="5499029" y="3747891"/>
                <a:ext cx="459180" cy="627138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>
                <a:off x="3518720" y="3762167"/>
                <a:ext cx="457141" cy="60892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4069941" y="4618209"/>
                <a:ext cx="244474" cy="4345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8" name="Group 7"/>
          <p:cNvGrpSpPr/>
          <p:nvPr/>
        </p:nvGrpSpPr>
        <p:grpSpPr>
          <a:xfrm>
            <a:off x="2520177" y="2678668"/>
            <a:ext cx="4425948" cy="2683695"/>
            <a:chOff x="2520177" y="2678668"/>
            <a:chExt cx="4425948" cy="268369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𝟔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20177" y="4278868"/>
                  <a:ext cx="375423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𝟎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2177" y="3440668"/>
                  <a:ext cx="375423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𝟓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5577" y="4343400"/>
                  <a:ext cx="375423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9355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/>
                <p:cNvSpPr txBox="1"/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𝟏𝟑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TextBox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17286" y="4993031"/>
                  <a:ext cx="513281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5294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7577" y="2678668"/>
                  <a:ext cx="375423" cy="369332"/>
                </a:xfrm>
                <a:prstGeom prst="rect">
                  <a:avLst/>
                </a:prstGeom>
                <a:blipFill rotWithShape="1">
                  <a:blip r:embed="rId7"/>
                  <a:stretch>
                    <a:fillRect t="-8197" r="-1935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72977" y="3440668"/>
                  <a:ext cx="375423" cy="369332"/>
                </a:xfrm>
                <a:prstGeom prst="rect">
                  <a:avLst/>
                </a:prstGeom>
                <a:blipFill rotWithShape="1">
                  <a:blip r:embed="rId8"/>
                  <a:stretch>
                    <a:fillRect t="-8197" r="-20968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𝟏𝟒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81600" y="4328160"/>
                  <a:ext cx="283842" cy="369332"/>
                </a:xfrm>
                <a:prstGeom prst="rect">
                  <a:avLst/>
                </a:prstGeom>
                <a:blipFill rotWithShape="1">
                  <a:blip r:embed="rId9"/>
                  <a:stretch>
                    <a:fillRect t="-8197" r="-95745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𝟑𝟐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2844" y="4328160"/>
                  <a:ext cx="513281" cy="369332"/>
                </a:xfrm>
                <a:prstGeom prst="rect">
                  <a:avLst/>
                </a:prstGeom>
                <a:blipFill rotWithShape="1">
                  <a:blip r:embed="rId10"/>
                  <a:stretch>
                    <a:fillRect t="-8197" r="-1666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" name="Cloud Callout 4"/>
          <p:cNvSpPr/>
          <p:nvPr/>
        </p:nvSpPr>
        <p:spPr>
          <a:xfrm>
            <a:off x="5541643" y="1600200"/>
            <a:ext cx="3373757" cy="1287780"/>
          </a:xfrm>
          <a:prstGeom prst="cloudCallou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How can we represent a sequence using BST 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0434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Achieving </a:t>
            </a:r>
            <a:r>
              <a:rPr lang="en-US" sz="3600" b="1" dirty="0">
                <a:solidFill>
                  <a:srgbClr val="C00000"/>
                </a:solidFill>
              </a:rPr>
              <a:t>O</a:t>
            </a:r>
            <a:r>
              <a:rPr lang="en-US" sz="3600" b="1" dirty="0"/>
              <a:t>(log </a:t>
            </a:r>
            <a:r>
              <a:rPr lang="en-US" sz="3600" b="1" dirty="0">
                <a:solidFill>
                  <a:srgbClr val="0070C0"/>
                </a:solidFill>
              </a:rPr>
              <a:t>n</a:t>
            </a:r>
            <a:r>
              <a:rPr lang="en-US" sz="3600" b="1" dirty="0"/>
              <a:t>) time for </a:t>
            </a:r>
            <a:r>
              <a:rPr lang="en-US" sz="3600" b="1" dirty="0" err="1">
                <a:solidFill>
                  <a:srgbClr val="002060"/>
                </a:solidFill>
              </a:rPr>
              <a:t>FindRank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Elements that are present in the </a:t>
            </a:r>
            <a:r>
              <a:rPr lang="en-US" sz="2000" dirty="0" err="1"/>
              <a:t>subtrees</a:t>
            </a:r>
            <a:r>
              <a:rPr lang="en-US" sz="2000" dirty="0"/>
              <a:t> lying to the left of this path.</a:t>
            </a:r>
          </a:p>
          <a:p>
            <a:r>
              <a:rPr lang="en-US" sz="2000" dirty="0"/>
              <a:t>And </a:t>
            </a:r>
            <a:r>
              <a:rPr lang="en-US" sz="2000" i="1" dirty="0"/>
              <a:t>some</a:t>
            </a:r>
            <a:r>
              <a:rPr lang="en-US" sz="2000" dirty="0"/>
              <a:t> elements on this path.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724400" y="5638800"/>
            <a:ext cx="3113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F0"/>
                </a:solidFill>
              </a:rPr>
              <a:t>T</a:t>
            </a:r>
          </a:p>
        </p:txBody>
      </p:sp>
      <p:sp>
        <p:nvSpPr>
          <p:cNvPr id="8" name="Oval 7"/>
          <p:cNvSpPr/>
          <p:nvPr/>
        </p:nvSpPr>
        <p:spPr>
          <a:xfrm>
            <a:off x="4953000" y="49530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/>
          <p:cNvGrpSpPr/>
          <p:nvPr/>
        </p:nvGrpSpPr>
        <p:grpSpPr>
          <a:xfrm>
            <a:off x="4343400" y="2187482"/>
            <a:ext cx="990600" cy="2787836"/>
            <a:chOff x="4343400" y="2187482"/>
            <a:chExt cx="990600" cy="2787836"/>
          </a:xfrm>
        </p:grpSpPr>
        <p:cxnSp>
          <p:nvCxnSpPr>
            <p:cNvPr id="11" name="Straight Arrow Connector 10"/>
            <p:cNvCxnSpPr>
              <a:stCxn id="45" idx="3"/>
            </p:cNvCxnSpPr>
            <p:nvPr/>
          </p:nvCxnSpPr>
          <p:spPr>
            <a:xfrm flipH="1">
              <a:off x="4648200" y="2187482"/>
              <a:ext cx="174718" cy="3271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/>
            <p:nvPr/>
          </p:nvSpPr>
          <p:spPr>
            <a:xfrm>
              <a:off x="4495800" y="25146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Arrow Connector 15"/>
            <p:cNvCxnSpPr>
              <a:stCxn id="15" idx="5"/>
            </p:cNvCxnSpPr>
            <p:nvPr/>
          </p:nvCxnSpPr>
          <p:spPr>
            <a:xfrm>
              <a:off x="4625882" y="2644682"/>
              <a:ext cx="212818" cy="3159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>
              <a:off x="4648200" y="3124200"/>
              <a:ext cx="228600" cy="4572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/>
            <p:cNvSpPr/>
            <p:nvPr/>
          </p:nvSpPr>
          <p:spPr>
            <a:xfrm>
              <a:off x="4799671" y="2960641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/>
            <p:cNvSpPr/>
            <p:nvPr/>
          </p:nvSpPr>
          <p:spPr>
            <a:xfrm>
              <a:off x="4572000" y="3581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/>
            <p:cNvSpPr/>
            <p:nvPr/>
          </p:nvSpPr>
          <p:spPr>
            <a:xfrm>
              <a:off x="4343400" y="41148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4408433" y="3733800"/>
              <a:ext cx="217449" cy="38100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/>
            <p:nvPr/>
          </p:nvSpPr>
          <p:spPr>
            <a:xfrm>
              <a:off x="4724400" y="43434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/>
            <p:cNvSpPr/>
            <p:nvPr/>
          </p:nvSpPr>
          <p:spPr>
            <a:xfrm>
              <a:off x="5181600" y="4572000"/>
              <a:ext cx="152400" cy="152400"/>
            </a:xfrm>
            <a:prstGeom prst="ellipse">
              <a:avLst/>
            </a:prstGeom>
            <a:solidFill>
              <a:srgbClr val="FFC000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Arrow Connector 27"/>
            <p:cNvCxnSpPr>
              <a:endCxn id="26" idx="2"/>
            </p:cNvCxnSpPr>
            <p:nvPr/>
          </p:nvCxnSpPr>
          <p:spPr>
            <a:xfrm>
              <a:off x="4495800" y="42560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endCxn id="27" idx="2"/>
            </p:cNvCxnSpPr>
            <p:nvPr/>
          </p:nvCxnSpPr>
          <p:spPr>
            <a:xfrm>
              <a:off x="4876800" y="4484641"/>
              <a:ext cx="3048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27" idx="4"/>
              <a:endCxn id="8" idx="7"/>
            </p:cNvCxnSpPr>
            <p:nvPr/>
          </p:nvCxnSpPr>
          <p:spPr>
            <a:xfrm flipH="1">
              <a:off x="5083082" y="4724400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114800" y="2644682"/>
            <a:ext cx="381000" cy="708118"/>
            <a:chOff x="4114800" y="2644682"/>
            <a:chExt cx="381000" cy="708118"/>
          </a:xfrm>
        </p:grpSpPr>
        <p:sp>
          <p:nvSpPr>
            <p:cNvPr id="25" name="Isosceles Triangle 24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4038600" y="4244882"/>
            <a:ext cx="381000" cy="708118"/>
            <a:chOff x="4114800" y="2644682"/>
            <a:chExt cx="381000" cy="708118"/>
          </a:xfrm>
        </p:grpSpPr>
        <p:sp>
          <p:nvSpPr>
            <p:cNvPr id="34" name="Isosceles Triangle 33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4419600" y="4495800"/>
            <a:ext cx="381000" cy="708118"/>
            <a:chOff x="4114800" y="2644682"/>
            <a:chExt cx="381000" cy="708118"/>
          </a:xfrm>
        </p:grpSpPr>
        <p:sp>
          <p:nvSpPr>
            <p:cNvPr id="38" name="Isosceles Triangle 37"/>
            <p:cNvSpPr/>
            <p:nvPr/>
          </p:nvSpPr>
          <p:spPr>
            <a:xfrm>
              <a:off x="4114800" y="28956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4914900" y="2209800"/>
            <a:ext cx="419100" cy="620759"/>
            <a:chOff x="5562600" y="2808241"/>
            <a:chExt cx="419100" cy="620759"/>
          </a:xfrm>
        </p:grpSpPr>
        <p:sp>
          <p:nvSpPr>
            <p:cNvPr id="29" name="Isosceles Triangle 28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/>
          <p:cNvGrpSpPr/>
          <p:nvPr/>
        </p:nvGrpSpPr>
        <p:grpSpPr>
          <a:xfrm>
            <a:off x="5334000" y="4648200"/>
            <a:ext cx="419100" cy="620759"/>
            <a:chOff x="5562600" y="2808241"/>
            <a:chExt cx="419100" cy="620759"/>
          </a:xfrm>
        </p:grpSpPr>
        <p:sp>
          <p:nvSpPr>
            <p:cNvPr id="42" name="Isosceles Triangle 41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Arrow Connector 42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Oval 44"/>
          <p:cNvSpPr/>
          <p:nvPr/>
        </p:nvSpPr>
        <p:spPr>
          <a:xfrm>
            <a:off x="4800600" y="2057400"/>
            <a:ext cx="152400" cy="152400"/>
          </a:xfrm>
          <a:prstGeom prst="ellipse">
            <a:avLst/>
          </a:prstGeom>
          <a:solidFill>
            <a:srgbClr val="FFC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/>
          <p:cNvGrpSpPr/>
          <p:nvPr/>
        </p:nvGrpSpPr>
        <p:grpSpPr>
          <a:xfrm>
            <a:off x="4953000" y="3048000"/>
            <a:ext cx="419100" cy="620759"/>
            <a:chOff x="5562600" y="2808241"/>
            <a:chExt cx="419100" cy="620759"/>
          </a:xfrm>
        </p:grpSpPr>
        <p:sp>
          <p:nvSpPr>
            <p:cNvPr id="47" name="Isosceles Triangle 46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/>
          <p:cNvGrpSpPr/>
          <p:nvPr/>
        </p:nvGrpSpPr>
        <p:grpSpPr>
          <a:xfrm>
            <a:off x="4724400" y="3657600"/>
            <a:ext cx="419100" cy="620759"/>
            <a:chOff x="5562600" y="2808241"/>
            <a:chExt cx="419100" cy="620759"/>
          </a:xfrm>
        </p:grpSpPr>
        <p:sp>
          <p:nvSpPr>
            <p:cNvPr id="50" name="Isosceles Triangle 49"/>
            <p:cNvSpPr/>
            <p:nvPr/>
          </p:nvSpPr>
          <p:spPr>
            <a:xfrm>
              <a:off x="5600700" y="2971800"/>
              <a:ext cx="381000" cy="457200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5067300" y="5105400"/>
            <a:ext cx="381000" cy="561945"/>
            <a:chOff x="5562600" y="2808241"/>
            <a:chExt cx="381000" cy="561945"/>
          </a:xfrm>
        </p:grpSpPr>
        <p:sp>
          <p:nvSpPr>
            <p:cNvPr id="53" name="Isosceles Triangle 52"/>
            <p:cNvSpPr/>
            <p:nvPr/>
          </p:nvSpPr>
          <p:spPr>
            <a:xfrm>
              <a:off x="5600700" y="2971800"/>
              <a:ext cx="342900" cy="398386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4" name="Straight Arrow Connector 53"/>
            <p:cNvCxnSpPr/>
            <p:nvPr/>
          </p:nvCxnSpPr>
          <p:spPr>
            <a:xfrm>
              <a:off x="5562600" y="2808241"/>
              <a:ext cx="228600" cy="16355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/>
          <p:cNvGrpSpPr/>
          <p:nvPr/>
        </p:nvGrpSpPr>
        <p:grpSpPr>
          <a:xfrm>
            <a:off x="4648200" y="5083082"/>
            <a:ext cx="381000" cy="584263"/>
            <a:chOff x="4114800" y="2644682"/>
            <a:chExt cx="381000" cy="584263"/>
          </a:xfrm>
        </p:grpSpPr>
        <p:sp>
          <p:nvSpPr>
            <p:cNvPr id="56" name="Isosceles Triangle 55"/>
            <p:cNvSpPr/>
            <p:nvPr/>
          </p:nvSpPr>
          <p:spPr>
            <a:xfrm>
              <a:off x="4114800" y="2895600"/>
              <a:ext cx="381000" cy="333345"/>
            </a:xfrm>
            <a:prstGeom prst="triangle">
              <a:avLst/>
            </a:prstGeom>
            <a:solidFill>
              <a:srgbClr val="92D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H="1">
              <a:off x="4313656" y="2644682"/>
              <a:ext cx="174718" cy="25091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/>
          <p:cNvSpPr txBox="1"/>
          <p:nvPr/>
        </p:nvSpPr>
        <p:spPr>
          <a:xfrm>
            <a:off x="4876800" y="4659868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</a:t>
            </a:r>
          </a:p>
        </p:txBody>
      </p:sp>
      <p:sp>
        <p:nvSpPr>
          <p:cNvPr id="14" name="Freeform 13"/>
          <p:cNvSpPr/>
          <p:nvPr/>
        </p:nvSpPr>
        <p:spPr>
          <a:xfrm>
            <a:off x="4415883" y="2163337"/>
            <a:ext cx="836341" cy="2888165"/>
          </a:xfrm>
          <a:custGeom>
            <a:avLst/>
            <a:gdLst>
              <a:gd name="connsiteX0" fmla="*/ 412595 w 836341"/>
              <a:gd name="connsiteY0" fmla="*/ 0 h 2888165"/>
              <a:gd name="connsiteX1" fmla="*/ 178419 w 836341"/>
              <a:gd name="connsiteY1" fmla="*/ 412595 h 2888165"/>
              <a:gd name="connsiteX2" fmla="*/ 457200 w 836341"/>
              <a:gd name="connsiteY2" fmla="*/ 892097 h 2888165"/>
              <a:gd name="connsiteX3" fmla="*/ 211873 w 836341"/>
              <a:gd name="connsiteY3" fmla="*/ 1505414 h 2888165"/>
              <a:gd name="connsiteX4" fmla="*/ 0 w 836341"/>
              <a:gd name="connsiteY4" fmla="*/ 2040673 h 2888165"/>
              <a:gd name="connsiteX5" fmla="*/ 836341 w 836341"/>
              <a:gd name="connsiteY5" fmla="*/ 2497873 h 2888165"/>
              <a:gd name="connsiteX6" fmla="*/ 624468 w 836341"/>
              <a:gd name="connsiteY6" fmla="*/ 2888165 h 2888165"/>
              <a:gd name="connsiteX7" fmla="*/ 635619 w 836341"/>
              <a:gd name="connsiteY7" fmla="*/ 2877014 h 28881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36341" h="2888165">
                <a:moveTo>
                  <a:pt x="412595" y="0"/>
                </a:moveTo>
                <a:lnTo>
                  <a:pt x="178419" y="412595"/>
                </a:lnTo>
                <a:lnTo>
                  <a:pt x="457200" y="892097"/>
                </a:lnTo>
                <a:lnTo>
                  <a:pt x="211873" y="1505414"/>
                </a:lnTo>
                <a:lnTo>
                  <a:pt x="0" y="2040673"/>
                </a:lnTo>
                <a:lnTo>
                  <a:pt x="836341" y="2497873"/>
                </a:lnTo>
                <a:lnTo>
                  <a:pt x="624468" y="2888165"/>
                </a:lnTo>
                <a:lnTo>
                  <a:pt x="635619" y="2877014"/>
                </a:lnTo>
              </a:path>
            </a:pathLst>
          </a:cu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381000" y="1524000"/>
            <a:ext cx="3429000" cy="1600200"/>
          </a:xfrm>
          <a:prstGeom prst="cloudCallout">
            <a:avLst>
              <a:gd name="adj1" fmla="val -29939"/>
              <a:gd name="adj2" fmla="val 76437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Can you identify the elements that contribute to Rank of </a:t>
            </a:r>
            <a:r>
              <a:rPr lang="en-US" b="1" dirty="0">
                <a:solidFill>
                  <a:schemeClr val="tx1"/>
                </a:solidFill>
              </a:rPr>
              <a:t>x</a:t>
            </a:r>
            <a:r>
              <a:rPr lang="en-US" dirty="0">
                <a:solidFill>
                  <a:schemeClr val="tx1"/>
                </a:solidFill>
              </a:rPr>
              <a:t> in this picture ?</a:t>
            </a:r>
          </a:p>
        </p:txBody>
      </p:sp>
    </p:spTree>
    <p:extLst>
      <p:ext uri="{BB962C8B-B14F-4D97-AF65-F5344CB8AC3E}">
        <p14:creationId xmlns:p14="http://schemas.microsoft.com/office/powerpoint/2010/main" val="588420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>
                <a:solidFill>
                  <a:srgbClr val="7030A0"/>
                </a:solidFill>
              </a:rPr>
              <a:t>An elegant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b="1" dirty="0"/>
              <a:t>Fields associated with a node </a:t>
            </a:r>
            <a:r>
              <a:rPr lang="en-US" sz="1800" b="1" i="1" dirty="0">
                <a:solidFill>
                  <a:srgbClr val="0070C0"/>
                </a:solidFill>
              </a:rPr>
              <a:t>v </a:t>
            </a:r>
            <a:r>
              <a:rPr lang="en-US" sz="1800" b="1" dirty="0"/>
              <a:t>in </a:t>
            </a:r>
            <a:r>
              <a:rPr lang="en-US" sz="1800" b="1" i="1" dirty="0">
                <a:solidFill>
                  <a:srgbClr val="0070C0"/>
                </a:solidFill>
              </a:rPr>
              <a:t>T</a:t>
            </a:r>
            <a:r>
              <a:rPr lang="en-US" sz="1800" b="1" dirty="0"/>
              <a:t>: 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Value(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b="1" dirty="0"/>
              <a:t>)</a:t>
            </a:r>
            <a:r>
              <a:rPr lang="en-US" sz="1800" dirty="0"/>
              <a:t> 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Left(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right</a:t>
            </a:r>
            <a:r>
              <a:rPr lang="en-US" sz="1800" dirty="0"/>
              <a:t> 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 </a:t>
            </a:r>
          </a:p>
          <a:p>
            <a:pPr>
              <a:buFont typeface="+mj-lt"/>
              <a:buAutoNum type="arabicPeriod"/>
            </a:pPr>
            <a:r>
              <a:rPr lang="en-US" sz="1800" b="1" dirty="0"/>
              <a:t>parent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</a:t>
            </a:r>
            <a:endParaRPr lang="en-US" sz="1800" b="1" dirty="0"/>
          </a:p>
          <a:p>
            <a:pPr marL="0" indent="0">
              <a:buNone/>
            </a:pPr>
            <a:endParaRPr lang="en-US" sz="1800" b="1" dirty="0"/>
          </a:p>
          <a:p>
            <a:pPr marL="0" indent="0" algn="ctr">
              <a:buNone/>
            </a:pPr>
            <a:r>
              <a:rPr lang="en-US" sz="1800" b="1" dirty="0">
                <a:solidFill>
                  <a:srgbClr val="7030A0"/>
                </a:solidFill>
              </a:rPr>
              <a:t>Keep one more field</a:t>
            </a:r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r>
              <a:rPr lang="en-US" sz="1800" b="1" dirty="0"/>
              <a:t>Size</a:t>
            </a:r>
            <a:r>
              <a:rPr lang="en-US" sz="1800" dirty="0"/>
              <a:t>(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): The number of nodes stored in the </a:t>
            </a:r>
            <a:r>
              <a:rPr lang="en-US" sz="1800" b="1" dirty="0" err="1"/>
              <a:t>subtree</a:t>
            </a:r>
            <a:r>
              <a:rPr lang="en-US" sz="1800" dirty="0"/>
              <a:t> rooted at </a:t>
            </a:r>
            <a:r>
              <a:rPr lang="en-US" sz="1800" b="1" i="1" dirty="0">
                <a:solidFill>
                  <a:srgbClr val="0070C0"/>
                </a:solidFill>
              </a:rPr>
              <a:t>v</a:t>
            </a:r>
            <a:r>
              <a:rPr lang="en-US" sz="1800" dirty="0"/>
              <a:t>.</a:t>
            </a:r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i="1" dirty="0"/>
          </a:p>
          <a:p>
            <a:pPr marL="0" indent="0">
              <a:buNone/>
            </a:pPr>
            <a:endParaRPr lang="en-US" sz="1800" b="1" dirty="0"/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239644" y="4191000"/>
            <a:ext cx="759955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146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9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b="1" dirty="0"/>
              <a:t>Algorithm for </a:t>
            </a:r>
            <a:r>
              <a:rPr lang="en-US" sz="3600" b="1" dirty="0" err="1">
                <a:solidFill>
                  <a:srgbClr val="002060"/>
                </a:solidFill>
              </a:rPr>
              <a:t>FindRank</a:t>
            </a:r>
            <a:r>
              <a:rPr lang="en-US" sz="3600" b="1" dirty="0"/>
              <a:t>(</a:t>
            </a:r>
            <a:r>
              <a:rPr lang="en-US" sz="3600" b="1" dirty="0" err="1">
                <a:solidFill>
                  <a:srgbClr val="0070C0"/>
                </a:solidFill>
              </a:rPr>
              <a:t>T</a:t>
            </a:r>
            <a:r>
              <a:rPr lang="en-US" sz="3600" b="1" dirty="0" err="1"/>
              <a:t>,x</a:t>
            </a:r>
            <a:r>
              <a:rPr lang="en-US" sz="3600" b="1" dirty="0"/>
              <a:t>)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</p:spPr>
            <p:txBody>
              <a:bodyPr/>
              <a:lstStyle/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High level description </a:t>
                </a:r>
              </a:p>
              <a:p>
                <a:pPr marL="0" indent="0" algn="ctr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US" sz="2000" dirty="0"/>
                  <a:t>Modify the algorithm for </a:t>
                </a:r>
                <a:r>
                  <a:rPr lang="en-US" sz="2000" b="1" dirty="0">
                    <a:solidFill>
                      <a:srgbClr val="002060"/>
                    </a:solidFill>
                  </a:rPr>
                  <a:t>Search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(</a:t>
                </a:r>
                <a:r>
                  <a:rPr lang="en-US" sz="2000" b="1" dirty="0" err="1">
                    <a:solidFill>
                      <a:srgbClr val="7030A0"/>
                    </a:solidFill>
                  </a:rPr>
                  <a:t>T,x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):</a:t>
                </a:r>
              </a:p>
              <a:p>
                <a:r>
                  <a:rPr lang="en-US" sz="2000" b="1" dirty="0">
                    <a:solidFill>
                      <a:srgbClr val="0070C0"/>
                    </a:solidFill>
                  </a:rPr>
                  <a:t>rank</a:t>
                </a:r>
                <a:r>
                  <a:rPr lang="en-US" sz="2000" b="1" dirty="0">
                    <a:sym typeface="Wingdings" pitchFamily="2" charset="2"/>
                  </a:rPr>
                  <a:t></a:t>
                </a:r>
                <a:r>
                  <a:rPr lang="en-US" sz="2000" b="1" dirty="0">
                    <a:solidFill>
                      <a:srgbClr val="7030A0"/>
                    </a:solidFill>
                    <a:sym typeface="Wingdings" pitchFamily="2" charset="2"/>
                  </a:rPr>
                  <a:t> 0;</a:t>
                </a:r>
                <a:endParaRPr lang="en-US" sz="2000" b="1" dirty="0">
                  <a:solidFill>
                    <a:srgbClr val="7030A0"/>
                  </a:solidFill>
                </a:endParaRPr>
              </a:p>
              <a:p>
                <a:endParaRPr lang="en-US" sz="2000" dirty="0"/>
              </a:p>
              <a:p>
                <a:r>
                  <a:rPr lang="en-US" sz="2000" dirty="0"/>
                  <a:t> whenever we follow </a:t>
                </a:r>
                <a:r>
                  <a:rPr lang="en-US" sz="2000" b="1" dirty="0"/>
                  <a:t>a right link </a:t>
                </a:r>
                <a:r>
                  <a:rPr lang="en-US" sz="2000" dirty="0"/>
                  <a:t>of some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</a:t>
                </a:r>
              </a:p>
              <a:p>
                <a:pPr marL="0" indent="0">
                  <a:buNone/>
                </a:pPr>
                <a:r>
                  <a:rPr lang="en-US" sz="2000" dirty="0"/>
                  <a:t> </a:t>
                </a:r>
              </a:p>
              <a:p>
                <a:r>
                  <a:rPr lang="en-US" sz="2000" dirty="0"/>
                  <a:t>whenever we follow </a:t>
                </a:r>
                <a:r>
                  <a:rPr lang="en-US" sz="2000" b="1" dirty="0"/>
                  <a:t>a left link </a:t>
                </a:r>
                <a:r>
                  <a:rPr lang="en-US" sz="2000" dirty="0"/>
                  <a:t>of some node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v</a:t>
                </a:r>
                <a:r>
                  <a:rPr lang="en-US" sz="2000" dirty="0"/>
                  <a:t>,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                 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Time complexity of the algorithm :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b="1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</a:t>
                </a:r>
              </a:p>
              <a:p>
                <a:pPr marL="0" indent="0" algn="ctr">
                  <a:buNone/>
                </a:pPr>
                <a:r>
                  <a:rPr lang="en-US" sz="2400" dirty="0"/>
                  <a:t>Are we done ? </a:t>
                </a:r>
              </a:p>
              <a:p>
                <a:pPr marL="0" indent="0"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No</a:t>
                </a:r>
                <a:r>
                  <a:rPr lang="en-US" sz="2400" b="1" dirty="0"/>
                  <a:t> </a:t>
                </a:r>
                <a:r>
                  <a:rPr lang="en-US" sz="2000" dirty="0"/>
                  <a:t>…(We need to efficiently maintain this field under deletion/insertion)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5029200"/>
              </a:xfrm>
              <a:blipFill rotWithShape="1">
                <a:blip r:embed="rId2"/>
                <a:stretch>
                  <a:fillRect l="-1111" t="-109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995331" y="3733800"/>
            <a:ext cx="2996269" cy="36933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rank</a:t>
            </a:r>
            <a:r>
              <a:rPr lang="en-US" b="1" dirty="0">
                <a:sym typeface="Wingdings" pitchFamily="2" charset="2"/>
              </a:rPr>
              <a:t> </a:t>
            </a:r>
            <a:r>
              <a:rPr lang="en-US" b="1" dirty="0">
                <a:solidFill>
                  <a:srgbClr val="0070C0"/>
                </a:solidFill>
              </a:rPr>
              <a:t>rank  </a:t>
            </a:r>
            <a:r>
              <a:rPr lang="en-US" b="1" dirty="0">
                <a:sym typeface="Wingdings" pitchFamily="2" charset="2"/>
              </a:rPr>
              <a:t>+ </a:t>
            </a:r>
            <a:r>
              <a:rPr lang="en-US" b="1" dirty="0"/>
              <a:t>size(left(</a:t>
            </a:r>
            <a:r>
              <a:rPr lang="en-US" b="1" dirty="0">
                <a:solidFill>
                  <a:srgbClr val="0070C0"/>
                </a:solidFill>
              </a:rPr>
              <a:t>v</a:t>
            </a:r>
            <a:r>
              <a:rPr lang="en-US" b="1" dirty="0"/>
              <a:t>)) + 1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010779" y="4457804"/>
            <a:ext cx="122822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 nothing</a:t>
            </a:r>
          </a:p>
        </p:txBody>
      </p:sp>
      <p:sp>
        <p:nvSpPr>
          <p:cNvPr id="7" name="Rectangle 6"/>
          <p:cNvSpPr/>
          <p:nvPr/>
        </p:nvSpPr>
        <p:spPr>
          <a:xfrm>
            <a:off x="990600" y="6019800"/>
            <a:ext cx="7599556" cy="60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305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Maintaining </a:t>
            </a:r>
            <a:r>
              <a:rPr lang="en-US" sz="2800" b="1" dirty="0">
                <a:solidFill>
                  <a:srgbClr val="7030A0"/>
                </a:solidFill>
              </a:rPr>
              <a:t>size</a:t>
            </a:r>
            <a:r>
              <a:rPr lang="en-US" sz="2800" b="1" dirty="0"/>
              <a:t> field </a:t>
            </a:r>
            <a:r>
              <a:rPr lang="en-US" sz="2800" b="1" dirty="0">
                <a:solidFill>
                  <a:srgbClr val="0070C0"/>
                </a:solidFill>
              </a:rPr>
              <a:t>T </a:t>
            </a:r>
            <a:r>
              <a:rPr lang="en-US" sz="2800" b="1" dirty="0"/>
              <a:t>under </a:t>
            </a:r>
            <a:r>
              <a:rPr lang="en-US" sz="2800" b="1" dirty="0">
                <a:solidFill>
                  <a:srgbClr val="C00000"/>
                </a:solidFill>
              </a:rPr>
              <a:t>insertion/deletion</a:t>
            </a:r>
            <a:endParaRPr lang="en-US" sz="2800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 algn="ctr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r>
                  <a:rPr lang="en-US" sz="2800" b="1" dirty="0">
                    <a:solidFill>
                      <a:srgbClr val="7030A0"/>
                    </a:solidFill>
                  </a:rPr>
                  <a:t>High level description </a:t>
                </a:r>
              </a:p>
              <a:p>
                <a:pPr marL="0" indent="0" algn="ctr">
                  <a:buNone/>
                </a:pPr>
                <a:endParaRPr lang="en-US" sz="2800" b="1" dirty="0">
                  <a:solidFill>
                    <a:srgbClr val="7030A0"/>
                  </a:solidFill>
                </a:endParaRPr>
              </a:p>
              <a:p>
                <a:r>
                  <a:rPr lang="en-US" sz="2000" dirty="0"/>
                  <a:t>Modify the algorithm for </a:t>
                </a:r>
                <a:r>
                  <a:rPr lang="en-US" sz="2000" b="1" dirty="0"/>
                  <a:t>Insert(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/>
                  <a:t>) </a:t>
                </a:r>
                <a:r>
                  <a:rPr lang="en-US" sz="2000" dirty="0"/>
                  <a:t>and </a:t>
                </a:r>
                <a:r>
                  <a:rPr lang="en-US" sz="2000" b="1" dirty="0"/>
                  <a:t>Delete(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 err="1"/>
                  <a:t>,</a:t>
                </a:r>
                <a:r>
                  <a:rPr lang="en-US" sz="2000" b="1" dirty="0" err="1">
                    <a:solidFill>
                      <a:srgbClr val="0070C0"/>
                    </a:solidFill>
                  </a:rPr>
                  <a:t>x</a:t>
                </a:r>
                <a:r>
                  <a:rPr lang="en-US" sz="2000" b="1" dirty="0"/>
                  <a:t>)</a:t>
                </a:r>
              </a:p>
              <a:p>
                <a:endParaRPr lang="en-US" sz="2000" b="1" dirty="0"/>
              </a:p>
              <a:p>
                <a:r>
                  <a:rPr lang="en-US" sz="2000" dirty="0"/>
                  <a:t>While performing </a:t>
                </a:r>
                <a:r>
                  <a:rPr lang="en-US" sz="2000" b="1" u="sng" dirty="0">
                    <a:solidFill>
                      <a:srgbClr val="002060"/>
                    </a:solidFill>
                  </a:rPr>
                  <a:t>rotations</a:t>
                </a:r>
                <a:r>
                  <a:rPr lang="en-US" sz="2000" dirty="0"/>
                  <a:t>, show that it takes </a:t>
                </a:r>
                <a:r>
                  <a:rPr lang="en-US" sz="2000" b="1" dirty="0">
                    <a:solidFill>
                      <a:srgbClr val="C00000"/>
                    </a:solidFill>
                  </a:rPr>
                  <a:t>O</a:t>
                </a:r>
                <a:r>
                  <a:rPr lang="en-US" sz="2000" dirty="0"/>
                  <a:t>(</a:t>
                </a:r>
                <a:r>
                  <a:rPr lang="en-US" sz="2000" dirty="0">
                    <a:solidFill>
                      <a:srgbClr val="0070C0"/>
                    </a:solidFill>
                  </a:rPr>
                  <a:t>1</a:t>
                </a:r>
                <a:r>
                  <a:rPr lang="en-US" sz="2000" dirty="0"/>
                  <a:t>) time to update the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/>
                  <a:t> field of the corresponding nodes.</a:t>
                </a:r>
              </a:p>
              <a:p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/>
                  <a:t>Time complexity of the modified Insert/Delete operation : …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C00000"/>
                    </a:solidFill>
                  </a:rPr>
                  <a:t>                                                                                                            … O</a:t>
                </a:r>
                <a:r>
                  <a:rPr lang="en-US" sz="2000" b="1" dirty="0"/>
                  <a:t>(log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b="1" dirty="0"/>
                  <a:t>) still.</a:t>
                </a:r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rgbClr val="006C31"/>
                    </a:solidFill>
                  </a:rPr>
                  <a:t>Homework</a:t>
                </a:r>
                <a:r>
                  <a:rPr lang="en-US" sz="2000" dirty="0"/>
                  <a:t>: Write pseudo-code for updating 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size</a:t>
                </a:r>
                <a:r>
                  <a:rPr lang="en-US" sz="2000" dirty="0"/>
                  <a:t> field during rotation.</a:t>
                </a:r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endParaRPr lang="en-US" sz="2000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41" t="-1213" b="-239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242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200" y="1371600"/>
            <a:ext cx="7772400" cy="1362075"/>
          </a:xfrm>
        </p:spPr>
        <p:txBody>
          <a:bodyPr/>
          <a:lstStyle/>
          <a:p>
            <a:pPr algn="ctr"/>
            <a:r>
              <a:rPr lang="en-US" sz="2000" dirty="0"/>
              <a:t>Hopefully  you would have understood the idea of </a:t>
            </a:r>
            <a:r>
              <a:rPr lang="en-US" sz="2000" dirty="0" err="1">
                <a:solidFill>
                  <a:srgbClr val="7030A0"/>
                </a:solidFill>
              </a:rPr>
              <a:t>augmentING</a:t>
            </a:r>
            <a:r>
              <a:rPr lang="en-US" sz="2000" dirty="0"/>
              <a:t> A BST by now.</a:t>
            </a:r>
            <a:br>
              <a:rPr lang="en-US" sz="2000" dirty="0"/>
            </a:br>
            <a:endParaRPr lang="en-US" sz="200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So Let us visit a very interesting problem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that employs this powerful technique.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47D3F34-CCFE-4664-990B-25D48250FF7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0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/>
              <a:t>Orthogonal Range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endParaRPr lang="en-US" sz="2000" b="1" dirty="0"/>
              </a:p>
              <a:p>
                <a:pPr marL="0" indent="0">
                  <a:buNone/>
                </a:pPr>
                <a:r>
                  <a:rPr lang="en-US" sz="2000" b="1" dirty="0" err="1"/>
                  <a:t>RangeSearch</a:t>
                </a:r>
                <a:r>
                  <a:rPr lang="en-US" sz="2000" b="1" dirty="0"/>
                  <a:t>(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T</a:t>
                </a:r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):</a:t>
                </a:r>
              </a:p>
              <a:p>
                <a:pPr marL="0" indent="0">
                  <a:buNone/>
                </a:pPr>
                <a:r>
                  <a:rPr lang="en-US" sz="2000" dirty="0"/>
                  <a:t>Report all points in the rectangle defined by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b="1" dirty="0"/>
                  <a:t>,</a:t>
                </a:r>
                <a:r>
                  <a:rPr lang="en-US" sz="2000" b="1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𝒚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70C0"/>
                            </a:solidFill>
                            <a:latin typeface="Cambria Math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b="1" dirty="0"/>
                  <a:t>)</a:t>
                </a:r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Rectangle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4200" y="3938239"/>
            <a:ext cx="481157" cy="1929161"/>
            <a:chOff x="3124200" y="3938239"/>
            <a:chExt cx="481157" cy="1929161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3352800" y="393823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4200" y="5498068"/>
                  <a:ext cx="481157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 t="-8197" r="-17949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/>
          <p:cNvGrpSpPr/>
          <p:nvPr/>
        </p:nvGrpSpPr>
        <p:grpSpPr>
          <a:xfrm>
            <a:off x="5614843" y="3950319"/>
            <a:ext cx="481157" cy="1905413"/>
            <a:chOff x="5614843" y="3950319"/>
            <a:chExt cx="481157" cy="1905413"/>
          </a:xfrm>
        </p:grpSpPr>
        <p:cxnSp>
          <p:nvCxnSpPr>
            <p:cNvPr id="48" name="Straight Connector 47"/>
            <p:cNvCxnSpPr/>
            <p:nvPr/>
          </p:nvCxnSpPr>
          <p:spPr>
            <a:xfrm>
              <a:off x="5820007" y="3950319"/>
              <a:ext cx="0" cy="1700561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𝒙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843" y="5486400"/>
                  <a:ext cx="481157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 t="-8197" r="-17722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1447800" y="3733800"/>
            <a:ext cx="1905000" cy="369332"/>
            <a:chOff x="1447800" y="3733800"/>
            <a:chExt cx="1905000" cy="369332"/>
          </a:xfrm>
        </p:grpSpPr>
        <p:cxnSp>
          <p:nvCxnSpPr>
            <p:cNvPr id="50" name="Straight Connector 49"/>
            <p:cNvCxnSpPr/>
            <p:nvPr/>
          </p:nvCxnSpPr>
          <p:spPr>
            <a:xfrm>
              <a:off x="1828800" y="3938239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3733800"/>
                  <a:ext cx="485967" cy="369332"/>
                </a:xfrm>
                <a:prstGeom prst="rect">
                  <a:avLst/>
                </a:prstGeom>
                <a:blipFill rotWithShape="1">
                  <a:blip r:embed="rId5"/>
                  <a:stretch>
                    <a:fillRect t="-8333" r="-16456" b="-2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4" name="Group 53"/>
          <p:cNvGrpSpPr/>
          <p:nvPr/>
        </p:nvGrpSpPr>
        <p:grpSpPr>
          <a:xfrm>
            <a:off x="1447800" y="2602468"/>
            <a:ext cx="1905000" cy="369332"/>
            <a:chOff x="1447800" y="2602468"/>
            <a:chExt cx="1905000" cy="369332"/>
          </a:xfrm>
        </p:grpSpPr>
        <p:cxnSp>
          <p:nvCxnSpPr>
            <p:cNvPr id="52" name="Straight Connector 51"/>
            <p:cNvCxnSpPr/>
            <p:nvPr/>
          </p:nvCxnSpPr>
          <p:spPr>
            <a:xfrm>
              <a:off x="1828800" y="2819400"/>
              <a:ext cx="15240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𝒚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7800" y="2602468"/>
                  <a:ext cx="485967" cy="369332"/>
                </a:xfrm>
                <a:prstGeom prst="rect">
                  <a:avLst/>
                </a:prstGeom>
                <a:blipFill rotWithShape="1">
                  <a:blip r:embed="rId6"/>
                  <a:stretch>
                    <a:fillRect t="-8197" r="-16456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000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solidFill>
                  <a:srgbClr val="7030A0"/>
                </a:solidFill>
              </a:rPr>
              <a:t>Orthogonal</a:t>
            </a:r>
            <a:r>
              <a:rPr lang="en-US" sz="4000" b="1" dirty="0"/>
              <a:t> Range searching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</p:spPr>
            <p:txBody>
              <a:bodyPr/>
              <a:lstStyle/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b="1" dirty="0"/>
                  <a:t>Data structure</a:t>
                </a:r>
                <a:r>
                  <a:rPr lang="en-US" sz="2000" dirty="0"/>
                  <a:t>:   Size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 b="0" i="0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 b="0" i="0" smtClean="0">
                        <a:solidFill>
                          <a:schemeClr val="tx1"/>
                        </a:solidFill>
                        <a:latin typeface="Cambria Math"/>
                      </a:rPr>
                      <m:t>log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), 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Query = O(</a:t>
                </a:r>
                <a14:m>
                  <m:oMath xmlns:m="http://schemas.openxmlformats.org/officeDocument/2006/math"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𝒌</m:t>
                    </m:r>
                    <m:r>
                      <a:rPr lang="en-US" sz="2000" b="1" i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log</m:t>
                        </m:r>
                      </m:e>
                      <m:sup>
                        <m:r>
                          <a:rPr lang="en-US" sz="2000" b="0" i="0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), </a:t>
                </a:r>
              </a:p>
              <a:p>
                <a:pPr marL="0" indent="0">
                  <a:buNone/>
                </a:pPr>
                <a:r>
                  <a:rPr lang="en-US" sz="2000" dirty="0"/>
                  <a:t>                              Preprocessing time  = O(</a:t>
                </a:r>
                <a14:m>
                  <m:oMath xmlns:m="http://schemas.openxmlformats.org/officeDocument/2006/math"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  <m:r>
                      <a:rPr lang="en-US" sz="2000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log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 </m:t>
                    </m:r>
                    <m:r>
                      <a:rPr lang="en-US" sz="2000" b="1" i="1">
                        <a:solidFill>
                          <a:srgbClr val="0070C0"/>
                        </a:solidFill>
                        <a:latin typeface="Cambria Math"/>
                      </a:rPr>
                      <m:t>𝒏</m:t>
                    </m:r>
                  </m:oMath>
                </a14:m>
                <a:r>
                  <a:rPr lang="en-US" sz="2000" dirty="0"/>
                  <a:t>)</a:t>
                </a:r>
              </a:p>
            </p:txBody>
          </p:sp>
        </mc:Choice>
        <mc:Fallback xmlns="">
          <p:sp>
            <p:nvSpPr>
              <p:cNvPr id="6" name="Content Placehold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5029200"/>
              </a:xfrm>
              <a:blipFill rotWithShape="1">
                <a:blip r:embed="rId2"/>
                <a:stretch>
                  <a:fillRect l="-714" t="-1576" b="-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92E9ED8-BBDD-47A1-9C62-8C7F2ACFBD70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grpSp>
        <p:nvGrpSpPr>
          <p:cNvPr id="19" name="Group 18"/>
          <p:cNvGrpSpPr/>
          <p:nvPr/>
        </p:nvGrpSpPr>
        <p:grpSpPr>
          <a:xfrm>
            <a:off x="1524000" y="1752600"/>
            <a:ext cx="5029200" cy="4114800"/>
            <a:chOff x="1524000" y="1752600"/>
            <a:chExt cx="5029200" cy="41148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1828800" y="1752600"/>
              <a:ext cx="0" cy="41148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524000" y="5562600"/>
              <a:ext cx="5029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Oval 19"/>
          <p:cNvSpPr/>
          <p:nvPr/>
        </p:nvSpPr>
        <p:spPr>
          <a:xfrm>
            <a:off x="2209800" y="2971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2889095" y="3938239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2438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619500" y="22479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/>
          <p:cNvSpPr/>
          <p:nvPr/>
        </p:nvSpPr>
        <p:spPr>
          <a:xfrm>
            <a:off x="2965295" y="2895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/>
          <p:cNvSpPr/>
          <p:nvPr/>
        </p:nvSpPr>
        <p:spPr>
          <a:xfrm>
            <a:off x="4381500" y="28575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/>
          <p:cNvSpPr/>
          <p:nvPr/>
        </p:nvSpPr>
        <p:spPr>
          <a:xfrm>
            <a:off x="5486400" y="4572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3738446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/>
          <p:cNvSpPr/>
          <p:nvPr/>
        </p:nvSpPr>
        <p:spPr>
          <a:xfrm>
            <a:off x="4343400" y="5257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209800" y="4800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5638800" y="3505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/>
          <p:cNvSpPr/>
          <p:nvPr/>
        </p:nvSpPr>
        <p:spPr>
          <a:xfrm>
            <a:off x="4419600" y="3733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3505200" y="4267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3200400" y="51054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4953000" y="4495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5105400" y="2514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5257800" y="3048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6172200" y="2667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6324600" y="4038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5334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Oval 39"/>
          <p:cNvSpPr/>
          <p:nvPr/>
        </p:nvSpPr>
        <p:spPr>
          <a:xfrm>
            <a:off x="4724400" y="1905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4191000" y="4648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3622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477000" y="3352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5257800" y="51816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/>
          <p:cNvSpPr/>
          <p:nvPr/>
        </p:nvSpPr>
        <p:spPr>
          <a:xfrm>
            <a:off x="6172200" y="50292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2286000" y="41910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/>
          <p:cNvGrpSpPr/>
          <p:nvPr/>
        </p:nvGrpSpPr>
        <p:grpSpPr>
          <a:xfrm>
            <a:off x="3352800" y="2819400"/>
            <a:ext cx="2476500" cy="1371600"/>
            <a:chOff x="3352800" y="2819400"/>
            <a:chExt cx="2476500" cy="1371600"/>
          </a:xfrm>
        </p:grpSpPr>
        <p:sp>
          <p:nvSpPr>
            <p:cNvPr id="47" name="Rectangle 46"/>
            <p:cNvSpPr/>
            <p:nvPr/>
          </p:nvSpPr>
          <p:spPr>
            <a:xfrm>
              <a:off x="3352800" y="2819400"/>
              <a:ext cx="2476500" cy="1118839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02662" y="3821668"/>
              <a:ext cx="11027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Rectangle</a:t>
              </a:r>
            </a:p>
          </p:txBody>
        </p:sp>
      </p:grpSp>
      <p:sp>
        <p:nvSpPr>
          <p:cNvPr id="2" name="Line Callout 2 1"/>
          <p:cNvSpPr/>
          <p:nvPr/>
        </p:nvSpPr>
        <p:spPr>
          <a:xfrm>
            <a:off x="6705600" y="4800600"/>
            <a:ext cx="2133600" cy="650748"/>
          </a:xfrm>
          <a:prstGeom prst="borderCallout2">
            <a:avLst>
              <a:gd name="adj1" fmla="val 53022"/>
              <a:gd name="adj2" fmla="val 1075"/>
              <a:gd name="adj3" fmla="val 54735"/>
              <a:gd name="adj4" fmla="val -15622"/>
              <a:gd name="adj5" fmla="val 174190"/>
              <a:gd name="adj6" fmla="val -162695"/>
            </a:avLst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No. of points in query rectangle</a:t>
            </a:r>
          </a:p>
        </p:txBody>
      </p:sp>
    </p:spTree>
    <p:extLst>
      <p:ext uri="{BB962C8B-B14F-4D97-AF65-F5344CB8AC3E}">
        <p14:creationId xmlns:p14="http://schemas.microsoft.com/office/powerpoint/2010/main" val="1085884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build="p"/>
      <p:bldP spid="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13053</TotalTime>
  <Words>1384</Words>
  <Application>Microsoft Macintosh PowerPoint</Application>
  <PresentationFormat>On-screen Show (4:3)</PresentationFormat>
  <Paragraphs>354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Calibri</vt:lpstr>
      <vt:lpstr>Cambria Math</vt:lpstr>
      <vt:lpstr>Wingdings</vt:lpstr>
      <vt:lpstr>Office Theme</vt:lpstr>
      <vt:lpstr>Design and Analysis of Algorithms CS345</vt:lpstr>
      <vt:lpstr>Achieving O(log n) time for FindRank(T,x)</vt:lpstr>
      <vt:lpstr>Achieving O(log n) time for FindRank(T,x)</vt:lpstr>
      <vt:lpstr>An elegant solution</vt:lpstr>
      <vt:lpstr>Algorithm for FindRank(T,x)</vt:lpstr>
      <vt:lpstr>Maintaining size field T under insertion/deletion</vt:lpstr>
      <vt:lpstr>Hopefully  you would have understood the idea of augmentING A BST by now. </vt:lpstr>
      <vt:lpstr>Orthogonal Range searching</vt:lpstr>
      <vt:lpstr>Orthogonal Range searching</vt:lpstr>
      <vt:lpstr>Orthogonal Range searching</vt:lpstr>
      <vt:lpstr>RangeSearch(T, x_1, x_2):</vt:lpstr>
      <vt:lpstr>RangeSearch(T, x_1, x_2):</vt:lpstr>
      <vt:lpstr>RangeSearch(T, x_1, x_2):</vt:lpstr>
      <vt:lpstr>RangeSearch(T, x_1, x_2):</vt:lpstr>
      <vt:lpstr>How should we augment each node?</vt:lpstr>
      <vt:lpstr>RangeSearch(T, x_1, x_2, y_1, y_2) </vt:lpstr>
      <vt:lpstr>Space of the data structure</vt:lpstr>
      <vt:lpstr>Space of the data structure</vt:lpstr>
      <vt:lpstr>Homework</vt:lpstr>
      <vt:lpstr>PowerPoint Presentation</vt:lpstr>
      <vt:lpstr>Dynamic Sequences</vt:lpstr>
      <vt:lpstr>Dynamic Sequences</vt:lpstr>
      <vt:lpstr>Dynamic Sequence </vt:lpstr>
      <vt:lpstr>Representing sequence using a BST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Surender Baswana</dc:creator>
  <cp:lastModifiedBy>Raghunath Tewari</cp:lastModifiedBy>
  <cp:revision>1204</cp:revision>
  <dcterms:created xsi:type="dcterms:W3CDTF">2011-12-03T04:13:03Z</dcterms:created>
  <dcterms:modified xsi:type="dcterms:W3CDTF">2024-08-09T04:36:46Z</dcterms:modified>
</cp:coreProperties>
</file>