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7"/>
  </p:notesMasterIdLst>
  <p:sldIdLst>
    <p:sldId id="510" r:id="rId2"/>
    <p:sldId id="392" r:id="rId3"/>
    <p:sldId id="452" r:id="rId4"/>
    <p:sldId id="454" r:id="rId5"/>
    <p:sldId id="422" r:id="rId6"/>
    <p:sldId id="423" r:id="rId7"/>
    <p:sldId id="429" r:id="rId8"/>
    <p:sldId id="449" r:id="rId9"/>
    <p:sldId id="450" r:id="rId10"/>
    <p:sldId id="427" r:id="rId11"/>
    <p:sldId id="428" r:id="rId12"/>
    <p:sldId id="431" r:id="rId13"/>
    <p:sldId id="451" r:id="rId14"/>
    <p:sldId id="511" r:id="rId15"/>
    <p:sldId id="512" r:id="rId16"/>
    <p:sldId id="458" r:id="rId17"/>
    <p:sldId id="459" r:id="rId18"/>
    <p:sldId id="460" r:id="rId19"/>
    <p:sldId id="461" r:id="rId20"/>
    <p:sldId id="462" r:id="rId21"/>
    <p:sldId id="463" r:id="rId22"/>
    <p:sldId id="465" r:id="rId23"/>
    <p:sldId id="466" r:id="rId24"/>
    <p:sldId id="499" r:id="rId25"/>
    <p:sldId id="469" r:id="rId26"/>
    <p:sldId id="470" r:id="rId27"/>
    <p:sldId id="494" r:id="rId28"/>
    <p:sldId id="495" r:id="rId29"/>
    <p:sldId id="496" r:id="rId30"/>
    <p:sldId id="497" r:id="rId31"/>
    <p:sldId id="503" r:id="rId32"/>
    <p:sldId id="504" r:id="rId33"/>
    <p:sldId id="505" r:id="rId34"/>
    <p:sldId id="506" r:id="rId35"/>
    <p:sldId id="507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A63FAF-21FA-5240-AF5E-13B50196B31D}" v="194" dt="2024-08-10T03:38:28.1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33" autoAdjust="0"/>
    <p:restoredTop sz="94679" autoAdjust="0"/>
  </p:normalViewPr>
  <p:slideViewPr>
    <p:cSldViewPr>
      <p:cViewPr varScale="1">
        <p:scale>
          <a:sx n="104" d="100"/>
          <a:sy n="104" d="100"/>
        </p:scale>
        <p:origin x="100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E4A63FAF-21FA-5240-AF5E-13B50196B31D}"/>
    <pc:docChg chg="custSel addSld delSld modSld">
      <pc:chgData name="Raghunath Tewari" userId="2638bdda-d406-4938-a2a6-e4e967acb772" providerId="ADAL" clId="{E4A63FAF-21FA-5240-AF5E-13B50196B31D}" dt="2024-08-10T03:38:28.140" v="310" actId="20577"/>
      <pc:docMkLst>
        <pc:docMk/>
      </pc:docMkLst>
      <pc:sldChg chg="add">
        <pc:chgData name="Raghunath Tewari" userId="2638bdda-d406-4938-a2a6-e4e967acb772" providerId="ADAL" clId="{E4A63FAF-21FA-5240-AF5E-13B50196B31D}" dt="2024-08-09T04:41:05.861" v="1"/>
        <pc:sldMkLst>
          <pc:docMk/>
          <pc:sldMk cId="50292773" sldId="392"/>
        </pc:sldMkLst>
      </pc:sldChg>
      <pc:sldChg chg="add">
        <pc:chgData name="Raghunath Tewari" userId="2638bdda-d406-4938-a2a6-e4e967acb772" providerId="ADAL" clId="{E4A63FAF-21FA-5240-AF5E-13B50196B31D}" dt="2024-08-09T04:36:33.494" v="0"/>
        <pc:sldMkLst>
          <pc:docMk/>
          <pc:sldMk cId="2139680984" sldId="422"/>
        </pc:sldMkLst>
      </pc:sldChg>
      <pc:sldChg chg="modSp add">
        <pc:chgData name="Raghunath Tewari" userId="2638bdda-d406-4938-a2a6-e4e967acb772" providerId="ADAL" clId="{E4A63FAF-21FA-5240-AF5E-13B50196B31D}" dt="2024-08-10T02:07:35.638" v="19" actId="20577"/>
        <pc:sldMkLst>
          <pc:docMk/>
          <pc:sldMk cId="4040497817" sldId="423"/>
        </pc:sldMkLst>
        <pc:spChg chg="mod">
          <ac:chgData name="Raghunath Tewari" userId="2638bdda-d406-4938-a2a6-e4e967acb772" providerId="ADAL" clId="{E4A63FAF-21FA-5240-AF5E-13B50196B31D}" dt="2024-08-10T02:07:31.825" v="18" actId="20577"/>
          <ac:spMkLst>
            <pc:docMk/>
            <pc:sldMk cId="4040497817" sldId="423"/>
            <ac:spMk id="10" creationId="{00000000-0000-0000-0000-000000000000}"/>
          </ac:spMkLst>
        </pc:spChg>
        <pc:spChg chg="mod">
          <ac:chgData name="Raghunath Tewari" userId="2638bdda-d406-4938-a2a6-e4e967acb772" providerId="ADAL" clId="{E4A63FAF-21FA-5240-AF5E-13B50196B31D}" dt="2024-08-10T02:07:35.638" v="19" actId="20577"/>
          <ac:spMkLst>
            <pc:docMk/>
            <pc:sldMk cId="4040497817" sldId="423"/>
            <ac:spMk id="15" creationId="{00000000-0000-0000-0000-000000000000}"/>
          </ac:spMkLst>
        </pc:spChg>
      </pc:sldChg>
      <pc:sldChg chg="add">
        <pc:chgData name="Raghunath Tewari" userId="2638bdda-d406-4938-a2a6-e4e967acb772" providerId="ADAL" clId="{E4A63FAF-21FA-5240-AF5E-13B50196B31D}" dt="2024-08-09T04:36:33.494" v="0"/>
        <pc:sldMkLst>
          <pc:docMk/>
          <pc:sldMk cId="2923602915" sldId="427"/>
        </pc:sldMkLst>
      </pc:sldChg>
      <pc:sldChg chg="add">
        <pc:chgData name="Raghunath Tewari" userId="2638bdda-d406-4938-a2a6-e4e967acb772" providerId="ADAL" clId="{E4A63FAF-21FA-5240-AF5E-13B50196B31D}" dt="2024-08-09T04:36:33.494" v="0"/>
        <pc:sldMkLst>
          <pc:docMk/>
          <pc:sldMk cId="1128717084" sldId="428"/>
        </pc:sldMkLst>
      </pc:sldChg>
      <pc:sldChg chg="add">
        <pc:chgData name="Raghunath Tewari" userId="2638bdda-d406-4938-a2a6-e4e967acb772" providerId="ADAL" clId="{E4A63FAF-21FA-5240-AF5E-13B50196B31D}" dt="2024-08-09T04:36:33.494" v="0"/>
        <pc:sldMkLst>
          <pc:docMk/>
          <pc:sldMk cId="1612899349" sldId="429"/>
        </pc:sldMkLst>
      </pc:sldChg>
      <pc:sldChg chg="add">
        <pc:chgData name="Raghunath Tewari" userId="2638bdda-d406-4938-a2a6-e4e967acb772" providerId="ADAL" clId="{E4A63FAF-21FA-5240-AF5E-13B50196B31D}" dt="2024-08-09T04:36:33.494" v="0"/>
        <pc:sldMkLst>
          <pc:docMk/>
          <pc:sldMk cId="3845122627" sldId="431"/>
        </pc:sldMkLst>
      </pc:sldChg>
      <pc:sldChg chg="del">
        <pc:chgData name="Raghunath Tewari" userId="2638bdda-d406-4938-a2a6-e4e967acb772" providerId="ADAL" clId="{E4A63FAF-21FA-5240-AF5E-13B50196B31D}" dt="2024-08-09T04:41:52.537" v="3" actId="2696"/>
        <pc:sldMkLst>
          <pc:docMk/>
          <pc:sldMk cId="1484081850" sldId="433"/>
        </pc:sldMkLst>
      </pc:sldChg>
      <pc:sldChg chg="del">
        <pc:chgData name="Raghunath Tewari" userId="2638bdda-d406-4938-a2a6-e4e967acb772" providerId="ADAL" clId="{E4A63FAF-21FA-5240-AF5E-13B50196B31D}" dt="2024-08-09T04:41:50.057" v="2" actId="2696"/>
        <pc:sldMkLst>
          <pc:docMk/>
          <pc:sldMk cId="145097513" sldId="434"/>
        </pc:sldMkLst>
      </pc:sldChg>
      <pc:sldChg chg="add">
        <pc:chgData name="Raghunath Tewari" userId="2638bdda-d406-4938-a2a6-e4e967acb772" providerId="ADAL" clId="{E4A63FAF-21FA-5240-AF5E-13B50196B31D}" dt="2024-08-09T04:36:33.494" v="0"/>
        <pc:sldMkLst>
          <pc:docMk/>
          <pc:sldMk cId="1458386754" sldId="449"/>
        </pc:sldMkLst>
      </pc:sldChg>
      <pc:sldChg chg="add">
        <pc:chgData name="Raghunath Tewari" userId="2638bdda-d406-4938-a2a6-e4e967acb772" providerId="ADAL" clId="{E4A63FAF-21FA-5240-AF5E-13B50196B31D}" dt="2024-08-09T04:36:33.494" v="0"/>
        <pc:sldMkLst>
          <pc:docMk/>
          <pc:sldMk cId="1375749391" sldId="450"/>
        </pc:sldMkLst>
      </pc:sldChg>
      <pc:sldChg chg="add">
        <pc:chgData name="Raghunath Tewari" userId="2638bdda-d406-4938-a2a6-e4e967acb772" providerId="ADAL" clId="{E4A63FAF-21FA-5240-AF5E-13B50196B31D}" dt="2024-08-09T04:36:33.494" v="0"/>
        <pc:sldMkLst>
          <pc:docMk/>
          <pc:sldMk cId="1141803417" sldId="451"/>
        </pc:sldMkLst>
      </pc:sldChg>
      <pc:sldChg chg="add">
        <pc:chgData name="Raghunath Tewari" userId="2638bdda-d406-4938-a2a6-e4e967acb772" providerId="ADAL" clId="{E4A63FAF-21FA-5240-AF5E-13B50196B31D}" dt="2024-08-09T04:41:05.861" v="1"/>
        <pc:sldMkLst>
          <pc:docMk/>
          <pc:sldMk cId="3270434996" sldId="452"/>
        </pc:sldMkLst>
      </pc:sldChg>
      <pc:sldChg chg="add">
        <pc:chgData name="Raghunath Tewari" userId="2638bdda-d406-4938-a2a6-e4e967acb772" providerId="ADAL" clId="{E4A63FAF-21FA-5240-AF5E-13B50196B31D}" dt="2024-08-09T04:36:33.494" v="0"/>
        <pc:sldMkLst>
          <pc:docMk/>
          <pc:sldMk cId="2866535172" sldId="454"/>
        </pc:sldMkLst>
      </pc:sldChg>
      <pc:sldChg chg="delSp mod delAnim">
        <pc:chgData name="Raghunath Tewari" userId="2638bdda-d406-4938-a2a6-e4e967acb772" providerId="ADAL" clId="{E4A63FAF-21FA-5240-AF5E-13B50196B31D}" dt="2024-08-10T03:28:55.399" v="239" actId="478"/>
        <pc:sldMkLst>
          <pc:docMk/>
          <pc:sldMk cId="1540249838" sldId="466"/>
        </pc:sldMkLst>
        <pc:spChg chg="del">
          <ac:chgData name="Raghunath Tewari" userId="2638bdda-d406-4938-a2a6-e4e967acb772" providerId="ADAL" clId="{E4A63FAF-21FA-5240-AF5E-13B50196B31D}" dt="2024-08-10T03:28:44.470" v="235" actId="478"/>
          <ac:spMkLst>
            <pc:docMk/>
            <pc:sldMk cId="1540249838" sldId="466"/>
            <ac:spMk id="5" creationId="{00000000-0000-0000-0000-000000000000}"/>
          </ac:spMkLst>
        </pc:spChg>
        <pc:spChg chg="del">
          <ac:chgData name="Raghunath Tewari" userId="2638bdda-d406-4938-a2a6-e4e967acb772" providerId="ADAL" clId="{E4A63FAF-21FA-5240-AF5E-13B50196B31D}" dt="2024-08-10T03:28:49.095" v="236" actId="478"/>
          <ac:spMkLst>
            <pc:docMk/>
            <pc:sldMk cId="1540249838" sldId="466"/>
            <ac:spMk id="92" creationId="{00000000-0000-0000-0000-000000000000}"/>
          </ac:spMkLst>
        </pc:spChg>
        <pc:grpChg chg="del">
          <ac:chgData name="Raghunath Tewari" userId="2638bdda-d406-4938-a2a6-e4e967acb772" providerId="ADAL" clId="{E4A63FAF-21FA-5240-AF5E-13B50196B31D}" dt="2024-08-10T03:28:38.577" v="233" actId="478"/>
          <ac:grpSpMkLst>
            <pc:docMk/>
            <pc:sldMk cId="1540249838" sldId="466"/>
            <ac:grpSpMk id="12" creationId="{00000000-0000-0000-0000-000000000000}"/>
          </ac:grpSpMkLst>
        </pc:grpChg>
        <pc:grpChg chg="del">
          <ac:chgData name="Raghunath Tewari" userId="2638bdda-d406-4938-a2a6-e4e967acb772" providerId="ADAL" clId="{E4A63FAF-21FA-5240-AF5E-13B50196B31D}" dt="2024-08-10T03:28:36.787" v="232" actId="478"/>
          <ac:grpSpMkLst>
            <pc:docMk/>
            <pc:sldMk cId="1540249838" sldId="466"/>
            <ac:grpSpMk id="55" creationId="{00000000-0000-0000-0000-000000000000}"/>
          </ac:grpSpMkLst>
        </pc:grpChg>
        <pc:grpChg chg="del">
          <ac:chgData name="Raghunath Tewari" userId="2638bdda-d406-4938-a2a6-e4e967acb772" providerId="ADAL" clId="{E4A63FAF-21FA-5240-AF5E-13B50196B31D}" dt="2024-08-10T03:28:33.447" v="231" actId="478"/>
          <ac:grpSpMkLst>
            <pc:docMk/>
            <pc:sldMk cId="1540249838" sldId="466"/>
            <ac:grpSpMk id="64" creationId="{00000000-0000-0000-0000-000000000000}"/>
          </ac:grpSpMkLst>
        </pc:grpChg>
        <pc:grpChg chg="del">
          <ac:chgData name="Raghunath Tewari" userId="2638bdda-d406-4938-a2a6-e4e967acb772" providerId="ADAL" clId="{E4A63FAF-21FA-5240-AF5E-13B50196B31D}" dt="2024-08-10T03:28:53.420" v="238" actId="478"/>
          <ac:grpSpMkLst>
            <pc:docMk/>
            <pc:sldMk cId="1540249838" sldId="466"/>
            <ac:grpSpMk id="83" creationId="{00000000-0000-0000-0000-000000000000}"/>
          </ac:grpSpMkLst>
        </pc:grpChg>
        <pc:grpChg chg="del">
          <ac:chgData name="Raghunath Tewari" userId="2638bdda-d406-4938-a2a6-e4e967acb772" providerId="ADAL" clId="{E4A63FAF-21FA-5240-AF5E-13B50196B31D}" dt="2024-08-10T03:28:55.399" v="239" actId="478"/>
          <ac:grpSpMkLst>
            <pc:docMk/>
            <pc:sldMk cId="1540249838" sldId="466"/>
            <ac:grpSpMk id="93" creationId="{00000000-0000-0000-0000-000000000000}"/>
          </ac:grpSpMkLst>
        </pc:grpChg>
        <pc:grpChg chg="del">
          <ac:chgData name="Raghunath Tewari" userId="2638bdda-d406-4938-a2a6-e4e967acb772" providerId="ADAL" clId="{E4A63FAF-21FA-5240-AF5E-13B50196B31D}" dt="2024-08-10T03:28:51.059" v="237" actId="478"/>
          <ac:grpSpMkLst>
            <pc:docMk/>
            <pc:sldMk cId="1540249838" sldId="466"/>
            <ac:grpSpMk id="99" creationId="{00000000-0000-0000-0000-000000000000}"/>
          </ac:grpSpMkLst>
        </pc:grpChg>
        <pc:cxnChg chg="del">
          <ac:chgData name="Raghunath Tewari" userId="2638bdda-d406-4938-a2a6-e4e967acb772" providerId="ADAL" clId="{E4A63FAF-21FA-5240-AF5E-13B50196B31D}" dt="2024-08-10T03:28:42.495" v="234" actId="478"/>
          <ac:cxnSpMkLst>
            <pc:docMk/>
            <pc:sldMk cId="1540249838" sldId="466"/>
            <ac:cxnSpMk id="8" creationId="{00000000-0000-0000-0000-000000000000}"/>
          </ac:cxnSpMkLst>
        </pc:cxnChg>
      </pc:sldChg>
      <pc:sldChg chg="modSp">
        <pc:chgData name="Raghunath Tewari" userId="2638bdda-d406-4938-a2a6-e4e967acb772" providerId="ADAL" clId="{E4A63FAF-21FA-5240-AF5E-13B50196B31D}" dt="2024-08-10T03:35:55.469" v="257"/>
        <pc:sldMkLst>
          <pc:docMk/>
          <pc:sldMk cId="389576686" sldId="496"/>
        </pc:sldMkLst>
        <pc:spChg chg="mod">
          <ac:chgData name="Raghunath Tewari" userId="2638bdda-d406-4938-a2a6-e4e967acb772" providerId="ADAL" clId="{E4A63FAF-21FA-5240-AF5E-13B50196B31D}" dt="2024-08-10T03:35:55.469" v="257"/>
          <ac:spMkLst>
            <pc:docMk/>
            <pc:sldMk cId="389576686" sldId="496"/>
            <ac:spMk id="6" creationId="{00000000-0000-0000-0000-000000000000}"/>
          </ac:spMkLst>
        </pc:spChg>
      </pc:sldChg>
      <pc:sldChg chg="modSp">
        <pc:chgData name="Raghunath Tewari" userId="2638bdda-d406-4938-a2a6-e4e967acb772" providerId="ADAL" clId="{E4A63FAF-21FA-5240-AF5E-13B50196B31D}" dt="2024-08-10T03:38:28.140" v="310" actId="20577"/>
        <pc:sldMkLst>
          <pc:docMk/>
          <pc:sldMk cId="3271367237" sldId="497"/>
        </pc:sldMkLst>
        <pc:spChg chg="mod">
          <ac:chgData name="Raghunath Tewari" userId="2638bdda-d406-4938-a2a6-e4e967acb772" providerId="ADAL" clId="{E4A63FAF-21FA-5240-AF5E-13B50196B31D}" dt="2024-08-10T03:38:28.140" v="310" actId="20577"/>
          <ac:spMkLst>
            <pc:docMk/>
            <pc:sldMk cId="3271367237" sldId="497"/>
            <ac:spMk id="15" creationId="{00000000-0000-0000-0000-000000000000}"/>
          </ac:spMkLst>
        </pc:spChg>
      </pc:sldChg>
      <pc:sldChg chg="addSp delSp modSp mod delAnim modAnim">
        <pc:chgData name="Raghunath Tewari" userId="2638bdda-d406-4938-a2a6-e4e967acb772" providerId="ADAL" clId="{E4A63FAF-21FA-5240-AF5E-13B50196B31D}" dt="2024-08-10T03:30:16.464" v="241" actId="478"/>
        <pc:sldMkLst>
          <pc:docMk/>
          <pc:sldMk cId="333861960" sldId="499"/>
        </pc:sldMkLst>
        <pc:spChg chg="mod">
          <ac:chgData name="Raghunath Tewari" userId="2638bdda-d406-4938-a2a6-e4e967acb772" providerId="ADAL" clId="{E4A63FAF-21FA-5240-AF5E-13B50196B31D}" dt="2024-08-10T03:22:46.209" v="227" actId="1035"/>
          <ac:spMkLst>
            <pc:docMk/>
            <pc:sldMk cId="333861960" sldId="499"/>
            <ac:spMk id="6" creationId="{00000000-0000-0000-0000-000000000000}"/>
          </ac:spMkLst>
        </pc:spChg>
        <pc:spChg chg="add mod">
          <ac:chgData name="Raghunath Tewari" userId="2638bdda-d406-4938-a2a6-e4e967acb772" providerId="ADAL" clId="{E4A63FAF-21FA-5240-AF5E-13B50196B31D}" dt="2024-08-10T03:20:45.069" v="169" actId="113"/>
          <ac:spMkLst>
            <pc:docMk/>
            <pc:sldMk cId="333861960" sldId="499"/>
            <ac:spMk id="8" creationId="{7E6C3C6C-6541-183A-4EDF-F2FA5D1A4C96}"/>
          </ac:spMkLst>
        </pc:spChg>
        <pc:spChg chg="add mod">
          <ac:chgData name="Raghunath Tewari" userId="2638bdda-d406-4938-a2a6-e4e967acb772" providerId="ADAL" clId="{E4A63FAF-21FA-5240-AF5E-13B50196B31D}" dt="2024-08-10T03:22:24.129" v="225" actId="20577"/>
          <ac:spMkLst>
            <pc:docMk/>
            <pc:sldMk cId="333861960" sldId="499"/>
            <ac:spMk id="11" creationId="{E520D111-843D-60E0-EB03-F61AC1AAA7E1}"/>
          </ac:spMkLst>
        </pc:spChg>
        <pc:spChg chg="mod">
          <ac:chgData name="Raghunath Tewari" userId="2638bdda-d406-4938-a2a6-e4e967acb772" providerId="ADAL" clId="{E4A63FAF-21FA-5240-AF5E-13B50196B31D}" dt="2024-08-10T03:23:51.128" v="230" actId="20577"/>
          <ac:spMkLst>
            <pc:docMk/>
            <pc:sldMk cId="333861960" sldId="499"/>
            <ac:spMk id="43" creationId="{00000000-0000-0000-0000-000000000000}"/>
          </ac:spMkLst>
        </pc:spChg>
        <pc:spChg chg="mod">
          <ac:chgData name="Raghunath Tewari" userId="2638bdda-d406-4938-a2a6-e4e967acb772" providerId="ADAL" clId="{E4A63FAF-21FA-5240-AF5E-13B50196B31D}" dt="2024-08-10T03:19:35.066" v="69"/>
          <ac:spMkLst>
            <pc:docMk/>
            <pc:sldMk cId="333861960" sldId="499"/>
            <ac:spMk id="55" creationId="{00000000-0000-0000-0000-000000000000}"/>
          </ac:spMkLst>
        </pc:spChg>
        <pc:grpChg chg="del">
          <ac:chgData name="Raghunath Tewari" userId="2638bdda-d406-4938-a2a6-e4e967acb772" providerId="ADAL" clId="{E4A63FAF-21FA-5240-AF5E-13B50196B31D}" dt="2024-08-10T03:30:16.464" v="241" actId="478"/>
          <ac:grpSpMkLst>
            <pc:docMk/>
            <pc:sldMk cId="333861960" sldId="499"/>
            <ac:grpSpMk id="34" creationId="{00000000-0000-0000-0000-000000000000}"/>
          </ac:grpSpMkLst>
        </pc:grpChg>
        <pc:grpChg chg="del">
          <ac:chgData name="Raghunath Tewari" userId="2638bdda-d406-4938-a2a6-e4e967acb772" providerId="ADAL" clId="{E4A63FAF-21FA-5240-AF5E-13B50196B31D}" dt="2024-08-10T03:30:06.671" v="240" actId="478"/>
          <ac:grpSpMkLst>
            <pc:docMk/>
            <pc:sldMk cId="333861960" sldId="499"/>
            <ac:grpSpMk id="56" creationId="{00000000-0000-0000-0000-000000000000}"/>
          </ac:grpSpMkLst>
        </pc:grpChg>
      </pc:sldChg>
      <pc:sldChg chg="modSp mod">
        <pc:chgData name="Raghunath Tewari" userId="2638bdda-d406-4938-a2a6-e4e967acb772" providerId="ADAL" clId="{E4A63FAF-21FA-5240-AF5E-13B50196B31D}" dt="2024-08-09T04:42:23.355" v="13" actId="20577"/>
        <pc:sldMkLst>
          <pc:docMk/>
          <pc:sldMk cId="1809380834" sldId="510"/>
        </pc:sldMkLst>
        <pc:spChg chg="mod">
          <ac:chgData name="Raghunath Tewari" userId="2638bdda-d406-4938-a2a6-e4e967acb772" providerId="ADAL" clId="{E4A63FAF-21FA-5240-AF5E-13B50196B31D}" dt="2024-08-09T04:42:23.355" v="13" actId="20577"/>
          <ac:spMkLst>
            <pc:docMk/>
            <pc:sldMk cId="1809380834" sldId="510"/>
            <ac:spMk id="2" creationId="{00000000-0000-0000-0000-000000000000}"/>
          </ac:spMkLst>
        </pc:spChg>
      </pc:sldChg>
      <pc:sldChg chg="add">
        <pc:chgData name="Raghunath Tewari" userId="2638bdda-d406-4938-a2a6-e4e967acb772" providerId="ADAL" clId="{E4A63FAF-21FA-5240-AF5E-13B50196B31D}" dt="2024-08-09T04:36:33.494" v="0"/>
        <pc:sldMkLst>
          <pc:docMk/>
          <pc:sldMk cId="3028228953" sldId="511"/>
        </pc:sldMkLst>
      </pc:sldChg>
      <pc:sldChg chg="add">
        <pc:chgData name="Raghunath Tewari" userId="2638bdda-d406-4938-a2a6-e4e967acb772" providerId="ADAL" clId="{E4A63FAF-21FA-5240-AF5E-13B50196B31D}" dt="2024-08-09T04:36:33.494" v="0"/>
        <pc:sldMkLst>
          <pc:docMk/>
          <pc:sldMk cId="1286099237" sldId="5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8/9/24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8/9/24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8/9/24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8/9/24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8/9/24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8/9/24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11.png"/><Relationship Id="rId7" Type="http://schemas.openxmlformats.org/officeDocument/2006/relationships/image" Target="../media/image10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4" Type="http://schemas.openxmlformats.org/officeDocument/2006/relationships/image" Target="../media/image3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50.png"/><Relationship Id="rId7" Type="http://schemas.openxmlformats.org/officeDocument/2006/relationships/image" Target="../media/image91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0.png"/><Relationship Id="rId5" Type="http://schemas.openxmlformats.org/officeDocument/2006/relationships/image" Target="../media/image70.png"/><Relationship Id="rId10" Type="http://schemas.openxmlformats.org/officeDocument/2006/relationships/image" Target="../media/image121.png"/><Relationship Id="rId4" Type="http://schemas.openxmlformats.org/officeDocument/2006/relationships/image" Target="../media/image60.png"/><Relationship Id="rId9" Type="http://schemas.openxmlformats.org/officeDocument/2006/relationships/image" Target="../media/image110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0.png"/><Relationship Id="rId13" Type="http://schemas.openxmlformats.org/officeDocument/2006/relationships/image" Target="../media/image9.png"/><Relationship Id="rId12" Type="http://schemas.openxmlformats.org/officeDocument/2006/relationships/image" Target="../media/image8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12.png"/><Relationship Id="rId5" Type="http://schemas.openxmlformats.org/officeDocument/2006/relationships/image" Target="../media/image60.png"/><Relationship Id="rId10" Type="http://schemas.openxmlformats.org/officeDocument/2006/relationships/image" Target="../media/image7.png"/><Relationship Id="rId4" Type="http://schemas.openxmlformats.org/officeDocument/2006/relationships/image" Target="../media/image50.png"/><Relationship Id="rId9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250.png"/><Relationship Id="rId3" Type="http://schemas.openxmlformats.org/officeDocument/2006/relationships/image" Target="../media/image19.png"/><Relationship Id="rId7" Type="http://schemas.openxmlformats.org/officeDocument/2006/relationships/image" Target="../media/image50.png"/><Relationship Id="rId12" Type="http://schemas.openxmlformats.org/officeDocument/2006/relationships/image" Target="../media/image24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31.png"/><Relationship Id="rId5" Type="http://schemas.openxmlformats.org/officeDocument/2006/relationships/image" Target="../media/image21.png"/><Relationship Id="rId10" Type="http://schemas.openxmlformats.org/officeDocument/2006/relationships/image" Target="../media/image800.png"/><Relationship Id="rId4" Type="http://schemas.openxmlformats.org/officeDocument/2006/relationships/image" Target="../media/image20.png"/><Relationship Id="rId9" Type="http://schemas.openxmlformats.org/officeDocument/2006/relationships/image" Target="../media/image7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80.png"/><Relationship Id="rId7" Type="http://schemas.openxmlformats.org/officeDocument/2006/relationships/image" Target="../media/image120.png"/><Relationship Id="rId2" Type="http://schemas.openxmlformats.org/officeDocument/2006/relationships/image" Target="../media/image3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42.png"/><Relationship Id="rId5" Type="http://schemas.openxmlformats.org/officeDocument/2006/relationships/image" Target="../media/image100.png"/><Relationship Id="rId10" Type="http://schemas.openxmlformats.org/officeDocument/2006/relationships/image" Target="../media/image150.png"/><Relationship Id="rId4" Type="http://schemas.openxmlformats.org/officeDocument/2006/relationships/image" Target="../media/image90.png"/><Relationship Id="rId9" Type="http://schemas.openxmlformats.org/officeDocument/2006/relationships/image" Target="../media/image1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161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6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9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CS345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6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800" b="1" dirty="0">
                <a:solidFill>
                  <a:srgbClr val="7030A0"/>
                </a:solidFill>
              </a:rPr>
              <a:t> Augmented BST </a:t>
            </a:r>
            <a:r>
              <a:rPr lang="en-US" sz="1800" b="1" dirty="0">
                <a:solidFill>
                  <a:schemeClr val="tx1"/>
                </a:solidFill>
              </a:rPr>
              <a:t>(Final lecture)</a:t>
            </a:r>
            <a:endParaRPr lang="en-US" sz="2400" b="1" dirty="0">
              <a:solidFill>
                <a:schemeClr val="tx1"/>
              </a:solidFill>
            </a:endParaRP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Interval tree: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61379" y="5181600"/>
            <a:ext cx="534922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000" b="1" dirty="0">
                <a:solidFill>
                  <a:srgbClr val="7030A0"/>
                </a:solidFill>
              </a:rPr>
              <a:t>an augmented BST </a:t>
            </a:r>
            <a:r>
              <a:rPr lang="en-US" sz="2000" b="1" dirty="0"/>
              <a:t> used for geometric 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38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Performing </a:t>
            </a:r>
            <a:r>
              <a:rPr lang="en-US" sz="3600" b="1" dirty="0">
                <a:solidFill>
                  <a:srgbClr val="002060"/>
                </a:solidFill>
              </a:rPr>
              <a:t>Add</a:t>
            </a:r>
            <a:r>
              <a:rPr lang="en-US" sz="3600" b="1" dirty="0"/>
              <a:t>(</a:t>
            </a:r>
            <a:r>
              <a:rPr lang="en-US" sz="3600" b="1" dirty="0" err="1">
                <a:solidFill>
                  <a:srgbClr val="0070C0"/>
                </a:solidFill>
              </a:rPr>
              <a:t>T</a:t>
            </a:r>
            <a:r>
              <a:rPr lang="en-US" sz="3600" b="1" dirty="0" err="1"/>
              <a:t>,i,j,x</a:t>
            </a:r>
            <a:r>
              <a:rPr lang="en-US" sz="3600" b="1" dirty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T</a:t>
            </a:r>
          </a:p>
        </p:txBody>
      </p:sp>
      <p:cxnSp>
        <p:nvCxnSpPr>
          <p:cNvPr id="40" name="Straight Arrow Connector 39"/>
          <p:cNvCxnSpPr>
            <a:stCxn id="23" idx="3"/>
          </p:cNvCxnSpPr>
          <p:nvPr/>
        </p:nvCxnSpPr>
        <p:spPr>
          <a:xfrm flipH="1">
            <a:off x="3756118" y="4092482"/>
            <a:ext cx="250918" cy="2838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778282" y="3101882"/>
            <a:ext cx="1470118" cy="2235167"/>
            <a:chOff x="4778282" y="3101882"/>
            <a:chExt cx="1470118" cy="223516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778282" y="3101882"/>
              <a:ext cx="257422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0292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4" idx="5"/>
            </p:cNvCxnSpPr>
            <p:nvPr/>
          </p:nvCxnSpPr>
          <p:spPr>
            <a:xfrm>
              <a:off x="5159282" y="3559082"/>
              <a:ext cx="2732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10200" y="3886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5"/>
              <a:endCxn id="49" idx="1"/>
            </p:cNvCxnSpPr>
            <p:nvPr/>
          </p:nvCxnSpPr>
          <p:spPr>
            <a:xfrm>
              <a:off x="5540282" y="4016282"/>
              <a:ext cx="1970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7150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867400" y="4495800"/>
              <a:ext cx="273236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096000" y="4876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>
              <a:stCxn id="51" idx="3"/>
            </p:cNvCxnSpPr>
            <p:nvPr/>
          </p:nvCxnSpPr>
          <p:spPr>
            <a:xfrm flipH="1">
              <a:off x="5845082" y="5006882"/>
              <a:ext cx="273236" cy="3301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5646724" y="4953000"/>
            <a:ext cx="296876" cy="521732"/>
            <a:chOff x="4876800" y="4583668"/>
            <a:chExt cx="296876" cy="521732"/>
          </a:xfrm>
        </p:grpSpPr>
        <p:sp>
          <p:nvSpPr>
            <p:cNvPr id="61" name="Oval 60"/>
            <p:cNvSpPr/>
            <p:nvPr/>
          </p:nvSpPr>
          <p:spPr>
            <a:xfrm>
              <a:off x="4953000" y="4953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876800" y="458366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j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657600" y="2035082"/>
            <a:ext cx="1151379" cy="2460718"/>
            <a:chOff x="3657600" y="2035082"/>
            <a:chExt cx="1151379" cy="2460718"/>
          </a:xfrm>
        </p:grpSpPr>
        <p:grpSp>
          <p:nvGrpSpPr>
            <p:cNvPr id="42" name="Group 41"/>
            <p:cNvGrpSpPr/>
            <p:nvPr/>
          </p:nvGrpSpPr>
          <p:grpSpPr>
            <a:xfrm>
              <a:off x="3984718" y="2035082"/>
              <a:ext cx="824261" cy="2079718"/>
              <a:chOff x="4191000" y="2057400"/>
              <a:chExt cx="824261" cy="207971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4191000" y="2176338"/>
                <a:ext cx="824261" cy="1960780"/>
                <a:chOff x="4191000" y="2176338"/>
                <a:chExt cx="824261" cy="1960780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4628678" y="2176338"/>
                  <a:ext cx="174718" cy="32711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4495800" y="2514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Arrow Connector 15"/>
                <p:cNvCxnSpPr>
                  <a:stCxn id="15" idx="5"/>
                  <a:endCxn id="20" idx="1"/>
                </p:cNvCxnSpPr>
                <p:nvPr/>
              </p:nvCxnSpPr>
              <p:spPr>
                <a:xfrm>
                  <a:off x="4625882" y="2644682"/>
                  <a:ext cx="259297" cy="35313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endCxn id="22" idx="0"/>
                </p:cNvCxnSpPr>
                <p:nvPr/>
              </p:nvCxnSpPr>
              <p:spPr>
                <a:xfrm flipH="1">
                  <a:off x="4572000" y="3124200"/>
                  <a:ext cx="304800" cy="4572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/>
                <p:cNvSpPr/>
                <p:nvPr/>
              </p:nvSpPr>
              <p:spPr>
                <a:xfrm>
                  <a:off x="4862861" y="2975494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4495800" y="3581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191000" y="3984718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Arrow Connector 23"/>
                <p:cNvCxnSpPr>
                  <a:stCxn id="22" idx="3"/>
                </p:cNvCxnSpPr>
                <p:nvPr/>
              </p:nvCxnSpPr>
              <p:spPr>
                <a:xfrm flipH="1">
                  <a:off x="4267200" y="3711482"/>
                  <a:ext cx="250918" cy="276285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Oval 36"/>
              <p:cNvSpPr/>
              <p:nvPr/>
            </p:nvSpPr>
            <p:spPr>
              <a:xfrm>
                <a:off x="4800600" y="2057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36576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35430" y="2622364"/>
            <a:ext cx="381000" cy="599965"/>
            <a:chOff x="6705600" y="2209800"/>
            <a:chExt cx="381000" cy="599965"/>
          </a:xfrm>
        </p:grpSpPr>
        <p:sp>
          <p:nvSpPr>
            <p:cNvPr id="7" name="Isosceles Triangle 6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6858000" y="2209800"/>
              <a:ext cx="2286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800600" y="3591035"/>
            <a:ext cx="304800" cy="599965"/>
            <a:chOff x="6705600" y="2209800"/>
            <a:chExt cx="304800" cy="599965"/>
          </a:xfrm>
        </p:grpSpPr>
        <p:sp>
          <p:nvSpPr>
            <p:cNvPr id="55" name="Isosceles Triangle 5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5105400" y="4048235"/>
            <a:ext cx="304800" cy="599965"/>
            <a:chOff x="6705600" y="2209800"/>
            <a:chExt cx="304800" cy="599965"/>
          </a:xfrm>
          <a:solidFill>
            <a:srgbClr val="00B050"/>
          </a:solidFill>
        </p:grpSpPr>
        <p:sp>
          <p:nvSpPr>
            <p:cNvPr id="58" name="Isosceles Triangle 5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grpFill/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86400" y="4495800"/>
            <a:ext cx="304800" cy="599965"/>
            <a:chOff x="6705600" y="2209800"/>
            <a:chExt cx="304800" cy="599965"/>
          </a:xfrm>
        </p:grpSpPr>
        <p:sp>
          <p:nvSpPr>
            <p:cNvPr id="68" name="Isosceles Triangle 6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352800" y="4473482"/>
            <a:ext cx="327118" cy="546083"/>
            <a:chOff x="6705600" y="2263682"/>
            <a:chExt cx="327118" cy="546083"/>
          </a:xfrm>
        </p:grpSpPr>
        <p:sp>
          <p:nvSpPr>
            <p:cNvPr id="71" name="Isosceles Triangle 70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>
              <a:stCxn id="34" idx="3"/>
            </p:cNvCxnSpPr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4419600" y="3626036"/>
            <a:ext cx="304800" cy="564964"/>
            <a:chOff x="6705600" y="2244801"/>
            <a:chExt cx="304800" cy="564964"/>
          </a:xfrm>
        </p:grpSpPr>
        <p:sp>
          <p:nvSpPr>
            <p:cNvPr id="76" name="Isosceles Triangle 75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114800" y="4083236"/>
            <a:ext cx="304800" cy="564964"/>
            <a:chOff x="6705600" y="2244801"/>
            <a:chExt cx="304800" cy="564964"/>
          </a:xfrm>
        </p:grpSpPr>
        <p:sp>
          <p:nvSpPr>
            <p:cNvPr id="79" name="Isosceles Triangle 78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>
            <a:off x="3787682" y="4473482"/>
            <a:ext cx="273236" cy="4033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962400" y="4876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82" idx="3"/>
          </p:cNvCxnSpPr>
          <p:nvPr/>
        </p:nvCxnSpPr>
        <p:spPr>
          <a:xfrm flipH="1">
            <a:off x="3689164" y="5006882"/>
            <a:ext cx="295554" cy="3524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581400" y="5334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4114800" y="4997636"/>
            <a:ext cx="304800" cy="512591"/>
            <a:chOff x="6705600" y="2244801"/>
            <a:chExt cx="304800" cy="512591"/>
          </a:xfrm>
        </p:grpSpPr>
        <p:sp>
          <p:nvSpPr>
            <p:cNvPr id="90" name="Isosceles Triangle 89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4085079" y="5844955"/>
            <a:ext cx="304800" cy="564964"/>
            <a:chOff x="6705600" y="2244801"/>
            <a:chExt cx="304800" cy="564964"/>
          </a:xfrm>
        </p:grpSpPr>
        <p:sp>
          <p:nvSpPr>
            <p:cNvPr id="93" name="Isosceles Triangle 9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>
            <a:off x="3733800" y="5486400"/>
            <a:ext cx="223035" cy="293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3810000" y="5410200"/>
            <a:ext cx="304800" cy="457200"/>
            <a:chOff x="4876800" y="4659868"/>
            <a:chExt cx="304800" cy="457200"/>
          </a:xfrm>
        </p:grpSpPr>
        <p:sp>
          <p:nvSpPr>
            <p:cNvPr id="100" name="Oval 99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876800" y="46598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i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57600" y="5854717"/>
            <a:ext cx="327118" cy="546083"/>
            <a:chOff x="6705600" y="2263682"/>
            <a:chExt cx="327118" cy="546083"/>
          </a:xfrm>
        </p:grpSpPr>
        <p:sp>
          <p:nvSpPr>
            <p:cNvPr id="103" name="Isosceles Triangle 10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248400" y="4973809"/>
            <a:ext cx="304800" cy="512591"/>
            <a:chOff x="6705600" y="2244801"/>
            <a:chExt cx="304800" cy="512591"/>
          </a:xfrm>
        </p:grpSpPr>
        <p:sp>
          <p:nvSpPr>
            <p:cNvPr id="106" name="Isosceles Triangle 105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5867400" y="5431009"/>
            <a:ext cx="304800" cy="512591"/>
            <a:chOff x="6705600" y="2244801"/>
            <a:chExt cx="304800" cy="512591"/>
          </a:xfrm>
        </p:grpSpPr>
        <p:sp>
          <p:nvSpPr>
            <p:cNvPr id="109" name="Isosceles Triangle 108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3276600" y="5473717"/>
            <a:ext cx="327118" cy="546083"/>
            <a:chOff x="6705600" y="2263682"/>
            <a:chExt cx="327118" cy="546083"/>
          </a:xfrm>
        </p:grpSpPr>
        <p:sp>
          <p:nvSpPr>
            <p:cNvPr id="112" name="Isosceles Triangle 111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410200" y="5410200"/>
            <a:ext cx="327118" cy="546083"/>
            <a:chOff x="6705600" y="2263682"/>
            <a:chExt cx="327118" cy="546083"/>
          </a:xfrm>
        </p:grpSpPr>
        <p:sp>
          <p:nvSpPr>
            <p:cNvPr id="115" name="Isosceles Triangle 11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Isosceles Triangle 116"/>
          <p:cNvSpPr/>
          <p:nvPr/>
        </p:nvSpPr>
        <p:spPr>
          <a:xfrm>
            <a:off x="1752600" y="2057400"/>
            <a:ext cx="5867400" cy="4419600"/>
          </a:xfrm>
          <a:prstGeom prst="triangle">
            <a:avLst/>
          </a:prstGeom>
          <a:noFill/>
          <a:ln w="6350">
            <a:solidFill>
              <a:srgbClr val="006C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4808980" y="2831068"/>
            <a:ext cx="2520241" cy="369332"/>
            <a:chOff x="4808980" y="2831068"/>
            <a:chExt cx="2520241" cy="369332"/>
          </a:xfrm>
        </p:grpSpPr>
        <p:cxnSp>
          <p:nvCxnSpPr>
            <p:cNvPr id="86" name="Straight Arrow Connector 85"/>
            <p:cNvCxnSpPr/>
            <p:nvPr/>
          </p:nvCxnSpPr>
          <p:spPr>
            <a:xfrm flipH="1">
              <a:off x="4808980" y="3029376"/>
              <a:ext cx="17442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6477000" y="2831068"/>
              <a:ext cx="852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LCA(</a:t>
              </a:r>
              <a:r>
                <a:rPr lang="en-US" b="1" dirty="0" err="1"/>
                <a:t>i,j</a:t>
              </a:r>
              <a:r>
                <a:rPr lang="en-US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360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Performing </a:t>
            </a:r>
            <a:r>
              <a:rPr lang="en-US" sz="3600" b="1" dirty="0">
                <a:solidFill>
                  <a:srgbClr val="002060"/>
                </a:solidFill>
              </a:rPr>
              <a:t>Add</a:t>
            </a:r>
            <a:r>
              <a:rPr lang="en-US" sz="3600" b="1" dirty="0"/>
              <a:t>(</a:t>
            </a:r>
            <a:r>
              <a:rPr lang="en-US" sz="3600" b="1" dirty="0" err="1">
                <a:solidFill>
                  <a:srgbClr val="0070C0"/>
                </a:solidFill>
              </a:rPr>
              <a:t>T</a:t>
            </a:r>
            <a:r>
              <a:rPr lang="en-US" sz="3600" b="1" dirty="0" err="1"/>
              <a:t>,i,j,x</a:t>
            </a:r>
            <a:r>
              <a:rPr lang="en-US" sz="3600" b="1" dirty="0"/>
              <a:t>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11159" y="1371600"/>
                <a:ext cx="9155159" cy="4754563"/>
              </a:xfrm>
            </p:spPr>
            <p:txBody>
              <a:bodyPr/>
              <a:lstStyle/>
              <a:p>
                <a:r>
                  <a:rPr lang="en-US" sz="1800" dirty="0"/>
                  <a:t>There are </a:t>
                </a:r>
                <a:r>
                  <a:rPr lang="en-US" sz="1800" b="1" dirty="0"/>
                  <a:t>O</a:t>
                </a:r>
                <a:r>
                  <a:rPr lang="en-US" sz="1800" dirty="0"/>
                  <a:t>(log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nodes on the two paths whose value needs to incremented.</a:t>
                </a:r>
              </a:p>
              <a:p>
                <a:r>
                  <a:rPr lang="en-US" sz="1800" dirty="0"/>
                  <a:t>There are </a:t>
                </a:r>
                <a:r>
                  <a:rPr lang="en-US" sz="1800" b="1" dirty="0"/>
                  <a:t>O</a:t>
                </a:r>
                <a:r>
                  <a:rPr lang="en-US" sz="1800" dirty="0"/>
                  <a:t>(log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 err="1"/>
                  <a:t>subtrees</a:t>
                </a:r>
                <a:r>
                  <a:rPr lang="en-US" sz="1800" dirty="0"/>
                  <a:t> also </a:t>
                </a:r>
                <a:r>
                  <a:rPr lang="en-US" sz="1800" dirty="0" err="1"/>
                  <a:t>s.t.</a:t>
                </a:r>
                <a:r>
                  <a:rPr lang="en-US" sz="1800" dirty="0"/>
                  <a:t> value of each of their elements needs to incremented</a:t>
                </a:r>
                <a:r>
                  <a:rPr lang="en-US" sz="1800" dirty="0">
                    <a:sym typeface="Wingdings" pitchFamily="2" charset="2"/>
                  </a:rPr>
                  <a:t>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1159" y="1371600"/>
                <a:ext cx="9155159" cy="4754563"/>
              </a:xfrm>
              <a:blipFill rotWithShape="1">
                <a:blip r:embed="rId2"/>
                <a:stretch>
                  <a:fillRect l="-666" t="-641" r="-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T</a:t>
            </a:r>
          </a:p>
        </p:txBody>
      </p:sp>
      <p:cxnSp>
        <p:nvCxnSpPr>
          <p:cNvPr id="40" name="Straight Arrow Connector 39"/>
          <p:cNvCxnSpPr>
            <a:stCxn id="23" idx="3"/>
          </p:cNvCxnSpPr>
          <p:nvPr/>
        </p:nvCxnSpPr>
        <p:spPr>
          <a:xfrm flipH="1">
            <a:off x="3756118" y="4092482"/>
            <a:ext cx="250918" cy="2838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778282" y="3101882"/>
            <a:ext cx="1470118" cy="2235167"/>
            <a:chOff x="4778282" y="3101882"/>
            <a:chExt cx="1470118" cy="223516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778282" y="3101882"/>
              <a:ext cx="257422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029200" y="3429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4" idx="5"/>
            </p:cNvCxnSpPr>
            <p:nvPr/>
          </p:nvCxnSpPr>
          <p:spPr>
            <a:xfrm>
              <a:off x="5159282" y="3559082"/>
              <a:ext cx="2732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102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5"/>
              <a:endCxn id="49" idx="1"/>
            </p:cNvCxnSpPr>
            <p:nvPr/>
          </p:nvCxnSpPr>
          <p:spPr>
            <a:xfrm>
              <a:off x="5540282" y="4016282"/>
              <a:ext cx="1970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715000" y="4343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867400" y="4495800"/>
              <a:ext cx="273236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096000" y="4876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>
              <a:stCxn id="51" idx="3"/>
            </p:cNvCxnSpPr>
            <p:nvPr/>
          </p:nvCxnSpPr>
          <p:spPr>
            <a:xfrm flipH="1">
              <a:off x="5845082" y="5006882"/>
              <a:ext cx="273236" cy="3301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5646724" y="4953000"/>
            <a:ext cx="296876" cy="521732"/>
            <a:chOff x="4876800" y="4583668"/>
            <a:chExt cx="296876" cy="521732"/>
          </a:xfrm>
        </p:grpSpPr>
        <p:sp>
          <p:nvSpPr>
            <p:cNvPr id="61" name="Oval 60"/>
            <p:cNvSpPr/>
            <p:nvPr/>
          </p:nvSpPr>
          <p:spPr>
            <a:xfrm>
              <a:off x="4953000" y="4953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876800" y="458366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j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657600" y="2035082"/>
            <a:ext cx="1151379" cy="2460718"/>
            <a:chOff x="3657600" y="2035082"/>
            <a:chExt cx="1151379" cy="2460718"/>
          </a:xfrm>
        </p:grpSpPr>
        <p:grpSp>
          <p:nvGrpSpPr>
            <p:cNvPr id="42" name="Group 41"/>
            <p:cNvGrpSpPr/>
            <p:nvPr/>
          </p:nvGrpSpPr>
          <p:grpSpPr>
            <a:xfrm>
              <a:off x="3984718" y="2035082"/>
              <a:ext cx="824261" cy="2079718"/>
              <a:chOff x="4191000" y="2057400"/>
              <a:chExt cx="824261" cy="207971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4191000" y="2176338"/>
                <a:ext cx="824261" cy="1960780"/>
                <a:chOff x="4191000" y="2176338"/>
                <a:chExt cx="824261" cy="1960780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4628678" y="2176338"/>
                  <a:ext cx="174718" cy="32711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4495800" y="2514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Arrow Connector 15"/>
                <p:cNvCxnSpPr>
                  <a:stCxn id="15" idx="5"/>
                  <a:endCxn id="20" idx="1"/>
                </p:cNvCxnSpPr>
                <p:nvPr/>
              </p:nvCxnSpPr>
              <p:spPr>
                <a:xfrm>
                  <a:off x="4625882" y="2644682"/>
                  <a:ext cx="259297" cy="35313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endCxn id="22" idx="0"/>
                </p:cNvCxnSpPr>
                <p:nvPr/>
              </p:nvCxnSpPr>
              <p:spPr>
                <a:xfrm flipH="1">
                  <a:off x="4572000" y="3124200"/>
                  <a:ext cx="304800" cy="4572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/>
                <p:cNvSpPr/>
                <p:nvPr/>
              </p:nvSpPr>
              <p:spPr>
                <a:xfrm>
                  <a:off x="4862861" y="2975494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4495800" y="3581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191000" y="3984718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Arrow Connector 23"/>
                <p:cNvCxnSpPr>
                  <a:stCxn id="22" idx="3"/>
                </p:cNvCxnSpPr>
                <p:nvPr/>
              </p:nvCxnSpPr>
              <p:spPr>
                <a:xfrm flipH="1">
                  <a:off x="4267200" y="3711482"/>
                  <a:ext cx="250918" cy="276285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Oval 36"/>
              <p:cNvSpPr/>
              <p:nvPr/>
            </p:nvSpPr>
            <p:spPr>
              <a:xfrm>
                <a:off x="4800600" y="2057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36576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35430" y="2622364"/>
            <a:ext cx="381000" cy="599965"/>
            <a:chOff x="6705600" y="2209800"/>
            <a:chExt cx="381000" cy="599965"/>
          </a:xfrm>
        </p:grpSpPr>
        <p:sp>
          <p:nvSpPr>
            <p:cNvPr id="7" name="Isosceles Triangle 6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6858000" y="2209800"/>
              <a:ext cx="2286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800600" y="3591035"/>
            <a:ext cx="304800" cy="599965"/>
            <a:chOff x="6705600" y="2209800"/>
            <a:chExt cx="304800" cy="599965"/>
          </a:xfrm>
        </p:grpSpPr>
        <p:sp>
          <p:nvSpPr>
            <p:cNvPr id="55" name="Isosceles Triangle 5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5105400" y="4048235"/>
            <a:ext cx="304800" cy="599965"/>
            <a:chOff x="6705600" y="2209800"/>
            <a:chExt cx="304800" cy="599965"/>
          </a:xfrm>
        </p:grpSpPr>
        <p:sp>
          <p:nvSpPr>
            <p:cNvPr id="58" name="Isosceles Triangle 5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86400" y="4495800"/>
            <a:ext cx="304800" cy="599965"/>
            <a:chOff x="6705600" y="2209800"/>
            <a:chExt cx="304800" cy="599965"/>
          </a:xfrm>
        </p:grpSpPr>
        <p:sp>
          <p:nvSpPr>
            <p:cNvPr id="68" name="Isosceles Triangle 6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352800" y="4473482"/>
            <a:ext cx="327118" cy="546083"/>
            <a:chOff x="6705600" y="2263682"/>
            <a:chExt cx="327118" cy="546083"/>
          </a:xfrm>
        </p:grpSpPr>
        <p:sp>
          <p:nvSpPr>
            <p:cNvPr id="71" name="Isosceles Triangle 70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>
              <a:stCxn id="34" idx="3"/>
            </p:cNvCxnSpPr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4419600" y="3626036"/>
            <a:ext cx="304800" cy="564964"/>
            <a:chOff x="6705600" y="2244801"/>
            <a:chExt cx="304800" cy="564964"/>
          </a:xfrm>
        </p:grpSpPr>
        <p:sp>
          <p:nvSpPr>
            <p:cNvPr id="76" name="Isosceles Triangle 75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114800" y="4083236"/>
            <a:ext cx="304800" cy="564964"/>
            <a:chOff x="6705600" y="2244801"/>
            <a:chExt cx="304800" cy="564964"/>
          </a:xfrm>
        </p:grpSpPr>
        <p:sp>
          <p:nvSpPr>
            <p:cNvPr id="79" name="Isosceles Triangle 78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>
            <a:off x="3787682" y="4473482"/>
            <a:ext cx="273236" cy="4033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962400" y="4876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82" idx="3"/>
          </p:cNvCxnSpPr>
          <p:nvPr/>
        </p:nvCxnSpPr>
        <p:spPr>
          <a:xfrm flipH="1">
            <a:off x="3689164" y="5006882"/>
            <a:ext cx="295554" cy="3524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581400" y="5334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4114800" y="4997636"/>
            <a:ext cx="304800" cy="512591"/>
            <a:chOff x="6705600" y="2244801"/>
            <a:chExt cx="304800" cy="512591"/>
          </a:xfrm>
        </p:grpSpPr>
        <p:sp>
          <p:nvSpPr>
            <p:cNvPr id="90" name="Isosceles Triangle 89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4085079" y="5844955"/>
            <a:ext cx="304800" cy="564964"/>
            <a:chOff x="6705600" y="2244801"/>
            <a:chExt cx="304800" cy="564964"/>
          </a:xfrm>
        </p:grpSpPr>
        <p:sp>
          <p:nvSpPr>
            <p:cNvPr id="93" name="Isosceles Triangle 9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>
            <a:off x="3733800" y="5486400"/>
            <a:ext cx="223035" cy="293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3810000" y="5410200"/>
            <a:ext cx="304800" cy="457200"/>
            <a:chOff x="4876800" y="4659868"/>
            <a:chExt cx="304800" cy="457200"/>
          </a:xfrm>
        </p:grpSpPr>
        <p:sp>
          <p:nvSpPr>
            <p:cNvPr id="100" name="Oval 99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876800" y="46598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i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57600" y="5854717"/>
            <a:ext cx="327118" cy="546083"/>
            <a:chOff x="6705600" y="2263682"/>
            <a:chExt cx="327118" cy="546083"/>
          </a:xfrm>
        </p:grpSpPr>
        <p:sp>
          <p:nvSpPr>
            <p:cNvPr id="103" name="Isosceles Triangle 10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248400" y="4973809"/>
            <a:ext cx="304800" cy="512591"/>
            <a:chOff x="6705600" y="2244801"/>
            <a:chExt cx="304800" cy="512591"/>
          </a:xfrm>
        </p:grpSpPr>
        <p:sp>
          <p:nvSpPr>
            <p:cNvPr id="106" name="Isosceles Triangle 105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5867400" y="5431009"/>
            <a:ext cx="304800" cy="512591"/>
            <a:chOff x="6705600" y="2244801"/>
            <a:chExt cx="304800" cy="512591"/>
          </a:xfrm>
        </p:grpSpPr>
        <p:sp>
          <p:nvSpPr>
            <p:cNvPr id="109" name="Isosceles Triangle 108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3276600" y="5473717"/>
            <a:ext cx="327118" cy="546083"/>
            <a:chOff x="6705600" y="2263682"/>
            <a:chExt cx="327118" cy="546083"/>
          </a:xfrm>
        </p:grpSpPr>
        <p:sp>
          <p:nvSpPr>
            <p:cNvPr id="112" name="Isosceles Triangle 111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410200" y="5410200"/>
            <a:ext cx="327118" cy="546083"/>
            <a:chOff x="6705600" y="2263682"/>
            <a:chExt cx="327118" cy="546083"/>
          </a:xfrm>
        </p:grpSpPr>
        <p:sp>
          <p:nvSpPr>
            <p:cNvPr id="115" name="Isosceles Triangle 11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Isosceles Triangle 116"/>
          <p:cNvSpPr/>
          <p:nvPr/>
        </p:nvSpPr>
        <p:spPr>
          <a:xfrm>
            <a:off x="1752600" y="2057400"/>
            <a:ext cx="5867400" cy="4419600"/>
          </a:xfrm>
          <a:prstGeom prst="triangle">
            <a:avLst/>
          </a:prstGeom>
          <a:noFill/>
          <a:ln w="6350">
            <a:solidFill>
              <a:srgbClr val="006C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4808980" y="2831068"/>
            <a:ext cx="2520241" cy="369332"/>
            <a:chOff x="4808980" y="2831068"/>
            <a:chExt cx="2520241" cy="369332"/>
          </a:xfrm>
        </p:grpSpPr>
        <p:cxnSp>
          <p:nvCxnSpPr>
            <p:cNvPr id="86" name="Straight Arrow Connector 85"/>
            <p:cNvCxnSpPr/>
            <p:nvPr/>
          </p:nvCxnSpPr>
          <p:spPr>
            <a:xfrm flipH="1">
              <a:off x="4808980" y="3029376"/>
              <a:ext cx="17442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6477000" y="2831068"/>
              <a:ext cx="852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LCA(</a:t>
              </a:r>
              <a:r>
                <a:rPr lang="en-US" b="1" dirty="0" err="1"/>
                <a:t>i,j</a:t>
              </a:r>
              <a:r>
                <a:rPr lang="en-US" dirty="0"/>
                <a:t>)</a:t>
              </a:r>
            </a:p>
          </p:txBody>
        </p:sp>
      </p:grpSp>
      <p:sp>
        <p:nvSpPr>
          <p:cNvPr id="5" name="Oval 4"/>
          <p:cNvSpPr/>
          <p:nvPr/>
        </p:nvSpPr>
        <p:spPr>
          <a:xfrm>
            <a:off x="4351779" y="3822639"/>
            <a:ext cx="381000" cy="5207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038600" y="4267200"/>
            <a:ext cx="381000" cy="5207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4038600" y="5181600"/>
            <a:ext cx="381000" cy="5207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4038600" y="6032468"/>
            <a:ext cx="381000" cy="5207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4724400" y="3816228"/>
            <a:ext cx="381000" cy="5207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5035704" y="4302186"/>
            <a:ext cx="381000" cy="5207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5388129" y="4714952"/>
            <a:ext cx="381000" cy="5207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5334000" y="5578489"/>
            <a:ext cx="381000" cy="5207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093368" y="1307068"/>
            <a:ext cx="59343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Easy</a:t>
            </a:r>
          </a:p>
        </p:txBody>
      </p:sp>
      <p:sp>
        <p:nvSpPr>
          <p:cNvPr id="123" name="Cloud Callout 122"/>
          <p:cNvSpPr/>
          <p:nvPr/>
        </p:nvSpPr>
        <p:spPr>
          <a:xfrm>
            <a:off x="76200" y="2221468"/>
            <a:ext cx="3200400" cy="1359932"/>
          </a:xfrm>
          <a:prstGeom prst="cloudCallout">
            <a:avLst>
              <a:gd name="adj1" fmla="val -29301"/>
              <a:gd name="adj2" fmla="val 769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We can not afford to increment the value of each node in these </a:t>
            </a:r>
            <a:r>
              <a:rPr lang="en-US" sz="1400" dirty="0" err="1">
                <a:solidFill>
                  <a:srgbClr val="002060"/>
                </a:solidFill>
              </a:rPr>
              <a:t>subtrees</a:t>
            </a:r>
            <a:r>
              <a:rPr lang="en-US" sz="1400" dirty="0">
                <a:solidFill>
                  <a:srgbClr val="002060"/>
                </a:solidFill>
              </a:rPr>
              <a:t> explicitly. So what to do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Down Ribbon 11"/>
          <p:cNvSpPr/>
          <p:nvPr/>
        </p:nvSpPr>
        <p:spPr>
          <a:xfrm>
            <a:off x="-11159" y="4173880"/>
            <a:ext cx="3614877" cy="154112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Keep an extra field </a:t>
            </a:r>
            <a:r>
              <a:rPr lang="en-US" sz="1600" b="1" dirty="0" err="1">
                <a:solidFill>
                  <a:srgbClr val="C00000"/>
                </a:solidFill>
              </a:rPr>
              <a:t>incr</a:t>
            </a:r>
            <a:endParaRPr lang="en-US" sz="1600" b="1" dirty="0">
              <a:solidFill>
                <a:srgbClr val="C00000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such that adding </a:t>
            </a:r>
            <a:r>
              <a:rPr lang="en-US" sz="1600" b="1" dirty="0">
                <a:solidFill>
                  <a:schemeClr val="tx1"/>
                </a:solidFill>
              </a:rPr>
              <a:t>x</a:t>
            </a:r>
            <a:r>
              <a:rPr lang="en-US" sz="1600" dirty="0">
                <a:solidFill>
                  <a:schemeClr val="tx1"/>
                </a:solidFill>
              </a:rPr>
              <a:t>  to </a:t>
            </a:r>
            <a:r>
              <a:rPr lang="en-US" sz="1600" b="1" dirty="0" err="1">
                <a:solidFill>
                  <a:srgbClr val="C00000"/>
                </a:solidFill>
              </a:rPr>
              <a:t>incr</a:t>
            </a:r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field of </a:t>
            </a:r>
            <a:r>
              <a:rPr lang="en-US" sz="1600" b="1" dirty="0">
                <a:solidFill>
                  <a:schemeClr val="tx1"/>
                </a:solidFill>
              </a:rPr>
              <a:t>v</a:t>
            </a:r>
            <a:r>
              <a:rPr lang="en-US" sz="1600" dirty="0">
                <a:solidFill>
                  <a:schemeClr val="tx1"/>
                </a:solidFill>
              </a:rPr>
              <a:t> means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….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6601" y="5380087"/>
            <a:ext cx="265935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adding </a:t>
            </a:r>
            <a:r>
              <a:rPr lang="en-US" sz="1400" b="1" dirty="0"/>
              <a:t>x</a:t>
            </a:r>
            <a:r>
              <a:rPr lang="en-US" sz="1400" dirty="0"/>
              <a:t> to each element in </a:t>
            </a:r>
            <a:r>
              <a:rPr lang="en-US" sz="1400" b="1" dirty="0">
                <a:solidFill>
                  <a:srgbClr val="0070C0"/>
                </a:solidFill>
              </a:rPr>
              <a:t>T</a:t>
            </a:r>
            <a:r>
              <a:rPr lang="en-US" sz="1400" dirty="0"/>
              <a:t>(</a:t>
            </a:r>
            <a:r>
              <a:rPr lang="en-US" sz="1400" b="1" dirty="0"/>
              <a:t>v</a:t>
            </a:r>
            <a:r>
              <a:rPr lang="en-US" sz="1400" dirty="0"/>
              <a:t>)</a:t>
            </a:r>
          </a:p>
        </p:txBody>
      </p:sp>
      <p:grpSp>
        <p:nvGrpSpPr>
          <p:cNvPr id="121" name="Group 120"/>
          <p:cNvGrpSpPr/>
          <p:nvPr/>
        </p:nvGrpSpPr>
        <p:grpSpPr>
          <a:xfrm>
            <a:off x="6525196" y="2297668"/>
            <a:ext cx="1061747" cy="371348"/>
            <a:chOff x="6525196" y="2297668"/>
            <a:chExt cx="1061747" cy="371348"/>
          </a:xfrm>
        </p:grpSpPr>
        <p:sp>
          <p:nvSpPr>
            <p:cNvPr id="124" name="Rounded Rectangle 123"/>
            <p:cNvSpPr/>
            <p:nvPr/>
          </p:nvSpPr>
          <p:spPr>
            <a:xfrm>
              <a:off x="6525196" y="2362200"/>
              <a:ext cx="332804" cy="30681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934200" y="2297668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 </a:t>
              </a:r>
              <a:r>
                <a:rPr lang="en-US" b="1" dirty="0" err="1">
                  <a:solidFill>
                    <a:srgbClr val="C00000"/>
                  </a:solidFill>
                </a:rPr>
                <a:t>incr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871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8" grpId="0" animBg="1"/>
      <p:bldP spid="95" grpId="0" animBg="1"/>
      <p:bldP spid="96" grpId="0" animBg="1"/>
      <p:bldP spid="97" grpId="0" animBg="1"/>
      <p:bldP spid="118" grpId="0" animBg="1"/>
      <p:bldP spid="119" grpId="0" animBg="1"/>
      <p:bldP spid="120" grpId="0" animBg="1"/>
      <p:bldP spid="9" grpId="0" animBg="1"/>
      <p:bldP spid="123" grpId="0" animBg="1"/>
      <p:bldP spid="12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Performing </a:t>
            </a:r>
            <a:r>
              <a:rPr lang="en-US" sz="3600" b="1" dirty="0">
                <a:solidFill>
                  <a:srgbClr val="002060"/>
                </a:solidFill>
              </a:rPr>
              <a:t>Add</a:t>
            </a:r>
            <a:r>
              <a:rPr lang="en-US" sz="3600" b="1" dirty="0"/>
              <a:t>(</a:t>
            </a:r>
            <a:r>
              <a:rPr lang="en-US" sz="3600" b="1" dirty="0" err="1">
                <a:solidFill>
                  <a:srgbClr val="0070C0"/>
                </a:solidFill>
              </a:rPr>
              <a:t>T</a:t>
            </a:r>
            <a:r>
              <a:rPr lang="en-US" sz="3600" b="1" dirty="0" err="1"/>
              <a:t>,i,j,x</a:t>
            </a:r>
            <a:r>
              <a:rPr lang="en-US" sz="3600" b="1" dirty="0"/>
              <a:t>)</a:t>
            </a:r>
            <a:br>
              <a:rPr lang="en-US" sz="3600" b="1" dirty="0"/>
            </a:br>
            <a:endParaRPr lang="en-US" sz="36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43000"/>
                <a:ext cx="8610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Add</a:t>
                </a:r>
                <a:r>
                  <a:rPr lang="en-US" sz="2000" b="1" dirty="0"/>
                  <a:t>(</a:t>
                </a:r>
                <a:r>
                  <a:rPr lang="en-US" sz="2000" b="1" dirty="0" err="1">
                    <a:solidFill>
                      <a:srgbClr val="0070C0"/>
                    </a:solidFill>
                  </a:rPr>
                  <a:t>T</a:t>
                </a:r>
                <a:r>
                  <a:rPr lang="en-US" sz="2000" b="1" dirty="0" err="1"/>
                  <a:t>,i,j,x</a:t>
                </a:r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i="0" dirty="0" smtClean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/>
                  <a:t> be the node storing </a:t>
                </a:r>
                <a:r>
                  <a:rPr lang="en-US" sz="2000" b="1" dirty="0" err="1"/>
                  <a:t>i</a:t>
                </a:r>
                <a:r>
                  <a:rPr lang="en-US" sz="2000" dirty="0" err="1"/>
                  <a:t>th</a:t>
                </a:r>
                <a:r>
                  <a:rPr lang="en-US" sz="2000" dirty="0"/>
                  <a:t> element;</a:t>
                </a:r>
              </a:p>
              <a:p>
                <a:pPr marL="0" indent="0">
                  <a:buNone/>
                </a:pPr>
                <a:r>
                  <a:rPr lang="en-US" sz="2000" dirty="0"/>
                  <a:t>  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i="0" dirty="0" smtClean="0">
                        <a:solidFill>
                          <a:srgbClr val="0070C0"/>
                        </a:solidFill>
                        <a:sym typeface="Wingdings" pitchFamily="2" charset="2"/>
                      </a:rPr>
                      <m:t>v</m:t>
                    </m:r>
                  </m:oMath>
                </a14:m>
                <a:r>
                  <a:rPr lang="en-US" sz="2000" dirty="0"/>
                  <a:t> be the node storing </a:t>
                </a:r>
                <a:r>
                  <a:rPr lang="en-US" sz="2000" b="1" dirty="0" err="1"/>
                  <a:t>j</a:t>
                </a:r>
                <a:r>
                  <a:rPr lang="en-US" sz="2000" dirty="0" err="1"/>
                  <a:t>th</a:t>
                </a:r>
                <a:r>
                  <a:rPr lang="en-US" sz="2000" dirty="0"/>
                  <a:t> element;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  </m:t>
                    </m:r>
                    <m:r>
                      <m:rPr>
                        <m:nor/>
                      </m:rPr>
                      <a:rPr lang="en-US" sz="2000" b="1" i="0" dirty="0" smtClean="0">
                        <a:solidFill>
                          <a:srgbClr val="0070C0"/>
                        </a:solidFill>
                        <a:sym typeface="Wingdings" pitchFamily="2" charset="2"/>
                      </a:rPr>
                      <m:t>w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 </m:t>
                    </m:r>
                  </m:oMath>
                </a14:m>
                <a:r>
                  <a:rPr lang="en-US" sz="2000" b="1" dirty="0"/>
                  <a:t>LCA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b="1" dirty="0" err="1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i="0" dirty="0" smtClean="0">
                        <a:solidFill>
                          <a:srgbClr val="0070C0"/>
                        </a:solidFill>
                        <a:sym typeface="Wingdings" pitchFamily="2" charset="2"/>
                      </a:rPr>
                      <m:t>v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if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/>
                  <a:t>&lt;&gt;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w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val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)</a:t>
                </a:r>
                <a:r>
                  <a:rPr lang="en-US" sz="2000" b="1" dirty="0">
                    <a:sym typeface="Wingdings" pitchFamily="2" charset="2"/>
                  </a:rPr>
                  <a:t> val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+ </a:t>
                </a:r>
                <a:r>
                  <a:rPr lang="en-US" sz="2000" b="1" dirty="0"/>
                  <a:t>x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if 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right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u</a:t>
                </a:r>
                <a:r>
                  <a:rPr lang="en-US" sz="2000" dirty="0">
                    <a:sym typeface="Wingdings" pitchFamily="2" charset="2"/>
                  </a:rPr>
                  <a:t>)&lt;&gt;NULL)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</a:t>
                </a:r>
                <a:r>
                  <a:rPr lang="en-US" sz="2000" b="1" dirty="0"/>
                  <a:t>While( parent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i="0" dirty="0" smtClean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/>
                  <a:t>)&lt;&gt;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w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</a:t>
                </a:r>
                <a:r>
                  <a:rPr lang="en-US" sz="2000" b="1" dirty="0"/>
                  <a:t>    </a:t>
                </a:r>
                <a:r>
                  <a:rPr lang="en-US" sz="2000" b="1" dirty="0">
                    <a:sym typeface="Wingdings" pitchFamily="2" charset="2"/>
                  </a:rPr>
                  <a:t>if</a:t>
                </a:r>
                <a:r>
                  <a:rPr lang="en-US" sz="2000" dirty="0">
                    <a:sym typeface="Wingdings" pitchFamily="2" charset="2"/>
                  </a:rPr>
                  <a:t>(                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??</a:t>
                </a:r>
                <a:r>
                  <a:rPr lang="en-US" sz="2000" dirty="0">
                    <a:sym typeface="Wingdings" pitchFamily="2" charset="2"/>
                  </a:rPr>
                  <a:t>          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    val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parent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))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err="1">
                    <a:sym typeface="Wingdings" pitchFamily="2" charset="2"/>
                  </a:rPr>
                  <a:t>val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parent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)) + </a:t>
                </a:r>
                <a:r>
                  <a:rPr lang="en-US" sz="2000" b="1" dirty="0"/>
                  <a:t>x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</a:t>
                </a:r>
                <a:r>
                  <a:rPr lang="en-US" sz="2000" b="1" dirty="0">
                    <a:sym typeface="Wingdings" pitchFamily="2" charset="2"/>
                  </a:rPr>
                  <a:t>if</a:t>
                </a:r>
                <a:r>
                  <a:rPr lang="en-US" sz="2000" dirty="0">
                    <a:sym typeface="Wingdings" pitchFamily="2" charset="2"/>
                  </a:rPr>
                  <a:t>(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right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parent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)&lt;&gt;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NULL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 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          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  <a:r>
                  <a:rPr lang="en-US" sz="2000" dirty="0">
                    <a:sym typeface="Wingdings" pitchFamily="2" charset="2"/>
                  </a:rPr>
                  <a:t>            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</a:t>
                </a: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43000"/>
                <a:ext cx="8610600" cy="5562600"/>
              </a:xfrm>
              <a:blipFill rotWithShape="1">
                <a:blip r:embed="rId2"/>
                <a:stretch>
                  <a:fillRect l="-779" t="-548" b="-7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63072" y="5562600"/>
                <a:ext cx="149912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b="1" dirty="0">
                        <a:sym typeface="Wingdings" pitchFamily="2" charset="2"/>
                      </a:rPr>
                      <m:t></m:t>
                    </m:r>
                    <m:r>
                      <m:rPr>
                        <m:nor/>
                      </m:rPr>
                      <a:rPr lang="en-US" b="1" dirty="0">
                        <a:sym typeface="Wingdings" pitchFamily="2" charset="2"/>
                      </a:rPr>
                      <m:t>parent</m:t>
                    </m:r>
                    <m:r>
                      <m:rPr>
                        <m:nor/>
                      </m:rPr>
                      <a:rPr lang="en-US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dirty="0"/>
                  <a:t>);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072" y="5562600"/>
                <a:ext cx="149912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609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191000" y="4800600"/>
                <a:ext cx="494455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b="1" dirty="0" err="1">
                    <a:solidFill>
                      <a:srgbClr val="C00000"/>
                    </a:solidFill>
                    <a:sym typeface="Wingdings" pitchFamily="2" charset="2"/>
                  </a:rPr>
                  <a:t>Incr</a:t>
                </a:r>
                <a:r>
                  <a:rPr lang="en-US" dirty="0">
                    <a:sym typeface="Wingdings" pitchFamily="2" charset="2"/>
                  </a:rPr>
                  <a:t>(</a:t>
                </a:r>
                <a:r>
                  <a:rPr lang="en-US" b="1" dirty="0">
                    <a:sym typeface="Wingdings" pitchFamily="2" charset="2"/>
                  </a:rPr>
                  <a:t>right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ym typeface="Wingdings" pitchFamily="2" charset="2"/>
                      </a:rPr>
                      <m:t>parent</m:t>
                    </m:r>
                    <m:r>
                      <m:rPr>
                        <m:nor/>
                      </m:rPr>
                      <a:rPr lang="en-US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)))</a:t>
                </a:r>
                <a:r>
                  <a:rPr lang="en-US" b="1" dirty="0">
                    <a:sym typeface="Wingdings" pitchFamily="2" charset="2"/>
                  </a:rPr>
                  <a:t>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incr</a:t>
                </a:r>
                <a:r>
                  <a:rPr lang="en-US" dirty="0">
                    <a:sym typeface="Wingdings" pitchFamily="2" charset="2"/>
                  </a:rPr>
                  <a:t>(</a:t>
                </a:r>
                <a:r>
                  <a:rPr lang="en-US" b="1" dirty="0">
                    <a:sym typeface="Wingdings" pitchFamily="2" charset="2"/>
                  </a:rPr>
                  <a:t>right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ym typeface="Wingdings" pitchFamily="2" charset="2"/>
                      </a:rPr>
                      <m:t>parent</m:t>
                    </m:r>
                    <m:r>
                      <m:rPr>
                        <m:nor/>
                      </m:rPr>
                      <a:rPr lang="en-US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))) + </a:t>
                </a:r>
                <a:r>
                  <a:rPr lang="en-US" b="1" dirty="0"/>
                  <a:t>x</a:t>
                </a:r>
                <a:r>
                  <a:rPr lang="en-US" dirty="0">
                    <a:sym typeface="Wingdings" pitchFamily="2" charset="2"/>
                  </a:rPr>
                  <a:t>;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800600"/>
                <a:ext cx="4944559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110" t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43000" y="4114800"/>
                <a:ext cx="178613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=</a:t>
                </a:r>
                <a:r>
                  <a:rPr lang="en-US" b="1" dirty="0">
                    <a:sym typeface="Wingdings" pitchFamily="2" charset="2"/>
                  </a:rPr>
                  <a:t>left</a:t>
                </a:r>
                <a:r>
                  <a:rPr lang="en-US" dirty="0">
                    <a:sym typeface="Wingdings" pitchFamily="2" charset="2"/>
                  </a:rPr>
                  <a:t>(</a:t>
                </a:r>
                <a:r>
                  <a:rPr lang="en-US" b="1" dirty="0">
                    <a:sym typeface="Wingdings" pitchFamily="2" charset="2"/>
                  </a:rPr>
                  <a:t>parent</a:t>
                </a:r>
                <a:r>
                  <a:rPr lang="en-US" dirty="0">
                    <a:sym typeface="Wingdings" pitchFamily="2" charset="2"/>
                  </a:rPr>
                  <a:t>(</a:t>
                </a:r>
                <a:r>
                  <a:rPr lang="en-US" b="1" dirty="0">
                    <a:solidFill>
                      <a:srgbClr val="0070C0"/>
                    </a:solidFill>
                    <a:sym typeface="Wingdings" pitchFamily="2" charset="2"/>
                  </a:rPr>
                  <a:t>u</a:t>
                </a:r>
                <a:r>
                  <a:rPr lang="en-US" dirty="0">
                    <a:sym typeface="Wingdings" pitchFamily="2" charset="2"/>
                  </a:rPr>
                  <a:t>))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114800"/>
                <a:ext cx="178613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580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71780" y="2286000"/>
                <a:ext cx="1966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val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w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)</a:t>
                </a:r>
                <a:r>
                  <a:rPr lang="en-US" b="1" dirty="0">
                    <a:sym typeface="Wingdings" pitchFamily="2" charset="2"/>
                  </a:rPr>
                  <a:t> </a:t>
                </a:r>
                <a:r>
                  <a:rPr lang="en-US" b="1" dirty="0" err="1">
                    <a:sym typeface="Wingdings" pitchFamily="2" charset="2"/>
                  </a:rPr>
                  <a:t>val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w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 + </a:t>
                </a:r>
                <a:r>
                  <a:rPr lang="en-US" b="1" dirty="0"/>
                  <a:t>x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780" y="2286000"/>
                <a:ext cx="196682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786" t="-9836" r="-43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86198" y="4431268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{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5257800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}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67000" y="3364468"/>
                <a:ext cx="33303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incr</a:t>
                </a:r>
                <a:r>
                  <a:rPr lang="en-US" dirty="0">
                    <a:sym typeface="Wingdings" pitchFamily="2" charset="2"/>
                  </a:rPr>
                  <a:t>(</a:t>
                </a:r>
                <a:r>
                  <a:rPr lang="en-US" b="1" dirty="0">
                    <a:sym typeface="Wingdings" pitchFamily="2" charset="2"/>
                  </a:rPr>
                  <a:t>right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))</a:t>
                </a:r>
                <a:r>
                  <a:rPr lang="en-US" b="1" dirty="0">
                    <a:sym typeface="Wingdings" pitchFamily="2" charset="2"/>
                  </a:rPr>
                  <a:t>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incr</a:t>
                </a:r>
                <a:r>
                  <a:rPr lang="en-US" dirty="0">
                    <a:sym typeface="Wingdings" pitchFamily="2" charset="2"/>
                  </a:rPr>
                  <a:t>(</a:t>
                </a:r>
                <a:r>
                  <a:rPr lang="en-US" b="1" dirty="0">
                    <a:sym typeface="Wingdings" pitchFamily="2" charset="2"/>
                  </a:rPr>
                  <a:t>right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)) + </a:t>
                </a:r>
                <a:r>
                  <a:rPr lang="en-US" b="1" dirty="0"/>
                  <a:t>x ;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364468"/>
                <a:ext cx="3330335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648" t="-9836" r="-219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76598" y="2983468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{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" y="4050268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{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841020" y="6336268"/>
                <a:ext cx="5073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------- similarly process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v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---------(do it as </a:t>
                </a:r>
                <a:r>
                  <a:rPr lang="en-US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dirty="0">
                    <a:solidFill>
                      <a:srgbClr val="7030A0"/>
                    </a:solidFill>
                  </a:rPr>
                  <a:t>);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020" y="6336268"/>
                <a:ext cx="507324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962" t="-8197" r="-192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12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9" grpId="0" animBg="1"/>
      <p:bldP spid="10" grpId="0" animBg="1"/>
      <p:bldP spid="2" grpId="0" animBg="1"/>
      <p:bldP spid="3" grpId="0"/>
      <p:bldP spid="7" grpId="0"/>
      <p:bldP spid="8" grpId="0"/>
      <p:bldP spid="11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  <a:endParaRPr lang="en-US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Modify the pseudo-code of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Report(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) </a:t>
                </a:r>
                <a:r>
                  <a:rPr lang="en-US" sz="2000" dirty="0"/>
                  <a:t>suitably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</a:t>
                </a:r>
                <a:r>
                  <a:rPr lang="en-US" sz="2000" dirty="0" err="1"/>
                  <a:t>s.t.</a:t>
                </a:r>
                <a:r>
                  <a:rPr lang="en-US" sz="2000" dirty="0"/>
                  <a:t> it reports the correct value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Hint :  </a:t>
                </a:r>
                <a:r>
                  <a:rPr lang="en-US" sz="2000" dirty="0">
                    <a:solidFill>
                      <a:srgbClr val="002060"/>
                    </a:solidFill>
                  </a:rPr>
                  <a:t>Revisit the previous slide.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2.     Modify the pseudo-code of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Insert(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olidFill>
                      <a:srgbClr val="002060"/>
                    </a:solidFill>
                  </a:rPr>
                  <a:t>,</a:t>
                </a:r>
                <a:r>
                  <a:rPr lang="en-US" sz="2000" b="1" dirty="0"/>
                  <a:t> x</a:t>
                </a:r>
                <a:r>
                  <a:rPr lang="en-US" sz="2000" dirty="0">
                    <a:solidFill>
                      <a:srgbClr val="002060"/>
                    </a:solidFill>
                  </a:rPr>
                  <a:t>).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Hint : </a:t>
                </a:r>
              </a:p>
              <a:p>
                <a:r>
                  <a:rPr lang="en-US" sz="2000" dirty="0"/>
                  <a:t>You need to consider the field</a:t>
                </a:r>
                <a:r>
                  <a:rPr lang="en-US" sz="2000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b="1" dirty="0" err="1">
                    <a:solidFill>
                      <a:srgbClr val="C00000"/>
                    </a:solidFill>
                  </a:rPr>
                  <a:t>incr</a:t>
                </a:r>
                <a:r>
                  <a:rPr lang="en-US" sz="2000" dirty="0"/>
                  <a:t>() on the path from root to the newly inserted node containing </a:t>
                </a:r>
                <a:r>
                  <a:rPr lang="en-US" sz="2000" b="1" dirty="0"/>
                  <a:t>x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Subtract the value of </a:t>
                </a:r>
                <a:r>
                  <a:rPr lang="en-US" sz="2000" b="1" dirty="0" err="1">
                    <a:solidFill>
                      <a:srgbClr val="C00000"/>
                    </a:solidFill>
                  </a:rPr>
                  <a:t>incr</a:t>
                </a:r>
                <a:r>
                  <a:rPr lang="en-US" sz="2000" dirty="0"/>
                  <a:t>() field of each node on this path from </a:t>
                </a:r>
                <a:r>
                  <a:rPr lang="en-US" sz="2000" b="1" dirty="0"/>
                  <a:t>x</a:t>
                </a:r>
                <a:r>
                  <a:rPr lang="en-US" sz="2000" dirty="0"/>
                  <a:t>, and store that value at the newly inserted leaf node.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0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Example 3:  sequence of </a:t>
            </a:r>
            <a:r>
              <a:rPr lang="en-US" sz="3600" b="1" dirty="0">
                <a:solidFill>
                  <a:srgbClr val="C00000"/>
                </a:solidFill>
              </a:rPr>
              <a:t>bits</a:t>
            </a:r>
            <a:r>
              <a:rPr lang="en-US" sz="3600" b="1" dirty="0">
                <a:solidFill>
                  <a:srgbClr val="7030A0"/>
                </a:solidFill>
              </a:rPr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A sequence: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 :</a:t>
                </a:r>
                <a:r>
                  <a:rPr lang="en-US" sz="2000" dirty="0"/>
                  <a:t> maintain a data structure 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/>
                  <a:t> for the sequence </a:t>
                </a:r>
                <a:r>
                  <a:rPr lang="en-US" sz="2000" dirty="0" err="1"/>
                  <a:t>s.t.</a:t>
                </a:r>
                <a:r>
                  <a:rPr lang="en-US" sz="2000" dirty="0"/>
                  <a:t> the following operations can be performed efficiently: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Basic dynamic operations</a:t>
                </a:r>
                <a:r>
                  <a:rPr lang="en-US" sz="2000" dirty="0"/>
                  <a:t>:</a:t>
                </a:r>
              </a:p>
              <a:p>
                <a:r>
                  <a:rPr lang="en-US" sz="2000" b="1" dirty="0"/>
                  <a:t>Insert</a:t>
                </a:r>
                <a:r>
                  <a:rPr lang="en-US" sz="2000" dirty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): Insert element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at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place in the sequence.</a:t>
                </a:r>
              </a:p>
              <a:p>
                <a:r>
                  <a:rPr lang="en-US" sz="2000" b="1" dirty="0"/>
                  <a:t>Delete</a:t>
                </a:r>
                <a:r>
                  <a:rPr lang="en-US" sz="2000" dirty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): Delete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element from the sequence.</a:t>
                </a:r>
              </a:p>
              <a:p>
                <a:r>
                  <a:rPr lang="en-US" sz="2000" b="1" dirty="0"/>
                  <a:t>Report</a:t>
                </a:r>
                <a:r>
                  <a:rPr lang="en-US" sz="2000" dirty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): Report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element from the sequence.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Application specific operation</a:t>
                </a:r>
                <a:r>
                  <a:rPr lang="en-US" sz="2000" dirty="0"/>
                  <a:t>:</a:t>
                </a:r>
              </a:p>
              <a:p>
                <a:r>
                  <a:rPr lang="en-US" sz="2000" b="1" dirty="0"/>
                  <a:t>Flip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):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Flip all bits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(Do it as a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840" b="-7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2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Example 1: sequence of </a:t>
            </a:r>
            <a:r>
              <a:rPr lang="en-US" sz="3600" b="1" dirty="0">
                <a:solidFill>
                  <a:srgbClr val="C00000"/>
                </a:solidFill>
              </a:rPr>
              <a:t>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A sequence: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 :</a:t>
                </a:r>
                <a:r>
                  <a:rPr lang="en-US" sz="2000" dirty="0"/>
                  <a:t> maintain a data structure 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/>
                  <a:t> for the sequence </a:t>
                </a:r>
                <a:r>
                  <a:rPr lang="en-US" sz="2000" dirty="0" err="1"/>
                  <a:t>s.t.</a:t>
                </a:r>
                <a:r>
                  <a:rPr lang="en-US" sz="2000" dirty="0"/>
                  <a:t> the following operations can be performed efficiently: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Basic dynamic operations</a:t>
                </a:r>
                <a:r>
                  <a:rPr lang="en-US" sz="2000" dirty="0"/>
                  <a:t>:</a:t>
                </a:r>
              </a:p>
              <a:p>
                <a:r>
                  <a:rPr lang="en-US" sz="2000" b="1" dirty="0"/>
                  <a:t>Insert</a:t>
                </a:r>
                <a:r>
                  <a:rPr lang="en-US" sz="2000" dirty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): Insert element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at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place in the sequence.</a:t>
                </a:r>
              </a:p>
              <a:p>
                <a:r>
                  <a:rPr lang="en-US" sz="2000" b="1" dirty="0"/>
                  <a:t>Delete</a:t>
                </a:r>
                <a:r>
                  <a:rPr lang="en-US" sz="2000" dirty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): Delete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element from the sequence.</a:t>
                </a:r>
              </a:p>
              <a:p>
                <a:r>
                  <a:rPr lang="en-US" sz="2000" b="1" dirty="0"/>
                  <a:t>Report</a:t>
                </a:r>
                <a:r>
                  <a:rPr lang="en-US" sz="2000" dirty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): Report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element from the sequence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Application specific operation</a:t>
                </a:r>
                <a:r>
                  <a:rPr lang="en-US" sz="2000" dirty="0"/>
                  <a:t>:</a:t>
                </a:r>
              </a:p>
              <a:p>
                <a:r>
                  <a:rPr lang="en-US" sz="2000" b="1" dirty="0"/>
                  <a:t>Min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):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Report the smallest element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                                            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(Do it as a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840" b="-7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9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371725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interval tree </a:t>
            </a:r>
            <a:br>
              <a:rPr lang="en-US" dirty="0">
                <a:solidFill>
                  <a:srgbClr val="7030A0"/>
                </a:solidFill>
              </a:rPr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4062413"/>
            <a:ext cx="7772400" cy="1500187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An </a:t>
            </a:r>
            <a:r>
              <a:rPr lang="en-US" sz="2800" b="1" dirty="0">
                <a:solidFill>
                  <a:srgbClr val="C00000"/>
                </a:solidFill>
              </a:rPr>
              <a:t>augmented BST 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used for many </a:t>
            </a:r>
          </a:p>
          <a:p>
            <a:pPr algn="ctr"/>
            <a:r>
              <a:rPr lang="en-US" sz="2800" b="1" dirty="0">
                <a:solidFill>
                  <a:srgbClr val="0070C0"/>
                </a:solidFill>
              </a:rPr>
              <a:t>geometric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2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An interval 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/>
                  <a:t>] = {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|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/>
                  <a:t>}.</a:t>
                </a:r>
              </a:p>
              <a:p>
                <a:pPr marL="0" indent="0">
                  <a:buNone/>
                </a:pPr>
                <a:r>
                  <a:rPr lang="en-US" sz="2000" dirty="0"/>
                  <a:t>For an interval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/>
                  <a:t> = 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/>
                  <a:t>],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</a:t>
                </a:r>
                <a:r>
                  <a:rPr lang="en-US" sz="2000" b="1" dirty="0"/>
                  <a:t>high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/>
                  <a:t>] =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	      </a:t>
                </a:r>
                <a:r>
                  <a:rPr lang="en-US" sz="2000" b="1" dirty="0"/>
                  <a:t>low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/>
                  <a:t>] =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Given any two intervals 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/>
                  <a:t>] and 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/>
                  <a:t>],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they either </a:t>
                </a:r>
                <a:r>
                  <a:rPr lang="en-US" sz="2000" b="1" dirty="0"/>
                  <a:t>overlap</a:t>
                </a:r>
                <a:r>
                  <a:rPr lang="en-US" sz="2000" dirty="0"/>
                  <a:t> or </a:t>
                </a:r>
                <a:r>
                  <a:rPr lang="en-US" sz="2000" b="1" dirty="0"/>
                  <a:t>don’t overlap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It takes </a:t>
                </a:r>
                <a:r>
                  <a:rPr lang="en-US" sz="2000" b="1" dirty="0"/>
                  <a:t>O(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b="1" dirty="0"/>
                  <a:t>)</a:t>
                </a:r>
                <a:r>
                  <a:rPr lang="en-US" sz="2000" dirty="0"/>
                  <a:t> time to check if two intervals overlap.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" y="5181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3736914" y="4050268"/>
            <a:ext cx="1593112" cy="445532"/>
            <a:chOff x="3736914" y="4050268"/>
            <a:chExt cx="1593112" cy="445532"/>
          </a:xfrm>
        </p:grpSpPr>
        <p:grpSp>
          <p:nvGrpSpPr>
            <p:cNvPr id="18" name="Group 17"/>
            <p:cNvGrpSpPr/>
            <p:nvPr/>
          </p:nvGrpSpPr>
          <p:grpSpPr>
            <a:xfrm>
              <a:off x="3886200" y="4343400"/>
              <a:ext cx="1295400" cy="152400"/>
              <a:chOff x="2743200" y="2514600"/>
              <a:chExt cx="1295400" cy="152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2743200" y="2590800"/>
                <a:ext cx="1295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736914" y="4050268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6914" y="4050268"/>
                  <a:ext cx="38023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4953000" y="4050268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4050268"/>
                  <a:ext cx="37702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1479860" y="4267200"/>
            <a:ext cx="1491940" cy="457200"/>
            <a:chOff x="6019800" y="4038600"/>
            <a:chExt cx="1491940" cy="457200"/>
          </a:xfrm>
        </p:grpSpPr>
        <p:grpSp>
          <p:nvGrpSpPr>
            <p:cNvPr id="35" name="Group 34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/>
          <p:cNvGrpSpPr/>
          <p:nvPr/>
        </p:nvGrpSpPr>
        <p:grpSpPr>
          <a:xfrm>
            <a:off x="6432860" y="4267200"/>
            <a:ext cx="1491940" cy="457200"/>
            <a:chOff x="6019800" y="4038600"/>
            <a:chExt cx="1491940" cy="457200"/>
          </a:xfrm>
        </p:grpSpPr>
        <p:grpSp>
          <p:nvGrpSpPr>
            <p:cNvPr id="55" name="Group 54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/>
          <p:cNvGrpSpPr/>
          <p:nvPr/>
        </p:nvGrpSpPr>
        <p:grpSpPr>
          <a:xfrm>
            <a:off x="3156260" y="4267200"/>
            <a:ext cx="1491940" cy="457200"/>
            <a:chOff x="6019800" y="4038600"/>
            <a:chExt cx="1491940" cy="457200"/>
          </a:xfrm>
        </p:grpSpPr>
        <p:grpSp>
          <p:nvGrpSpPr>
            <p:cNvPr id="66" name="Group 65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3842060" y="4419600"/>
            <a:ext cx="1268984" cy="457200"/>
            <a:chOff x="6019800" y="4038600"/>
            <a:chExt cx="1268984" cy="457200"/>
          </a:xfrm>
        </p:grpSpPr>
        <p:grpSp>
          <p:nvGrpSpPr>
            <p:cNvPr id="73" name="Group 72"/>
            <p:cNvGrpSpPr/>
            <p:nvPr/>
          </p:nvGrpSpPr>
          <p:grpSpPr>
            <a:xfrm>
              <a:off x="6248400" y="4343400"/>
              <a:ext cx="882340" cy="152400"/>
              <a:chOff x="2971800" y="2514600"/>
              <a:chExt cx="882340" cy="152400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>
                <a:off x="2971800" y="2590800"/>
                <a:ext cx="876696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385414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6902140" y="4050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140" y="4050268"/>
                  <a:ext cx="38664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Rectangle 1"/>
          <p:cNvSpPr/>
          <p:nvPr/>
        </p:nvSpPr>
        <p:spPr>
          <a:xfrm>
            <a:off x="2327684" y="1600200"/>
            <a:ext cx="2625316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667000" y="2362200"/>
            <a:ext cx="2034964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689436" y="2743200"/>
            <a:ext cx="2034964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886200" y="3429000"/>
            <a:ext cx="2034964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743200" y="5257800"/>
            <a:ext cx="3810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0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7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7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8" dur="1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Problem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Maintain a data structure for a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of intervals </a:t>
                </a:r>
              </a:p>
              <a:p>
                <a:pPr marL="0" indent="0">
                  <a:buNone/>
                </a:pPr>
                <a:r>
                  <a:rPr lang="en-US" sz="2000" dirty="0"/>
                  <a:t>so that the following operations can be performed efficiently.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Insert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/>
                  <a:t>): Insert interval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Delete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/>
                  <a:t>): Delete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Overlap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/>
                  <a:t>): determine if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overlaps any interval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" y="5181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685800" y="3974068"/>
            <a:ext cx="911286" cy="445532"/>
            <a:chOff x="685800" y="3974068"/>
            <a:chExt cx="911286" cy="445532"/>
          </a:xfrm>
        </p:grpSpPr>
        <p:grpSp>
          <p:nvGrpSpPr>
            <p:cNvPr id="27" name="Group 26"/>
            <p:cNvGrpSpPr/>
            <p:nvPr/>
          </p:nvGrpSpPr>
          <p:grpSpPr>
            <a:xfrm>
              <a:off x="838200" y="4267200"/>
              <a:ext cx="647700" cy="152400"/>
              <a:chOff x="2743200" y="2514600"/>
              <a:chExt cx="647700" cy="1524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2743200" y="2590800"/>
                <a:ext cx="6477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376032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685800" y="3974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95400" y="3974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679514" y="4278868"/>
            <a:ext cx="4000104" cy="445532"/>
            <a:chOff x="1679514" y="4278868"/>
            <a:chExt cx="4000104" cy="445532"/>
          </a:xfrm>
        </p:grpSpPr>
        <p:grpSp>
          <p:nvGrpSpPr>
            <p:cNvPr id="43" name="Group 42"/>
            <p:cNvGrpSpPr/>
            <p:nvPr/>
          </p:nvGrpSpPr>
          <p:grpSpPr>
            <a:xfrm>
              <a:off x="1828800" y="4572000"/>
              <a:ext cx="3581400" cy="152400"/>
              <a:chOff x="1828800" y="4572000"/>
              <a:chExt cx="3581400" cy="1524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828800" y="4648200"/>
                <a:ext cx="3581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410200" y="45720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828800" y="45720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1679514" y="4278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60914" y="4343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822514" y="4583668"/>
            <a:ext cx="1714104" cy="445532"/>
            <a:chOff x="2822514" y="4583668"/>
            <a:chExt cx="1714104" cy="445532"/>
          </a:xfrm>
        </p:grpSpPr>
        <p:grpSp>
          <p:nvGrpSpPr>
            <p:cNvPr id="39" name="Group 38"/>
            <p:cNvGrpSpPr/>
            <p:nvPr/>
          </p:nvGrpSpPr>
          <p:grpSpPr>
            <a:xfrm>
              <a:off x="2971800" y="4876800"/>
              <a:ext cx="1295400" cy="152400"/>
              <a:chOff x="2743200" y="2514600"/>
              <a:chExt cx="1295400" cy="15240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2743200" y="2590800"/>
                <a:ext cx="1295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2822514" y="4583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117914" y="4648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736914" y="4050268"/>
            <a:ext cx="1634790" cy="445532"/>
            <a:chOff x="3736914" y="4050268"/>
            <a:chExt cx="1634790" cy="445532"/>
          </a:xfrm>
        </p:grpSpPr>
        <p:grpSp>
          <p:nvGrpSpPr>
            <p:cNvPr id="18" name="Group 17"/>
            <p:cNvGrpSpPr/>
            <p:nvPr/>
          </p:nvGrpSpPr>
          <p:grpSpPr>
            <a:xfrm>
              <a:off x="3886200" y="4343400"/>
              <a:ext cx="1295400" cy="152400"/>
              <a:chOff x="2743200" y="2514600"/>
              <a:chExt cx="1295400" cy="152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2743200" y="2590800"/>
                <a:ext cx="1295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3736914" y="4050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953000" y="4050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19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019800" y="4038600"/>
            <a:ext cx="1524000" cy="457200"/>
            <a:chOff x="6019800" y="4038600"/>
            <a:chExt cx="1524000" cy="457200"/>
          </a:xfrm>
        </p:grpSpPr>
        <p:grpSp>
          <p:nvGrpSpPr>
            <p:cNvPr id="23" name="Group 22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/>
            <p:cNvSpPr txBox="1"/>
            <p:nvPr/>
          </p:nvSpPr>
          <p:spPr>
            <a:xfrm>
              <a:off x="6019800" y="4038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23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125096" y="4050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27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363096" y="4572000"/>
            <a:ext cx="1980408" cy="381000"/>
            <a:chOff x="6363096" y="4572000"/>
            <a:chExt cx="1980408" cy="381000"/>
          </a:xfrm>
        </p:grpSpPr>
        <p:grpSp>
          <p:nvGrpSpPr>
            <p:cNvPr id="31" name="Group 30"/>
            <p:cNvGrpSpPr/>
            <p:nvPr/>
          </p:nvGrpSpPr>
          <p:grpSpPr>
            <a:xfrm>
              <a:off x="6553200" y="4800600"/>
              <a:ext cx="1600200" cy="152400"/>
              <a:chOff x="2743200" y="2514600"/>
              <a:chExt cx="1600200" cy="1524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2743200" y="2590800"/>
                <a:ext cx="1600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3434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6363096" y="4572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24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924800" y="4572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212914" y="3516868"/>
            <a:ext cx="647700" cy="445532"/>
            <a:chOff x="838200" y="3974068"/>
            <a:chExt cx="647700" cy="445532"/>
          </a:xfrm>
        </p:grpSpPr>
        <p:grpSp>
          <p:nvGrpSpPr>
            <p:cNvPr id="63" name="Group 62"/>
            <p:cNvGrpSpPr/>
            <p:nvPr/>
          </p:nvGrpSpPr>
          <p:grpSpPr>
            <a:xfrm>
              <a:off x="838200" y="4267200"/>
              <a:ext cx="647700" cy="152400"/>
              <a:chOff x="2743200" y="2514600"/>
              <a:chExt cx="647700" cy="152400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2743200" y="2590800"/>
                <a:ext cx="6477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376032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987486" y="3974068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𝑰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486" y="3974068"/>
                  <a:ext cx="33855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/>
          <p:cNvGrpSpPr/>
          <p:nvPr/>
        </p:nvGrpSpPr>
        <p:grpSpPr>
          <a:xfrm>
            <a:off x="5562600" y="3505200"/>
            <a:ext cx="495300" cy="445532"/>
            <a:chOff x="838200" y="3974068"/>
            <a:chExt cx="495300" cy="445532"/>
          </a:xfrm>
        </p:grpSpPr>
        <p:grpSp>
          <p:nvGrpSpPr>
            <p:cNvPr id="70" name="Group 69"/>
            <p:cNvGrpSpPr/>
            <p:nvPr/>
          </p:nvGrpSpPr>
          <p:grpSpPr>
            <a:xfrm>
              <a:off x="838200" y="4267200"/>
              <a:ext cx="495300" cy="152400"/>
              <a:chOff x="2743200" y="2514600"/>
              <a:chExt cx="495300" cy="152400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2743200" y="2590800"/>
                <a:ext cx="48784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2385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987486" y="3974068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𝑰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486" y="3974068"/>
                  <a:ext cx="33855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42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Rectangle 1"/>
          <p:cNvSpPr/>
          <p:nvPr/>
        </p:nvSpPr>
        <p:spPr>
          <a:xfrm>
            <a:off x="1981200" y="3171825"/>
            <a:ext cx="4457304" cy="3450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775036" y="2362200"/>
            <a:ext cx="2380582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1828800" y="2743200"/>
            <a:ext cx="2380582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3886200" y="1981200"/>
            <a:ext cx="3048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1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 animBg="1"/>
      <p:bldP spid="64" grpId="0" animBg="1"/>
      <p:bldP spid="76" grpId="0" animBg="1"/>
      <p:bldP spid="7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build a </a:t>
            </a:r>
            <a:r>
              <a:rPr lang="en-US" sz="3600" b="1" dirty="0">
                <a:solidFill>
                  <a:srgbClr val="7030A0"/>
                </a:solidFill>
              </a:rPr>
              <a:t>BST</a:t>
            </a:r>
            <a:r>
              <a:rPr lang="en-US" sz="3600" b="1" dirty="0"/>
              <a:t> on </a:t>
            </a:r>
            <a:r>
              <a:rPr lang="en-US" sz="3600" b="1" dirty="0">
                <a:solidFill>
                  <a:srgbClr val="0070C0"/>
                </a:solidFill>
              </a:rPr>
              <a:t>intervals</a:t>
            </a:r>
            <a:r>
              <a:rPr lang="en-US" sz="3600" b="1" dirty="0"/>
              <a:t> 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" y="5181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685800" y="3974068"/>
            <a:ext cx="911286" cy="445532"/>
            <a:chOff x="685800" y="3974068"/>
            <a:chExt cx="911286" cy="445532"/>
          </a:xfrm>
        </p:grpSpPr>
        <p:grpSp>
          <p:nvGrpSpPr>
            <p:cNvPr id="27" name="Group 26"/>
            <p:cNvGrpSpPr/>
            <p:nvPr/>
          </p:nvGrpSpPr>
          <p:grpSpPr>
            <a:xfrm>
              <a:off x="838200" y="4267200"/>
              <a:ext cx="647700" cy="152400"/>
              <a:chOff x="2743200" y="2514600"/>
              <a:chExt cx="647700" cy="1524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2743200" y="2590800"/>
                <a:ext cx="6477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376032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685800" y="3974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95400" y="3974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679514" y="4278868"/>
            <a:ext cx="4000104" cy="445532"/>
            <a:chOff x="1679514" y="4278868"/>
            <a:chExt cx="4000104" cy="445532"/>
          </a:xfrm>
        </p:grpSpPr>
        <p:grpSp>
          <p:nvGrpSpPr>
            <p:cNvPr id="43" name="Group 42"/>
            <p:cNvGrpSpPr/>
            <p:nvPr/>
          </p:nvGrpSpPr>
          <p:grpSpPr>
            <a:xfrm>
              <a:off x="1828800" y="4572000"/>
              <a:ext cx="3581400" cy="152400"/>
              <a:chOff x="1828800" y="4572000"/>
              <a:chExt cx="3581400" cy="1524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828800" y="4648200"/>
                <a:ext cx="3581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410200" y="45720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828800" y="45720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1679514" y="4278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60914" y="4343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822514" y="4583668"/>
            <a:ext cx="1714104" cy="445532"/>
            <a:chOff x="2822514" y="4583668"/>
            <a:chExt cx="1714104" cy="445532"/>
          </a:xfrm>
        </p:grpSpPr>
        <p:grpSp>
          <p:nvGrpSpPr>
            <p:cNvPr id="39" name="Group 38"/>
            <p:cNvGrpSpPr/>
            <p:nvPr/>
          </p:nvGrpSpPr>
          <p:grpSpPr>
            <a:xfrm>
              <a:off x="2971800" y="4876800"/>
              <a:ext cx="1295400" cy="152400"/>
              <a:chOff x="2743200" y="2514600"/>
              <a:chExt cx="1295400" cy="15240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2743200" y="2590800"/>
                <a:ext cx="1295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2822514" y="4583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117914" y="4648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736914" y="4050268"/>
            <a:ext cx="1634790" cy="445532"/>
            <a:chOff x="3736914" y="4050268"/>
            <a:chExt cx="1634790" cy="445532"/>
          </a:xfrm>
        </p:grpSpPr>
        <p:grpSp>
          <p:nvGrpSpPr>
            <p:cNvPr id="18" name="Group 17"/>
            <p:cNvGrpSpPr/>
            <p:nvPr/>
          </p:nvGrpSpPr>
          <p:grpSpPr>
            <a:xfrm>
              <a:off x="3886200" y="4343400"/>
              <a:ext cx="1295400" cy="152400"/>
              <a:chOff x="2743200" y="2514600"/>
              <a:chExt cx="1295400" cy="152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2743200" y="2590800"/>
                <a:ext cx="1295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3736914" y="4050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953000" y="4050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19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019800" y="4038600"/>
            <a:ext cx="1524000" cy="457200"/>
            <a:chOff x="6019800" y="4038600"/>
            <a:chExt cx="1524000" cy="457200"/>
          </a:xfrm>
        </p:grpSpPr>
        <p:grpSp>
          <p:nvGrpSpPr>
            <p:cNvPr id="23" name="Group 22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/>
            <p:cNvSpPr txBox="1"/>
            <p:nvPr/>
          </p:nvSpPr>
          <p:spPr>
            <a:xfrm>
              <a:off x="6019800" y="4038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23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125096" y="4050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27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363096" y="4572000"/>
            <a:ext cx="1980408" cy="381000"/>
            <a:chOff x="6363096" y="4572000"/>
            <a:chExt cx="1980408" cy="381000"/>
          </a:xfrm>
        </p:grpSpPr>
        <p:grpSp>
          <p:nvGrpSpPr>
            <p:cNvPr id="31" name="Group 30"/>
            <p:cNvGrpSpPr/>
            <p:nvPr/>
          </p:nvGrpSpPr>
          <p:grpSpPr>
            <a:xfrm>
              <a:off x="6553200" y="4800600"/>
              <a:ext cx="1600200" cy="152400"/>
              <a:chOff x="2743200" y="2514600"/>
              <a:chExt cx="1600200" cy="1524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2743200" y="2590800"/>
                <a:ext cx="1600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3434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6363096" y="4572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24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924800" y="4572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108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Dynamic Sequence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A sequence: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 :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maintain a data structure 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/>
                  <a:t> for the sequence under the following operations.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Basic Operations</a:t>
                </a:r>
                <a:r>
                  <a:rPr lang="en-US" sz="2000" dirty="0"/>
                  <a:t>:</a:t>
                </a:r>
              </a:p>
              <a:p>
                <a:r>
                  <a:rPr lang="en-US" sz="2000" b="1" dirty="0"/>
                  <a:t>Insert</a:t>
                </a:r>
                <a:r>
                  <a:rPr lang="en-US" sz="2000" dirty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): Insert element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at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place in the sequence.</a:t>
                </a:r>
              </a:p>
              <a:p>
                <a:r>
                  <a:rPr lang="en-US" sz="2000" b="1" dirty="0"/>
                  <a:t>Delete</a:t>
                </a:r>
                <a:r>
                  <a:rPr lang="en-US" sz="2000" dirty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): Delete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element from the sequence.</a:t>
                </a:r>
              </a:p>
              <a:p>
                <a:r>
                  <a:rPr lang="en-US" sz="2000" b="1" dirty="0"/>
                  <a:t>Report</a:t>
                </a:r>
                <a:r>
                  <a:rPr lang="en-US" sz="2000" dirty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): Report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element from the sequence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Application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specific operation</a:t>
                </a:r>
                <a:r>
                  <a:rPr lang="en-US" sz="2000" dirty="0"/>
                  <a:t>:</a:t>
                </a:r>
              </a:p>
              <a:p>
                <a:r>
                  <a:rPr lang="en-US" sz="2000" b="1" dirty="0"/>
                  <a:t>Min</a:t>
                </a:r>
                <a:r>
                  <a:rPr lang="en-US" sz="2000" dirty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): report minimum element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.  </a:t>
                </a:r>
              </a:p>
              <a:p>
                <a:r>
                  <a:rPr lang="en-US" sz="2000" b="1" dirty="0"/>
                  <a:t>Add</a:t>
                </a:r>
                <a:r>
                  <a:rPr lang="en-US" sz="2000" dirty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i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): Add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all elements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b="1" dirty="0"/>
                  <a:t>Flip</a:t>
                </a:r>
                <a:r>
                  <a:rPr lang="en-US" sz="2000" dirty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): Flip all bits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. 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2"/>
                <a:stretch>
                  <a:fillRect l="-741" t="-641" r="-296" b="-20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05600" y="5029200"/>
            <a:ext cx="4619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5498068"/>
            <a:ext cx="4619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5000" y="1447800"/>
            <a:ext cx="1981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0" y="3276600"/>
            <a:ext cx="48006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09800" y="3581400"/>
            <a:ext cx="48006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09800" y="4038600"/>
            <a:ext cx="48006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57400" y="5105400"/>
            <a:ext cx="4572000" cy="392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0" y="5474732"/>
            <a:ext cx="4419600" cy="392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81200" y="5855732"/>
            <a:ext cx="4495800" cy="392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429000" y="2057400"/>
            <a:ext cx="5105400" cy="381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6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1752600" y="45720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895600" y="48768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477000" y="48006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172200" y="43434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810000" y="43434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62000" y="42672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685800" y="3974068"/>
            <a:ext cx="911286" cy="445532"/>
            <a:chOff x="685800" y="3974068"/>
            <a:chExt cx="911286" cy="445532"/>
          </a:xfrm>
        </p:grpSpPr>
        <p:grpSp>
          <p:nvGrpSpPr>
            <p:cNvPr id="46" name="Group 45"/>
            <p:cNvGrpSpPr/>
            <p:nvPr/>
          </p:nvGrpSpPr>
          <p:grpSpPr>
            <a:xfrm>
              <a:off x="838200" y="4267200"/>
              <a:ext cx="647700" cy="152400"/>
              <a:chOff x="2743200" y="2514600"/>
              <a:chExt cx="647700" cy="15240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2743200" y="2590800"/>
                <a:ext cx="6477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376032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685800" y="3974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295400" y="3974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679514" y="4278868"/>
            <a:ext cx="4000104" cy="445532"/>
            <a:chOff x="1679514" y="4278868"/>
            <a:chExt cx="4000104" cy="445532"/>
          </a:xfrm>
        </p:grpSpPr>
        <p:grpSp>
          <p:nvGrpSpPr>
            <p:cNvPr id="53" name="Group 52"/>
            <p:cNvGrpSpPr/>
            <p:nvPr/>
          </p:nvGrpSpPr>
          <p:grpSpPr>
            <a:xfrm>
              <a:off x="1828800" y="4572000"/>
              <a:ext cx="3581400" cy="152400"/>
              <a:chOff x="1828800" y="4572000"/>
              <a:chExt cx="3581400" cy="152400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1828800" y="4648200"/>
                <a:ext cx="3581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5410200" y="45720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1828800" y="45720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1679514" y="4278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60914" y="4343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822514" y="4583668"/>
            <a:ext cx="1714104" cy="445532"/>
            <a:chOff x="2822514" y="4583668"/>
            <a:chExt cx="1714104" cy="445532"/>
          </a:xfrm>
        </p:grpSpPr>
        <p:grpSp>
          <p:nvGrpSpPr>
            <p:cNvPr id="60" name="Group 59"/>
            <p:cNvGrpSpPr/>
            <p:nvPr/>
          </p:nvGrpSpPr>
          <p:grpSpPr>
            <a:xfrm>
              <a:off x="2971800" y="4876800"/>
              <a:ext cx="1295400" cy="152400"/>
              <a:chOff x="2743200" y="2514600"/>
              <a:chExt cx="1295400" cy="1524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2743200" y="2590800"/>
                <a:ext cx="1295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/>
            <p:cNvSpPr txBox="1"/>
            <p:nvPr/>
          </p:nvSpPr>
          <p:spPr>
            <a:xfrm>
              <a:off x="2822514" y="4583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117914" y="4648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736914" y="4050268"/>
            <a:ext cx="1634790" cy="445532"/>
            <a:chOff x="3736914" y="4050268"/>
            <a:chExt cx="1634790" cy="445532"/>
          </a:xfrm>
        </p:grpSpPr>
        <p:grpSp>
          <p:nvGrpSpPr>
            <p:cNvPr id="67" name="Group 66"/>
            <p:cNvGrpSpPr/>
            <p:nvPr/>
          </p:nvGrpSpPr>
          <p:grpSpPr>
            <a:xfrm>
              <a:off x="3886200" y="4343400"/>
              <a:ext cx="1295400" cy="152400"/>
              <a:chOff x="2743200" y="2514600"/>
              <a:chExt cx="1295400" cy="152400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2743200" y="2590800"/>
                <a:ext cx="1295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/>
            <p:cNvSpPr txBox="1"/>
            <p:nvPr/>
          </p:nvSpPr>
          <p:spPr>
            <a:xfrm>
              <a:off x="3736914" y="4050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53000" y="4050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19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19800" y="4038600"/>
            <a:ext cx="1524000" cy="457200"/>
            <a:chOff x="6019800" y="4038600"/>
            <a:chExt cx="1524000" cy="457200"/>
          </a:xfrm>
        </p:grpSpPr>
        <p:grpSp>
          <p:nvGrpSpPr>
            <p:cNvPr id="74" name="Group 73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TextBox 74"/>
            <p:cNvSpPr txBox="1"/>
            <p:nvPr/>
          </p:nvSpPr>
          <p:spPr>
            <a:xfrm>
              <a:off x="6019800" y="4038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23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125096" y="4050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27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363096" y="4572000"/>
            <a:ext cx="1980408" cy="381000"/>
            <a:chOff x="6363096" y="4572000"/>
            <a:chExt cx="1980408" cy="381000"/>
          </a:xfrm>
        </p:grpSpPr>
        <p:grpSp>
          <p:nvGrpSpPr>
            <p:cNvPr id="81" name="Group 80"/>
            <p:cNvGrpSpPr/>
            <p:nvPr/>
          </p:nvGrpSpPr>
          <p:grpSpPr>
            <a:xfrm>
              <a:off x="6553200" y="4800600"/>
              <a:ext cx="1600200" cy="152400"/>
              <a:chOff x="2743200" y="2514600"/>
              <a:chExt cx="1600200" cy="152400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>
                <a:off x="2743200" y="2590800"/>
                <a:ext cx="1600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43434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TextBox 81"/>
            <p:cNvSpPr txBox="1"/>
            <p:nvPr/>
          </p:nvSpPr>
          <p:spPr>
            <a:xfrm>
              <a:off x="6363096" y="4572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24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924800" y="4572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</a:t>
              </a: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build a </a:t>
            </a:r>
            <a:r>
              <a:rPr lang="en-US" sz="3600" b="1" dirty="0">
                <a:solidFill>
                  <a:srgbClr val="7030A0"/>
                </a:solidFill>
              </a:rPr>
              <a:t>BST</a:t>
            </a:r>
            <a:r>
              <a:rPr lang="en-US" sz="3600" b="1" dirty="0"/>
              <a:t> on </a:t>
            </a:r>
            <a:r>
              <a:rPr lang="en-US" sz="3600" b="1" dirty="0">
                <a:solidFill>
                  <a:srgbClr val="0070C0"/>
                </a:solidFill>
              </a:rPr>
              <a:t>intervals</a:t>
            </a:r>
            <a:r>
              <a:rPr lang="en-US" sz="3600" b="1" dirty="0"/>
              <a:t>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                  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000" dirty="0"/>
                  <a:t>By considering </a:t>
                </a:r>
                <a:r>
                  <a:rPr lang="en-US" sz="2000" b="1" dirty="0"/>
                  <a:t>low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/>
                  <a:t>] for each interval.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6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" y="5181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loud Callout 2"/>
          <p:cNvSpPr/>
          <p:nvPr/>
        </p:nvSpPr>
        <p:spPr>
          <a:xfrm>
            <a:off x="2438400" y="1524000"/>
            <a:ext cx="3031866" cy="1222248"/>
          </a:xfrm>
          <a:prstGeom prst="cloudCallout">
            <a:avLst>
              <a:gd name="adj1" fmla="val -28582"/>
              <a:gd name="adj2" fmla="val 8572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How to define a </a:t>
            </a:r>
            <a:r>
              <a:rPr lang="en-US" sz="1600" b="1" dirty="0">
                <a:solidFill>
                  <a:schemeClr val="tx1"/>
                </a:solidFill>
              </a:rPr>
              <a:t>total order </a:t>
            </a:r>
            <a:r>
              <a:rPr lang="en-US" sz="1600" dirty="0">
                <a:solidFill>
                  <a:schemeClr val="tx1"/>
                </a:solidFill>
              </a:rPr>
              <a:t>on intervals ?</a:t>
            </a:r>
          </a:p>
        </p:txBody>
      </p:sp>
    </p:spTree>
    <p:extLst>
      <p:ext uri="{BB962C8B-B14F-4D97-AF65-F5344CB8AC3E}">
        <p14:creationId xmlns:p14="http://schemas.microsoft.com/office/powerpoint/2010/main" val="123779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44" grpId="0" animBg="1"/>
      <p:bldP spid="38" grpId="0" animBg="1"/>
      <p:bldP spid="2" grpId="0" animBg="1"/>
      <p:bldP spid="36" grpId="0" animBg="1"/>
      <p:bldP spid="6" grpId="0" build="p"/>
      <p:bldP spid="3" grpId="0" animBg="1"/>
      <p:bldP spid="3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build a </a:t>
            </a:r>
            <a:r>
              <a:rPr lang="en-US" sz="3600" b="1" dirty="0">
                <a:solidFill>
                  <a:srgbClr val="7030A0"/>
                </a:solidFill>
              </a:rPr>
              <a:t>BST</a:t>
            </a:r>
            <a:r>
              <a:rPr lang="en-US" sz="3600" b="1" dirty="0"/>
              <a:t> on </a:t>
            </a:r>
            <a:r>
              <a:rPr lang="en-US" sz="3600" b="1" dirty="0">
                <a:solidFill>
                  <a:srgbClr val="0070C0"/>
                </a:solidFill>
              </a:rPr>
              <a:t>intervals</a:t>
            </a:r>
            <a:r>
              <a:rPr lang="en-US" sz="3600" b="1" dirty="0"/>
              <a:t> 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" y="5181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762000" y="1573294"/>
            <a:ext cx="6177760" cy="2317392"/>
            <a:chOff x="2016891" y="2727960"/>
            <a:chExt cx="4650194" cy="1923962"/>
          </a:xfrm>
        </p:grpSpPr>
        <p:cxnSp>
          <p:nvCxnSpPr>
            <p:cNvPr id="46" name="Straight Arrow Connector 45"/>
            <p:cNvCxnSpPr>
              <a:stCxn id="54" idx="3"/>
              <a:endCxn id="49" idx="7"/>
            </p:cNvCxnSpPr>
            <p:nvPr/>
          </p:nvCxnSpPr>
          <p:spPr>
            <a:xfrm flipH="1">
              <a:off x="2265255" y="3747891"/>
              <a:ext cx="539903" cy="6271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2016891" y="2727960"/>
              <a:ext cx="4650194" cy="1923962"/>
              <a:chOff x="2016891" y="2727960"/>
              <a:chExt cx="4650194" cy="1923962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2016891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393486" y="4331882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6376109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915596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762546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68574" y="27279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55" idx="3"/>
                <a:endCxn id="54" idx="7"/>
              </p:cNvCxnSpPr>
              <p:nvPr/>
            </p:nvCxnSpPr>
            <p:spPr>
              <a:xfrm flipH="1">
                <a:off x="3010909" y="3001131"/>
                <a:ext cx="1400277" cy="52045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4655365" y="2985484"/>
                <a:ext cx="1335952" cy="5204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53" idx="5"/>
                <a:endCxn id="52" idx="0"/>
              </p:cNvCxnSpPr>
              <p:nvPr/>
            </p:nvCxnSpPr>
            <p:spPr>
              <a:xfrm>
                <a:off x="6163960" y="3747892"/>
                <a:ext cx="357637" cy="58026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3049337" y="3722957"/>
                <a:ext cx="457141" cy="608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/>
          <p:cNvGrpSpPr/>
          <p:nvPr/>
        </p:nvGrpSpPr>
        <p:grpSpPr>
          <a:xfrm>
            <a:off x="685800" y="3962400"/>
            <a:ext cx="911286" cy="457200"/>
            <a:chOff x="685800" y="3657600"/>
            <a:chExt cx="911286" cy="457200"/>
          </a:xfrm>
        </p:grpSpPr>
        <p:sp>
          <p:nvSpPr>
            <p:cNvPr id="36" name="Oval 35"/>
            <p:cNvSpPr/>
            <p:nvPr/>
          </p:nvSpPr>
          <p:spPr>
            <a:xfrm>
              <a:off x="762000" y="3962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685800" y="3657600"/>
              <a:ext cx="911286" cy="445532"/>
              <a:chOff x="685800" y="3974068"/>
              <a:chExt cx="911286" cy="445532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838200" y="4267200"/>
                <a:ext cx="647700" cy="152400"/>
                <a:chOff x="2743200" y="2514600"/>
                <a:chExt cx="647700" cy="152400"/>
              </a:xfrm>
            </p:grpSpPr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2743200" y="2590800"/>
                  <a:ext cx="6477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3376032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27432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2" name="TextBox 121"/>
              <p:cNvSpPr txBox="1"/>
              <p:nvPr/>
            </p:nvSpPr>
            <p:spPr>
              <a:xfrm>
                <a:off x="685800" y="3974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1295400" y="3974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3736914" y="4050268"/>
            <a:ext cx="1634790" cy="445532"/>
            <a:chOff x="3736914" y="4050268"/>
            <a:chExt cx="1634790" cy="445532"/>
          </a:xfrm>
        </p:grpSpPr>
        <p:sp>
          <p:nvSpPr>
            <p:cNvPr id="2" name="Oval 1"/>
            <p:cNvSpPr/>
            <p:nvPr/>
          </p:nvSpPr>
          <p:spPr>
            <a:xfrm>
              <a:off x="3810000" y="4343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3736914" y="4050268"/>
              <a:ext cx="1634790" cy="445532"/>
              <a:chOff x="3736914" y="4050268"/>
              <a:chExt cx="1634790" cy="445532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3886200" y="4343400"/>
                <a:ext cx="1295400" cy="152400"/>
                <a:chOff x="2743200" y="2514600"/>
                <a:chExt cx="1295400" cy="152400"/>
              </a:xfrm>
            </p:grpSpPr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2743200" y="2590800"/>
                  <a:ext cx="12954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40386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27432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TextBox 128"/>
              <p:cNvSpPr txBox="1"/>
              <p:nvPr/>
            </p:nvSpPr>
            <p:spPr>
              <a:xfrm>
                <a:off x="3736914" y="40502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4953000" y="40502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19</a:t>
                </a: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6019800" y="4038600"/>
            <a:ext cx="1524000" cy="457200"/>
            <a:chOff x="6019800" y="4038600"/>
            <a:chExt cx="1524000" cy="457200"/>
          </a:xfrm>
        </p:grpSpPr>
        <p:sp>
          <p:nvSpPr>
            <p:cNvPr id="38" name="Oval 37"/>
            <p:cNvSpPr/>
            <p:nvPr/>
          </p:nvSpPr>
          <p:spPr>
            <a:xfrm>
              <a:off x="6172200" y="4343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6019800" y="4038600"/>
              <a:ext cx="1524000" cy="457200"/>
              <a:chOff x="6019800" y="4038600"/>
              <a:chExt cx="1524000" cy="457200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6248400" y="4343400"/>
                <a:ext cx="1066800" cy="152400"/>
                <a:chOff x="2971800" y="2514600"/>
                <a:chExt cx="1066800" cy="152400"/>
              </a:xfrm>
            </p:grpSpPr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2971800" y="2590800"/>
                  <a:ext cx="10668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40386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29718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3" name="TextBox 142"/>
              <p:cNvSpPr txBox="1"/>
              <p:nvPr/>
            </p:nvSpPr>
            <p:spPr>
              <a:xfrm>
                <a:off x="6019800" y="40386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23</a:t>
                </a: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7125096" y="40502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27</a:t>
                </a: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6363096" y="4572000"/>
            <a:ext cx="1980408" cy="381000"/>
            <a:chOff x="6363096" y="4572000"/>
            <a:chExt cx="1980408" cy="381000"/>
          </a:xfrm>
        </p:grpSpPr>
        <p:sp>
          <p:nvSpPr>
            <p:cNvPr id="44" name="Oval 43"/>
            <p:cNvSpPr/>
            <p:nvPr/>
          </p:nvSpPr>
          <p:spPr>
            <a:xfrm>
              <a:off x="6477000" y="48006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8" name="Group 147"/>
            <p:cNvGrpSpPr/>
            <p:nvPr/>
          </p:nvGrpSpPr>
          <p:grpSpPr>
            <a:xfrm>
              <a:off x="6363096" y="4572000"/>
              <a:ext cx="1980408" cy="381000"/>
              <a:chOff x="6363096" y="4572000"/>
              <a:chExt cx="1980408" cy="381000"/>
            </a:xfrm>
          </p:grpSpPr>
          <p:grpSp>
            <p:nvGrpSpPr>
              <p:cNvPr id="149" name="Group 148"/>
              <p:cNvGrpSpPr/>
              <p:nvPr/>
            </p:nvGrpSpPr>
            <p:grpSpPr>
              <a:xfrm>
                <a:off x="6553200" y="4800600"/>
                <a:ext cx="1600200" cy="152400"/>
                <a:chOff x="2743200" y="2514600"/>
                <a:chExt cx="1600200" cy="152400"/>
              </a:xfrm>
            </p:grpSpPr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2743200" y="2590800"/>
                  <a:ext cx="1600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3434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27432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0" name="TextBox 149"/>
              <p:cNvSpPr txBox="1"/>
              <p:nvPr/>
            </p:nvSpPr>
            <p:spPr>
              <a:xfrm>
                <a:off x="6363096" y="4572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24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7924800" y="4572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30</a:t>
                </a:r>
              </a:p>
            </p:txBody>
          </p:sp>
        </p:grpSp>
      </p:grpSp>
      <p:grpSp>
        <p:nvGrpSpPr>
          <p:cNvPr id="162" name="Group 161"/>
          <p:cNvGrpSpPr/>
          <p:nvPr/>
        </p:nvGrpSpPr>
        <p:grpSpPr>
          <a:xfrm>
            <a:off x="2822514" y="4583668"/>
            <a:ext cx="1714104" cy="445532"/>
            <a:chOff x="2822514" y="4583668"/>
            <a:chExt cx="1714104" cy="445532"/>
          </a:xfrm>
        </p:grpSpPr>
        <p:sp>
          <p:nvSpPr>
            <p:cNvPr id="37" name="Oval 36"/>
            <p:cNvSpPr/>
            <p:nvPr/>
          </p:nvSpPr>
          <p:spPr>
            <a:xfrm>
              <a:off x="2895600" y="4876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2822514" y="4583668"/>
              <a:ext cx="1714104" cy="445532"/>
              <a:chOff x="2822514" y="4583668"/>
              <a:chExt cx="1714104" cy="445532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2971800" y="4876800"/>
                <a:ext cx="1295400" cy="152400"/>
                <a:chOff x="2743200" y="2514600"/>
                <a:chExt cx="1295400" cy="152400"/>
              </a:xfrm>
            </p:grpSpPr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2743200" y="2590800"/>
                  <a:ext cx="12954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0386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27432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TextBox 156"/>
              <p:cNvSpPr txBox="1"/>
              <p:nvPr/>
            </p:nvSpPr>
            <p:spPr>
              <a:xfrm>
                <a:off x="2822514" y="45836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4117914" y="46482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11</a:t>
                </a:r>
              </a:p>
            </p:txBody>
          </p:sp>
        </p:grpSp>
      </p:grpSp>
      <p:grpSp>
        <p:nvGrpSpPr>
          <p:cNvPr id="170" name="Group 169"/>
          <p:cNvGrpSpPr/>
          <p:nvPr/>
        </p:nvGrpSpPr>
        <p:grpSpPr>
          <a:xfrm>
            <a:off x="1679514" y="4278868"/>
            <a:ext cx="4000104" cy="445532"/>
            <a:chOff x="1679514" y="4278868"/>
            <a:chExt cx="4000104" cy="445532"/>
          </a:xfrm>
        </p:grpSpPr>
        <p:sp>
          <p:nvSpPr>
            <p:cNvPr id="35" name="Oval 34"/>
            <p:cNvSpPr/>
            <p:nvPr/>
          </p:nvSpPr>
          <p:spPr>
            <a:xfrm>
              <a:off x="17526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1679514" y="4278868"/>
              <a:ext cx="4000104" cy="445532"/>
              <a:chOff x="1679514" y="4278868"/>
              <a:chExt cx="4000104" cy="445532"/>
            </a:xfrm>
          </p:grpSpPr>
          <p:grpSp>
            <p:nvGrpSpPr>
              <p:cNvPr id="164" name="Group 163"/>
              <p:cNvGrpSpPr/>
              <p:nvPr/>
            </p:nvGrpSpPr>
            <p:grpSpPr>
              <a:xfrm>
                <a:off x="1828800" y="4572000"/>
                <a:ext cx="3581400" cy="152400"/>
                <a:chOff x="1828800" y="4572000"/>
                <a:chExt cx="3581400" cy="152400"/>
              </a:xfrm>
            </p:grpSpPr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1828800" y="4648200"/>
                  <a:ext cx="35814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5410200" y="45720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1828800" y="45720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TextBox 164"/>
              <p:cNvSpPr txBox="1"/>
              <p:nvPr/>
            </p:nvSpPr>
            <p:spPr>
              <a:xfrm>
                <a:off x="1679514" y="42788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5260914" y="43434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490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33333E-6 L 0.01024 -0.3895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" y="-1949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0.00834 -0.2444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-12222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02083 -0.1611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-805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44444E-6 L -0.0191 -0.1673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5" y="-838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11022E-16 L 0.01424 -0.2784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2" y="-13935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1111E-6 L 0.0085 -0.0888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augment the </a:t>
            </a:r>
            <a:r>
              <a:rPr lang="en-US" sz="3600" b="1" dirty="0">
                <a:solidFill>
                  <a:srgbClr val="7030A0"/>
                </a:solidFill>
              </a:rPr>
              <a:t>BST</a:t>
            </a:r>
            <a:r>
              <a:rPr lang="en-US" sz="3600" b="1" dirty="0"/>
              <a:t>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648200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Main </a:t>
                </a:r>
                <a:r>
                  <a:rPr lang="en-US" sz="2000" b="1" dirty="0"/>
                  <a:t>objective</a:t>
                </a:r>
                <a:r>
                  <a:rPr lang="en-US" sz="2000" dirty="0"/>
                  <a:t>: How to perform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Overlap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/>
                  <a:t>) efficiently ?</a:t>
                </a:r>
              </a:p>
              <a:p>
                <a:pPr marL="0" indent="0">
                  <a:buNone/>
                </a:pPr>
                <a:r>
                  <a:rPr lang="en-US" sz="2000" dirty="0"/>
                  <a:t>“determine if a query interval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overlaps any interval in tree storing intervals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.” 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648200"/>
              </a:xfrm>
              <a:blipFill rotWithShape="1">
                <a:blip r:embed="rId2"/>
                <a:stretch>
                  <a:fillRect l="-720" t="-1706" r="-1153" b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" y="5181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810000" y="4343400"/>
            <a:ext cx="1371600" cy="152400"/>
            <a:chOff x="3810000" y="4343400"/>
            <a:chExt cx="1371600" cy="152400"/>
          </a:xfrm>
        </p:grpSpPr>
        <p:grpSp>
          <p:nvGrpSpPr>
            <p:cNvPr id="18" name="Group 17"/>
            <p:cNvGrpSpPr/>
            <p:nvPr/>
          </p:nvGrpSpPr>
          <p:grpSpPr>
            <a:xfrm>
              <a:off x="3886200" y="4343400"/>
              <a:ext cx="1295400" cy="152400"/>
              <a:chOff x="2743200" y="2514600"/>
              <a:chExt cx="1295400" cy="152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2743200" y="2590800"/>
                <a:ext cx="1295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Oval 1"/>
            <p:cNvSpPr/>
            <p:nvPr/>
          </p:nvSpPr>
          <p:spPr>
            <a:xfrm>
              <a:off x="3810000" y="4343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52600" y="4572000"/>
            <a:ext cx="3657600" cy="152400"/>
            <a:chOff x="1752600" y="4572000"/>
            <a:chExt cx="3657600" cy="152400"/>
          </a:xfrm>
        </p:grpSpPr>
        <p:grpSp>
          <p:nvGrpSpPr>
            <p:cNvPr id="43" name="Group 42"/>
            <p:cNvGrpSpPr/>
            <p:nvPr/>
          </p:nvGrpSpPr>
          <p:grpSpPr>
            <a:xfrm>
              <a:off x="1828800" y="4572000"/>
              <a:ext cx="3581400" cy="152400"/>
              <a:chOff x="1828800" y="4572000"/>
              <a:chExt cx="3581400" cy="1524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828800" y="4648200"/>
                <a:ext cx="3581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410200" y="45720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828800" y="45720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Oval 34"/>
            <p:cNvSpPr/>
            <p:nvPr/>
          </p:nvSpPr>
          <p:spPr>
            <a:xfrm>
              <a:off x="17526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62000" y="4267200"/>
            <a:ext cx="723900" cy="152400"/>
            <a:chOff x="762000" y="4267200"/>
            <a:chExt cx="723900" cy="152400"/>
          </a:xfrm>
        </p:grpSpPr>
        <p:grpSp>
          <p:nvGrpSpPr>
            <p:cNvPr id="27" name="Group 26"/>
            <p:cNvGrpSpPr/>
            <p:nvPr/>
          </p:nvGrpSpPr>
          <p:grpSpPr>
            <a:xfrm>
              <a:off x="838200" y="4267200"/>
              <a:ext cx="647700" cy="152400"/>
              <a:chOff x="2743200" y="2514600"/>
              <a:chExt cx="647700" cy="1524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2743200" y="2590800"/>
                <a:ext cx="6477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376032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Oval 35"/>
            <p:cNvSpPr/>
            <p:nvPr/>
          </p:nvSpPr>
          <p:spPr>
            <a:xfrm>
              <a:off x="762000" y="42672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95600" y="4876800"/>
            <a:ext cx="1371600" cy="152400"/>
            <a:chOff x="2895600" y="4876800"/>
            <a:chExt cx="1371600" cy="152400"/>
          </a:xfrm>
        </p:grpSpPr>
        <p:grpSp>
          <p:nvGrpSpPr>
            <p:cNvPr id="39" name="Group 38"/>
            <p:cNvGrpSpPr/>
            <p:nvPr/>
          </p:nvGrpSpPr>
          <p:grpSpPr>
            <a:xfrm>
              <a:off x="2971800" y="4876800"/>
              <a:ext cx="1295400" cy="152400"/>
              <a:chOff x="2743200" y="2514600"/>
              <a:chExt cx="1295400" cy="15240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2743200" y="2590800"/>
                <a:ext cx="1295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/>
            <p:cNvSpPr/>
            <p:nvPr/>
          </p:nvSpPr>
          <p:spPr>
            <a:xfrm>
              <a:off x="2895600" y="4876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172200" y="4343400"/>
            <a:ext cx="1143000" cy="152400"/>
            <a:chOff x="6172200" y="4343400"/>
            <a:chExt cx="1143000" cy="152400"/>
          </a:xfrm>
        </p:grpSpPr>
        <p:grpSp>
          <p:nvGrpSpPr>
            <p:cNvPr id="23" name="Group 22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Oval 37"/>
            <p:cNvSpPr/>
            <p:nvPr/>
          </p:nvSpPr>
          <p:spPr>
            <a:xfrm>
              <a:off x="6172200" y="4343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77000" y="4800600"/>
            <a:ext cx="1676400" cy="152400"/>
            <a:chOff x="6477000" y="4800600"/>
            <a:chExt cx="1676400" cy="152400"/>
          </a:xfrm>
        </p:grpSpPr>
        <p:grpSp>
          <p:nvGrpSpPr>
            <p:cNvPr id="31" name="Group 30"/>
            <p:cNvGrpSpPr/>
            <p:nvPr/>
          </p:nvGrpSpPr>
          <p:grpSpPr>
            <a:xfrm>
              <a:off x="6553200" y="4800600"/>
              <a:ext cx="1600200" cy="152400"/>
              <a:chOff x="2743200" y="2514600"/>
              <a:chExt cx="1600200" cy="1524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2743200" y="2590800"/>
                <a:ext cx="1600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3434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Oval 43"/>
            <p:cNvSpPr/>
            <p:nvPr/>
          </p:nvSpPr>
          <p:spPr>
            <a:xfrm>
              <a:off x="6477000" y="48006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62000" y="1573294"/>
            <a:ext cx="6177760" cy="2317392"/>
            <a:chOff x="2016891" y="2727960"/>
            <a:chExt cx="4650194" cy="1923962"/>
          </a:xfrm>
        </p:grpSpPr>
        <p:cxnSp>
          <p:nvCxnSpPr>
            <p:cNvPr id="46" name="Straight Arrow Connector 45"/>
            <p:cNvCxnSpPr>
              <a:stCxn id="54" idx="3"/>
              <a:endCxn id="49" idx="7"/>
            </p:cNvCxnSpPr>
            <p:nvPr/>
          </p:nvCxnSpPr>
          <p:spPr>
            <a:xfrm flipH="1">
              <a:off x="2265255" y="3747891"/>
              <a:ext cx="539903" cy="6271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2016891" y="2727960"/>
              <a:ext cx="4650194" cy="1923962"/>
              <a:chOff x="2016891" y="2727960"/>
              <a:chExt cx="4650194" cy="1923962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2016891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393486" y="4331882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6376109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915596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762546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68574" y="27279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55" idx="3"/>
                <a:endCxn id="54" idx="7"/>
              </p:cNvCxnSpPr>
              <p:nvPr/>
            </p:nvCxnSpPr>
            <p:spPr>
              <a:xfrm flipH="1">
                <a:off x="3010909" y="3001131"/>
                <a:ext cx="1400277" cy="52045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4655365" y="2985484"/>
                <a:ext cx="1335952" cy="5204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53" idx="5"/>
                <a:endCxn id="52" idx="0"/>
              </p:cNvCxnSpPr>
              <p:nvPr/>
            </p:nvCxnSpPr>
            <p:spPr>
              <a:xfrm>
                <a:off x="6163960" y="3747892"/>
                <a:ext cx="357637" cy="58026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3049337" y="3722957"/>
                <a:ext cx="457141" cy="608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Rectangle 58"/>
          <p:cNvSpPr/>
          <p:nvPr/>
        </p:nvSpPr>
        <p:spPr>
          <a:xfrm>
            <a:off x="2209800" y="2514600"/>
            <a:ext cx="381000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219200" y="3542556"/>
            <a:ext cx="381000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048000" y="3542556"/>
            <a:ext cx="381000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343400" y="1561356"/>
            <a:ext cx="381000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400800" y="2514600"/>
            <a:ext cx="381000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65" name="Rectangle 64"/>
          <p:cNvSpPr/>
          <p:nvPr/>
        </p:nvSpPr>
        <p:spPr>
          <a:xfrm>
            <a:off x="7010400" y="3542556"/>
            <a:ext cx="381000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209800" y="5486400"/>
            <a:ext cx="472996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30620" y="5791200"/>
            <a:ext cx="838478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6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59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How to perform</a:t>
                </a:r>
                <a:r>
                  <a:rPr lang="en-US" sz="3200" dirty="0"/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Overlap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3200" dirty="0"/>
                  <a:t>) </a:t>
                </a:r>
                <a:r>
                  <a:rPr lang="en-US" sz="3200" b="1" dirty="0"/>
                  <a:t>efficiently ?</a:t>
                </a:r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276347" y="1573296"/>
            <a:ext cx="5581653" cy="3303504"/>
            <a:chOff x="1276347" y="1573296"/>
            <a:chExt cx="5581653" cy="3303504"/>
          </a:xfrm>
        </p:grpSpPr>
        <p:grpSp>
          <p:nvGrpSpPr>
            <p:cNvPr id="7" name="Group 6"/>
            <p:cNvGrpSpPr/>
            <p:nvPr/>
          </p:nvGrpSpPr>
          <p:grpSpPr>
            <a:xfrm>
              <a:off x="2082549" y="1573296"/>
              <a:ext cx="3965825" cy="1322305"/>
              <a:chOff x="3010909" y="2727960"/>
              <a:chExt cx="2985201" cy="1097813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4368574" y="27279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3"/>
              </p:cNvCxnSpPr>
              <p:nvPr/>
            </p:nvCxnSpPr>
            <p:spPr>
              <a:xfrm flipH="1">
                <a:off x="3010909" y="3001131"/>
                <a:ext cx="1400277" cy="8246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endCxn id="18" idx="0"/>
              </p:cNvCxnSpPr>
              <p:nvPr/>
            </p:nvCxnSpPr>
            <p:spPr>
              <a:xfrm>
                <a:off x="4655365" y="2985484"/>
                <a:ext cx="1340745" cy="8402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Isosceles Triangle 17"/>
            <p:cNvSpPr/>
            <p:nvPr/>
          </p:nvSpPr>
          <p:spPr>
            <a:xfrm>
              <a:off x="5238747" y="2895600"/>
              <a:ext cx="1619253" cy="1981200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1276347" y="2895600"/>
              <a:ext cx="1619253" cy="1981200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962400" y="1383268"/>
            <a:ext cx="1593112" cy="445532"/>
            <a:chOff x="3962400" y="1383268"/>
            <a:chExt cx="1593112" cy="445532"/>
          </a:xfrm>
        </p:grpSpPr>
        <p:grpSp>
          <p:nvGrpSpPr>
            <p:cNvPr id="23" name="Group 22"/>
            <p:cNvGrpSpPr/>
            <p:nvPr/>
          </p:nvGrpSpPr>
          <p:grpSpPr>
            <a:xfrm>
              <a:off x="3962400" y="1383268"/>
              <a:ext cx="1593112" cy="445532"/>
              <a:chOff x="3736914" y="4050268"/>
              <a:chExt cx="1593112" cy="445532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3810000" y="43434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736914" y="4050268"/>
                <a:ext cx="1593112" cy="445532"/>
                <a:chOff x="3736914" y="4050268"/>
                <a:chExt cx="1593112" cy="445532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3886200" y="4343400"/>
                  <a:ext cx="1295400" cy="152400"/>
                  <a:chOff x="2743200" y="2514600"/>
                  <a:chExt cx="1295400" cy="152400"/>
                </a:xfrm>
              </p:grpSpPr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2743200" y="2590800"/>
                    <a:ext cx="12954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4038600" y="2514600"/>
                    <a:ext cx="0" cy="152400"/>
                  </a:xfrm>
                  <a:prstGeom prst="line">
                    <a:avLst/>
                  </a:prstGeom>
                  <a:ln w="2857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2743200" y="2514600"/>
                    <a:ext cx="0" cy="152400"/>
                  </a:xfrm>
                  <a:prstGeom prst="line">
                    <a:avLst/>
                  </a:prstGeom>
                  <a:ln w="2857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" name="TextBox 26"/>
                <p:cNvSpPr txBox="1"/>
                <p:nvPr/>
              </p:nvSpPr>
              <p:spPr>
                <a:xfrm>
                  <a:off x="3736914" y="4050268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4953000" y="4050268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𝒃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TextBox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53000" y="4050268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2258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3963168" y="1383268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168" y="1383268"/>
                  <a:ext cx="38023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5410200" y="1066800"/>
            <a:ext cx="1491940" cy="457200"/>
            <a:chOff x="6019800" y="4038600"/>
            <a:chExt cx="1491940" cy="457200"/>
          </a:xfrm>
        </p:grpSpPr>
        <p:grpSp>
          <p:nvGrpSpPr>
            <p:cNvPr id="35" name="Group 34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1479860" y="1066800"/>
            <a:ext cx="1491940" cy="457200"/>
            <a:chOff x="6019800" y="4038600"/>
            <a:chExt cx="1491940" cy="457200"/>
          </a:xfrm>
        </p:grpSpPr>
        <p:grpSp>
          <p:nvGrpSpPr>
            <p:cNvPr id="42" name="Group 41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3352800" y="1066800"/>
            <a:ext cx="1491940" cy="457200"/>
            <a:chOff x="6019800" y="4038600"/>
            <a:chExt cx="1491940" cy="457200"/>
          </a:xfrm>
        </p:grpSpPr>
        <p:grpSp>
          <p:nvGrpSpPr>
            <p:cNvPr id="49" name="Group 48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905000" y="4812268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812268"/>
                <a:ext cx="36740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1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5943600" y="4800600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4800600"/>
                <a:ext cx="39786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2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024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5" grpId="0"/>
      <p:bldP spid="10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How to perform</a:t>
                </a:r>
                <a:r>
                  <a:rPr lang="en-US" sz="3200" dirty="0"/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Overlap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3200" dirty="0"/>
                  <a:t>) </a:t>
                </a:r>
                <a:r>
                  <a:rPr lang="en-US" sz="3200" b="1" dirty="0"/>
                  <a:t>efficiently ?</a:t>
                </a:r>
                <a:br>
                  <a:rPr lang="en-US" sz="3200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276347" y="1573296"/>
            <a:ext cx="5581653" cy="3303504"/>
            <a:chOff x="1276347" y="1573296"/>
            <a:chExt cx="5581653" cy="3303504"/>
          </a:xfrm>
        </p:grpSpPr>
        <p:grpSp>
          <p:nvGrpSpPr>
            <p:cNvPr id="7" name="Group 6"/>
            <p:cNvGrpSpPr/>
            <p:nvPr/>
          </p:nvGrpSpPr>
          <p:grpSpPr>
            <a:xfrm>
              <a:off x="2082549" y="1573296"/>
              <a:ext cx="3965825" cy="1322305"/>
              <a:chOff x="3010909" y="2727960"/>
              <a:chExt cx="2985201" cy="1097813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4368574" y="27279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3"/>
              </p:cNvCxnSpPr>
              <p:nvPr/>
            </p:nvCxnSpPr>
            <p:spPr>
              <a:xfrm flipH="1">
                <a:off x="3010909" y="3001131"/>
                <a:ext cx="1400277" cy="8246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endCxn id="18" idx="0"/>
              </p:cNvCxnSpPr>
              <p:nvPr/>
            </p:nvCxnSpPr>
            <p:spPr>
              <a:xfrm>
                <a:off x="4655365" y="2985484"/>
                <a:ext cx="1340745" cy="8402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Isosceles Triangle 17"/>
            <p:cNvSpPr/>
            <p:nvPr/>
          </p:nvSpPr>
          <p:spPr>
            <a:xfrm>
              <a:off x="5238747" y="2895600"/>
              <a:ext cx="1619253" cy="1981200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1276347" y="2895600"/>
              <a:ext cx="1619253" cy="1981200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962400" y="1383268"/>
            <a:ext cx="1593112" cy="445532"/>
            <a:chOff x="3962400" y="1383268"/>
            <a:chExt cx="1593112" cy="445532"/>
          </a:xfrm>
        </p:grpSpPr>
        <p:grpSp>
          <p:nvGrpSpPr>
            <p:cNvPr id="23" name="Group 22"/>
            <p:cNvGrpSpPr/>
            <p:nvPr/>
          </p:nvGrpSpPr>
          <p:grpSpPr>
            <a:xfrm>
              <a:off x="3962400" y="1383268"/>
              <a:ext cx="1593112" cy="445532"/>
              <a:chOff x="3736914" y="4050268"/>
              <a:chExt cx="1593112" cy="445532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3810000" y="43434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736914" y="4050268"/>
                <a:ext cx="1593112" cy="445532"/>
                <a:chOff x="3736914" y="4050268"/>
                <a:chExt cx="1593112" cy="445532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3886200" y="4343400"/>
                  <a:ext cx="1295400" cy="152400"/>
                  <a:chOff x="2743200" y="2514600"/>
                  <a:chExt cx="1295400" cy="152400"/>
                </a:xfrm>
              </p:grpSpPr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2743200" y="2590800"/>
                    <a:ext cx="12954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4038600" y="2514600"/>
                    <a:ext cx="0" cy="152400"/>
                  </a:xfrm>
                  <a:prstGeom prst="line">
                    <a:avLst/>
                  </a:prstGeom>
                  <a:ln w="2857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2743200" y="2514600"/>
                    <a:ext cx="0" cy="152400"/>
                  </a:xfrm>
                  <a:prstGeom prst="line">
                    <a:avLst/>
                  </a:prstGeom>
                  <a:ln w="2857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" name="TextBox 26"/>
                <p:cNvSpPr txBox="1"/>
                <p:nvPr/>
              </p:nvSpPr>
              <p:spPr>
                <a:xfrm>
                  <a:off x="3736914" y="4050268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4953000" y="4050268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𝒃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TextBox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53000" y="4050268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258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3963168" y="1383268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168" y="1383268"/>
                  <a:ext cx="380232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05000" y="4812268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812268"/>
                <a:ext cx="367408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1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5943600" y="4800600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4800600"/>
                <a:ext cx="39786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Down Ribbon 5"/>
              <p:cNvSpPr/>
              <p:nvPr/>
            </p:nvSpPr>
            <p:spPr>
              <a:xfrm>
                <a:off x="609600" y="5410200"/>
                <a:ext cx="3095626" cy="609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By knowing the maximum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high</a:t>
                </a:r>
                <a:r>
                  <a:rPr lang="en-US" sz="1600" dirty="0">
                    <a:solidFill>
                      <a:schemeClr val="tx1"/>
                    </a:solidFill>
                  </a:rPr>
                  <a:t> of any interval in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>
          <p:sp>
            <p:nvSpPr>
              <p:cNvPr id="6" name="Down Ribbo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410200"/>
                <a:ext cx="3095626" cy="609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10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2667000" y="4876800"/>
            <a:ext cx="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990600" y="2667000"/>
            <a:ext cx="2133600" cy="2895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loud Callout 41"/>
              <p:cNvSpPr/>
              <p:nvPr/>
            </p:nvSpPr>
            <p:spPr>
              <a:xfrm>
                <a:off x="5764784" y="1524000"/>
                <a:ext cx="3379216" cy="1524000"/>
              </a:xfrm>
              <a:prstGeom prst="cloudCallout">
                <a:avLst>
                  <a:gd name="adj1" fmla="val 22665"/>
                  <a:gd name="adj2" fmla="val 7427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How to </a:t>
                </a:r>
                <a:r>
                  <a:rPr lang="en-US" sz="1600" u="sng" dirty="0">
                    <a:solidFill>
                      <a:schemeClr val="tx1"/>
                    </a:solidFill>
                  </a:rPr>
                  <a:t>surely</a:t>
                </a:r>
                <a:r>
                  <a:rPr lang="en-US" sz="1600" dirty="0">
                    <a:solidFill>
                      <a:schemeClr val="tx1"/>
                    </a:solidFill>
                  </a:rPr>
                  <a:t> determine whether the query interval overlaps any interval in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𝑳</m:t>
                    </m:r>
                    <m:r>
                      <a:rPr lang="en-US" sz="160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42" name="Cloud Callout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784" y="1524000"/>
                <a:ext cx="3379216" cy="1524000"/>
              </a:xfrm>
              <a:prstGeom prst="cloudCallout">
                <a:avLst>
                  <a:gd name="adj1" fmla="val 22665"/>
                  <a:gd name="adj2" fmla="val 74276"/>
                </a:avLst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ounded Rectangle 42"/>
              <p:cNvSpPr/>
              <p:nvPr/>
            </p:nvSpPr>
            <p:spPr>
              <a:xfrm>
                <a:off x="609600" y="6096000"/>
                <a:ext cx="6746418" cy="6858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Lemma</a:t>
                </a:r>
                <a:r>
                  <a:rPr lang="en-US" dirty="0">
                    <a:solidFill>
                      <a:schemeClr val="tx1"/>
                    </a:solidFill>
                  </a:rPr>
                  <a:t>: If maximum </a:t>
                </a:r>
                <a:r>
                  <a:rPr lang="en-US" b="1" dirty="0">
                    <a:solidFill>
                      <a:schemeClr val="tx1"/>
                    </a:solidFill>
                  </a:rPr>
                  <a:t>high</a:t>
                </a:r>
                <a:r>
                  <a:rPr lang="en-US" dirty="0">
                    <a:solidFill>
                      <a:schemeClr val="tx1"/>
                    </a:solidFill>
                  </a:rPr>
                  <a:t> of any interval in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Low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), and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overlaps with some interval in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overlaps with an interval in </a:t>
                </a:r>
                <a:r>
                  <a:rPr lang="en-US" dirty="0" err="1">
                    <a:solidFill>
                      <a:schemeClr val="tx1"/>
                    </a:solidFill>
                  </a:rPr>
                  <a:t>subtree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𝑳</m:t>
                    </m:r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6096000"/>
                <a:ext cx="6746418" cy="685800"/>
              </a:xfrm>
              <a:prstGeom prst="roundRect">
                <a:avLst/>
              </a:prstGeom>
              <a:blipFill>
                <a:blip r:embed="rId12"/>
                <a:stretch>
                  <a:fillRect l="-187" t="-19298" b="-28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6C3C6C-6541-183A-4EDF-F2FA5D1A4C96}"/>
                  </a:ext>
                </a:extLst>
              </p:cNvPr>
              <p:cNvSpPr txBox="1"/>
              <p:nvPr/>
            </p:nvSpPr>
            <p:spPr>
              <a:xfrm>
                <a:off x="3899792" y="2221468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6C3C6C-6541-183A-4EDF-F2FA5D1A4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792" y="2221468"/>
                <a:ext cx="38048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own Ribbon 10">
            <a:extLst>
              <a:ext uri="{FF2B5EF4-FFF2-40B4-BE49-F238E27FC236}">
                <a16:creationId xmlns:a16="http://schemas.microsoft.com/office/drawing/2014/main" id="{E520D111-843D-60E0-EB03-F61AC1AAA7E1}"/>
              </a:ext>
            </a:extLst>
          </p:cNvPr>
          <p:cNvSpPr/>
          <p:nvPr/>
        </p:nvSpPr>
        <p:spPr>
          <a:xfrm>
            <a:off x="6457752" y="5181600"/>
            <a:ext cx="2838648" cy="9906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Exercise: Prove the Lemma</a:t>
            </a:r>
          </a:p>
        </p:txBody>
      </p:sp>
    </p:spTree>
    <p:extLst>
      <p:ext uri="{BB962C8B-B14F-4D97-AF65-F5344CB8AC3E}">
        <p14:creationId xmlns:p14="http://schemas.microsoft.com/office/powerpoint/2010/main" val="33386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9" grpId="1" animBg="1"/>
      <p:bldP spid="42" grpId="0" animBg="1"/>
      <p:bldP spid="43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Augmentation</a:t>
            </a:r>
            <a:r>
              <a:rPr lang="en-US" sz="3600" b="1" dirty="0"/>
              <a:t> of BST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22437"/>
                <a:ext cx="8229600" cy="4906963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For each  node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/>
                  <a:t>, keep a field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Max-high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/>
                  <a:t>):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	Max-high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/>
                  <a:t>max</a:t>
                </a:r>
                <a:r>
                  <a:rPr lang="en-US" sz="2000" dirty="0"/>
                  <a:t>{ </a:t>
                </a:r>
                <a:r>
                  <a:rPr lang="en-US" sz="2000" b="1" dirty="0"/>
                  <a:t>high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/>
                  <a:t>) :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i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/>
                  <a:t>)}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= </a:t>
                </a:r>
                <a:r>
                  <a:rPr lang="en-US" sz="2000" b="1" dirty="0"/>
                  <a:t>max</a:t>
                </a:r>
                <a:r>
                  <a:rPr lang="en-US" sz="2000" dirty="0"/>
                  <a:t>(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 </a:t>
                </a:r>
                <a:r>
                  <a:rPr lang="en-US" sz="2000" dirty="0"/>
                  <a:t>                ,  </a:t>
                </a:r>
                <a:r>
                  <a:rPr lang="en-US" sz="2000" b="1" dirty="0"/>
                  <a:t>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b="1" dirty="0"/>
                  <a:t>        </a:t>
                </a:r>
                <a:r>
                  <a:rPr lang="en-US" sz="2000" dirty="0"/>
                  <a:t>,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                 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22437"/>
                <a:ext cx="8229600" cy="4906963"/>
              </a:xfrm>
              <a:blipFill rotWithShape="1">
                <a:blip r:embed="rId2"/>
                <a:stretch>
                  <a:fillRect l="-741" t="-1615" r="-1037" b="-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" y="5181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762000" y="1573294"/>
            <a:ext cx="6177760" cy="2317392"/>
            <a:chOff x="2016891" y="2727960"/>
            <a:chExt cx="4650194" cy="1923962"/>
          </a:xfrm>
        </p:grpSpPr>
        <p:cxnSp>
          <p:nvCxnSpPr>
            <p:cNvPr id="46" name="Straight Arrow Connector 45"/>
            <p:cNvCxnSpPr>
              <a:stCxn id="54" idx="3"/>
              <a:endCxn id="49" idx="7"/>
            </p:cNvCxnSpPr>
            <p:nvPr/>
          </p:nvCxnSpPr>
          <p:spPr>
            <a:xfrm flipH="1">
              <a:off x="2265255" y="3747891"/>
              <a:ext cx="539903" cy="6271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2016891" y="2727960"/>
              <a:ext cx="4650194" cy="1923962"/>
              <a:chOff x="2016891" y="2727960"/>
              <a:chExt cx="4650194" cy="1923962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2016891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393486" y="4331882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6376109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915596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762546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68574" y="27279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55" idx="3"/>
                <a:endCxn id="54" idx="7"/>
              </p:cNvCxnSpPr>
              <p:nvPr/>
            </p:nvCxnSpPr>
            <p:spPr>
              <a:xfrm flipH="1">
                <a:off x="3010909" y="3001131"/>
                <a:ext cx="1400277" cy="52045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4655365" y="2985484"/>
                <a:ext cx="1335952" cy="5204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53" idx="5"/>
                <a:endCxn id="52" idx="0"/>
              </p:cNvCxnSpPr>
              <p:nvPr/>
            </p:nvCxnSpPr>
            <p:spPr>
              <a:xfrm>
                <a:off x="6163960" y="3747892"/>
                <a:ext cx="357637" cy="58026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3049337" y="3722957"/>
                <a:ext cx="457141" cy="608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/>
          <p:cNvGrpSpPr/>
          <p:nvPr/>
        </p:nvGrpSpPr>
        <p:grpSpPr>
          <a:xfrm>
            <a:off x="841314" y="3352800"/>
            <a:ext cx="911286" cy="457200"/>
            <a:chOff x="685800" y="3657600"/>
            <a:chExt cx="911286" cy="457200"/>
          </a:xfrm>
        </p:grpSpPr>
        <p:sp>
          <p:nvSpPr>
            <p:cNvPr id="36" name="Oval 35"/>
            <p:cNvSpPr/>
            <p:nvPr/>
          </p:nvSpPr>
          <p:spPr>
            <a:xfrm>
              <a:off x="762000" y="3962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685800" y="3657600"/>
              <a:ext cx="911286" cy="445532"/>
              <a:chOff x="685800" y="3974068"/>
              <a:chExt cx="911286" cy="445532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838200" y="4267200"/>
                <a:ext cx="647700" cy="152400"/>
                <a:chOff x="2743200" y="2514600"/>
                <a:chExt cx="647700" cy="152400"/>
              </a:xfrm>
            </p:grpSpPr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2743200" y="2590800"/>
                  <a:ext cx="6477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3376032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27432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2" name="TextBox 121"/>
              <p:cNvSpPr txBox="1"/>
              <p:nvPr/>
            </p:nvSpPr>
            <p:spPr>
              <a:xfrm>
                <a:off x="685800" y="3974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1295400" y="3974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3927810" y="1447800"/>
            <a:ext cx="1634790" cy="445532"/>
            <a:chOff x="3736914" y="4050268"/>
            <a:chExt cx="1634790" cy="445532"/>
          </a:xfrm>
        </p:grpSpPr>
        <p:sp>
          <p:nvSpPr>
            <p:cNvPr id="2" name="Oval 1"/>
            <p:cNvSpPr/>
            <p:nvPr/>
          </p:nvSpPr>
          <p:spPr>
            <a:xfrm>
              <a:off x="3810000" y="4343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3736914" y="4050268"/>
              <a:ext cx="1634790" cy="445532"/>
              <a:chOff x="3736914" y="4050268"/>
              <a:chExt cx="1634790" cy="445532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3886200" y="4343400"/>
                <a:ext cx="1295400" cy="152400"/>
                <a:chOff x="2743200" y="2514600"/>
                <a:chExt cx="1295400" cy="152400"/>
              </a:xfrm>
            </p:grpSpPr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2743200" y="2590800"/>
                  <a:ext cx="12954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40386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27432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TextBox 128"/>
              <p:cNvSpPr txBox="1"/>
              <p:nvPr/>
            </p:nvSpPr>
            <p:spPr>
              <a:xfrm>
                <a:off x="3736914" y="40502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4953000" y="40502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19</a:t>
                </a: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5943600" y="2286000"/>
            <a:ext cx="1524000" cy="457200"/>
            <a:chOff x="6019800" y="4038600"/>
            <a:chExt cx="1524000" cy="457200"/>
          </a:xfrm>
        </p:grpSpPr>
        <p:sp>
          <p:nvSpPr>
            <p:cNvPr id="38" name="Oval 37"/>
            <p:cNvSpPr/>
            <p:nvPr/>
          </p:nvSpPr>
          <p:spPr>
            <a:xfrm>
              <a:off x="6172200" y="4343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6019800" y="4038600"/>
              <a:ext cx="1524000" cy="457200"/>
              <a:chOff x="6019800" y="4038600"/>
              <a:chExt cx="1524000" cy="457200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6248400" y="4343400"/>
                <a:ext cx="1066800" cy="152400"/>
                <a:chOff x="2971800" y="2514600"/>
                <a:chExt cx="1066800" cy="152400"/>
              </a:xfrm>
            </p:grpSpPr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2971800" y="2590800"/>
                  <a:ext cx="10668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40386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29718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3" name="TextBox 142"/>
              <p:cNvSpPr txBox="1"/>
              <p:nvPr/>
            </p:nvSpPr>
            <p:spPr>
              <a:xfrm>
                <a:off x="6019800" y="40386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23</a:t>
                </a: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7125096" y="40502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27</a:t>
                </a: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6553992" y="3429000"/>
            <a:ext cx="1980408" cy="381000"/>
            <a:chOff x="6363096" y="4572000"/>
            <a:chExt cx="1980408" cy="381000"/>
          </a:xfrm>
        </p:grpSpPr>
        <p:sp>
          <p:nvSpPr>
            <p:cNvPr id="44" name="Oval 43"/>
            <p:cNvSpPr/>
            <p:nvPr/>
          </p:nvSpPr>
          <p:spPr>
            <a:xfrm>
              <a:off x="6477000" y="48006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8" name="Group 147"/>
            <p:cNvGrpSpPr/>
            <p:nvPr/>
          </p:nvGrpSpPr>
          <p:grpSpPr>
            <a:xfrm>
              <a:off x="6363096" y="4572000"/>
              <a:ext cx="1980408" cy="381000"/>
              <a:chOff x="6363096" y="4572000"/>
              <a:chExt cx="1980408" cy="381000"/>
            </a:xfrm>
          </p:grpSpPr>
          <p:grpSp>
            <p:nvGrpSpPr>
              <p:cNvPr id="149" name="Group 148"/>
              <p:cNvGrpSpPr/>
              <p:nvPr/>
            </p:nvGrpSpPr>
            <p:grpSpPr>
              <a:xfrm>
                <a:off x="6553200" y="4800600"/>
                <a:ext cx="1600200" cy="152400"/>
                <a:chOff x="2743200" y="2514600"/>
                <a:chExt cx="1600200" cy="152400"/>
              </a:xfrm>
            </p:grpSpPr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2743200" y="2590800"/>
                  <a:ext cx="1600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3434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27432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0" name="TextBox 149"/>
              <p:cNvSpPr txBox="1"/>
              <p:nvPr/>
            </p:nvSpPr>
            <p:spPr>
              <a:xfrm>
                <a:off x="6363096" y="4572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24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7924800" y="4572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30</a:t>
                </a:r>
              </a:p>
            </p:txBody>
          </p:sp>
        </p:grpSp>
      </p:grpSp>
      <p:grpSp>
        <p:nvGrpSpPr>
          <p:cNvPr id="162" name="Group 161"/>
          <p:cNvGrpSpPr/>
          <p:nvPr/>
        </p:nvGrpSpPr>
        <p:grpSpPr>
          <a:xfrm>
            <a:off x="2667000" y="3352800"/>
            <a:ext cx="1714104" cy="445532"/>
            <a:chOff x="2822514" y="4583668"/>
            <a:chExt cx="1714104" cy="445532"/>
          </a:xfrm>
        </p:grpSpPr>
        <p:sp>
          <p:nvSpPr>
            <p:cNvPr id="37" name="Oval 36"/>
            <p:cNvSpPr/>
            <p:nvPr/>
          </p:nvSpPr>
          <p:spPr>
            <a:xfrm>
              <a:off x="2895600" y="4876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2822514" y="4583668"/>
              <a:ext cx="1714104" cy="445532"/>
              <a:chOff x="2822514" y="4583668"/>
              <a:chExt cx="1714104" cy="445532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2971800" y="4876800"/>
                <a:ext cx="1295400" cy="152400"/>
                <a:chOff x="2743200" y="2514600"/>
                <a:chExt cx="1295400" cy="152400"/>
              </a:xfrm>
            </p:grpSpPr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2743200" y="2590800"/>
                  <a:ext cx="12954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0386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27432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TextBox 156"/>
              <p:cNvSpPr txBox="1"/>
              <p:nvPr/>
            </p:nvSpPr>
            <p:spPr>
              <a:xfrm>
                <a:off x="2822514" y="45836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4117914" y="46482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11</a:t>
                </a:r>
              </a:p>
            </p:txBody>
          </p:sp>
        </p:grpSp>
      </p:grpSp>
      <p:grpSp>
        <p:nvGrpSpPr>
          <p:cNvPr id="170" name="Group 169"/>
          <p:cNvGrpSpPr/>
          <p:nvPr/>
        </p:nvGrpSpPr>
        <p:grpSpPr>
          <a:xfrm>
            <a:off x="1791096" y="2286000"/>
            <a:ext cx="4000104" cy="445532"/>
            <a:chOff x="1679514" y="4278868"/>
            <a:chExt cx="4000104" cy="445532"/>
          </a:xfrm>
        </p:grpSpPr>
        <p:sp>
          <p:nvSpPr>
            <p:cNvPr id="35" name="Oval 34"/>
            <p:cNvSpPr/>
            <p:nvPr/>
          </p:nvSpPr>
          <p:spPr>
            <a:xfrm>
              <a:off x="17526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1679514" y="4278868"/>
              <a:ext cx="4000104" cy="445532"/>
              <a:chOff x="1679514" y="4278868"/>
              <a:chExt cx="4000104" cy="445532"/>
            </a:xfrm>
          </p:grpSpPr>
          <p:grpSp>
            <p:nvGrpSpPr>
              <p:cNvPr id="164" name="Group 163"/>
              <p:cNvGrpSpPr/>
              <p:nvPr/>
            </p:nvGrpSpPr>
            <p:grpSpPr>
              <a:xfrm>
                <a:off x="1828800" y="4572000"/>
                <a:ext cx="3581400" cy="152400"/>
                <a:chOff x="1828800" y="4572000"/>
                <a:chExt cx="3581400" cy="152400"/>
              </a:xfrm>
            </p:grpSpPr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1828800" y="4648200"/>
                  <a:ext cx="35814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5410200" y="45720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1828800" y="45720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TextBox 164"/>
              <p:cNvSpPr txBox="1"/>
              <p:nvPr/>
            </p:nvSpPr>
            <p:spPr>
              <a:xfrm>
                <a:off x="1679514" y="42788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5260914" y="43434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</a:t>
                </a:r>
              </a:p>
            </p:txBody>
          </p:sp>
        </p:grpSp>
      </p:grpSp>
      <p:sp>
        <p:nvSpPr>
          <p:cNvPr id="73" name="Rectangle 72"/>
          <p:cNvSpPr/>
          <p:nvPr/>
        </p:nvSpPr>
        <p:spPr>
          <a:xfrm>
            <a:off x="2209800" y="2514600"/>
            <a:ext cx="457200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04800" y="3505200"/>
            <a:ext cx="422214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048000" y="3542556"/>
            <a:ext cx="533400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343400" y="1561356"/>
            <a:ext cx="457200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400800" y="2514600"/>
            <a:ext cx="538960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027124" y="3526121"/>
            <a:ext cx="517071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52576" y="5943600"/>
                <a:ext cx="181594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  <a:sym typeface="Wingdings" pitchFamily="2" charset="2"/>
                  </a:rPr>
                  <a:t>Max-high</a:t>
                </a:r>
                <a:r>
                  <a:rPr lang="en-US" dirty="0"/>
                  <a:t>(</a:t>
                </a:r>
                <a:r>
                  <a:rPr lang="en-US" b="1" dirty="0"/>
                  <a:t>left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dirty="0"/>
                  <a:t>))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576" y="5943600"/>
                <a:ext cx="181594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020" t="-8197" r="-57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39667" y="5955268"/>
                <a:ext cx="86113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high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667" y="5955268"/>
                <a:ext cx="86113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6383" t="-8197" r="-1205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524376" y="5955268"/>
                <a:ext cx="194053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  <a:sym typeface="Wingdings" pitchFamily="2" charset="2"/>
                  </a:rPr>
                  <a:t>Max-high</a:t>
                </a:r>
                <a:r>
                  <a:rPr lang="en-US" dirty="0"/>
                  <a:t>(</a:t>
                </a:r>
                <a:r>
                  <a:rPr lang="en-US" b="1" dirty="0"/>
                  <a:t>right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dirty="0"/>
                  <a:t>))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376" y="5955268"/>
                <a:ext cx="194053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508" t="-8197" r="-53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Down Ribbon 82"/>
          <p:cNvSpPr/>
          <p:nvPr/>
        </p:nvSpPr>
        <p:spPr>
          <a:xfrm>
            <a:off x="6152952" y="4191000"/>
            <a:ext cx="2838648" cy="9906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field is efficient to maintain during insertion/deletion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343818" y="5257800"/>
            <a:ext cx="2685382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2971800" y="5562600"/>
            <a:ext cx="2685382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16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" grpId="0" animBg="1"/>
      <p:bldP spid="8" grpId="0" animBg="1"/>
      <p:bldP spid="9" grpId="0" animBg="1"/>
      <p:bldP spid="83" grpId="0" animBg="1"/>
      <p:bldP spid="84" grpId="0" animBg="1"/>
      <p:bldP spid="8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C00000"/>
                    </a:solidFill>
                  </a:rPr>
                  <a:t>Overlap</a:t>
                </a:r>
                <a:r>
                  <a:rPr lang="en-US" sz="3600" b="1" dirty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36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3600" b="1" dirty="0">
                    <a:solidFill>
                      <a:srgbClr val="002060"/>
                    </a:solidFill>
                  </a:rPr>
                  <a:t>)</a:t>
                </a:r>
                <a:endParaRPr lang="en-US" sz="3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Overlap</a:t>
                </a:r>
                <a:r>
                  <a:rPr lang="en-US" sz="2000" dirty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T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  </a:t>
                </a:r>
                <a:r>
                  <a:rPr lang="en-US" sz="2000" b="1" dirty="0"/>
                  <a:t>found</a:t>
                </a:r>
                <a:r>
                  <a:rPr lang="en-US" sz="2000" dirty="0"/>
                  <a:t>=false;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            </a:t>
                </a:r>
                <a:r>
                  <a:rPr lang="en-US" sz="2000" b="1" dirty="0"/>
                  <a:t>While(                  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??</a:t>
                </a:r>
                <a:r>
                  <a:rPr lang="en-US" sz="2000" b="1" dirty="0"/>
                  <a:t>                     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          if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overlaps </a:t>
                </a:r>
                <a:r>
                  <a:rPr lang="en-US" sz="2000" b="1" dirty="0">
                    <a:sym typeface="Wingdings" pitchFamily="2" charset="2"/>
                  </a:rPr>
                  <a:t>Interval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u</a:t>
                </a:r>
                <a:r>
                  <a:rPr lang="en-US" sz="2000" dirty="0">
                    <a:sym typeface="Wingdings" pitchFamily="2" charset="2"/>
                  </a:rPr>
                  <a:t>))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found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 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true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</a:t>
                </a:r>
                <a:r>
                  <a:rPr lang="en-US" sz="2000" b="1" dirty="0">
                    <a:sym typeface="Wingdings" pitchFamily="2" charset="2"/>
                  </a:rPr>
                  <a:t>else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         {      If</a:t>
                </a:r>
                <a:r>
                  <a:rPr lang="en-US" sz="2000" dirty="0">
                    <a:sym typeface="Wingdings" pitchFamily="2" charset="2"/>
                  </a:rPr>
                  <a:t>(               </a:t>
                </a:r>
                <a:r>
                  <a:rPr lang="en-US" sz="2000" dirty="0">
                    <a:solidFill>
                      <a:srgbClr val="FF0000"/>
                    </a:solidFill>
                    <a:sym typeface="Wingdings" pitchFamily="2" charset="2"/>
                  </a:rPr>
                  <a:t>?</a:t>
                </a:r>
                <a:r>
                  <a:rPr lang="en-US" sz="2000" dirty="0">
                    <a:sym typeface="Wingdings" pitchFamily="2" charset="2"/>
                  </a:rPr>
                  <a:t>            and                      </a:t>
                </a:r>
                <a:r>
                  <a:rPr lang="en-US" sz="2000" dirty="0">
                    <a:solidFill>
                      <a:srgbClr val="FF0000"/>
                    </a:solidFill>
                    <a:sym typeface="Wingdings" pitchFamily="2" charset="2"/>
                  </a:rPr>
                  <a:t>? </a:t>
                </a:r>
                <a:r>
                  <a:rPr lang="en-US" sz="2000" dirty="0">
                    <a:sym typeface="Wingdings" pitchFamily="2" charset="2"/>
                  </a:rPr>
                  <a:t>                       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	         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u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i="0" dirty="0" smtClean="0">
                        <a:sym typeface="Wingdings" pitchFamily="2" charset="2"/>
                      </a:rPr>
                      <m:t>lef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t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</a:t>
                </a:r>
                <a:r>
                  <a:rPr lang="en-US" sz="2000" b="1" dirty="0"/>
                  <a:t>else</a:t>
                </a:r>
                <a:r>
                  <a:rPr lang="en-US" sz="2000" dirty="0"/>
                  <a:t>    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u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right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</a:t>
                </a:r>
                <a:r>
                  <a:rPr lang="en-US" sz="2000" b="1" dirty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}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If</a:t>
                </a:r>
                <a:r>
                  <a:rPr lang="en-US" sz="2000" dirty="0"/>
                  <a:t>(</a:t>
                </a:r>
                <a:r>
                  <a:rPr lang="en-US" sz="2000" b="1" dirty="0"/>
                  <a:t>found</a:t>
                </a:r>
                <a:r>
                  <a:rPr lang="en-US" sz="2000" dirty="0"/>
                  <a:t>)</a:t>
                </a:r>
                <a:r>
                  <a:rPr lang="en-US" sz="2000" b="1" dirty="0"/>
                  <a:t> </a:t>
                </a:r>
                <a:r>
                  <a:rPr lang="en-US" sz="2000" dirty="0"/>
                  <a:t>print</a:t>
                </a:r>
                <a:r>
                  <a:rPr lang="en-US" sz="2000" b="1" dirty="0"/>
                  <a:t> “</a:t>
                </a:r>
                <a:r>
                  <a:rPr lang="en-US" sz="2000" b="1" dirty="0">
                    <a:sym typeface="Wingdings" pitchFamily="2" charset="2"/>
                  </a:rPr>
                  <a:t>Interval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u</a:t>
                </a:r>
                <a:r>
                  <a:rPr lang="en-US" sz="2000" dirty="0"/>
                  <a:t>) overlaps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/>
                  <a:t>”;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</a:t>
                </a:r>
                <a:r>
                  <a:rPr lang="en-US" sz="2000" b="1" dirty="0"/>
                  <a:t>else          </a:t>
                </a:r>
                <a:r>
                  <a:rPr lang="en-US" sz="2000" dirty="0"/>
                  <a:t>print “No interval overlaps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/>
                  <a:t>”.	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  <a:r>
                  <a:rPr lang="en-US" sz="2000" b="1" dirty="0"/>
                  <a:t>   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257800"/>
              </a:xfrm>
              <a:blipFill rotWithShape="1">
                <a:blip r:embed="rId3"/>
                <a:stretch>
                  <a:fillRect l="-741" t="-580" b="-6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38400" y="3669268"/>
                <a:ext cx="155042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 smtClean="0">
                        <a:solidFill>
                          <a:schemeClr val="tx1"/>
                        </a:solidFill>
                        <a:sym typeface="Wingdings" pitchFamily="2" charset="2"/>
                      </a:rPr>
                      <m:t>left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&lt;&gt; </a:t>
                </a:r>
                <a:r>
                  <a:rPr lang="en-US" b="1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669268"/>
                <a:ext cx="155042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669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72000" y="3657600"/>
                <a:ext cx="267631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  <a:sym typeface="Wingdings" pitchFamily="2" charset="2"/>
                  </a:rPr>
                  <a:t>Max-high</a:t>
                </a:r>
                <a:r>
                  <a:rPr lang="en-US" dirty="0">
                    <a:sym typeface="Wingdings" pitchFamily="2" charset="2"/>
                  </a:rPr>
                  <a:t>(</a:t>
                </a:r>
                <a:r>
                  <a:rPr lang="en-US" b="1" dirty="0">
                    <a:sym typeface="Wingdings" pitchFamily="2" charset="2"/>
                  </a:rPr>
                  <a:t>left</a:t>
                </a:r>
                <a:r>
                  <a:rPr lang="en-US" dirty="0">
                    <a:sym typeface="Wingdings" pitchFamily="2" charset="2"/>
                  </a:rPr>
                  <a:t>(</a:t>
                </a:r>
                <a:r>
                  <a:rPr lang="en-US" b="1" dirty="0">
                    <a:solidFill>
                      <a:srgbClr val="0070C0"/>
                    </a:solidFill>
                    <a:sym typeface="Wingdings" pitchFamily="2" charset="2"/>
                  </a:rPr>
                  <a:t>u</a:t>
                </a:r>
                <a:r>
                  <a:rPr lang="en-US" dirty="0">
                    <a:sym typeface="Wingdings" pitchFamily="2" charset="2"/>
                  </a:rPr>
                  <a:t>))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</m:oMath>
                </a14:m>
                <a:r>
                  <a:rPr lang="en-US" b="1" dirty="0"/>
                  <a:t>Low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657600"/>
                <a:ext cx="267631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822" t="-8197" r="-318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6248400" y="1524000"/>
            <a:ext cx="1905000" cy="1764268"/>
            <a:chOff x="6248400" y="1524000"/>
            <a:chExt cx="1905000" cy="1764268"/>
          </a:xfrm>
        </p:grpSpPr>
        <p:sp>
          <p:nvSpPr>
            <p:cNvPr id="3" name="Oval 2"/>
            <p:cNvSpPr/>
            <p:nvPr/>
          </p:nvSpPr>
          <p:spPr>
            <a:xfrm>
              <a:off x="7010400" y="22098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6248400" y="2590800"/>
              <a:ext cx="815232" cy="6974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7414369" y="2590800"/>
              <a:ext cx="739031" cy="6974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347569" y="1524000"/>
              <a:ext cx="739031" cy="69746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467600" y="2209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u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81200" y="2209800"/>
                <a:ext cx="244143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b="1" dirty="0"/>
                  <a:t>&lt;&gt;NULL and </a:t>
                </a:r>
                <a:r>
                  <a:rPr lang="en-US" dirty="0"/>
                  <a:t>not</a:t>
                </a:r>
                <a:r>
                  <a:rPr lang="en-US" b="1" dirty="0"/>
                  <a:t> found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209800"/>
                <a:ext cx="244143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325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130084" y="25262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 {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7093688" y="2133600"/>
            <a:ext cx="1593112" cy="445532"/>
            <a:chOff x="3962400" y="1383268"/>
            <a:chExt cx="1593112" cy="445532"/>
          </a:xfrm>
        </p:grpSpPr>
        <p:grpSp>
          <p:nvGrpSpPr>
            <p:cNvPr id="30" name="Group 29"/>
            <p:cNvGrpSpPr/>
            <p:nvPr/>
          </p:nvGrpSpPr>
          <p:grpSpPr>
            <a:xfrm>
              <a:off x="3962400" y="1383268"/>
              <a:ext cx="1593112" cy="445532"/>
              <a:chOff x="3736914" y="4050268"/>
              <a:chExt cx="1593112" cy="445532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3810000" y="43434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3736914" y="4050268"/>
                <a:ext cx="1593112" cy="445532"/>
                <a:chOff x="3736914" y="4050268"/>
                <a:chExt cx="1593112" cy="445532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3886200" y="4343400"/>
                  <a:ext cx="1295400" cy="152400"/>
                  <a:chOff x="2743200" y="2514600"/>
                  <a:chExt cx="1295400" cy="152400"/>
                </a:xfrm>
              </p:grpSpPr>
              <p:cxnSp>
                <p:nvCxnSpPr>
                  <p:cNvPr id="37" name="Straight Connector 36"/>
                  <p:cNvCxnSpPr/>
                  <p:nvPr/>
                </p:nvCxnSpPr>
                <p:spPr>
                  <a:xfrm>
                    <a:off x="2743200" y="2590800"/>
                    <a:ext cx="12954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>
                    <a:off x="4038600" y="2514600"/>
                    <a:ext cx="0" cy="152400"/>
                  </a:xfrm>
                  <a:prstGeom prst="line">
                    <a:avLst/>
                  </a:prstGeom>
                  <a:ln w="2857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2743200" y="2514600"/>
                    <a:ext cx="0" cy="152400"/>
                  </a:xfrm>
                  <a:prstGeom prst="line">
                    <a:avLst/>
                  </a:prstGeom>
                  <a:ln w="2857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5" name="TextBox 34"/>
                <p:cNvSpPr txBox="1"/>
                <p:nvPr/>
              </p:nvSpPr>
              <p:spPr>
                <a:xfrm>
                  <a:off x="3736914" y="4050268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4953000" y="4050268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𝒃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TextBox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53000" y="4050268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258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3963168" y="1383268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168" y="1383268"/>
                  <a:ext cx="38023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6477000" y="1219200"/>
            <a:ext cx="1491940" cy="457200"/>
            <a:chOff x="6019800" y="4038600"/>
            <a:chExt cx="1491940" cy="457200"/>
          </a:xfrm>
        </p:grpSpPr>
        <p:grpSp>
          <p:nvGrpSpPr>
            <p:cNvPr id="41" name="Group 40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/>
          <p:cNvGrpSpPr/>
          <p:nvPr/>
        </p:nvGrpSpPr>
        <p:grpSpPr>
          <a:xfrm>
            <a:off x="5334000" y="1219200"/>
            <a:ext cx="1491940" cy="457200"/>
            <a:chOff x="6019800" y="4038600"/>
            <a:chExt cx="1491940" cy="457200"/>
          </a:xfrm>
        </p:grpSpPr>
        <p:grpSp>
          <p:nvGrpSpPr>
            <p:cNvPr id="48" name="Group 47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/>
          <p:cNvGrpSpPr/>
          <p:nvPr/>
        </p:nvGrpSpPr>
        <p:grpSpPr>
          <a:xfrm>
            <a:off x="8458200" y="1219200"/>
            <a:ext cx="843844" cy="457200"/>
            <a:chOff x="6019800" y="4038600"/>
            <a:chExt cx="843844" cy="457200"/>
          </a:xfrm>
        </p:grpSpPr>
        <p:grpSp>
          <p:nvGrpSpPr>
            <p:cNvPr id="55" name="Group 54"/>
            <p:cNvGrpSpPr/>
            <p:nvPr/>
          </p:nvGrpSpPr>
          <p:grpSpPr>
            <a:xfrm>
              <a:off x="6248400" y="4343400"/>
              <a:ext cx="381000" cy="152400"/>
              <a:chOff x="2971800" y="2514600"/>
              <a:chExt cx="381000" cy="15240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 flipV="1">
                <a:off x="2971800" y="2579132"/>
                <a:ext cx="381000" cy="11668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352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477000" y="4050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4050268"/>
                  <a:ext cx="38664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156356" y="5715000"/>
                <a:ext cx="1454244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:r>
                  <a:rPr lang="en-US" b="1" dirty="0"/>
                  <a:t>log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356" y="5715000"/>
                <a:ext cx="1454244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3766" t="-8333" r="-62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438400" y="1840468"/>
                <a:ext cx="869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b="1" dirty="0">
                        <a:sym typeface="Wingdings" pitchFamily="2" charset="2"/>
                      </a:rPr>
                      <m:t> </m:t>
                    </m:r>
                  </m:oMath>
                </a14:m>
                <a:r>
                  <a:rPr lang="en-US" b="1" i="1" dirty="0">
                    <a:solidFill>
                      <a:srgbClr val="7030A0"/>
                    </a:solidFill>
                  </a:rPr>
                  <a:t>T </a:t>
                </a:r>
                <a:r>
                  <a:rPr lang="en-US" i="1" dirty="0"/>
                  <a:t>;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840468"/>
                <a:ext cx="869149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04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03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0" grpId="0" animBg="1"/>
      <p:bldP spid="8" grpId="0" animBg="1"/>
      <p:bldP spid="11" grpId="0"/>
      <p:bldP spid="61" grpId="0" animBg="1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Application 1</a:t>
            </a:r>
            <a:br>
              <a:rPr lang="en-US" sz="3600" b="1" dirty="0">
                <a:solidFill>
                  <a:srgbClr val="7030A0"/>
                </a:solidFill>
              </a:rPr>
            </a:b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229600" cy="5364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Given a set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axis-parallel rectangles, </a:t>
                </a:r>
              </a:p>
              <a:p>
                <a:r>
                  <a:rPr lang="en-US" sz="2000" dirty="0"/>
                  <a:t>determine if </a:t>
                </a:r>
                <a:r>
                  <a:rPr lang="en-US" sz="2000" b="1" u="sng" dirty="0"/>
                  <a:t>any two</a:t>
                </a:r>
                <a:r>
                  <a:rPr lang="en-US" sz="2000" dirty="0"/>
                  <a:t> of them intersect.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229600" cy="5364163"/>
              </a:xfrm>
              <a:blipFill rotWithShape="1">
                <a:blip r:embed="rId2"/>
                <a:stretch>
                  <a:fillRect l="-741" t="-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57600" y="3200400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76800" y="4648200"/>
            <a:ext cx="1295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0" y="3429000"/>
            <a:ext cx="7620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53200" y="1905000"/>
            <a:ext cx="7620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2438400"/>
            <a:ext cx="24384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00600" y="2209800"/>
            <a:ext cx="12192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3810000"/>
            <a:ext cx="7620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33600" y="4648200"/>
            <a:ext cx="838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67400" y="3276600"/>
            <a:ext cx="914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86400" y="3200400"/>
            <a:ext cx="8382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57200" y="5638800"/>
            <a:ext cx="830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38200" y="3962400"/>
            <a:ext cx="2438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38200" y="2438400"/>
            <a:ext cx="24384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1219200" y="1905000"/>
            <a:ext cx="6096000" cy="3429000"/>
            <a:chOff x="1219200" y="1905000"/>
            <a:chExt cx="6096000" cy="342900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2133600" y="5090159"/>
              <a:ext cx="8382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219200" y="5334000"/>
              <a:ext cx="7620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048000" y="4953000"/>
              <a:ext cx="7620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657600" y="4114800"/>
              <a:ext cx="9144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876800" y="5105400"/>
              <a:ext cx="12954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486400" y="4343400"/>
              <a:ext cx="8382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867400" y="3733800"/>
              <a:ext cx="9144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800600" y="3581400"/>
              <a:ext cx="12192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553200" y="3429000"/>
              <a:ext cx="7620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657600" y="3200400"/>
              <a:ext cx="9144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800600" y="2209800"/>
              <a:ext cx="12192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6553200" y="1905000"/>
              <a:ext cx="7620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048000" y="3429000"/>
              <a:ext cx="7620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219200" y="3810000"/>
              <a:ext cx="7620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867400" y="3276600"/>
              <a:ext cx="9144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486400" y="3200400"/>
              <a:ext cx="8382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76800" y="4648200"/>
              <a:ext cx="12954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2133600" y="4648200"/>
              <a:ext cx="8382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ight Arrow 53"/>
          <p:cNvSpPr/>
          <p:nvPr/>
        </p:nvSpPr>
        <p:spPr>
          <a:xfrm rot="16200000">
            <a:off x="7644384" y="4718304"/>
            <a:ext cx="579120" cy="74371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16200000">
            <a:off x="615696" y="4748784"/>
            <a:ext cx="579120" cy="74371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52600" y="762000"/>
            <a:ext cx="3276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981200" y="1143000"/>
            <a:ext cx="3276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2725E-6 L 0 -0.56673 " pathEditMode="relative" rAng="0" ptsTypes="AA">
                                      <p:cBhvr>
                                        <p:cTn id="94" dur="8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3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54" grpId="0" animBg="1"/>
      <p:bldP spid="54" grpId="1" animBg="1"/>
      <p:bldP spid="55" grpId="0" animBg="1"/>
      <p:bldP spid="55" grpId="1" animBg="1"/>
      <p:bldP spid="15" grpId="0" animBg="1"/>
      <p:bldP spid="4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Application 1</a:t>
            </a:r>
            <a:br>
              <a:rPr lang="en-US" sz="3600" b="1" dirty="0">
                <a:solidFill>
                  <a:srgbClr val="7030A0"/>
                </a:solidFill>
              </a:rPr>
            </a:b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229600" cy="5364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Given a set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axis-parallel rectangles, </a:t>
                </a:r>
              </a:p>
              <a:p>
                <a:r>
                  <a:rPr lang="en-US" sz="2000" dirty="0"/>
                  <a:t>determine if </a:t>
                </a:r>
                <a:r>
                  <a:rPr lang="en-US" sz="2000" b="1" u="sng" dirty="0"/>
                  <a:t>any two</a:t>
                </a:r>
                <a:r>
                  <a:rPr lang="en-US" sz="2000" dirty="0"/>
                  <a:t> of them intersect.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229600" cy="5364163"/>
              </a:xfrm>
              <a:blipFill rotWithShape="1">
                <a:blip r:embed="rId2"/>
                <a:stretch>
                  <a:fillRect l="-741" t="-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57600" y="3200400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76800" y="4648200"/>
            <a:ext cx="1295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0" y="3429000"/>
            <a:ext cx="7620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53200" y="1905000"/>
            <a:ext cx="7620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2438400"/>
            <a:ext cx="24384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00600" y="2209800"/>
            <a:ext cx="12192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3810000"/>
            <a:ext cx="7620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67400" y="3276600"/>
            <a:ext cx="914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86400" y="3200400"/>
            <a:ext cx="8382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57200" y="5867400"/>
            <a:ext cx="830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38200" y="3962400"/>
            <a:ext cx="2438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38200" y="2438400"/>
            <a:ext cx="24384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1219200" y="1905000"/>
            <a:ext cx="6096000" cy="3429000"/>
            <a:chOff x="1219200" y="1905000"/>
            <a:chExt cx="6096000" cy="342900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219200" y="5334000"/>
              <a:ext cx="7620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048000" y="4953000"/>
              <a:ext cx="7620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657600" y="4114800"/>
              <a:ext cx="9144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876800" y="5105400"/>
              <a:ext cx="12954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486400" y="4343400"/>
              <a:ext cx="8382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867400" y="3733800"/>
              <a:ext cx="9144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800600" y="3581400"/>
              <a:ext cx="12192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553200" y="3429000"/>
              <a:ext cx="7620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657600" y="3200400"/>
              <a:ext cx="9144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800600" y="2209800"/>
              <a:ext cx="12192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6553200" y="1905000"/>
              <a:ext cx="7620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048000" y="3429000"/>
              <a:ext cx="7620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219200" y="3810000"/>
              <a:ext cx="7620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867400" y="3276600"/>
              <a:ext cx="9144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486400" y="3200400"/>
              <a:ext cx="8382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76800" y="4648200"/>
              <a:ext cx="12954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ight Arrow 53"/>
          <p:cNvSpPr/>
          <p:nvPr/>
        </p:nvSpPr>
        <p:spPr>
          <a:xfrm rot="16200000">
            <a:off x="8648699" y="4838700"/>
            <a:ext cx="457201" cy="381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16200000">
            <a:off x="-65532" y="4896612"/>
            <a:ext cx="502920" cy="37185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457200" y="5334000"/>
            <a:ext cx="830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ight Arrow 56"/>
          <p:cNvSpPr/>
          <p:nvPr/>
        </p:nvSpPr>
        <p:spPr>
          <a:xfrm rot="16200000">
            <a:off x="8648699" y="4610101"/>
            <a:ext cx="457201" cy="381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16200000">
            <a:off x="-65532" y="4668013"/>
            <a:ext cx="502920" cy="37185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457200" y="5105400"/>
            <a:ext cx="830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ight Arrow 59"/>
          <p:cNvSpPr/>
          <p:nvPr/>
        </p:nvSpPr>
        <p:spPr>
          <a:xfrm rot="16200000">
            <a:off x="8648699" y="4457701"/>
            <a:ext cx="457201" cy="381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/>
          <p:cNvSpPr/>
          <p:nvPr/>
        </p:nvSpPr>
        <p:spPr>
          <a:xfrm rot="16200000">
            <a:off x="-65532" y="4515613"/>
            <a:ext cx="502920" cy="37185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457200" y="4953001"/>
            <a:ext cx="830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ight Arrow 62"/>
          <p:cNvSpPr/>
          <p:nvPr/>
        </p:nvSpPr>
        <p:spPr>
          <a:xfrm rot="16200000">
            <a:off x="8648699" y="4152901"/>
            <a:ext cx="457201" cy="381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 rot="16200000">
            <a:off x="-65532" y="4210813"/>
            <a:ext cx="502920" cy="37185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457200" y="4648200"/>
            <a:ext cx="830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ight Arrow 65"/>
          <p:cNvSpPr/>
          <p:nvPr/>
        </p:nvSpPr>
        <p:spPr>
          <a:xfrm rot="16200000">
            <a:off x="8648699" y="3848101"/>
            <a:ext cx="457201" cy="381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/>
          <p:cNvSpPr/>
          <p:nvPr/>
        </p:nvSpPr>
        <p:spPr>
          <a:xfrm rot="16200000">
            <a:off x="-65532" y="3906013"/>
            <a:ext cx="502920" cy="37185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>
            <a:off x="457200" y="4343401"/>
            <a:ext cx="830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ight Arrow 68"/>
          <p:cNvSpPr/>
          <p:nvPr/>
        </p:nvSpPr>
        <p:spPr>
          <a:xfrm rot="16200000">
            <a:off x="8648699" y="3619501"/>
            <a:ext cx="457201" cy="381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/>
          <p:cNvSpPr/>
          <p:nvPr/>
        </p:nvSpPr>
        <p:spPr>
          <a:xfrm rot="16200000">
            <a:off x="-65532" y="3677413"/>
            <a:ext cx="502920" cy="37185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>
            <a:off x="457200" y="4114801"/>
            <a:ext cx="830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ight Arrow 71"/>
          <p:cNvSpPr/>
          <p:nvPr/>
        </p:nvSpPr>
        <p:spPr>
          <a:xfrm rot="16200000">
            <a:off x="8648699" y="3467101"/>
            <a:ext cx="457201" cy="381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/>
          <p:cNvSpPr/>
          <p:nvPr/>
        </p:nvSpPr>
        <p:spPr>
          <a:xfrm rot="16200000">
            <a:off x="-65532" y="3525013"/>
            <a:ext cx="502920" cy="37185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/>
          <p:nvPr/>
        </p:nvCxnSpPr>
        <p:spPr>
          <a:xfrm>
            <a:off x="457200" y="3962401"/>
            <a:ext cx="830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133600" y="4648200"/>
            <a:ext cx="8382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133600" y="5090159"/>
            <a:ext cx="8382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133600" y="4648200"/>
            <a:ext cx="838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3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55" grpId="0" animBg="1"/>
      <p:bldP spid="55" grpId="1" animBg="1"/>
      <p:bldP spid="57" grpId="0" animBg="1"/>
      <p:bldP spid="57" grpId="1" animBg="1"/>
      <p:bldP spid="58" grpId="0" animBg="1"/>
      <p:bldP spid="58" grpId="1" animBg="1"/>
      <p:bldP spid="60" grpId="0" animBg="1"/>
      <p:bldP spid="60" grpId="1" animBg="1"/>
      <p:bldP spid="61" grpId="0" animBg="1"/>
      <p:bldP spid="61" grpId="1" animBg="1"/>
      <p:bldP spid="63" grpId="0" animBg="1"/>
      <p:bldP spid="63" grpId="1" animBg="1"/>
      <p:bldP spid="64" grpId="0" animBg="1"/>
      <p:bldP spid="64" grpId="1" animBg="1"/>
      <p:bldP spid="66" grpId="0" animBg="1"/>
      <p:bldP spid="66" grpId="1" animBg="1"/>
      <p:bldP spid="67" grpId="0" animBg="1"/>
      <p:bldP spid="67" grpId="1" animBg="1"/>
      <p:bldP spid="69" grpId="0" animBg="1"/>
      <p:bldP spid="69" grpId="1" animBg="1"/>
      <p:bldP spid="70" grpId="0" animBg="1"/>
      <p:bldP spid="70" grpId="1" animBg="1"/>
      <p:bldP spid="72" grpId="0" animBg="1"/>
      <p:bldP spid="72" grpId="1" animBg="1"/>
      <p:bldP spid="73" grpId="0" animBg="1"/>
      <p:bldP spid="73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Algorithm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Each rectangle has two intervals: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>
                    <a:solidFill>
                      <a:srgbClr val="C00000"/>
                    </a:solidFill>
                  </a:rPr>
                  <a:t>red</a:t>
                </a:r>
                <a:r>
                  <a:rPr lang="en-US" sz="2000" dirty="0"/>
                  <a:t>-interval: </a:t>
                </a:r>
                <a:r>
                  <a:rPr lang="en-US" sz="2000" b="1" dirty="0"/>
                  <a:t>upper</a:t>
                </a:r>
                <a:r>
                  <a:rPr lang="en-US" sz="2000" dirty="0"/>
                  <a:t> side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>
                    <a:solidFill>
                      <a:srgbClr val="0070C0"/>
                    </a:solidFill>
                  </a:rPr>
                  <a:t>blue</a:t>
                </a:r>
                <a:r>
                  <a:rPr lang="en-US" sz="2000" dirty="0"/>
                  <a:t>-interval: </a:t>
                </a:r>
                <a:r>
                  <a:rPr lang="en-US" sz="2000" b="1" dirty="0"/>
                  <a:t>lower</a:t>
                </a:r>
                <a:r>
                  <a:rPr lang="en-US" sz="2000" dirty="0"/>
                  <a:t> side</a:t>
                </a:r>
              </a:p>
              <a:p>
                <a:pPr marL="0" indent="0">
                  <a:buNone/>
                </a:pPr>
                <a:r>
                  <a:rPr lang="en-US" sz="2000" dirty="0"/>
                  <a:t>Total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rectangles </a:t>
                </a:r>
                <a:r>
                  <a:rPr lang="en-US" sz="2000" dirty="0">
                    <a:sym typeface="Wingdings" pitchFamily="2" charset="2"/>
                  </a:rPr>
                  <a:t> total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intervals.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empty tree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Process the intervals in increasing order of </a:t>
                </a:r>
                <a:r>
                  <a:rPr lang="en-US" sz="2000" b="1" dirty="0"/>
                  <a:t>y</a:t>
                </a:r>
                <a:r>
                  <a:rPr lang="en-US" sz="2000" dirty="0"/>
                  <a:t>-coordinates  (</a:t>
                </a:r>
                <a:r>
                  <a:rPr lang="en-US" sz="2000" i="1" dirty="0">
                    <a:solidFill>
                      <a:srgbClr val="00B050"/>
                    </a:solidFill>
                  </a:rPr>
                  <a:t>virtual line sweep</a:t>
                </a:r>
                <a:r>
                  <a:rPr lang="en-US" sz="2000" dirty="0"/>
                  <a:t>):</a:t>
                </a:r>
              </a:p>
              <a:p>
                <a:pPr marL="0" indent="0">
                  <a:buNone/>
                </a:pPr>
                <a:r>
                  <a:rPr lang="en-US" sz="2000" dirty="0"/>
                  <a:t>	For each </a:t>
                </a:r>
                <a:r>
                  <a:rPr lang="en-US" sz="2000" dirty="0">
                    <a:solidFill>
                      <a:srgbClr val="0070C0"/>
                    </a:solidFill>
                  </a:rPr>
                  <a:t>blue</a:t>
                </a:r>
                <a:r>
                  <a:rPr lang="en-US" sz="2000" dirty="0"/>
                  <a:t>-interval:   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dirty="0"/>
                  <a:t>			            Insert the interval if query fails	</a:t>
                </a:r>
              </a:p>
              <a:p>
                <a:pPr marL="0" indent="0">
                  <a:buNone/>
                </a:pPr>
                <a:r>
                  <a:rPr lang="en-US" sz="2000" dirty="0"/>
                  <a:t>	For each </a:t>
                </a:r>
                <a:r>
                  <a:rPr lang="en-US" sz="2000" dirty="0">
                    <a:solidFill>
                      <a:srgbClr val="C00000"/>
                    </a:solidFill>
                  </a:rPr>
                  <a:t>red</a:t>
                </a:r>
                <a:r>
                  <a:rPr lang="en-US" sz="2000" dirty="0"/>
                  <a:t>-interval :    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dirty="0"/>
                  <a:t>This is an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log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algorithm.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Homework:</a:t>
                </a:r>
                <a:r>
                  <a:rPr lang="en-US" sz="2000" dirty="0"/>
                  <a:t> Write a </a:t>
                </a:r>
                <a:r>
                  <a:rPr lang="en-US" sz="2000" u="sng" dirty="0"/>
                  <a:t>neat</a:t>
                </a:r>
                <a:r>
                  <a:rPr lang="en-US" sz="2000" dirty="0"/>
                  <a:t> pseudo-code of this algorithm.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 rotWithShape="1">
                <a:blip r:embed="rId2"/>
                <a:stretch>
                  <a:fillRect l="-741" t="-602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86200" y="3657600"/>
                <a:ext cx="36728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query if it intersects any interval in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657600"/>
                <a:ext cx="3672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495" t="-8197" r="-199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886200" y="4355068"/>
                <a:ext cx="455381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Delete the corresponding blue interval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355068"/>
                <a:ext cx="4553811" cy="369332"/>
              </a:xfrm>
              <a:prstGeom prst="rect">
                <a:avLst/>
              </a:prstGeom>
              <a:blipFill>
                <a:blip r:embed="rId4"/>
                <a:stretch>
                  <a:fillRect l="-1393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743200" y="2209800"/>
            <a:ext cx="2209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3200" y="1447800"/>
            <a:ext cx="1600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19400" y="1828800"/>
            <a:ext cx="1600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Representing </a:t>
            </a:r>
            <a:r>
              <a:rPr lang="en-US" sz="3200" b="1" dirty="0">
                <a:solidFill>
                  <a:srgbClr val="7030A0"/>
                </a:solidFill>
              </a:rPr>
              <a:t>sequence</a:t>
            </a:r>
            <a:r>
              <a:rPr lang="en-US" sz="3200" b="1" dirty="0"/>
              <a:t> using a </a:t>
            </a:r>
            <a:r>
              <a:rPr lang="en-US" sz="3200" b="1" dirty="0">
                <a:solidFill>
                  <a:srgbClr val="006C31"/>
                </a:solidFill>
              </a:rPr>
              <a:t>BST </a:t>
            </a:r>
            <a:endParaRPr lang="en-US" sz="2400" u="sng" dirty="0">
              <a:solidFill>
                <a:srgbClr val="006C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A sequence: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dirty="0"/>
                  <a:t>,…,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/>
                  <a:t>Example: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𝟔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𝟏𝟑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𝟏𝟒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𝟑𝟐</m:t>
                    </m:r>
                  </m:oMath>
                </a14:m>
                <a:r>
                  <a:rPr lang="en-US" sz="2400" dirty="0"/>
                  <a:t>.</a:t>
                </a:r>
                <a:endParaRPr lang="en-US" sz="24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                  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“</a:t>
                </a:r>
                <a:r>
                  <a:rPr lang="en-US" sz="2000" dirty="0" err="1"/>
                  <a:t>Inorder</a:t>
                </a:r>
                <a:r>
                  <a:rPr lang="en-US" sz="2000" dirty="0"/>
                  <a:t> traversal produces the sequence.”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  <a:blipFill rotWithShape="1">
                <a:blip r:embed="rId2"/>
                <a:stretch>
                  <a:fillRect l="-1111" t="-956" b="-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2590472" y="2727960"/>
            <a:ext cx="4244502" cy="2609757"/>
            <a:chOff x="2590472" y="2727960"/>
            <a:chExt cx="4244502" cy="2609757"/>
          </a:xfrm>
        </p:grpSpPr>
        <p:cxnSp>
          <p:nvCxnSpPr>
            <p:cNvPr id="40" name="Straight Arrow Connector 39"/>
            <p:cNvCxnSpPr>
              <a:stCxn id="34" idx="3"/>
            </p:cNvCxnSpPr>
            <p:nvPr/>
          </p:nvCxnSpPr>
          <p:spPr>
            <a:xfrm flipH="1">
              <a:off x="2819927" y="3747891"/>
              <a:ext cx="531595" cy="5932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2590472" y="2727960"/>
              <a:ext cx="4244502" cy="2609757"/>
              <a:chOff x="2590472" y="2727960"/>
              <a:chExt cx="4244502" cy="2609757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4246996" y="5017677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590472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876801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250666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543998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915596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308908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634690" y="27279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stCxn id="35" idx="3"/>
                <a:endCxn id="34" idx="7"/>
              </p:cNvCxnSpPr>
              <p:nvPr/>
            </p:nvCxnSpPr>
            <p:spPr>
              <a:xfrm flipH="1">
                <a:off x="3557271" y="3001131"/>
                <a:ext cx="1120031" cy="5204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871286" y="2985484"/>
                <a:ext cx="1120031" cy="5204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endCxn id="32" idx="1"/>
              </p:cNvCxnSpPr>
              <p:nvPr/>
            </p:nvCxnSpPr>
            <p:spPr>
              <a:xfrm>
                <a:off x="6129470" y="3766103"/>
                <a:ext cx="457141" cy="608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33" idx="3"/>
                <a:endCxn id="31" idx="7"/>
              </p:cNvCxnSpPr>
              <p:nvPr/>
            </p:nvCxnSpPr>
            <p:spPr>
              <a:xfrm flipH="1">
                <a:off x="5499029" y="3747891"/>
                <a:ext cx="459180" cy="62713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3518720" y="3762167"/>
                <a:ext cx="457141" cy="608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4069941" y="4618209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/>
          <p:cNvGrpSpPr/>
          <p:nvPr/>
        </p:nvGrpSpPr>
        <p:grpSpPr>
          <a:xfrm>
            <a:off x="2520177" y="2678668"/>
            <a:ext cx="4425948" cy="2683695"/>
            <a:chOff x="2520177" y="2678668"/>
            <a:chExt cx="4425948" cy="26836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520177" y="4278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177" y="4278868"/>
                  <a:ext cx="37542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3282177" y="3440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2177" y="3440668"/>
                  <a:ext cx="37542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3815577" y="4343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5577" y="4343400"/>
                  <a:ext cx="37542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93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4117286" y="4993031"/>
                  <a:ext cx="5132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7286" y="4993031"/>
                  <a:ext cx="513281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529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4577577" y="2678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7577" y="2678668"/>
                  <a:ext cx="37542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5872977" y="3440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2977" y="3440668"/>
                  <a:ext cx="37542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5181600" y="4328160"/>
                  <a:ext cx="2838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4328160"/>
                  <a:ext cx="283842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9574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6432844" y="4328160"/>
                  <a:ext cx="5132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844" y="4328160"/>
                  <a:ext cx="513281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Cloud Callout 4"/>
          <p:cNvSpPr/>
          <p:nvPr/>
        </p:nvSpPr>
        <p:spPr>
          <a:xfrm>
            <a:off x="5541643" y="1600200"/>
            <a:ext cx="3373757" cy="128778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can we represent a sequence using BST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43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Application 2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Given a set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axis-parallel rectangles, 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their total area.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It requires </a:t>
                </a:r>
                <a:r>
                  <a:rPr lang="en-US" sz="2000" b="1" dirty="0"/>
                  <a:t>some slight modifications</a:t>
                </a:r>
                <a:r>
                  <a:rPr lang="en-US" sz="2000" dirty="0"/>
                  <a:t> to Interval tree.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631" b="-15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838200" y="1905000"/>
            <a:ext cx="6477000" cy="3429000"/>
            <a:chOff x="838200" y="1905000"/>
            <a:chExt cx="6477000" cy="3429000"/>
          </a:xfrm>
        </p:grpSpPr>
        <p:sp>
          <p:nvSpPr>
            <p:cNvPr id="5" name="Rectangle 4"/>
            <p:cNvSpPr/>
            <p:nvPr/>
          </p:nvSpPr>
          <p:spPr>
            <a:xfrm>
              <a:off x="3657600" y="3200400"/>
              <a:ext cx="914400" cy="914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876800" y="4648200"/>
              <a:ext cx="12954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48000" y="3429000"/>
              <a:ext cx="762000" cy="1524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553200" y="1905000"/>
              <a:ext cx="762000" cy="1524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38200" y="2438400"/>
              <a:ext cx="2438400" cy="1524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00600" y="2209800"/>
              <a:ext cx="1219200" cy="1371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19200" y="3810000"/>
              <a:ext cx="762000" cy="1524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28800" y="4648200"/>
              <a:ext cx="13716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867400" y="3276600"/>
              <a:ext cx="9144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86400" y="3200400"/>
              <a:ext cx="838200" cy="1143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447800" y="6107668"/>
            <a:ext cx="453887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Try it as an exercise during your winter break!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36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r>
              <a:rPr lang="en-US" sz="3200" dirty="0"/>
              <a:t>             </a:t>
            </a:r>
            <a:r>
              <a:rPr lang="en-US" sz="3200" dirty="0" err="1"/>
              <a:t>ProBLEM</a:t>
            </a:r>
            <a:r>
              <a:rPr lang="en-US" sz="3200" dirty="0"/>
              <a:t>  of NEXT LECTURE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Synchronizing </a:t>
            </a:r>
            <a:r>
              <a:rPr lang="en-US" sz="2800" b="1" dirty="0">
                <a:solidFill>
                  <a:schemeClr val="tx1"/>
                </a:solidFill>
              </a:rPr>
              <a:t>a circuit 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with minimum </a:t>
            </a:r>
            <a:r>
              <a:rPr lang="en-US" sz="2800" b="1" dirty="0">
                <a:solidFill>
                  <a:srgbClr val="006C31"/>
                </a:solidFill>
              </a:rPr>
              <a:t>delay </a:t>
            </a:r>
            <a:r>
              <a:rPr lang="en-US" sz="2800" b="1" dirty="0">
                <a:solidFill>
                  <a:schemeClr val="tx1"/>
                </a:solidFill>
              </a:rPr>
              <a:t>enhancement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9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An Electric Circuit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71600" y="1752600"/>
            <a:ext cx="6705600" cy="2438400"/>
            <a:chOff x="1371600" y="1752600"/>
            <a:chExt cx="6705600" cy="2438400"/>
          </a:xfrm>
        </p:grpSpPr>
        <p:cxnSp>
          <p:nvCxnSpPr>
            <p:cNvPr id="12" name="Straight Arrow Connector 11"/>
            <p:cNvCxnSpPr>
              <a:stCxn id="123" idx="2"/>
            </p:cNvCxnSpPr>
            <p:nvPr/>
          </p:nvCxnSpPr>
          <p:spPr>
            <a:xfrm flipH="1">
              <a:off x="2971800" y="19050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51816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5625728" y="2590800"/>
              <a:ext cx="1765672" cy="546474"/>
              <a:chOff x="1936565" y="2483037"/>
              <a:chExt cx="1765672" cy="546474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>
                <a:off x="1936565" y="2483037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4876800" y="19050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3528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524000" y="3384363"/>
              <a:ext cx="882837" cy="546474"/>
              <a:chOff x="1524000" y="3308163"/>
              <a:chExt cx="882837" cy="546474"/>
            </a:xfrm>
          </p:grpSpPr>
          <p:cxnSp>
            <p:nvCxnSpPr>
              <p:cNvPr id="30" name="Straight Arrow Connector 29"/>
              <p:cNvCxnSpPr>
                <a:stCxn id="119" idx="3"/>
                <a:endCxn id="109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057400" y="3352800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968127" y="2590800"/>
              <a:ext cx="1765673" cy="546474"/>
              <a:chOff x="1936564" y="2546163"/>
              <a:chExt cx="1765673" cy="54647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1936564" y="2577726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21" idx="5"/>
                <a:endCxn id="118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371600" y="3886200"/>
              <a:ext cx="6705600" cy="304800"/>
              <a:chOff x="1447800" y="4495800"/>
              <a:chExt cx="6705600" cy="304800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112"/>
            <p:cNvGrpSpPr/>
            <p:nvPr/>
          </p:nvGrpSpPr>
          <p:grpSpPr>
            <a:xfrm>
              <a:off x="1828800" y="3124200"/>
              <a:ext cx="5715000" cy="304800"/>
              <a:chOff x="1524000" y="4495800"/>
              <a:chExt cx="5715000" cy="30480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0" name="Group 119"/>
            <p:cNvGrpSpPr/>
            <p:nvPr/>
          </p:nvGrpSpPr>
          <p:grpSpPr>
            <a:xfrm>
              <a:off x="2667000" y="2362200"/>
              <a:ext cx="4038600" cy="304800"/>
              <a:chOff x="3276600" y="4495800"/>
              <a:chExt cx="4038600" cy="3048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22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7086600" y="3384363"/>
              <a:ext cx="762000" cy="501837"/>
              <a:chOff x="1676400" y="3308163"/>
              <a:chExt cx="762000" cy="501837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Oval 139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527114" y="1905000"/>
            <a:ext cx="6397686" cy="1893332"/>
            <a:chOff x="1527114" y="1905000"/>
            <a:chExt cx="6397686" cy="1893332"/>
          </a:xfrm>
        </p:grpSpPr>
        <p:sp>
          <p:nvSpPr>
            <p:cNvPr id="142" name="TextBox 141"/>
            <p:cNvSpPr txBox="1"/>
            <p:nvPr/>
          </p:nvSpPr>
          <p:spPr>
            <a:xfrm>
              <a:off x="5638800" y="1905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508314" y="1916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0104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6231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2098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2766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276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5271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212914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038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1847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7912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867400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9373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609600" y="4278868"/>
            <a:ext cx="748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Delay</a:t>
            </a:r>
            <a:r>
              <a:rPr lang="en-US" dirty="0"/>
              <a:t>  </a:t>
            </a:r>
            <a:r>
              <a:rPr lang="en-US" b="1" dirty="0">
                <a:solidFill>
                  <a:srgbClr val="C00000"/>
                </a:solidFill>
              </a:rPr>
              <a:t>11             10            14               10            10            11               10             9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4341267" y="1307068"/>
            <a:ext cx="2288133" cy="369332"/>
            <a:chOff x="5136963" y="1600200"/>
            <a:chExt cx="2288133" cy="369332"/>
          </a:xfrm>
        </p:grpSpPr>
        <p:grpSp>
          <p:nvGrpSpPr>
            <p:cNvPr id="58" name="Group 57"/>
            <p:cNvGrpSpPr/>
            <p:nvPr/>
          </p:nvGrpSpPr>
          <p:grpSpPr>
            <a:xfrm>
              <a:off x="5136963" y="1676400"/>
              <a:ext cx="730437" cy="228600"/>
              <a:chOff x="3993963" y="5181600"/>
              <a:chExt cx="730437" cy="228600"/>
            </a:xfrm>
          </p:grpSpPr>
          <p:cxnSp>
            <p:nvCxnSpPr>
              <p:cNvPr id="55" name="Elbow Connector 54"/>
              <p:cNvCxnSpPr/>
              <p:nvPr/>
            </p:nvCxnSpPr>
            <p:spPr>
              <a:xfrm>
                <a:off x="4267200" y="5181600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Elbow Connector 156"/>
              <p:cNvCxnSpPr/>
              <p:nvPr/>
            </p:nvCxnSpPr>
            <p:spPr>
              <a:xfrm rot="10800000" flipV="1">
                <a:off x="3993963" y="5181600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5943600" y="1600200"/>
              <a:ext cx="148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Electric signal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43400" y="1371600"/>
            <a:ext cx="730437" cy="228600"/>
            <a:chOff x="4267200" y="1600199"/>
            <a:chExt cx="730437" cy="228600"/>
          </a:xfrm>
        </p:grpSpPr>
        <p:cxnSp>
          <p:nvCxnSpPr>
            <p:cNvPr id="71" name="Elbow Connector 70"/>
            <p:cNvCxnSpPr/>
            <p:nvPr/>
          </p:nvCxnSpPr>
          <p:spPr>
            <a:xfrm>
              <a:off x="4540437" y="1600199"/>
              <a:ext cx="457200" cy="228600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Elbow Connector 71"/>
            <p:cNvCxnSpPr/>
            <p:nvPr/>
          </p:nvCxnSpPr>
          <p:spPr>
            <a:xfrm rot="10800000" flipV="1">
              <a:off x="4267200" y="1600199"/>
              <a:ext cx="501837" cy="228600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4343400" y="1371600"/>
            <a:ext cx="730437" cy="228600"/>
            <a:chOff x="4267200" y="1600199"/>
            <a:chExt cx="730437" cy="228600"/>
          </a:xfrm>
        </p:grpSpPr>
        <p:cxnSp>
          <p:nvCxnSpPr>
            <p:cNvPr id="75" name="Elbow Connector 74"/>
            <p:cNvCxnSpPr/>
            <p:nvPr/>
          </p:nvCxnSpPr>
          <p:spPr>
            <a:xfrm>
              <a:off x="4540437" y="1600199"/>
              <a:ext cx="457200" cy="228600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Elbow Connector 75"/>
            <p:cNvCxnSpPr/>
            <p:nvPr/>
          </p:nvCxnSpPr>
          <p:spPr>
            <a:xfrm rot="10800000" flipV="1">
              <a:off x="4267200" y="1600199"/>
              <a:ext cx="501837" cy="228600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3493737" y="773668"/>
            <a:ext cx="237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 complete binary tree</a:t>
            </a:r>
          </a:p>
        </p:txBody>
      </p:sp>
    </p:spTree>
    <p:extLst>
      <p:ext uri="{BB962C8B-B14F-4D97-AF65-F5344CB8AC3E}">
        <p14:creationId xmlns:p14="http://schemas.microsoft.com/office/powerpoint/2010/main" val="174311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5.85473E-6 L -0.22153 0.12583 L -0.10937 0.23548 L -0.17014 0.36502 " pathEditMode="relative" ptsTypes="AAAA">
                                      <p:cBhvr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7.4948E-7 L 0.20833 0.08582 L 0.30833 0.20657 L 0.26545 0.36988 " pathEditMode="relative" ptsTypes="AAAA">
                                      <p:cBhvr>
                                        <p:cTn id="4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7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6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Problem definition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Given:</a:t>
            </a:r>
          </a:p>
          <a:p>
            <a:r>
              <a:rPr lang="en-US" sz="2000" dirty="0"/>
              <a:t>There is a circuit in the form of a complete binary tree.</a:t>
            </a:r>
          </a:p>
          <a:p>
            <a:r>
              <a:rPr lang="en-US" sz="2000" dirty="0"/>
              <a:t>Electric signal propagates from root to all leaf nodes.</a:t>
            </a:r>
          </a:p>
          <a:p>
            <a:r>
              <a:rPr lang="en-US" sz="2000" dirty="0"/>
              <a:t>Each edge has certain delay</a:t>
            </a:r>
          </a:p>
          <a:p>
            <a:r>
              <a:rPr lang="en-US" sz="2000" dirty="0"/>
              <a:t>The delay in reaching signal to a leaf node = </a:t>
            </a:r>
          </a:p>
          <a:p>
            <a:pPr marL="0" indent="0">
              <a:buNone/>
            </a:pPr>
            <a:r>
              <a:rPr lang="en-US" sz="2000" dirty="0"/>
              <a:t>                    “sum of delays on all edges on the path from root.”</a:t>
            </a: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Objective: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Enhance delay along certain edges so that</a:t>
            </a:r>
          </a:p>
          <a:p>
            <a:r>
              <a:rPr lang="en-US" sz="2000" dirty="0"/>
              <a:t>The delay on all paths from root to leaf nodes is the same.</a:t>
            </a:r>
          </a:p>
          <a:p>
            <a:r>
              <a:rPr lang="en-US" sz="2000" dirty="0"/>
              <a:t>Total delay enhancement is </a:t>
            </a:r>
            <a:r>
              <a:rPr lang="en-US" sz="2000" b="1" dirty="0"/>
              <a:t>minimum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2" name="Cloud Callout 1"/>
          <p:cNvSpPr/>
          <p:nvPr/>
        </p:nvSpPr>
        <p:spPr>
          <a:xfrm>
            <a:off x="5791200" y="3733800"/>
            <a:ext cx="3048000" cy="1222248"/>
          </a:xfrm>
          <a:prstGeom prst="cloudCallout">
            <a:avLst>
              <a:gd name="adj1" fmla="val 36176"/>
              <a:gd name="adj2" fmla="val 806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the first step for designing an algorithm ?</a:t>
            </a:r>
          </a:p>
        </p:txBody>
      </p:sp>
    </p:spTree>
    <p:extLst>
      <p:ext uri="{BB962C8B-B14F-4D97-AF65-F5344CB8AC3E}">
        <p14:creationId xmlns:p14="http://schemas.microsoft.com/office/powerpoint/2010/main" val="332769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Working on an Example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3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Working on an Example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b="1" dirty="0"/>
              <a:t>Total delay enhancement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C00000"/>
                </a:solidFill>
              </a:rPr>
              <a:t>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71600" y="1752600"/>
            <a:ext cx="6705600" cy="2438400"/>
            <a:chOff x="1371600" y="1752600"/>
            <a:chExt cx="6705600" cy="2438400"/>
          </a:xfrm>
        </p:grpSpPr>
        <p:cxnSp>
          <p:nvCxnSpPr>
            <p:cNvPr id="12" name="Straight Arrow Connector 11"/>
            <p:cNvCxnSpPr>
              <a:stCxn id="123" idx="2"/>
            </p:cNvCxnSpPr>
            <p:nvPr/>
          </p:nvCxnSpPr>
          <p:spPr>
            <a:xfrm flipH="1">
              <a:off x="2971800" y="19050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51816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5625728" y="2590800"/>
              <a:ext cx="1765672" cy="546474"/>
              <a:chOff x="1936565" y="2483037"/>
              <a:chExt cx="1765672" cy="546474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>
                <a:off x="1936565" y="2483037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4876800" y="19050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3528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524000" y="3384363"/>
              <a:ext cx="882837" cy="546474"/>
              <a:chOff x="1524000" y="3308163"/>
              <a:chExt cx="882837" cy="546474"/>
            </a:xfrm>
          </p:grpSpPr>
          <p:cxnSp>
            <p:nvCxnSpPr>
              <p:cNvPr id="30" name="Straight Arrow Connector 29"/>
              <p:cNvCxnSpPr>
                <a:stCxn id="119" idx="3"/>
                <a:endCxn id="109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057400" y="3352800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968127" y="2590800"/>
              <a:ext cx="1765673" cy="546474"/>
              <a:chOff x="1936564" y="2546163"/>
              <a:chExt cx="1765673" cy="54647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1936564" y="2577726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21" idx="5"/>
                <a:endCxn id="118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371600" y="3886200"/>
              <a:ext cx="6705600" cy="304800"/>
              <a:chOff x="1447800" y="4495800"/>
              <a:chExt cx="6705600" cy="304800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112"/>
            <p:cNvGrpSpPr/>
            <p:nvPr/>
          </p:nvGrpSpPr>
          <p:grpSpPr>
            <a:xfrm>
              <a:off x="1828800" y="3124200"/>
              <a:ext cx="5715000" cy="304800"/>
              <a:chOff x="1524000" y="4495800"/>
              <a:chExt cx="5715000" cy="30480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0" name="Group 119"/>
            <p:cNvGrpSpPr/>
            <p:nvPr/>
          </p:nvGrpSpPr>
          <p:grpSpPr>
            <a:xfrm>
              <a:off x="2667000" y="2362200"/>
              <a:ext cx="4038600" cy="304800"/>
              <a:chOff x="3276600" y="4495800"/>
              <a:chExt cx="4038600" cy="3048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22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7086600" y="3384363"/>
              <a:ext cx="762000" cy="501837"/>
              <a:chOff x="1676400" y="3308163"/>
              <a:chExt cx="762000" cy="501837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Oval 139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527114" y="1905000"/>
            <a:ext cx="6397686" cy="1893332"/>
            <a:chOff x="1527114" y="1905000"/>
            <a:chExt cx="6397686" cy="1893332"/>
          </a:xfrm>
        </p:grpSpPr>
        <p:sp>
          <p:nvSpPr>
            <p:cNvPr id="142" name="TextBox 141"/>
            <p:cNvSpPr txBox="1"/>
            <p:nvPr/>
          </p:nvSpPr>
          <p:spPr>
            <a:xfrm>
              <a:off x="5638800" y="1905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508314" y="1916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0104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6231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2098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2766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276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5271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212914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038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1847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7912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867400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9373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609600" y="4278868"/>
            <a:ext cx="748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Delay</a:t>
            </a:r>
            <a:r>
              <a:rPr lang="en-US" dirty="0"/>
              <a:t>  </a:t>
            </a:r>
            <a:r>
              <a:rPr lang="en-US" b="1" dirty="0">
                <a:solidFill>
                  <a:srgbClr val="002060"/>
                </a:solidFill>
              </a:rPr>
              <a:t>11             10            14               10            10            11               10             9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4341267" y="1307068"/>
            <a:ext cx="2288133" cy="369332"/>
            <a:chOff x="5136963" y="1600200"/>
            <a:chExt cx="2288133" cy="369332"/>
          </a:xfrm>
        </p:grpSpPr>
        <p:grpSp>
          <p:nvGrpSpPr>
            <p:cNvPr id="58" name="Group 57"/>
            <p:cNvGrpSpPr/>
            <p:nvPr/>
          </p:nvGrpSpPr>
          <p:grpSpPr>
            <a:xfrm>
              <a:off x="5136963" y="1676400"/>
              <a:ext cx="730437" cy="228600"/>
              <a:chOff x="3993963" y="5181600"/>
              <a:chExt cx="730437" cy="228600"/>
            </a:xfrm>
          </p:grpSpPr>
          <p:cxnSp>
            <p:nvCxnSpPr>
              <p:cNvPr id="55" name="Elbow Connector 54"/>
              <p:cNvCxnSpPr/>
              <p:nvPr/>
            </p:nvCxnSpPr>
            <p:spPr>
              <a:xfrm>
                <a:off x="4267200" y="5181600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Elbow Connector 156"/>
              <p:cNvCxnSpPr/>
              <p:nvPr/>
            </p:nvCxnSpPr>
            <p:spPr>
              <a:xfrm rot="10800000" flipV="1">
                <a:off x="3993963" y="5181600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5943600" y="1600200"/>
              <a:ext cx="148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Electric signal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927163" y="1905000"/>
            <a:ext cx="1644837" cy="1981200"/>
            <a:chOff x="2927163" y="1905000"/>
            <a:chExt cx="1644837" cy="1981200"/>
          </a:xfrm>
        </p:grpSpPr>
        <p:cxnSp>
          <p:nvCxnSpPr>
            <p:cNvPr id="6" name="Straight Connector 5"/>
            <p:cNvCxnSpPr>
              <a:stCxn id="140" idx="2"/>
              <a:endCxn id="121" idx="6"/>
            </p:cNvCxnSpPr>
            <p:nvPr/>
          </p:nvCxnSpPr>
          <p:spPr>
            <a:xfrm flipH="1">
              <a:off x="2971800" y="1905000"/>
              <a:ext cx="1600200" cy="60960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118" idx="1"/>
              <a:endCxn id="121" idx="5"/>
            </p:cNvCxnSpPr>
            <p:nvPr/>
          </p:nvCxnSpPr>
          <p:spPr>
            <a:xfrm flipH="1" flipV="1">
              <a:off x="2927163" y="2622363"/>
              <a:ext cx="775074" cy="546474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118" idx="3"/>
            </p:cNvCxnSpPr>
            <p:nvPr/>
          </p:nvCxnSpPr>
          <p:spPr>
            <a:xfrm flipH="1">
              <a:off x="3352801" y="3384363"/>
              <a:ext cx="349436" cy="5018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564098" y="3581400"/>
            <a:ext cx="660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+3           +4                                                 +4            +3               +4         +5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2400" y="5345668"/>
            <a:ext cx="804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/>
              <a:t>Delay</a:t>
            </a:r>
            <a:r>
              <a:rPr lang="en-US" dirty="0"/>
              <a:t>  </a:t>
            </a:r>
            <a:r>
              <a:rPr lang="en-US" b="1" dirty="0">
                <a:solidFill>
                  <a:srgbClr val="002060"/>
                </a:solidFill>
              </a:rPr>
              <a:t>14             14            14               14            14            14               14             14</a:t>
            </a:r>
          </a:p>
        </p:txBody>
      </p:sp>
      <p:sp>
        <p:nvSpPr>
          <p:cNvPr id="35" name="Down Arrow 34"/>
          <p:cNvSpPr/>
          <p:nvPr/>
        </p:nvSpPr>
        <p:spPr>
          <a:xfrm>
            <a:off x="3962400" y="4832866"/>
            <a:ext cx="1293843" cy="424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553200" y="2514600"/>
            <a:ext cx="1752600" cy="194893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4063260" y="3810000"/>
            <a:ext cx="412563" cy="44553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loud Callout 78"/>
          <p:cNvSpPr/>
          <p:nvPr/>
        </p:nvSpPr>
        <p:spPr>
          <a:xfrm>
            <a:off x="76200" y="987552"/>
            <a:ext cx="3048000" cy="1222248"/>
          </a:xfrm>
          <a:prstGeom prst="cloudCallout">
            <a:avLst>
              <a:gd name="adj1" fmla="val 36176"/>
              <a:gd name="adj2" fmla="val 806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How to achieve 1</a:t>
            </a:r>
            <a:r>
              <a:rPr lang="en-US" sz="1600" baseline="30000" dirty="0">
                <a:solidFill>
                  <a:schemeClr val="tx1"/>
                </a:solidFill>
              </a:rPr>
              <a:t>st</a:t>
            </a:r>
            <a:r>
              <a:rPr lang="en-US" sz="1600" dirty="0">
                <a:solidFill>
                  <a:schemeClr val="tx1"/>
                </a:solidFill>
              </a:rPr>
              <a:t> Objective: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Synchronizing all paths  from the root?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124200" y="4572000"/>
            <a:ext cx="3763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ine Callout 2 9"/>
          <p:cNvSpPr/>
          <p:nvPr/>
        </p:nvSpPr>
        <p:spPr>
          <a:xfrm>
            <a:off x="4419601" y="2274332"/>
            <a:ext cx="1615982" cy="577334"/>
          </a:xfrm>
          <a:prstGeom prst="borderCallout2">
            <a:avLst>
              <a:gd name="adj1" fmla="val 48043"/>
              <a:gd name="adj2" fmla="val -856"/>
              <a:gd name="adj3" fmla="val 84878"/>
              <a:gd name="adj4" fmla="val -6533"/>
              <a:gd name="adj5" fmla="val 210215"/>
              <a:gd name="adj6" fmla="val -2521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How much enhancement is needed for this edge ?</a:t>
            </a:r>
          </a:p>
        </p:txBody>
      </p:sp>
      <p:sp>
        <p:nvSpPr>
          <p:cNvPr id="11" name="Down Ribbon 10"/>
          <p:cNvSpPr/>
          <p:nvPr/>
        </p:nvSpPr>
        <p:spPr>
          <a:xfrm>
            <a:off x="6692526" y="990600"/>
            <a:ext cx="2299074" cy="621269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+4</a:t>
            </a:r>
            <a:r>
              <a:rPr lang="en-US" sz="1400" dirty="0">
                <a:solidFill>
                  <a:schemeClr val="tx1"/>
                </a:solidFill>
              </a:rPr>
              <a:t> is necessary and sufficient as well </a:t>
            </a:r>
            <a:r>
              <a:rPr lang="en-US" sz="1400" dirty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8" name="Cloud Callout 87"/>
          <p:cNvSpPr/>
          <p:nvPr/>
        </p:nvSpPr>
        <p:spPr>
          <a:xfrm>
            <a:off x="4343400" y="5635752"/>
            <a:ext cx="3279714" cy="841248"/>
          </a:xfrm>
          <a:prstGeom prst="cloudCallout">
            <a:avLst>
              <a:gd name="adj1" fmla="val 36176"/>
              <a:gd name="adj2" fmla="val 806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Is this the minimum delay enhancement 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53898" y="35930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+4</a:t>
            </a:r>
            <a:endParaRPr lang="en-US" dirty="0"/>
          </a:p>
        </p:txBody>
      </p:sp>
      <p:sp>
        <p:nvSpPr>
          <p:cNvPr id="89" name="Line Callout 2 88"/>
          <p:cNvSpPr/>
          <p:nvPr/>
        </p:nvSpPr>
        <p:spPr>
          <a:xfrm>
            <a:off x="6553200" y="990600"/>
            <a:ext cx="1981200" cy="826532"/>
          </a:xfrm>
          <a:prstGeom prst="borderCallout2">
            <a:avLst>
              <a:gd name="adj1" fmla="val 96890"/>
              <a:gd name="adj2" fmla="val 54671"/>
              <a:gd name="adj3" fmla="val 145567"/>
              <a:gd name="adj4" fmla="val 54811"/>
              <a:gd name="adj5" fmla="val 185051"/>
              <a:gd name="adj6" fmla="val 5516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Spend some time on this portion to see if you can reduce the total delay ?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See you in the next class </a:t>
            </a:r>
            <a:r>
              <a:rPr lang="en-US" sz="1200" dirty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7" name="Cloud Callout 86"/>
          <p:cNvSpPr/>
          <p:nvPr/>
        </p:nvSpPr>
        <p:spPr>
          <a:xfrm>
            <a:off x="76200" y="1143000"/>
            <a:ext cx="3048000" cy="1222248"/>
          </a:xfrm>
          <a:prstGeom prst="cloudCallout">
            <a:avLst>
              <a:gd name="adj1" fmla="val 36176"/>
              <a:gd name="adj2" fmla="val 806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What algorithm comes to your mind based on this inference ?</a:t>
            </a:r>
          </a:p>
        </p:txBody>
      </p:sp>
    </p:spTree>
    <p:extLst>
      <p:ext uri="{BB962C8B-B14F-4D97-AF65-F5344CB8AC3E}">
        <p14:creationId xmlns:p14="http://schemas.microsoft.com/office/powerpoint/2010/main" val="205338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  <p:bldP spid="156" grpId="0"/>
      <p:bldP spid="85" grpId="0"/>
      <p:bldP spid="86" grpId="0"/>
      <p:bldP spid="35" grpId="0" animBg="1"/>
      <p:bldP spid="36" grpId="0" animBg="1"/>
      <p:bldP spid="78" grpId="0" animBg="1"/>
      <p:bldP spid="78" grpId="1" animBg="1"/>
      <p:bldP spid="79" grpId="0" animBg="1"/>
      <p:bldP spid="79" grpId="1" animBg="1"/>
      <p:bldP spid="10" grpId="0" animBg="1"/>
      <p:bldP spid="10" grpId="1" animBg="1"/>
      <p:bldP spid="11" grpId="0" animBg="1"/>
      <p:bldP spid="11" grpId="1" animBg="1"/>
      <p:bldP spid="88" grpId="0" animBg="1"/>
      <p:bldP spid="88" grpId="1" animBg="1"/>
      <p:bldP spid="13" grpId="0"/>
      <p:bldP spid="89" grpId="0" animBg="1"/>
      <p:bldP spid="89" grpId="1" animBg="1"/>
      <p:bldP spid="87" grpId="0" animBg="1"/>
      <p:bldP spid="8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Representing </a:t>
            </a:r>
            <a:r>
              <a:rPr lang="en-US" sz="3200" b="1" dirty="0">
                <a:solidFill>
                  <a:srgbClr val="7030A0"/>
                </a:solidFill>
              </a:rPr>
              <a:t>sequence</a:t>
            </a:r>
            <a:r>
              <a:rPr lang="en-US" sz="3200" b="1" dirty="0"/>
              <a:t> using a </a:t>
            </a:r>
            <a:r>
              <a:rPr lang="en-US" sz="3200" b="1" dirty="0">
                <a:solidFill>
                  <a:srgbClr val="006C31"/>
                </a:solidFill>
              </a:rPr>
              <a:t>BST</a:t>
            </a:r>
            <a:r>
              <a:rPr lang="en-US" sz="3200" b="1" dirty="0"/>
              <a:t> </a:t>
            </a:r>
            <a:endParaRPr lang="en-US" sz="2400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A sequence: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dirty="0"/>
                  <a:t>,…,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/>
                  <a:t>Example: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𝟔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𝟏𝟑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𝟏𝟒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𝟑𝟐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By suitable augmentation: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“Keep a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/>
                  <a:t> field in each node”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                  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  <a:blipFill rotWithShape="1">
                <a:blip r:embed="rId2"/>
                <a:stretch>
                  <a:fillRect l="-1111" t="-956" b="-85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2590472" y="2727960"/>
            <a:ext cx="4244502" cy="2609757"/>
            <a:chOff x="2590472" y="2727960"/>
            <a:chExt cx="4244502" cy="2609757"/>
          </a:xfrm>
        </p:grpSpPr>
        <p:cxnSp>
          <p:nvCxnSpPr>
            <p:cNvPr id="40" name="Straight Arrow Connector 39"/>
            <p:cNvCxnSpPr>
              <a:stCxn id="34" idx="3"/>
            </p:cNvCxnSpPr>
            <p:nvPr/>
          </p:nvCxnSpPr>
          <p:spPr>
            <a:xfrm flipH="1">
              <a:off x="2819927" y="3747891"/>
              <a:ext cx="531595" cy="5932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2590472" y="2727960"/>
              <a:ext cx="4244502" cy="2609757"/>
              <a:chOff x="2590472" y="2727960"/>
              <a:chExt cx="4244502" cy="2609757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4246996" y="5017677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590472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876801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250666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543998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915596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308908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634690" y="27279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stCxn id="35" idx="3"/>
                <a:endCxn id="34" idx="7"/>
              </p:cNvCxnSpPr>
              <p:nvPr/>
            </p:nvCxnSpPr>
            <p:spPr>
              <a:xfrm flipH="1">
                <a:off x="3557271" y="3001131"/>
                <a:ext cx="1120031" cy="5204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871286" y="2985484"/>
                <a:ext cx="1120031" cy="5204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endCxn id="32" idx="1"/>
              </p:cNvCxnSpPr>
              <p:nvPr/>
            </p:nvCxnSpPr>
            <p:spPr>
              <a:xfrm>
                <a:off x="6129470" y="3766103"/>
                <a:ext cx="457141" cy="608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33" idx="3"/>
                <a:endCxn id="31" idx="7"/>
              </p:cNvCxnSpPr>
              <p:nvPr/>
            </p:nvCxnSpPr>
            <p:spPr>
              <a:xfrm flipH="1">
                <a:off x="5499029" y="3747891"/>
                <a:ext cx="459180" cy="62713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3518720" y="3762167"/>
                <a:ext cx="457141" cy="608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4069941" y="4618209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/>
          <p:cNvGrpSpPr/>
          <p:nvPr/>
        </p:nvGrpSpPr>
        <p:grpSpPr>
          <a:xfrm>
            <a:off x="2520177" y="2678668"/>
            <a:ext cx="4425948" cy="2683695"/>
            <a:chOff x="2520177" y="2678668"/>
            <a:chExt cx="4425948" cy="26836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520177" y="4278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177" y="4278868"/>
                  <a:ext cx="37542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3282177" y="3440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2177" y="3440668"/>
                  <a:ext cx="37542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3815577" y="4343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5577" y="4343400"/>
                  <a:ext cx="37542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93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4117286" y="4993031"/>
                  <a:ext cx="5132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7286" y="4993031"/>
                  <a:ext cx="513281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529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4577577" y="2678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7577" y="2678668"/>
                  <a:ext cx="37542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5872977" y="3440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2977" y="3440668"/>
                  <a:ext cx="37542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5181600" y="4328160"/>
                  <a:ext cx="2838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4328160"/>
                  <a:ext cx="283842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9574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6432844" y="4328160"/>
                  <a:ext cx="5132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844" y="4328160"/>
                  <a:ext cx="513281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loud Callout 41"/>
              <p:cNvSpPr/>
              <p:nvPr/>
            </p:nvSpPr>
            <p:spPr>
              <a:xfrm>
                <a:off x="2486" y="2392273"/>
                <a:ext cx="4114800" cy="1143000"/>
              </a:xfrm>
              <a:prstGeom prst="cloudCallout">
                <a:avLst>
                  <a:gd name="adj1" fmla="val -13205"/>
                  <a:gd name="adj2" fmla="val 7602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to access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element of the sequence ?</a:t>
                </a:r>
              </a:p>
            </p:txBody>
          </p:sp>
        </mc:Choice>
        <mc:Fallback xmlns="">
          <p:sp>
            <p:nvSpPr>
              <p:cNvPr id="42" name="Cloud Callout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" y="2392273"/>
                <a:ext cx="4114800" cy="1143000"/>
              </a:xfrm>
              <a:prstGeom prst="cloudCallout">
                <a:avLst>
                  <a:gd name="adj1" fmla="val -13205"/>
                  <a:gd name="adj2" fmla="val 76027"/>
                </a:avLst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/>
          <p:nvPr/>
        </p:nvGrpSpPr>
        <p:grpSpPr>
          <a:xfrm>
            <a:off x="2895600" y="2678668"/>
            <a:ext cx="4295204" cy="2655332"/>
            <a:chOff x="2895600" y="2678668"/>
            <a:chExt cx="4295204" cy="2655332"/>
          </a:xfrm>
        </p:grpSpPr>
        <p:sp>
          <p:nvSpPr>
            <p:cNvPr id="44" name="Rounded Rectangle 43"/>
            <p:cNvSpPr/>
            <p:nvPr/>
          </p:nvSpPr>
          <p:spPr>
            <a:xfrm>
              <a:off x="4953000" y="2678668"/>
              <a:ext cx="332804" cy="30681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581400" y="3505200"/>
              <a:ext cx="332804" cy="30681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2895600" y="4341384"/>
              <a:ext cx="332804" cy="30681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4191000" y="4341384"/>
              <a:ext cx="332804" cy="30681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4572000" y="5027184"/>
              <a:ext cx="332804" cy="30681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6220396" y="3503184"/>
              <a:ext cx="332804" cy="30681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562600" y="4343400"/>
              <a:ext cx="332804" cy="30681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6858000" y="4343400"/>
              <a:ext cx="332804" cy="30681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525196" y="2297668"/>
            <a:ext cx="1519821" cy="371348"/>
            <a:chOff x="6525196" y="2297668"/>
            <a:chExt cx="1519821" cy="371348"/>
          </a:xfrm>
        </p:grpSpPr>
        <p:sp>
          <p:nvSpPr>
            <p:cNvPr id="54" name="Rounded Rectangle 53"/>
            <p:cNvSpPr/>
            <p:nvPr/>
          </p:nvSpPr>
          <p:spPr>
            <a:xfrm>
              <a:off x="6525196" y="2362200"/>
              <a:ext cx="332804" cy="30681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934200" y="2297668"/>
              <a:ext cx="11108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 size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653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002060"/>
                    </a:solidFill>
                  </a:rPr>
                  <a:t>Report(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36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>
                    <a:solidFill>
                      <a:srgbClr val="002060"/>
                    </a:solidFill>
                  </a:rPr>
                  <a:t>)</a:t>
                </a:r>
                <a:endParaRPr lang="en-US" sz="3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Report</a:t>
                </a:r>
                <a:r>
                  <a:rPr lang="en-US" sz="2000" dirty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T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  </a:t>
                </a:r>
                <a:r>
                  <a:rPr lang="en-US" sz="2000" b="1" dirty="0"/>
                  <a:t>found</a:t>
                </a:r>
                <a:r>
                  <a:rPr lang="en-US" sz="2000" dirty="0"/>
                  <a:t>=false;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 </m:t>
                    </m:r>
                  </m:oMath>
                </a14:m>
                <a:r>
                  <a:rPr lang="en-US" sz="2000" b="1" i="1" dirty="0">
                    <a:solidFill>
                      <a:srgbClr val="7030A0"/>
                    </a:solidFill>
                  </a:rPr>
                  <a:t>T 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            </a:t>
                </a:r>
                <a:r>
                  <a:rPr lang="en-US" sz="2000" b="1" dirty="0"/>
                  <a:t>While( </a:t>
                </a:r>
                <a:r>
                  <a:rPr lang="en-US" sz="2000" dirty="0"/>
                  <a:t>not</a:t>
                </a:r>
                <a:r>
                  <a:rPr lang="en-US" sz="2000" b="1" dirty="0"/>
                  <a:t> found)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                                   s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 size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left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u</a:t>
                </a:r>
                <a:r>
                  <a:rPr lang="en-US" sz="2000" dirty="0">
                    <a:sym typeface="Wingdings" pitchFamily="2" charset="2"/>
                  </a:rPr>
                  <a:t>));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</a:t>
                </a:r>
                <a:r>
                  <a:rPr lang="en-US" sz="2000" b="1" dirty="0">
                    <a:sym typeface="Wingdings" pitchFamily="2" charset="2"/>
                  </a:rPr>
                  <a:t>if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s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         </a:t>
                </a:r>
                <a:r>
                  <a:rPr lang="en-US" sz="2000" dirty="0"/>
                  <a:t>  ; 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	      </a:t>
                </a:r>
                <a:r>
                  <a:rPr lang="en-US" sz="2000" b="1" dirty="0">
                    <a:sym typeface="Wingdings" pitchFamily="2" charset="2"/>
                  </a:rPr>
                  <a:t>else if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s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&gt;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            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</a:t>
                </a:r>
                <a:r>
                  <a:rPr lang="en-US" sz="2000" b="1" dirty="0">
                    <a:sym typeface="Wingdings" pitchFamily="2" charset="2"/>
                  </a:rPr>
                  <a:t>else </a:t>
                </a:r>
                <a:r>
                  <a:rPr lang="en-US" sz="2000" dirty="0">
                    <a:sym typeface="Wingdings" pitchFamily="2" charset="2"/>
                  </a:rPr>
                  <a:t>{             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                                     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                     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                     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 </a:t>
                </a: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</a:t>
                </a:r>
                <a:r>
                  <a:rPr lang="en-US" sz="2000" b="1" dirty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</a:t>
                </a:r>
                <a:r>
                  <a:rPr lang="en-US" sz="2000" dirty="0"/>
                  <a:t>return</a:t>
                </a:r>
                <a:r>
                  <a:rPr lang="en-US" sz="2000" b="1" dirty="0"/>
                  <a:t> </a:t>
                </a:r>
                <a:r>
                  <a:rPr lang="en-US" sz="2000" b="1" dirty="0" err="1">
                    <a:sym typeface="Wingdings" pitchFamily="2" charset="2"/>
                  </a:rPr>
                  <a:t>val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u</a:t>
                </a:r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  <a:r>
                  <a:rPr lang="en-US" sz="2000" b="1" dirty="0"/>
                  <a:t>   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257800"/>
              </a:xfrm>
              <a:blipFill rotWithShape="1">
                <a:blip r:embed="rId3"/>
                <a:stretch>
                  <a:fillRect l="-741" t="-580" b="-6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08259" y="3657600"/>
                <a:ext cx="129234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>
                          <a:solidFill>
                            <a:srgbClr val="0070C0"/>
                          </a:solidFill>
                          <a:sym typeface="Wingdings" pitchFamily="2" charset="2"/>
                        </a:rPr>
                        <m:t>u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70C0"/>
                          </a:solidFill>
                          <a:sym typeface="Wingdings" pitchFamily="2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dirty="0">
                          <a:sym typeface="Wingdings" pitchFamily="2" charset="2"/>
                        </a:rPr>
                        <m:t> </m:t>
                      </m:r>
                      <m:r>
                        <m:rPr>
                          <m:nor/>
                        </m:rPr>
                        <a:rPr lang="en-US" b="1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m:t>left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b="1" dirty="0">
                          <a:solidFill>
                            <a:srgbClr val="0070C0"/>
                          </a:solidFill>
                          <a:sym typeface="Wingdings" pitchFamily="2" charset="2"/>
                        </a:rPr>
                        <m:t>u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259" y="3657600"/>
                <a:ext cx="129234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518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29000" y="3288268"/>
                <a:ext cx="148470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found</m:t>
                    </m:r>
                    <m:r>
                      <m:rPr>
                        <m:nor/>
                      </m:rPr>
                      <a:rPr lang="en-US" b="1" dirty="0">
                        <a:sym typeface="Wingdings" pitchFamily="2" charset="2"/>
                      </a:rPr>
                      <m:t> </m:t>
                    </m:r>
                    <m:r>
                      <m:rPr>
                        <m:nor/>
                      </m:rPr>
                      <a:rPr lang="en-US" b="1" i="0" dirty="0" smtClean="0">
                        <a:sym typeface="Wingdings" pitchFamily="2" charset="2"/>
                      </a:rPr>
                      <m:t>true</m:t>
                    </m:r>
                  </m:oMath>
                </a14:m>
                <a:r>
                  <a:rPr lang="en-US" dirty="0"/>
                  <a:t>;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288268"/>
                <a:ext cx="148470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699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35957" y="4421743"/>
                <a:ext cx="234916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b="1" dirty="0">
                        <a:sym typeface="Wingdings" pitchFamily="2" charset="2"/>
                      </a:rPr>
                      <m:t>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b="1" dirty="0">
                    <a:sym typeface="Wingdings" pitchFamily="2" charset="2"/>
                  </a:rPr>
                  <a:t>size</a:t>
                </a:r>
                <a:r>
                  <a:rPr lang="en-US" dirty="0">
                    <a:sym typeface="Wingdings" pitchFamily="2" charset="2"/>
                  </a:rPr>
                  <a:t>(</a:t>
                </a:r>
                <a:r>
                  <a:rPr lang="en-US" b="1" dirty="0">
                    <a:sym typeface="Wingdings" pitchFamily="2" charset="2"/>
                  </a:rPr>
                  <a:t>left</a:t>
                </a:r>
                <a:r>
                  <a:rPr lang="en-US" dirty="0">
                    <a:sym typeface="Wingdings" pitchFamily="2" charset="2"/>
                  </a:rPr>
                  <a:t>(</a:t>
                </a:r>
                <a:r>
                  <a:rPr lang="en-US" b="1" dirty="0">
                    <a:solidFill>
                      <a:srgbClr val="0070C0"/>
                    </a:solidFill>
                    <a:sym typeface="Wingdings" pitchFamily="2" charset="2"/>
                  </a:rPr>
                  <a:t>u</a:t>
                </a:r>
                <a:r>
                  <a:rPr lang="en-US" dirty="0">
                    <a:sym typeface="Wingdings" pitchFamily="2" charset="2"/>
                  </a:rPr>
                  <a:t>))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957" y="4421743"/>
                <a:ext cx="234916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77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35957" y="4791075"/>
                <a:ext cx="136447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  <a:sym typeface="Wingdings" pitchFamily="2" charset="2"/>
                  </a:rPr>
                  <a:t>u</a:t>
                </a:r>
                <a:r>
                  <a:rPr lang="en-US" b="1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ym typeface="Wingdings" pitchFamily="2" charset="2"/>
                      </a:rPr>
                      <m:t>right</m:t>
                    </m:r>
                    <m:r>
                      <m:rPr>
                        <m:nor/>
                      </m:rPr>
                      <a:rPr lang="en-US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dirty="0"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;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957" y="4791075"/>
                <a:ext cx="1364476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571" t="-9836" r="-669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6248400" y="1524000"/>
            <a:ext cx="1905000" cy="1764268"/>
            <a:chOff x="6248400" y="1524000"/>
            <a:chExt cx="1905000" cy="1764268"/>
          </a:xfrm>
        </p:grpSpPr>
        <p:sp>
          <p:nvSpPr>
            <p:cNvPr id="3" name="Oval 2"/>
            <p:cNvSpPr/>
            <p:nvPr/>
          </p:nvSpPr>
          <p:spPr>
            <a:xfrm>
              <a:off x="7010400" y="22098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6248400" y="2590800"/>
              <a:ext cx="815232" cy="6974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7414369" y="2590800"/>
              <a:ext cx="739031" cy="6974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347569" y="1524000"/>
              <a:ext cx="739031" cy="69746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467600" y="2209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u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676400" y="2667000"/>
            <a:ext cx="2571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b="1" dirty="0">
                <a:sym typeface="Wingdings" pitchFamily="2" charset="2"/>
              </a:rPr>
              <a:t>if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b="1" dirty="0">
                <a:sym typeface="Wingdings" pitchFamily="2" charset="2"/>
              </a:rPr>
              <a:t>left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u</a:t>
            </a:r>
            <a:r>
              <a:rPr lang="en-US" dirty="0">
                <a:sym typeface="Wingdings" pitchFamily="2" charset="2"/>
              </a:rPr>
              <a:t>)=NULL)     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s </a:t>
            </a:r>
            <a:r>
              <a:rPr lang="en-US" b="1" dirty="0">
                <a:sym typeface="Wingdings" pitchFamily="2" charset="2"/>
              </a:rPr>
              <a:t> 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dirty="0">
                <a:sym typeface="Wingdings" pitchFamily="2" charset="2"/>
              </a:rPr>
              <a:t>; 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b="1" dirty="0">
                <a:sym typeface="Wingdings" pitchFamily="2" charset="2"/>
              </a:rPr>
              <a:t>else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68107" y="1752600"/>
            <a:ext cx="98469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8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 animBg="1"/>
      <p:bldP spid="9" grpId="0" animBg="1"/>
      <p:bldP spid="10" grpId="0" animBg="1"/>
      <p:bldP spid="2" grpId="0" animBg="1"/>
      <p:bldP spid="8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002060"/>
                    </a:solidFill>
                  </a:rPr>
                  <a:t>Insert(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36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dirty="0">
                    <a:solidFill>
                      <a:srgbClr val="002060"/>
                    </a:solidFill>
                  </a:rPr>
                  <a:t>, </a:t>
                </a:r>
                <a:r>
                  <a:rPr lang="en-US" sz="3600" b="1" dirty="0">
                    <a:solidFill>
                      <a:srgbClr val="002060"/>
                    </a:solidFill>
                  </a:rPr>
                  <a:t>x)</a:t>
                </a:r>
                <a:br>
                  <a:rPr lang="en-US" sz="3600" b="1" dirty="0">
                    <a:solidFill>
                      <a:srgbClr val="002060"/>
                    </a:solidFill>
                  </a:rPr>
                </a:br>
                <a:endParaRPr lang="en-US" sz="3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Insert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x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      </a:t>
                </a:r>
                <a:r>
                  <a:rPr lang="en-US" sz="2000" b="1" dirty="0">
                    <a:sym typeface="Wingdings" pitchFamily="2" charset="2"/>
                  </a:rPr>
                  <a:t>if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=NULL)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{     create a new node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</a:t>
                </a:r>
                <a:r>
                  <a:rPr lang="en-US" sz="2000" b="1" dirty="0" err="1"/>
                  <a:t>val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x</a:t>
                </a:r>
                <a:r>
                  <a:rPr lang="en-US" sz="2000" dirty="0"/>
                  <a:t>; </a:t>
                </a:r>
                <a:r>
                  <a:rPr lang="en-US" sz="2000" b="1" dirty="0"/>
                  <a:t>size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1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  <a:r>
                  <a:rPr lang="en-US" sz="2000" b="1" dirty="0"/>
                  <a:t>left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NULL</a:t>
                </a:r>
                <a:r>
                  <a:rPr lang="en-US" sz="2000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r>
                  <a:rPr lang="en-US" sz="2000" dirty="0"/>
                  <a:t>; </a:t>
                </a:r>
                <a:r>
                  <a:rPr lang="en-US" sz="2000" b="1" dirty="0"/>
                  <a:t>right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NULL</a:t>
                </a:r>
                <a:r>
                  <a:rPr lang="en-US" sz="2000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return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</a:t>
                </a:r>
                <a:r>
                  <a:rPr lang="en-US" sz="2000" b="1" dirty="0"/>
                  <a:t>else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            </a:t>
                </a:r>
                <a:r>
                  <a:rPr lang="en-US" sz="2000" b="1" dirty="0"/>
                  <a:t>{      size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b="1" dirty="0"/>
                  <a:t>size(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b="1" dirty="0"/>
                  <a:t>) + 1;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</a:t>
                </a:r>
                <a:r>
                  <a:rPr lang="en-US" sz="2000" b="1" dirty="0">
                    <a:sym typeface="Wingdings" pitchFamily="2" charset="2"/>
                  </a:rPr>
                  <a:t>if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left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T</a:t>
                </a:r>
                <a:r>
                  <a:rPr lang="en-US" sz="2000" dirty="0">
                    <a:sym typeface="Wingdings" pitchFamily="2" charset="2"/>
                  </a:rPr>
                  <a:t>)=NULL)     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s 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>
                    <a:sym typeface="Wingdings" pitchFamily="2" charset="2"/>
                  </a:rPr>
                  <a:t>;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</a:t>
                </a:r>
                <a:r>
                  <a:rPr lang="en-US" sz="2000" b="1" dirty="0">
                    <a:sym typeface="Wingdings" pitchFamily="2" charset="2"/>
                  </a:rPr>
                  <a:t>else</a:t>
                </a:r>
                <a:r>
                  <a:rPr lang="en-US" sz="2000" b="1" dirty="0"/>
                  <a:t>  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s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 size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left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</a:t>
                </a:r>
                <a:r>
                  <a:rPr lang="en-US" sz="2000" b="1" dirty="0">
                    <a:sym typeface="Wingdings" pitchFamily="2" charset="2"/>
                  </a:rPr>
                  <a:t>if</a:t>
                </a:r>
                <a:r>
                  <a:rPr lang="en-US" sz="2000" dirty="0">
                    <a:sym typeface="Wingdings" pitchFamily="2" charset="2"/>
                  </a:rPr>
                  <a:t>(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        </a:t>
                </a:r>
                <a:r>
                  <a:rPr lang="en-US" sz="2000" dirty="0">
                    <a:sym typeface="Wingdings" pitchFamily="2" charset="2"/>
                  </a:rPr>
                  <a:t>)              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                 </a:t>
                </a:r>
                <a:r>
                  <a:rPr lang="en-US" sz="2000" dirty="0"/>
                  <a:t>  ; 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	      </a:t>
                </a:r>
                <a:r>
                  <a:rPr lang="en-US" sz="2000" b="1" dirty="0">
                    <a:sym typeface="Wingdings" pitchFamily="2" charset="2"/>
                  </a:rPr>
                  <a:t>else                             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                   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</a:t>
                </a:r>
                <a:r>
                  <a:rPr lang="en-US" sz="2000" dirty="0"/>
                  <a:t>return</a:t>
                </a:r>
                <a:r>
                  <a:rPr lang="en-US" sz="2000" b="1" dirty="0"/>
                  <a:t>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i="0" dirty="0" smtClean="0">
                        <a:solidFill>
                          <a:srgbClr val="0070C0"/>
                        </a:solidFill>
                        <a:sym typeface="Wingdings" pitchFamily="2" charset="2"/>
                      </a:rPr>
                      <m:t>T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  <a:r>
                  <a:rPr lang="en-US" sz="2000" b="1" dirty="0"/>
                  <a:t>   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257800"/>
              </a:xfrm>
              <a:blipFill rotWithShape="1">
                <a:blip r:embed="rId3"/>
                <a:stretch>
                  <a:fillRect l="-741" t="-579" b="-20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133600" y="5117068"/>
                <a:ext cx="108555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  <a:sym typeface="Wingdings" pitchFamily="2" charset="2"/>
                  </a:rPr>
                  <a:t>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117068"/>
                <a:ext cx="108555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842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581400" y="5105400"/>
                <a:ext cx="292099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 smtClean="0">
                          <a:sym typeface="Wingdings" pitchFamily="2" charset="2"/>
                        </a:rPr>
                        <m:t>left</m:t>
                      </m:r>
                      <m:r>
                        <m:rPr>
                          <m:nor/>
                        </m:rPr>
                        <a:rPr lang="en-US" dirty="0" smtClean="0">
                          <a:sym typeface="Wingdings" pitchFamily="2" charset="2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𝑻</m:t>
                      </m:r>
                      <m:r>
                        <m:rPr>
                          <m:nor/>
                        </m:rPr>
                        <a:rPr lang="en-US" dirty="0" smtClean="0">
                          <a:sym typeface="Wingdings" pitchFamily="2" charset="2"/>
                        </a:rPr>
                        <m:t>)</m:t>
                      </m:r>
                      <m:r>
                        <m:rPr>
                          <m:nor/>
                        </m:rPr>
                        <a:rPr lang="en-US" b="0" i="0" dirty="0" smtClean="0">
                          <a:sym typeface="Wingdings" pitchFamily="2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dirty="0" smtClean="0">
                          <a:sym typeface="Wingdings" pitchFamily="2" charset="2"/>
                        </a:rPr>
                        <m:t></m:t>
                      </m:r>
                      <m:r>
                        <m:rPr>
                          <m:nor/>
                        </m:rPr>
                        <a:rPr lang="en-US" b="1" dirty="0"/>
                        <m:t>Insert</m:t>
                      </m:r>
                      <m:r>
                        <m:rPr>
                          <m:nor/>
                        </m:rPr>
                        <a:rPr lang="en-US" dirty="0"/>
                        <m:t>(</m:t>
                      </m:r>
                      <m:r>
                        <m:rPr>
                          <m:nor/>
                        </m:rPr>
                        <a:rPr lang="en-US" dirty="0">
                          <a:sym typeface="Wingdings" pitchFamily="2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b="1" dirty="0">
                          <a:sym typeface="Wingdings" pitchFamily="2" charset="2"/>
                        </a:rPr>
                        <m:t>left</m:t>
                      </m:r>
                      <m:r>
                        <m:rPr>
                          <m:nor/>
                        </m:rPr>
                        <a:rPr lang="en-US" dirty="0">
                          <a:sym typeface="Wingdings" pitchFamily="2" charset="2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𝑻</m:t>
                      </m:r>
                      <m:r>
                        <m:rPr>
                          <m:nor/>
                        </m:rPr>
                        <a:rPr lang="en-US" dirty="0">
                          <a:sym typeface="Wingdings" pitchFamily="2" charset="2"/>
                        </a:rPr>
                        <m:t>))</m:t>
                      </m:r>
                      <m:r>
                        <m:rPr>
                          <m:nor/>
                        </m:rPr>
                        <a:rPr lang="en-US" dirty="0"/>
                        <m:t>,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m:rPr>
                          <m:nor/>
                        </m:rPr>
                        <a:rPr lang="en-US" dirty="0"/>
                        <m:t>,</m:t>
                      </m:r>
                      <m:r>
                        <m:rPr>
                          <m:nor/>
                        </m:rPr>
                        <a:rPr lang="en-US" b="1" dirty="0"/>
                        <m:t>x</m:t>
                      </m:r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5105400"/>
                <a:ext cx="2920992" cy="369332"/>
              </a:xfrm>
              <a:prstGeom prst="rect">
                <a:avLst/>
              </a:prstGeom>
              <a:blipFill>
                <a:blip r:embed="rId5"/>
                <a:stretch>
                  <a:fillRect t="-666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6248400" y="1524000"/>
            <a:ext cx="1905000" cy="1764268"/>
            <a:chOff x="6248400" y="1524000"/>
            <a:chExt cx="1905000" cy="1764268"/>
          </a:xfrm>
        </p:grpSpPr>
        <p:sp>
          <p:nvSpPr>
            <p:cNvPr id="3" name="Oval 2"/>
            <p:cNvSpPr/>
            <p:nvPr/>
          </p:nvSpPr>
          <p:spPr>
            <a:xfrm>
              <a:off x="7010400" y="22098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6248400" y="2590800"/>
              <a:ext cx="815232" cy="6974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7414369" y="2590800"/>
              <a:ext cx="739031" cy="6974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347569" y="1524000"/>
              <a:ext cx="739031" cy="69746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467600" y="2209800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T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599233" y="5474732"/>
                <a:ext cx="397897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dirty="0" smtClean="0">
                        <a:sym typeface="Wingdings" pitchFamily="2" charset="2"/>
                      </a:rPr>
                      <m:t>righ</m:t>
                    </m:r>
                    <m:r>
                      <m:rPr>
                        <m:nor/>
                      </m:rPr>
                      <a:rPr lang="en-US" b="1" dirty="0" smtClean="0">
                        <a:sym typeface="Wingdings" pitchFamily="2" charset="2"/>
                      </a:rPr>
                      <m:t>t</m:t>
                    </m:r>
                    <m:r>
                      <m:rPr>
                        <m:nor/>
                      </m:rPr>
                      <a:rPr lang="en-US" dirty="0" smtClean="0">
                        <a:sym typeface="Wingdings" pitchFamily="2" charset="2"/>
                      </a:rPr>
                      <m:t>(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m:rPr>
                        <m:nor/>
                      </m:rPr>
                      <a:rPr lang="en-US" dirty="0" smtClean="0">
                        <a:sym typeface="Wingdings" pitchFamily="2" charset="2"/>
                      </a:rPr>
                      <m:t>)</m:t>
                    </m:r>
                    <m:r>
                      <m:rPr>
                        <m:nor/>
                      </m:rPr>
                      <a:rPr lang="en-US" b="0" i="0" dirty="0" smtClean="0">
                        <a:sym typeface="Wingdings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b="1" dirty="0" smtClean="0">
                        <a:sym typeface="Wingdings" pitchFamily="2" charset="2"/>
                      </a:rPr>
                      <m:t></m:t>
                    </m:r>
                    <m:r>
                      <m:rPr>
                        <m:nor/>
                      </m:rPr>
                      <a:rPr lang="en-US" b="1" dirty="0" smtClean="0"/>
                      <m:t>Insert</m:t>
                    </m:r>
                    <m:r>
                      <m:rPr>
                        <m:nor/>
                      </m:rPr>
                      <a:rPr lang="en-US" dirty="0" smtClean="0"/>
                      <m:t>(</m:t>
                    </m:r>
                    <m:r>
                      <m:rPr>
                        <m:nor/>
                      </m:rPr>
                      <a:rPr lang="en-US" dirty="0" smtClean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b="1" i="0" dirty="0" smtClean="0">
                        <a:sym typeface="Wingdings" pitchFamily="2" charset="2"/>
                      </a:rPr>
                      <m:t>right</m:t>
                    </m:r>
                    <m:r>
                      <m:rPr>
                        <m:nor/>
                      </m:rPr>
                      <a:rPr lang="en-US" dirty="0" smtClean="0">
                        <a:sym typeface="Wingdings" pitchFamily="2" charset="2"/>
                      </a:rPr>
                      <m:t>(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m:rPr>
                        <m:nor/>
                      </m:rPr>
                      <a:rPr lang="en-US" dirty="0" smtClean="0">
                        <a:sym typeface="Wingdings" pitchFamily="2" charset="2"/>
                      </a:rPr>
                      <m:t>))</m:t>
                    </m:r>
                    <m:r>
                      <m:rPr>
                        <m:nor/>
                      </m:rPr>
                      <a:rPr lang="en-US" dirty="0" smtClean="0"/>
                      <m:t>,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0070C0"/>
                        </a:solidFill>
                        <a:sym typeface="Wingdings" pitchFamily="2" charset="2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b="1" dirty="0"/>
                      <m:t>x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/>
                  <a:t>;</a:t>
                </a: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233" y="5474732"/>
                <a:ext cx="3978974" cy="369332"/>
              </a:xfrm>
              <a:prstGeom prst="rect">
                <a:avLst/>
              </a:prstGeom>
              <a:blipFill>
                <a:blip r:embed="rId6"/>
                <a:stretch>
                  <a:fillRect l="-318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own Ribbon 1"/>
          <p:cNvSpPr/>
          <p:nvPr/>
        </p:nvSpPr>
        <p:spPr>
          <a:xfrm>
            <a:off x="6347568" y="3429000"/>
            <a:ext cx="2796432" cy="13716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Don’t forget to rebalance the tree height at the end !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3200" y="2209800"/>
            <a:ext cx="1371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9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9" grpId="0" uiExpand="1" animBg="1"/>
      <p:bldP spid="10" grpId="0" animBg="1"/>
      <p:bldP spid="15" grpId="0" animBg="1"/>
      <p:bldP spid="2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Example 2: sequence of </a:t>
            </a:r>
            <a:r>
              <a:rPr lang="en-US" sz="3600" b="1" dirty="0">
                <a:solidFill>
                  <a:srgbClr val="C00000"/>
                </a:solidFill>
              </a:rPr>
              <a:t>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A sequence: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 :</a:t>
                </a:r>
                <a:r>
                  <a:rPr lang="en-US" sz="2000" dirty="0"/>
                  <a:t> maintain a data structure 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/>
                  <a:t> for the sequence </a:t>
                </a:r>
                <a:r>
                  <a:rPr lang="en-US" sz="2000" dirty="0" err="1"/>
                  <a:t>s.t.</a:t>
                </a:r>
                <a:r>
                  <a:rPr lang="en-US" sz="2000" dirty="0"/>
                  <a:t> the following operations can be performed efficiently: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Basic dynamic operations</a:t>
                </a:r>
                <a:r>
                  <a:rPr lang="en-US" sz="2000" dirty="0"/>
                  <a:t>:</a:t>
                </a:r>
              </a:p>
              <a:p>
                <a:r>
                  <a:rPr lang="en-US" sz="2000" b="1" dirty="0"/>
                  <a:t>Insert</a:t>
                </a:r>
                <a:r>
                  <a:rPr lang="en-US" sz="2000" dirty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): Insert element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at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place in the sequence.</a:t>
                </a:r>
              </a:p>
              <a:p>
                <a:r>
                  <a:rPr lang="en-US" sz="2000" b="1" dirty="0"/>
                  <a:t>Delete</a:t>
                </a:r>
                <a:r>
                  <a:rPr lang="en-US" sz="2000" dirty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): Delete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element from the sequence.</a:t>
                </a:r>
              </a:p>
              <a:p>
                <a:r>
                  <a:rPr lang="en-US" sz="2000" b="1" dirty="0"/>
                  <a:t>Report</a:t>
                </a:r>
                <a:r>
                  <a:rPr lang="en-US" sz="2000" dirty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): Report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element from the sequence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Application specific operation</a:t>
                </a:r>
                <a:r>
                  <a:rPr lang="en-US" sz="2000" dirty="0"/>
                  <a:t>:</a:t>
                </a:r>
              </a:p>
              <a:p>
                <a:r>
                  <a:rPr lang="en-US" sz="2000" b="1" dirty="0"/>
                  <a:t>Add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Add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all elements starting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place 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place in the sequence.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720" t="-674" r="-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9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Performing </a:t>
            </a:r>
            <a:r>
              <a:rPr lang="en-US" sz="3600" b="1" dirty="0">
                <a:solidFill>
                  <a:srgbClr val="002060"/>
                </a:solidFill>
              </a:rPr>
              <a:t>Add</a:t>
            </a:r>
            <a:r>
              <a:rPr lang="en-US" sz="3600" b="1" dirty="0"/>
              <a:t>(</a:t>
            </a:r>
            <a:r>
              <a:rPr lang="en-US" sz="3600" b="1" dirty="0" err="1">
                <a:solidFill>
                  <a:srgbClr val="0070C0"/>
                </a:solidFill>
              </a:rPr>
              <a:t>T</a:t>
            </a:r>
            <a:r>
              <a:rPr lang="en-US" sz="3600" b="1" dirty="0" err="1"/>
              <a:t>,i,j,x</a:t>
            </a:r>
            <a:r>
              <a:rPr lang="en-US" sz="3600" b="1" dirty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1752600" y="2057400"/>
            <a:ext cx="5867400" cy="44196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3810000" y="5410200"/>
            <a:ext cx="304800" cy="457200"/>
            <a:chOff x="4876800" y="4659868"/>
            <a:chExt cx="304800" cy="457200"/>
          </a:xfrm>
        </p:grpSpPr>
        <p:sp>
          <p:nvSpPr>
            <p:cNvPr id="8" name="Oval 7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876800" y="46598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i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T</a:t>
            </a:r>
          </a:p>
        </p:txBody>
      </p:sp>
      <p:sp>
        <p:nvSpPr>
          <p:cNvPr id="5" name="Down Ribbon 4"/>
          <p:cNvSpPr/>
          <p:nvPr/>
        </p:nvSpPr>
        <p:spPr>
          <a:xfrm>
            <a:off x="0" y="2111282"/>
            <a:ext cx="3810000" cy="1396966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View the entire tree </a:t>
            </a:r>
            <a:r>
              <a:rPr lang="en-US" sz="1600" b="1" dirty="0">
                <a:solidFill>
                  <a:srgbClr val="0070C0"/>
                </a:solidFill>
              </a:rPr>
              <a:t>T</a:t>
            </a:r>
            <a:r>
              <a:rPr lang="en-US" sz="1600" dirty="0">
                <a:solidFill>
                  <a:srgbClr val="002060"/>
                </a:solidFill>
              </a:rPr>
              <a:t> from perspective of the paths from </a:t>
            </a:r>
            <a:r>
              <a:rPr lang="en-US" sz="1600" b="1" dirty="0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rgbClr val="002060"/>
                </a:solidFill>
              </a:rPr>
              <a:t> and </a:t>
            </a:r>
            <a:r>
              <a:rPr lang="en-US" sz="1600" b="1" dirty="0">
                <a:solidFill>
                  <a:schemeClr val="tx1"/>
                </a:solidFill>
              </a:rPr>
              <a:t>j </a:t>
            </a:r>
            <a:r>
              <a:rPr lang="en-US" sz="1600" dirty="0">
                <a:solidFill>
                  <a:srgbClr val="002060"/>
                </a:solidFill>
              </a:rPr>
              <a:t>to the </a:t>
            </a:r>
            <a:r>
              <a:rPr lang="en-US" sz="1600" b="1" dirty="0">
                <a:solidFill>
                  <a:srgbClr val="002060"/>
                </a:solidFill>
              </a:rPr>
              <a:t>root</a:t>
            </a:r>
            <a:r>
              <a:rPr lang="en-US" sz="1600" dirty="0">
                <a:solidFill>
                  <a:srgbClr val="002060"/>
                </a:solidFill>
              </a:rPr>
              <a:t>. </a:t>
            </a:r>
          </a:p>
          <a:p>
            <a:pPr algn="ctr"/>
            <a:r>
              <a:rPr lang="en-US" sz="1600" dirty="0">
                <a:solidFill>
                  <a:srgbClr val="C00000"/>
                </a:solidFill>
              </a:rPr>
              <a:t>How will </a:t>
            </a:r>
            <a:r>
              <a:rPr lang="en-US" sz="1600" b="1" dirty="0">
                <a:solidFill>
                  <a:srgbClr val="0070C0"/>
                </a:solidFill>
              </a:rPr>
              <a:t>T</a:t>
            </a:r>
            <a:r>
              <a:rPr lang="en-US" sz="1600" dirty="0">
                <a:solidFill>
                  <a:srgbClr val="C00000"/>
                </a:solidFill>
              </a:rPr>
              <a:t> look like ?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4778282" y="3101882"/>
            <a:ext cx="1470118" cy="2235167"/>
            <a:chOff x="4778282" y="3101882"/>
            <a:chExt cx="1470118" cy="223516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778282" y="3101882"/>
              <a:ext cx="257422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0292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4" idx="5"/>
            </p:cNvCxnSpPr>
            <p:nvPr/>
          </p:nvCxnSpPr>
          <p:spPr>
            <a:xfrm>
              <a:off x="5159282" y="3559082"/>
              <a:ext cx="2732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10200" y="3886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5"/>
              <a:endCxn id="49" idx="1"/>
            </p:cNvCxnSpPr>
            <p:nvPr/>
          </p:nvCxnSpPr>
          <p:spPr>
            <a:xfrm>
              <a:off x="5540282" y="4016282"/>
              <a:ext cx="1970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7150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867400" y="4495800"/>
              <a:ext cx="273236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096000" y="4876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>
              <a:stCxn id="51" idx="3"/>
            </p:cNvCxnSpPr>
            <p:nvPr/>
          </p:nvCxnSpPr>
          <p:spPr>
            <a:xfrm flipH="1">
              <a:off x="5845082" y="5006882"/>
              <a:ext cx="273236" cy="3301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5646724" y="4953000"/>
            <a:ext cx="296876" cy="521732"/>
            <a:chOff x="4876800" y="4583668"/>
            <a:chExt cx="296876" cy="521732"/>
          </a:xfrm>
        </p:grpSpPr>
        <p:sp>
          <p:nvSpPr>
            <p:cNvPr id="61" name="Oval 60"/>
            <p:cNvSpPr/>
            <p:nvPr/>
          </p:nvSpPr>
          <p:spPr>
            <a:xfrm>
              <a:off x="4953000" y="4953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876800" y="458366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j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581400" y="2035082"/>
            <a:ext cx="1227579" cy="3744450"/>
            <a:chOff x="3581400" y="2035082"/>
            <a:chExt cx="1227579" cy="3744450"/>
          </a:xfrm>
        </p:grpSpPr>
        <p:cxnSp>
          <p:nvCxnSpPr>
            <p:cNvPr id="40" name="Straight Arrow Connector 39"/>
            <p:cNvCxnSpPr>
              <a:stCxn id="23" idx="3"/>
            </p:cNvCxnSpPr>
            <p:nvPr/>
          </p:nvCxnSpPr>
          <p:spPr>
            <a:xfrm flipH="1">
              <a:off x="3756118" y="4092482"/>
              <a:ext cx="250918" cy="28388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3581400" y="2035082"/>
              <a:ext cx="1227579" cy="3744450"/>
              <a:chOff x="3581400" y="2035082"/>
              <a:chExt cx="1227579" cy="374445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3657600" y="2035082"/>
                <a:ext cx="1151379" cy="2841718"/>
                <a:chOff x="3657600" y="2035082"/>
                <a:chExt cx="1151379" cy="2841718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3787682" y="2035082"/>
                  <a:ext cx="1021297" cy="2841718"/>
                  <a:chOff x="3993964" y="2057400"/>
                  <a:chExt cx="1021297" cy="2841718"/>
                </a:xfrm>
              </p:grpSpPr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3993964" y="2176338"/>
                    <a:ext cx="1021297" cy="2722780"/>
                    <a:chOff x="3993964" y="2176338"/>
                    <a:chExt cx="1021297" cy="2722780"/>
                  </a:xfrm>
                </p:grpSpPr>
                <p:cxnSp>
                  <p:nvCxnSpPr>
                    <p:cNvPr id="11" name="Straight Arrow Connector 10"/>
                    <p:cNvCxnSpPr/>
                    <p:nvPr/>
                  </p:nvCxnSpPr>
                  <p:spPr>
                    <a:xfrm flipH="1">
                      <a:off x="4628678" y="2176338"/>
                      <a:ext cx="174718" cy="327118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4495800" y="25146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6" name="Straight Arrow Connector 15"/>
                    <p:cNvCxnSpPr>
                      <a:stCxn id="15" idx="5"/>
                      <a:endCxn id="20" idx="1"/>
                    </p:cNvCxnSpPr>
                    <p:nvPr/>
                  </p:nvCxnSpPr>
                  <p:spPr>
                    <a:xfrm>
                      <a:off x="4625882" y="2644682"/>
                      <a:ext cx="259297" cy="35313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Straight Arrow Connector 16"/>
                    <p:cNvCxnSpPr>
                      <a:endCxn id="22" idx="0"/>
                    </p:cNvCxnSpPr>
                    <p:nvPr/>
                  </p:nvCxnSpPr>
                  <p:spPr>
                    <a:xfrm flipH="1">
                      <a:off x="4572000" y="3124200"/>
                      <a:ext cx="304800" cy="45720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4862861" y="2975494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4495800" y="35814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4191000" y="3984718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4" name="Straight Arrow Connector 23"/>
                    <p:cNvCxnSpPr>
                      <a:stCxn id="22" idx="3"/>
                    </p:cNvCxnSpPr>
                    <p:nvPr/>
                  </p:nvCxnSpPr>
                  <p:spPr>
                    <a:xfrm flipH="1">
                      <a:off x="4267200" y="3711482"/>
                      <a:ext cx="250918" cy="276285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Straight Arrow Connector 27"/>
                    <p:cNvCxnSpPr>
                      <a:stCxn id="34" idx="5"/>
                    </p:cNvCxnSpPr>
                    <p:nvPr/>
                  </p:nvCxnSpPr>
                  <p:spPr>
                    <a:xfrm>
                      <a:off x="3993964" y="4495800"/>
                      <a:ext cx="273236" cy="403318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" name="Oval 36"/>
                  <p:cNvSpPr/>
                  <p:nvPr/>
                </p:nvSpPr>
                <p:spPr>
                  <a:xfrm>
                    <a:off x="4800600" y="2057400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4" name="Oval 33"/>
                <p:cNvSpPr/>
                <p:nvPr/>
              </p:nvSpPr>
              <p:spPr>
                <a:xfrm>
                  <a:off x="3657600" y="43434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3" name="Oval 62"/>
              <p:cNvSpPr/>
              <p:nvPr/>
            </p:nvSpPr>
            <p:spPr>
              <a:xfrm>
                <a:off x="3962400" y="4876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Arrow Connector 63"/>
              <p:cNvCxnSpPr>
                <a:stCxn id="63" idx="3"/>
              </p:cNvCxnSpPr>
              <p:nvPr/>
            </p:nvCxnSpPr>
            <p:spPr>
              <a:xfrm flipH="1">
                <a:off x="3689164" y="5006882"/>
                <a:ext cx="295554" cy="35248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3581400" y="5334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Arrow Connector 65"/>
              <p:cNvCxnSpPr>
                <a:endCxn id="38" idx="2"/>
              </p:cNvCxnSpPr>
              <p:nvPr/>
            </p:nvCxnSpPr>
            <p:spPr>
              <a:xfrm>
                <a:off x="3733800" y="5486400"/>
                <a:ext cx="223035" cy="29313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Group 81"/>
          <p:cNvGrpSpPr/>
          <p:nvPr/>
        </p:nvGrpSpPr>
        <p:grpSpPr>
          <a:xfrm>
            <a:off x="4808980" y="2831068"/>
            <a:ext cx="2520241" cy="369332"/>
            <a:chOff x="4808980" y="2831068"/>
            <a:chExt cx="2520241" cy="369332"/>
          </a:xfrm>
        </p:grpSpPr>
        <p:cxnSp>
          <p:nvCxnSpPr>
            <p:cNvPr id="78" name="Straight Arrow Connector 77"/>
            <p:cNvCxnSpPr/>
            <p:nvPr/>
          </p:nvCxnSpPr>
          <p:spPr>
            <a:xfrm flipH="1">
              <a:off x="4808980" y="3029376"/>
              <a:ext cx="17442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6477000" y="2831068"/>
              <a:ext cx="852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LCA(</a:t>
              </a:r>
              <a:r>
                <a:rPr lang="en-US" b="1" dirty="0" err="1"/>
                <a:t>i,j</a:t>
              </a:r>
              <a:r>
                <a:rPr lang="en-US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838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  <p:bldP spid="39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Performing </a:t>
            </a:r>
            <a:r>
              <a:rPr lang="en-US" sz="3600" b="1" dirty="0">
                <a:solidFill>
                  <a:srgbClr val="002060"/>
                </a:solidFill>
              </a:rPr>
              <a:t>Add</a:t>
            </a:r>
            <a:r>
              <a:rPr lang="en-US" sz="3600" b="1" dirty="0"/>
              <a:t>(</a:t>
            </a:r>
            <a:r>
              <a:rPr lang="en-US" sz="3600" b="1" dirty="0" err="1">
                <a:solidFill>
                  <a:srgbClr val="0070C0"/>
                </a:solidFill>
              </a:rPr>
              <a:t>T</a:t>
            </a:r>
            <a:r>
              <a:rPr lang="en-US" sz="3600" b="1" dirty="0" err="1"/>
              <a:t>,i,j,x</a:t>
            </a:r>
            <a:r>
              <a:rPr lang="en-US" sz="3600" b="1" dirty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T</a:t>
            </a:r>
          </a:p>
        </p:txBody>
      </p:sp>
      <p:cxnSp>
        <p:nvCxnSpPr>
          <p:cNvPr id="40" name="Straight Arrow Connector 39"/>
          <p:cNvCxnSpPr>
            <a:stCxn id="23" idx="3"/>
          </p:cNvCxnSpPr>
          <p:nvPr/>
        </p:nvCxnSpPr>
        <p:spPr>
          <a:xfrm flipH="1">
            <a:off x="3756118" y="4092482"/>
            <a:ext cx="250918" cy="2838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778282" y="3101882"/>
            <a:ext cx="1470118" cy="2235167"/>
            <a:chOff x="4778282" y="3101882"/>
            <a:chExt cx="1470118" cy="223516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778282" y="3101882"/>
              <a:ext cx="257422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0292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4" idx="5"/>
            </p:cNvCxnSpPr>
            <p:nvPr/>
          </p:nvCxnSpPr>
          <p:spPr>
            <a:xfrm>
              <a:off x="5159282" y="3559082"/>
              <a:ext cx="2732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10200" y="3886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5"/>
              <a:endCxn id="49" idx="1"/>
            </p:cNvCxnSpPr>
            <p:nvPr/>
          </p:nvCxnSpPr>
          <p:spPr>
            <a:xfrm>
              <a:off x="5540282" y="4016282"/>
              <a:ext cx="1970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7150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867400" y="4495800"/>
              <a:ext cx="273236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096000" y="4876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>
              <a:stCxn id="51" idx="3"/>
            </p:cNvCxnSpPr>
            <p:nvPr/>
          </p:nvCxnSpPr>
          <p:spPr>
            <a:xfrm flipH="1">
              <a:off x="5845082" y="5006882"/>
              <a:ext cx="273236" cy="3301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5646724" y="4953000"/>
            <a:ext cx="296876" cy="521732"/>
            <a:chOff x="4876800" y="4583668"/>
            <a:chExt cx="296876" cy="521732"/>
          </a:xfrm>
        </p:grpSpPr>
        <p:sp>
          <p:nvSpPr>
            <p:cNvPr id="61" name="Oval 60"/>
            <p:cNvSpPr/>
            <p:nvPr/>
          </p:nvSpPr>
          <p:spPr>
            <a:xfrm>
              <a:off x="4953000" y="4953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876800" y="458366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j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657600" y="2035082"/>
            <a:ext cx="1151379" cy="2460718"/>
            <a:chOff x="3657600" y="2035082"/>
            <a:chExt cx="1151379" cy="2460718"/>
          </a:xfrm>
        </p:grpSpPr>
        <p:grpSp>
          <p:nvGrpSpPr>
            <p:cNvPr id="42" name="Group 41"/>
            <p:cNvGrpSpPr/>
            <p:nvPr/>
          </p:nvGrpSpPr>
          <p:grpSpPr>
            <a:xfrm>
              <a:off x="3984718" y="2035082"/>
              <a:ext cx="824261" cy="2079718"/>
              <a:chOff x="4191000" y="2057400"/>
              <a:chExt cx="824261" cy="207971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4191000" y="2176338"/>
                <a:ext cx="824261" cy="1960780"/>
                <a:chOff x="4191000" y="2176338"/>
                <a:chExt cx="824261" cy="1960780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4628678" y="2176338"/>
                  <a:ext cx="174718" cy="32711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4495800" y="2514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Arrow Connector 15"/>
                <p:cNvCxnSpPr>
                  <a:stCxn id="15" idx="5"/>
                  <a:endCxn id="20" idx="1"/>
                </p:cNvCxnSpPr>
                <p:nvPr/>
              </p:nvCxnSpPr>
              <p:spPr>
                <a:xfrm>
                  <a:off x="4625882" y="2644682"/>
                  <a:ext cx="259297" cy="35313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endCxn id="22" idx="0"/>
                </p:cNvCxnSpPr>
                <p:nvPr/>
              </p:nvCxnSpPr>
              <p:spPr>
                <a:xfrm flipH="1">
                  <a:off x="4572000" y="3124200"/>
                  <a:ext cx="304800" cy="4572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/>
                <p:cNvSpPr/>
                <p:nvPr/>
              </p:nvSpPr>
              <p:spPr>
                <a:xfrm>
                  <a:off x="4862861" y="2975494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4495800" y="35814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191000" y="3984718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Arrow Connector 23"/>
                <p:cNvCxnSpPr>
                  <a:stCxn id="22" idx="3"/>
                </p:cNvCxnSpPr>
                <p:nvPr/>
              </p:nvCxnSpPr>
              <p:spPr>
                <a:xfrm flipH="1">
                  <a:off x="4267200" y="3711482"/>
                  <a:ext cx="250918" cy="276285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Oval 36"/>
              <p:cNvSpPr/>
              <p:nvPr/>
            </p:nvSpPr>
            <p:spPr>
              <a:xfrm>
                <a:off x="4800600" y="2057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36576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35430" y="2622364"/>
            <a:ext cx="381000" cy="599965"/>
            <a:chOff x="6705600" y="2209800"/>
            <a:chExt cx="381000" cy="599965"/>
          </a:xfrm>
        </p:grpSpPr>
        <p:sp>
          <p:nvSpPr>
            <p:cNvPr id="7" name="Isosceles Triangle 6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6858000" y="2209800"/>
              <a:ext cx="2286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800600" y="3591035"/>
            <a:ext cx="304800" cy="599965"/>
            <a:chOff x="6705600" y="2209800"/>
            <a:chExt cx="304800" cy="599965"/>
          </a:xfrm>
        </p:grpSpPr>
        <p:sp>
          <p:nvSpPr>
            <p:cNvPr id="55" name="Isosceles Triangle 5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5105400" y="4048235"/>
            <a:ext cx="304800" cy="599965"/>
            <a:chOff x="6705600" y="2209800"/>
            <a:chExt cx="304800" cy="599965"/>
          </a:xfrm>
        </p:grpSpPr>
        <p:sp>
          <p:nvSpPr>
            <p:cNvPr id="58" name="Isosceles Triangle 5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86400" y="4495800"/>
            <a:ext cx="304800" cy="599965"/>
            <a:chOff x="6705600" y="2209800"/>
            <a:chExt cx="304800" cy="599965"/>
          </a:xfrm>
        </p:grpSpPr>
        <p:sp>
          <p:nvSpPr>
            <p:cNvPr id="68" name="Isosceles Triangle 6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352800" y="4473482"/>
            <a:ext cx="327118" cy="546083"/>
            <a:chOff x="6705600" y="2263682"/>
            <a:chExt cx="327118" cy="546083"/>
          </a:xfrm>
        </p:grpSpPr>
        <p:sp>
          <p:nvSpPr>
            <p:cNvPr id="71" name="Isosceles Triangle 70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>
              <a:stCxn id="34" idx="3"/>
            </p:cNvCxnSpPr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4419600" y="3626036"/>
            <a:ext cx="304800" cy="564964"/>
            <a:chOff x="6705600" y="2244801"/>
            <a:chExt cx="304800" cy="564964"/>
          </a:xfrm>
        </p:grpSpPr>
        <p:sp>
          <p:nvSpPr>
            <p:cNvPr id="76" name="Isosceles Triangle 75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114800" y="4083236"/>
            <a:ext cx="304800" cy="564964"/>
            <a:chOff x="6705600" y="2244801"/>
            <a:chExt cx="304800" cy="564964"/>
          </a:xfrm>
        </p:grpSpPr>
        <p:sp>
          <p:nvSpPr>
            <p:cNvPr id="79" name="Isosceles Triangle 78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>
            <a:off x="3787682" y="4473482"/>
            <a:ext cx="273236" cy="4033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962400" y="48768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82" idx="3"/>
          </p:cNvCxnSpPr>
          <p:nvPr/>
        </p:nvCxnSpPr>
        <p:spPr>
          <a:xfrm flipH="1">
            <a:off x="3689164" y="5006882"/>
            <a:ext cx="295554" cy="3524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581400" y="5334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4114800" y="4997636"/>
            <a:ext cx="304800" cy="512591"/>
            <a:chOff x="6705600" y="2244801"/>
            <a:chExt cx="304800" cy="512591"/>
          </a:xfrm>
        </p:grpSpPr>
        <p:sp>
          <p:nvSpPr>
            <p:cNvPr id="90" name="Isosceles Triangle 89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4085079" y="5844955"/>
            <a:ext cx="304800" cy="564964"/>
            <a:chOff x="6705600" y="2244801"/>
            <a:chExt cx="304800" cy="564964"/>
          </a:xfrm>
        </p:grpSpPr>
        <p:sp>
          <p:nvSpPr>
            <p:cNvPr id="93" name="Isosceles Triangle 9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>
            <a:off x="3733800" y="5486400"/>
            <a:ext cx="223035" cy="293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3810000" y="5410200"/>
            <a:ext cx="304800" cy="457200"/>
            <a:chOff x="4876800" y="4659868"/>
            <a:chExt cx="304800" cy="457200"/>
          </a:xfrm>
        </p:grpSpPr>
        <p:sp>
          <p:nvSpPr>
            <p:cNvPr id="100" name="Oval 99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876800" y="46598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i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57600" y="5854717"/>
            <a:ext cx="327118" cy="546083"/>
            <a:chOff x="6705600" y="2263682"/>
            <a:chExt cx="327118" cy="546083"/>
          </a:xfrm>
        </p:grpSpPr>
        <p:sp>
          <p:nvSpPr>
            <p:cNvPr id="103" name="Isosceles Triangle 10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248400" y="4973809"/>
            <a:ext cx="304800" cy="512591"/>
            <a:chOff x="6705600" y="2244801"/>
            <a:chExt cx="304800" cy="512591"/>
          </a:xfrm>
        </p:grpSpPr>
        <p:sp>
          <p:nvSpPr>
            <p:cNvPr id="106" name="Isosceles Triangle 105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5867400" y="5431009"/>
            <a:ext cx="304800" cy="512591"/>
            <a:chOff x="6705600" y="2244801"/>
            <a:chExt cx="304800" cy="512591"/>
          </a:xfrm>
        </p:grpSpPr>
        <p:sp>
          <p:nvSpPr>
            <p:cNvPr id="109" name="Isosceles Triangle 108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3276600" y="5473717"/>
            <a:ext cx="327118" cy="546083"/>
            <a:chOff x="6705600" y="2263682"/>
            <a:chExt cx="327118" cy="546083"/>
          </a:xfrm>
        </p:grpSpPr>
        <p:sp>
          <p:nvSpPr>
            <p:cNvPr id="112" name="Isosceles Triangle 111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410200" y="5410200"/>
            <a:ext cx="327118" cy="546083"/>
            <a:chOff x="6705600" y="2263682"/>
            <a:chExt cx="327118" cy="546083"/>
          </a:xfrm>
        </p:grpSpPr>
        <p:sp>
          <p:nvSpPr>
            <p:cNvPr id="115" name="Isosceles Triangle 11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Isosceles Triangle 116"/>
          <p:cNvSpPr/>
          <p:nvPr/>
        </p:nvSpPr>
        <p:spPr>
          <a:xfrm>
            <a:off x="1752600" y="2057400"/>
            <a:ext cx="5867400" cy="4419600"/>
          </a:xfrm>
          <a:prstGeom prst="triangle">
            <a:avLst/>
          </a:prstGeom>
          <a:noFill/>
          <a:ln w="6350">
            <a:solidFill>
              <a:srgbClr val="006C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4808980" y="2831068"/>
            <a:ext cx="2520241" cy="369332"/>
            <a:chOff x="4808980" y="2831068"/>
            <a:chExt cx="2520241" cy="369332"/>
          </a:xfrm>
        </p:grpSpPr>
        <p:cxnSp>
          <p:nvCxnSpPr>
            <p:cNvPr id="119" name="Straight Arrow Connector 118"/>
            <p:cNvCxnSpPr/>
            <p:nvPr/>
          </p:nvCxnSpPr>
          <p:spPr>
            <a:xfrm flipH="1">
              <a:off x="4808980" y="3029376"/>
              <a:ext cx="17442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6477000" y="2831068"/>
              <a:ext cx="852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LCA(</a:t>
              </a:r>
              <a:r>
                <a:rPr lang="en-US" b="1" dirty="0" err="1"/>
                <a:t>i,j</a:t>
              </a:r>
              <a:r>
                <a:rPr lang="en-US" dirty="0"/>
                <a:t>)</a:t>
              </a:r>
            </a:p>
          </p:txBody>
        </p:sp>
      </p:grpSp>
      <p:sp>
        <p:nvSpPr>
          <p:cNvPr id="95" name="Oval 94"/>
          <p:cNvSpPr/>
          <p:nvPr/>
        </p:nvSpPr>
        <p:spPr>
          <a:xfrm>
            <a:off x="4656580" y="2939534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3962400" y="57150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5715000" y="53340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609600" y="1676401"/>
            <a:ext cx="2819400" cy="1217302"/>
          </a:xfrm>
          <a:prstGeom prst="cloudCallout">
            <a:avLst>
              <a:gd name="adj1" fmla="val -29301"/>
              <a:gd name="adj2" fmla="val 769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What are the nodes whose values has to be incremented by </a:t>
            </a:r>
            <a:r>
              <a:rPr lang="en-US" sz="1400" b="1" dirty="0">
                <a:solidFill>
                  <a:srgbClr val="002060"/>
                </a:solidFill>
              </a:rPr>
              <a:t>x 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74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 animBg="1"/>
      <p:bldP spid="97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13569</TotalTime>
  <Words>2583</Words>
  <Application>Microsoft Macintosh PowerPoint</Application>
  <PresentationFormat>On-screen Show (4:3)</PresentationFormat>
  <Paragraphs>586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Cambria Math</vt:lpstr>
      <vt:lpstr>Wingdings</vt:lpstr>
      <vt:lpstr>Office Theme</vt:lpstr>
      <vt:lpstr>Design and Analysis of Algorithms CS345</vt:lpstr>
      <vt:lpstr>Dynamic Sequence </vt:lpstr>
      <vt:lpstr>Representing sequence using a BST </vt:lpstr>
      <vt:lpstr>Representing sequence using a BST </vt:lpstr>
      <vt:lpstr>Report(T, i)</vt:lpstr>
      <vt:lpstr>Insert(T, i, x) </vt:lpstr>
      <vt:lpstr>Example 2: sequence of numbers</vt:lpstr>
      <vt:lpstr>Performing Add(T,i,j,x)</vt:lpstr>
      <vt:lpstr>Performing Add(T,i,j,x)</vt:lpstr>
      <vt:lpstr>Performing Add(T,i,j,x)</vt:lpstr>
      <vt:lpstr>Performing Add(T,i,j,x)</vt:lpstr>
      <vt:lpstr>Performing Add(T,i,j,x) </vt:lpstr>
      <vt:lpstr>Homework</vt:lpstr>
      <vt:lpstr>Example 3:  sequence of bits  </vt:lpstr>
      <vt:lpstr>Example 1: sequence of numbers</vt:lpstr>
      <vt:lpstr>interval tree  </vt:lpstr>
      <vt:lpstr>Interval</vt:lpstr>
      <vt:lpstr>Problem Definition</vt:lpstr>
      <vt:lpstr>How to build a BST on intervals ?</vt:lpstr>
      <vt:lpstr>How to build a BST on intervals ?</vt:lpstr>
      <vt:lpstr>How to build a BST on intervals ?</vt:lpstr>
      <vt:lpstr>How to augment the BST ?</vt:lpstr>
      <vt:lpstr>How to perform Overlap(S,I) efficiently ? </vt:lpstr>
      <vt:lpstr>How to perform Overlap(S,I) efficiently ? </vt:lpstr>
      <vt:lpstr>Augmentation of BST</vt:lpstr>
      <vt:lpstr>Overlap(T, I)</vt:lpstr>
      <vt:lpstr>Application 1  </vt:lpstr>
      <vt:lpstr>Application 1  </vt:lpstr>
      <vt:lpstr>Algorithm </vt:lpstr>
      <vt:lpstr>Application 2 </vt:lpstr>
      <vt:lpstr>             ProBLEM  of NEXT LECTURE</vt:lpstr>
      <vt:lpstr>An Electric Circuit </vt:lpstr>
      <vt:lpstr>Problem definition</vt:lpstr>
      <vt:lpstr>Working on an Example </vt:lpstr>
      <vt:lpstr>Working on an Example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1209</cp:revision>
  <dcterms:created xsi:type="dcterms:W3CDTF">2011-12-03T04:13:03Z</dcterms:created>
  <dcterms:modified xsi:type="dcterms:W3CDTF">2024-08-10T03:38:42Z</dcterms:modified>
</cp:coreProperties>
</file>