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563" r:id="rId3"/>
    <p:sldId id="565" r:id="rId4"/>
    <p:sldId id="555" r:id="rId5"/>
    <p:sldId id="556" r:id="rId6"/>
    <p:sldId id="539" r:id="rId7"/>
    <p:sldId id="558" r:id="rId8"/>
    <p:sldId id="559" r:id="rId9"/>
    <p:sldId id="561" r:id="rId10"/>
    <p:sldId id="560" r:id="rId11"/>
    <p:sldId id="550" r:id="rId12"/>
    <p:sldId id="562" r:id="rId13"/>
    <p:sldId id="541" r:id="rId14"/>
    <p:sldId id="540" r:id="rId15"/>
    <p:sldId id="5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8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5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5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20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hyperlink" Target="https://www.cs.umd.edu/~tomg/projects/landscapes/" TargetMode="External"/><Relationship Id="rId11" Type="http://schemas.openxmlformats.org/officeDocument/2006/relationships/image" Target="../media/image29.jpeg"/><Relationship Id="rId5" Type="http://schemas.openxmlformats.org/officeDocument/2006/relationships/image" Target="../media/image27.jpeg"/><Relationship Id="rId10" Type="http://schemas.openxmlformats.org/officeDocument/2006/relationships/image" Target="../media/image28.jpeg"/><Relationship Id="rId4" Type="http://schemas.openxmlformats.org/officeDocument/2006/relationships/image" Target="../media/image26.jpeg"/><Relationship Id="rId9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6.png"/><Relationship Id="rId11" Type="http://schemas.openxmlformats.org/officeDocument/2006/relationships/image" Target="../media/image50.png"/><Relationship Id="rId5" Type="http://schemas.openxmlformats.org/officeDocument/2006/relationships/image" Target="../media/image55.png"/><Relationship Id="rId10" Type="http://schemas.openxmlformats.org/officeDocument/2006/relationships/image" Target="../media/image4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37.png"/><Relationship Id="rId7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14.jpe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40" y="2478313"/>
            <a:ext cx="11294737" cy="190137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Beyond MLPs: Convolutional Neural Networks</a:t>
            </a:r>
            <a:endParaRPr lang="en-IN" sz="4800" b="1" dirty="0">
              <a:solidFill>
                <a:schemeClr val="bg1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837752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CNNs also consist of a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pooling operation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after each conv layer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Pooling plays two important roles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Reducing the size of the feature maps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Combining local features to make global features</a:t>
                </a:r>
              </a:p>
              <a:p>
                <a:pPr marL="0" indent="0">
                  <a:buNone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Need to specify the size of group to pool, and pooling stride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Max pooling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and </a:t>
                </a: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average pooling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are popular pooling methods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“Global average pooling” (GAP)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is another option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Given feature map of size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(</a:t>
                </a:r>
                <a:r>
                  <a:rPr lang="en-IN" sz="2000" dirty="0" err="1">
                    <a:latin typeface="Abadi Extra Light" panose="020B0204020104020204" pitchFamily="34" charset="0"/>
                  </a:rPr>
                  <a:t>e.g</a:t>
                </a:r>
                <a:r>
                  <a:rPr lang="en-IN" sz="2000" dirty="0">
                    <a:latin typeface="Abadi Extra Light" panose="020B0204020104020204" pitchFamily="34" charset="0"/>
                  </a:rPr>
                  <a:t>, if there are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channels), it averages all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locations to give a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sz="2000" dirty="0">
                    <a:latin typeface="Abadi Extra Light" panose="020B0204020104020204" pitchFamily="34" charset="0"/>
                  </a:rPr>
                  <a:t> feature map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000" dirty="0">
                    <a:latin typeface="Abadi Extra Light" panose="020B0204020104020204" pitchFamily="34" charset="0"/>
                  </a:rPr>
                  <a:t>Reduces the number of features significantly and also allows handling feature maps of different heights and widths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IN" sz="1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8377528" cy="5557532"/>
              </a:xfrm>
              <a:blipFill>
                <a:blip r:embed="rId3"/>
                <a:stretch>
                  <a:fillRect l="-1019" t="-1645" b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92A17E-94E8-95B7-35F4-BB58BB7A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83" y="1422401"/>
            <a:ext cx="3677284" cy="260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28A07CD-920E-19B6-B2AE-2092FD4F2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390" y="4549722"/>
            <a:ext cx="3365077" cy="190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9D6D1B-E6C3-15E2-50B1-D70A27CB0DAD}"/>
              </a:ext>
            </a:extLst>
          </p:cNvPr>
          <p:cNvSpPr txBox="1"/>
          <p:nvPr/>
        </p:nvSpPr>
        <p:spPr>
          <a:xfrm>
            <a:off x="10938354" y="200959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784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CNNs have Translation Invariance!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Even if the object of interest has shifted/translated, CNN don’t face a problem (it will be detected regardless of its location in the image)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simple example below shows how (max) pooling helps with this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CNNs use a combination of conv + pooling operations in several hidden layers so CNNs remain invariant to even more significant translations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457200" lvl="1" indent="0">
              <a:buNone/>
            </a:pPr>
            <a:r>
              <a:rPr lang="en-IN" sz="2200" dirty="0">
                <a:latin typeface="Abadi Extra Light" panose="020B0204020104020204" pitchFamily="34" charset="0"/>
              </a:rPr>
              <a:t> </a:t>
            </a:r>
            <a:endParaRPr lang="en-IN" sz="1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DF98EF5-2912-DFDA-58A0-183743C1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729" y="2508235"/>
            <a:ext cx="5990659" cy="127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E45E7B5-B3CB-5A1B-8EE9-CCCFDCA0F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85" y="4058941"/>
            <a:ext cx="6204971" cy="129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383E45-B2FA-7DF4-98F8-28BD723098C7}"/>
              </a:ext>
            </a:extLst>
          </p:cNvPr>
          <p:cNvSpPr txBox="1"/>
          <p:nvPr/>
        </p:nvSpPr>
        <p:spPr>
          <a:xfrm>
            <a:off x="178594" y="6557963"/>
            <a:ext cx="6819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Pic credit: https://divsoni2012.medium.com/translation-invariance-in-convolutional-neural-networks-61d9b6fa03df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011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CNN: Summary of the overall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overall structure of a CNN looks something like this</a:t>
            </a:r>
            <a:endParaRPr lang="en-IN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BA139C-9777-EBC6-9685-4700BF8129BE}"/>
              </a:ext>
            </a:extLst>
          </p:cNvPr>
          <p:cNvSpPr txBox="1"/>
          <p:nvPr/>
        </p:nvSpPr>
        <p:spPr>
          <a:xfrm>
            <a:off x="154546" y="6503831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credit: PML-1 (Murphy, 2022),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F9E1C-243C-12F5-E0DB-0A388C74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119" y="2681026"/>
            <a:ext cx="9732235" cy="3324377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9554E46-3F3E-C565-6479-2A7B519B70A8}"/>
              </a:ext>
            </a:extLst>
          </p:cNvPr>
          <p:cNvSpPr/>
          <p:nvPr/>
        </p:nvSpPr>
        <p:spPr>
          <a:xfrm>
            <a:off x="3021712" y="1823774"/>
            <a:ext cx="3707699" cy="650081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Thickness of this box denotes how many filters we used (each filter itself may consist of multiple channels if the input has multiple channels)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12D6FE85-8AB1-C31D-6D2F-3BF3EE2EEC70}"/>
              </a:ext>
            </a:extLst>
          </p:cNvPr>
          <p:cNvSpPr/>
          <p:nvPr/>
        </p:nvSpPr>
        <p:spPr>
          <a:xfrm>
            <a:off x="4296918" y="2700380"/>
            <a:ext cx="3455288" cy="650081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Pooling only downscales the height and width; The size of the other dimension remains the same as in the previous conv layer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E9E872C-A593-1FA1-8711-5265CAD3333B}"/>
              </a:ext>
            </a:extLst>
          </p:cNvPr>
          <p:cNvSpPr/>
          <p:nvPr/>
        </p:nvSpPr>
        <p:spPr>
          <a:xfrm>
            <a:off x="8196611" y="2128844"/>
            <a:ext cx="2859896" cy="950118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Towards the end, we usually flatten the feature map (or use GAP to get a flattened input) and use one or more fully connected layers like in MLP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52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Problem of Exploding/Vanishing Gradients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8568195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MLPs/CNNs have many hidden layers and gradients in each layer are a product of several Jacobians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Result of these products depends on the eigenvalues of each of these Jacobians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they are large (&gt;1), gradients might blow up (explode)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If they are small (&lt;1), gradients might vanish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blow up, we can use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gradient clipping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Simply cap the magnitude of the gradients!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vanishing gradients, several options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non-saturating activation functions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(recall that the gradient is a product of terms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2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diag</m:t>
                    </m:r>
                    <m:r>
                      <a:rPr lang="en-US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  <m:sup>
                                <m:d>
                                  <m:d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), so the derivative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doesn’t become too small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Use other architectures such as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skip- connections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(will discuss later)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8568195" cy="5557532"/>
              </a:xfrm>
              <a:blipFill>
                <a:blip r:embed="rId3"/>
                <a:stretch>
                  <a:fillRect l="-1139" t="-1645" b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1417EEFE-69E8-AA42-2B28-78A575240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462" y="4922519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91C8CFE2-34FD-BCDF-4626-847E5E88C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645" y="4928641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0436CFF6-60EA-B38A-9347-DD66C7F0A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654" y="4912200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4E23A80E-4B9F-E48E-19D4-5C493AE94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797" y="3879523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063E6D24-F3AF-9E2A-2861-7AB26E688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4980" y="388564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F2399F88-8AC2-85E1-5B02-F8DAA7E2F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204" y="385888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DE282264-A696-FC07-2B41-1D4FE085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462" y="299566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Line 62">
            <a:extLst>
              <a:ext uri="{FF2B5EF4-FFF2-40B4-BE49-F238E27FC236}">
                <a16:creationId xmlns:a16="http://schemas.microsoft.com/office/drawing/2014/main" id="{F237DBA7-FBF0-D5C2-4379-44AF46FB4C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2517" y="3249664"/>
            <a:ext cx="565555" cy="22489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" name="Oval 3">
            <a:extLst>
              <a:ext uri="{FF2B5EF4-FFF2-40B4-BE49-F238E27FC236}">
                <a16:creationId xmlns:a16="http://schemas.microsoft.com/office/drawing/2014/main" id="{53648501-A1B8-EFF0-B88F-20C3BD28E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809" y="296890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Oval 3">
            <a:extLst>
              <a:ext uri="{FF2B5EF4-FFF2-40B4-BE49-F238E27FC236}">
                <a16:creationId xmlns:a16="http://schemas.microsoft.com/office/drawing/2014/main" id="{791EACC5-500F-5D7C-7CA9-D67F6651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9654" y="2985346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2B31BE83-5452-6291-9ECF-355A25836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809" y="1982422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C9607-517B-603A-8D96-F1260A390D6E}"/>
                  </a:ext>
                </a:extLst>
              </p:cNvPr>
              <p:cNvSpPr txBox="1"/>
              <p:nvPr/>
            </p:nvSpPr>
            <p:spPr>
              <a:xfrm>
                <a:off x="8708279" y="5004681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8C9607-517B-603A-8D96-F1260A39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279" y="5004681"/>
                <a:ext cx="307392" cy="276999"/>
              </a:xfrm>
              <a:prstGeom prst="rect">
                <a:avLst/>
              </a:prstGeom>
              <a:blipFill>
                <a:blip r:embed="rId4"/>
                <a:stretch>
                  <a:fillRect l="-12000" r="-2000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313997-D2B9-6BB3-CBAA-33703109DC89}"/>
                  </a:ext>
                </a:extLst>
              </p:cNvPr>
              <p:cNvSpPr txBox="1"/>
              <p:nvPr/>
            </p:nvSpPr>
            <p:spPr>
              <a:xfrm>
                <a:off x="7657970" y="2992948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313997-D2B9-6BB3-CBAA-33703109D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70" y="2992948"/>
                <a:ext cx="1653172" cy="340606"/>
              </a:xfrm>
              <a:prstGeom prst="rect">
                <a:avLst/>
              </a:prstGeom>
              <a:blipFill>
                <a:blip r:embed="rId5"/>
                <a:stretch>
                  <a:fillRect l="-5166" t="-5357" b="-39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17CAB-4B20-0256-1D30-D537E84741EF}"/>
                  </a:ext>
                </a:extLst>
              </p:cNvPr>
              <p:cNvSpPr txBox="1"/>
              <p:nvPr/>
            </p:nvSpPr>
            <p:spPr>
              <a:xfrm>
                <a:off x="9468814" y="1982422"/>
                <a:ext cx="283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817CAB-4B20-0256-1D30-D537E8474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814" y="1982422"/>
                <a:ext cx="283924" cy="276999"/>
              </a:xfrm>
              <a:prstGeom prst="rect">
                <a:avLst/>
              </a:prstGeom>
              <a:blipFill>
                <a:blip r:embed="rId6"/>
                <a:stretch>
                  <a:fillRect l="-21277" t="-23913" r="-51064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EDAA5C-D299-EC40-3780-5217A0902EF8}"/>
              </a:ext>
            </a:extLst>
          </p:cNvPr>
          <p:cNvCxnSpPr>
            <a:stCxn id="5" idx="0"/>
            <a:endCxn id="8" idx="4"/>
          </p:cNvCxnSpPr>
          <p:nvPr/>
        </p:nvCxnSpPr>
        <p:spPr>
          <a:xfrm flipH="1" flipV="1">
            <a:off x="8937572" y="4341485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B27476-0BF6-43C8-AEBF-E9104BA67628}"/>
              </a:ext>
            </a:extLst>
          </p:cNvPr>
          <p:cNvCxnSpPr>
            <a:cxnSpLocks/>
            <a:stCxn id="6" idx="0"/>
            <a:endCxn id="10" idx="4"/>
          </p:cNvCxnSpPr>
          <p:nvPr/>
        </p:nvCxnSpPr>
        <p:spPr>
          <a:xfrm flipV="1">
            <a:off x="10242420" y="4320847"/>
            <a:ext cx="1452559" cy="607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71B80-4290-202E-D7E8-215A5506082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1231429" y="4362328"/>
            <a:ext cx="395665" cy="549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CFCC33-DFDB-9985-0F88-42C9043AE9B0}"/>
              </a:ext>
            </a:extLst>
          </p:cNvPr>
          <p:cNvCxnSpPr>
            <a:cxnSpLocks/>
            <a:stCxn id="7" idx="0"/>
            <a:endCxn id="23" idx="5"/>
          </p:cNvCxnSpPr>
          <p:nvPr/>
        </p:nvCxnSpPr>
        <p:spPr>
          <a:xfrm flipH="1" flipV="1">
            <a:off x="10993684" y="4273832"/>
            <a:ext cx="237745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3">
            <a:extLst>
              <a:ext uri="{FF2B5EF4-FFF2-40B4-BE49-F238E27FC236}">
                <a16:creationId xmlns:a16="http://schemas.microsoft.com/office/drawing/2014/main" id="{08514276-5B9F-1264-8B0B-E1811801E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8019" y="3879523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2E180E-92C7-DC00-BD50-8F0387394A94}"/>
              </a:ext>
            </a:extLst>
          </p:cNvPr>
          <p:cNvCxnSpPr>
            <a:cxnSpLocks/>
            <a:stCxn id="7" idx="0"/>
            <a:endCxn id="9" idx="5"/>
          </p:cNvCxnSpPr>
          <p:nvPr/>
        </p:nvCxnSpPr>
        <p:spPr>
          <a:xfrm flipH="1" flipV="1">
            <a:off x="10010645" y="4279954"/>
            <a:ext cx="1220784" cy="63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D10E0-7BB2-A75F-7D87-E82F0550D988}"/>
              </a:ext>
            </a:extLst>
          </p:cNvPr>
          <p:cNvCxnSpPr>
            <a:cxnSpLocks/>
            <a:stCxn id="7" idx="0"/>
            <a:endCxn id="8" idx="5"/>
          </p:cNvCxnSpPr>
          <p:nvPr/>
        </p:nvCxnSpPr>
        <p:spPr>
          <a:xfrm flipH="1" flipV="1">
            <a:off x="9101462" y="4273832"/>
            <a:ext cx="2129967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EE78D0-C0CF-1C18-5B52-708A03E0B7EA}"/>
              </a:ext>
            </a:extLst>
          </p:cNvPr>
          <p:cNvCxnSpPr>
            <a:cxnSpLocks/>
            <a:stCxn id="5" idx="0"/>
            <a:endCxn id="10" idx="3"/>
          </p:cNvCxnSpPr>
          <p:nvPr/>
        </p:nvCxnSpPr>
        <p:spPr>
          <a:xfrm flipV="1">
            <a:off x="9333237" y="4253194"/>
            <a:ext cx="2197852" cy="66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03DC7D-0647-C84F-E1CA-0673C5E3818E}"/>
              </a:ext>
            </a:extLst>
          </p:cNvPr>
          <p:cNvCxnSpPr>
            <a:cxnSpLocks/>
            <a:stCxn id="5" idx="0"/>
            <a:endCxn id="9" idx="4"/>
          </p:cNvCxnSpPr>
          <p:nvPr/>
        </p:nvCxnSpPr>
        <p:spPr>
          <a:xfrm flipV="1">
            <a:off x="9333237" y="4347607"/>
            <a:ext cx="513518" cy="57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AFE73E-88F2-8FE7-FD5B-0BE1C92F80C4}"/>
              </a:ext>
            </a:extLst>
          </p:cNvPr>
          <p:cNvCxnSpPr>
            <a:cxnSpLocks/>
            <a:stCxn id="5" idx="0"/>
            <a:endCxn id="23" idx="3"/>
          </p:cNvCxnSpPr>
          <p:nvPr/>
        </p:nvCxnSpPr>
        <p:spPr>
          <a:xfrm flipV="1">
            <a:off x="9333237" y="4273832"/>
            <a:ext cx="1332667" cy="64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752F2F-E1E8-5C58-2ADB-373F601CC806}"/>
              </a:ext>
            </a:extLst>
          </p:cNvPr>
          <p:cNvCxnSpPr>
            <a:cxnSpLocks/>
            <a:stCxn id="6" idx="0"/>
            <a:endCxn id="23" idx="4"/>
          </p:cNvCxnSpPr>
          <p:nvPr/>
        </p:nvCxnSpPr>
        <p:spPr>
          <a:xfrm flipV="1">
            <a:off x="10242420" y="4341485"/>
            <a:ext cx="587374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A166E7-396B-A17E-549B-EDEE44BFE7E8}"/>
              </a:ext>
            </a:extLst>
          </p:cNvPr>
          <p:cNvCxnSpPr>
            <a:cxnSpLocks/>
            <a:stCxn id="6" idx="0"/>
            <a:endCxn id="9" idx="4"/>
          </p:cNvCxnSpPr>
          <p:nvPr/>
        </p:nvCxnSpPr>
        <p:spPr>
          <a:xfrm flipH="1" flipV="1">
            <a:off x="9846755" y="4347607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19795D-2662-DC2B-E106-7B7144DF88C0}"/>
              </a:ext>
            </a:extLst>
          </p:cNvPr>
          <p:cNvCxnSpPr>
            <a:cxnSpLocks/>
            <a:stCxn id="6" idx="0"/>
            <a:endCxn id="8" idx="4"/>
          </p:cNvCxnSpPr>
          <p:nvPr/>
        </p:nvCxnSpPr>
        <p:spPr>
          <a:xfrm flipH="1" flipV="1">
            <a:off x="8937572" y="4341485"/>
            <a:ext cx="1304848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A37CBA-7176-2403-2CE5-26511162E2C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937572" y="3436108"/>
            <a:ext cx="316705" cy="44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79C81F-B836-E902-0C33-6A35CC86F5C3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V="1">
            <a:off x="8937572" y="3430867"/>
            <a:ext cx="1267012" cy="448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6390AB7-7A63-94FC-6146-1C15D369E2DB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8919232" y="3379655"/>
            <a:ext cx="2148307" cy="50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6F6565-5606-A076-5B5D-C971423B7715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9333237" y="3457627"/>
            <a:ext cx="497489" cy="434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F73991-E20B-6FE5-A2CE-BB058A88F4F3}"/>
              </a:ext>
            </a:extLst>
          </p:cNvPr>
          <p:cNvCxnSpPr>
            <a:cxnSpLocks/>
            <a:endCxn id="13" idx="4"/>
          </p:cNvCxnSpPr>
          <p:nvPr/>
        </p:nvCxnSpPr>
        <p:spPr>
          <a:xfrm flipV="1">
            <a:off x="9774550" y="3430867"/>
            <a:ext cx="430034" cy="438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8BE21-64F7-49F0-6066-9CF1C0D572F7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9812386" y="3379655"/>
            <a:ext cx="1255153" cy="522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66CA7A7-CF5F-60EE-E254-ED621006A36B}"/>
              </a:ext>
            </a:extLst>
          </p:cNvPr>
          <p:cNvCxnSpPr>
            <a:cxnSpLocks/>
            <a:endCxn id="11" idx="4"/>
          </p:cNvCxnSpPr>
          <p:nvPr/>
        </p:nvCxnSpPr>
        <p:spPr>
          <a:xfrm flipH="1" flipV="1">
            <a:off x="9333237" y="3457627"/>
            <a:ext cx="1522556" cy="44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E8F667C-6AE9-CE27-B48E-E0C6181B9093}"/>
              </a:ext>
            </a:extLst>
          </p:cNvPr>
          <p:cNvCxnSpPr>
            <a:cxnSpLocks/>
            <a:endCxn id="13" idx="4"/>
          </p:cNvCxnSpPr>
          <p:nvPr/>
        </p:nvCxnSpPr>
        <p:spPr>
          <a:xfrm flipH="1" flipV="1">
            <a:off x="10204584" y="3430867"/>
            <a:ext cx="595033" cy="451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CD8525A-07C8-6B08-07BE-49D9B9BFC8FE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10837453" y="3379655"/>
            <a:ext cx="230086" cy="535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65B786-7AB8-5062-E868-B93BC8E59EF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478080" y="3418684"/>
            <a:ext cx="2216899" cy="44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B312DF-6B0A-4D19-8322-DB05F5DA0BFB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10368474" y="3363214"/>
            <a:ext cx="1288798" cy="46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B11047-903D-6854-E604-8D13C2C09D8C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11231429" y="3447308"/>
            <a:ext cx="463679" cy="411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2F15D5-C77B-0770-812D-A356E960936B}"/>
              </a:ext>
            </a:extLst>
          </p:cNvPr>
          <p:cNvCxnSpPr>
            <a:cxnSpLocks/>
            <a:stCxn id="11" idx="0"/>
            <a:endCxn id="15" idx="3"/>
          </p:cNvCxnSpPr>
          <p:nvPr/>
        </p:nvCxnSpPr>
        <p:spPr>
          <a:xfrm flipV="1">
            <a:off x="9333237" y="2376731"/>
            <a:ext cx="707457" cy="618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1C35B3-9724-ED16-A455-45B94EE66B3D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10204584" y="2444384"/>
            <a:ext cx="0" cy="52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A30D95-648C-3366-D55D-3815FDC3F933}"/>
              </a:ext>
            </a:extLst>
          </p:cNvPr>
          <p:cNvCxnSpPr>
            <a:cxnSpLocks/>
            <a:stCxn id="14" idx="0"/>
            <a:endCxn id="15" idx="5"/>
          </p:cNvCxnSpPr>
          <p:nvPr/>
        </p:nvCxnSpPr>
        <p:spPr>
          <a:xfrm flipH="1" flipV="1">
            <a:off x="10368474" y="2376731"/>
            <a:ext cx="862955" cy="608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5C8728-39C8-62AF-37F2-E7DE7B9AD808}"/>
                  </a:ext>
                </a:extLst>
              </p:cNvPr>
              <p:cNvSpPr txBox="1"/>
              <p:nvPr/>
            </p:nvSpPr>
            <p:spPr>
              <a:xfrm>
                <a:off x="8578002" y="4537383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5C8728-39C8-62AF-37F2-E7DE7B9AD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002" y="4537383"/>
                <a:ext cx="535339" cy="288477"/>
              </a:xfrm>
              <a:prstGeom prst="rect">
                <a:avLst/>
              </a:prstGeom>
              <a:blipFill>
                <a:blip r:embed="rId7"/>
                <a:stretch>
                  <a:fillRect l="-9091" t="-8333" r="-9091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B00B8-AC74-8670-D3CF-D41550136E23}"/>
                  </a:ext>
                </a:extLst>
              </p:cNvPr>
              <p:cNvSpPr txBox="1"/>
              <p:nvPr/>
            </p:nvSpPr>
            <p:spPr>
              <a:xfrm>
                <a:off x="8435497" y="3521820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B00B8-AC74-8670-D3CF-D41550136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497" y="3521820"/>
                <a:ext cx="535339" cy="288477"/>
              </a:xfrm>
              <a:prstGeom prst="rect">
                <a:avLst/>
              </a:prstGeom>
              <a:blipFill>
                <a:blip r:embed="rId8"/>
                <a:stretch>
                  <a:fillRect l="-10227" t="-8511" r="-7955" b="-63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EF66CA-68FC-24BE-975B-328987AFB570}"/>
                  </a:ext>
                </a:extLst>
              </p:cNvPr>
              <p:cNvSpPr txBox="1"/>
              <p:nvPr/>
            </p:nvSpPr>
            <p:spPr>
              <a:xfrm>
                <a:off x="9113697" y="2487326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9EF66CA-68FC-24BE-975B-328987AFB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697" y="2487326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9537397-49E4-5381-A926-32B22B0DAE20}"/>
                  </a:ext>
                </a:extLst>
              </p:cNvPr>
              <p:cNvSpPr txBox="1"/>
              <p:nvPr/>
            </p:nvSpPr>
            <p:spPr>
              <a:xfrm>
                <a:off x="7228224" y="3912174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9537397-49E4-5381-A926-32B22B0D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224" y="3912174"/>
                <a:ext cx="1653172" cy="340606"/>
              </a:xfrm>
              <a:prstGeom prst="rect">
                <a:avLst/>
              </a:prstGeom>
              <a:blipFill>
                <a:blip r:embed="rId10"/>
                <a:stretch>
                  <a:fillRect l="-5535" t="-5357" b="-39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829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23" grpId="0" animBg="1"/>
      <p:bldP spid="48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Training of DNNs: Some Important Aspects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6511570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Deep neural net training can be hard due to non-convex loss functions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Several ways to address this, e.g.,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Good choice of learning rate of (S)GD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We have already seen this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Good initialization of parameters, e.g., </a:t>
                </a:r>
                <a:r>
                  <a:rPr lang="en-IN" dirty="0">
                    <a:latin typeface="Abadi Extra Light" panose="020B0204020104020204" pitchFamily="34" charset="0"/>
                  </a:rPr>
                  <a:t>initialize each weight,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randomly as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Careful design of the network architecture, e.g.,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1800" dirty="0">
                    <a:latin typeface="Abadi Extra Light" panose="020B0204020104020204" pitchFamily="34" charset="0"/>
                  </a:rPr>
                  <a:t>Networks with </a:t>
                </a:r>
                <a:r>
                  <a:rPr lang="en-IN" sz="1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“skip connections” </a:t>
                </a:r>
                <a:r>
                  <a:rPr lang="en-IN" sz="1800" dirty="0">
                    <a:latin typeface="Abadi Extra Light" panose="020B0204020104020204" pitchFamily="34" charset="0"/>
                  </a:rPr>
                  <a:t>(will see later) which lead to less non-convex (more smooth) loss surfaces (figures on the right)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Vanishing/exploding gradients (already saw)</a:t>
                </a:r>
              </a:p>
              <a:p>
                <a:pPr marL="0" indent="0">
                  <a:buNone/>
                </a:pPr>
                <a:r>
                  <a:rPr lang="en-GB" sz="2600" dirty="0">
                    <a:latin typeface="Abadi Extra Light" panose="020B0204020104020204" pitchFamily="34" charset="0"/>
                  </a:rPr>
                  <a:t>	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6511570" cy="5557532"/>
              </a:xfrm>
              <a:blipFill>
                <a:blip r:embed="rId3"/>
                <a:stretch>
                  <a:fillRect l="-1498" t="-1645" b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115DAA-8E45-399A-C383-50EC2EAB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606" y="1334412"/>
            <a:ext cx="2508031" cy="1954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0E2E143-B78D-33BD-1E06-3129A8FDE715}"/>
              </a:ext>
            </a:extLst>
          </p:cNvPr>
          <p:cNvSpPr txBox="1"/>
          <p:nvPr/>
        </p:nvSpPr>
        <p:spPr>
          <a:xfrm>
            <a:off x="7409204" y="1059679"/>
            <a:ext cx="9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VGG-56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C955F2A-8DEE-4653-B2FC-DB91165F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979" y="1334413"/>
            <a:ext cx="2479883" cy="191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4477D7-75BD-64B5-D43F-0E2405E32FE0}"/>
              </a:ext>
            </a:extLst>
          </p:cNvPr>
          <p:cNvSpPr txBox="1"/>
          <p:nvPr/>
        </p:nvSpPr>
        <p:spPr>
          <a:xfrm>
            <a:off x="10414322" y="1037784"/>
            <a:ext cx="102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VGG-110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B8F543-73F0-5B0E-F3C1-C43111DDC178}"/>
              </a:ext>
            </a:extLst>
          </p:cNvPr>
          <p:cNvSpPr txBox="1"/>
          <p:nvPr/>
        </p:nvSpPr>
        <p:spPr>
          <a:xfrm>
            <a:off x="0" y="6581701"/>
            <a:ext cx="3571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Fig credit: </a:t>
            </a:r>
            <a:r>
              <a:rPr lang="en-IN" sz="1000" dirty="0">
                <a:hlinkClick r:id="rId6"/>
              </a:rPr>
              <a:t>https://www.cs.umd.edu/~tomg/projects/landscapes/</a:t>
            </a:r>
            <a:r>
              <a:rPr lang="en-IN" sz="1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5CE1BF-2526-ECA9-AA05-ECEAC2EE6CD1}"/>
                  </a:ext>
                </a:extLst>
              </p:cNvPr>
              <p:cNvSpPr txBox="1"/>
              <p:nvPr/>
            </p:nvSpPr>
            <p:spPr>
              <a:xfrm>
                <a:off x="1605163" y="3918098"/>
                <a:ext cx="1556195" cy="304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5CE1BF-2526-ECA9-AA05-ECEAC2EE6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163" y="3918098"/>
                <a:ext cx="1556195" cy="304827"/>
              </a:xfrm>
              <a:prstGeom prst="rect">
                <a:avLst/>
              </a:prstGeom>
              <a:blipFill>
                <a:blip r:embed="rId7"/>
                <a:stretch>
                  <a:fillRect l="-1953" r="-5078" b="-2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91FC49-86BB-DE32-68C3-A7182713EFC1}"/>
                  </a:ext>
                </a:extLst>
              </p:cNvPr>
              <p:cNvSpPr txBox="1"/>
              <p:nvPr/>
            </p:nvSpPr>
            <p:spPr>
              <a:xfrm>
                <a:off x="3724682" y="3909552"/>
                <a:ext cx="220380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Uniform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A91FC49-86BB-DE32-68C3-A7182713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682" y="3909552"/>
                <a:ext cx="2203808" cy="299313"/>
              </a:xfrm>
              <a:prstGeom prst="rect">
                <a:avLst/>
              </a:prstGeom>
              <a:blipFill>
                <a:blip r:embed="rId8"/>
                <a:stretch>
                  <a:fillRect l="-1105" r="-3315" b="-26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B1EBAB7-A719-154B-C3DC-88A96EE60459}"/>
              </a:ext>
            </a:extLst>
          </p:cNvPr>
          <p:cNvSpPr txBox="1"/>
          <p:nvPr/>
        </p:nvSpPr>
        <p:spPr>
          <a:xfrm>
            <a:off x="3216718" y="38858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AC737-5914-4456-7573-1031E13CEA6D}"/>
              </a:ext>
            </a:extLst>
          </p:cNvPr>
          <p:cNvCxnSpPr>
            <a:cxnSpLocks/>
          </p:cNvCxnSpPr>
          <p:nvPr/>
        </p:nvCxnSpPr>
        <p:spPr>
          <a:xfrm flipH="1" flipV="1">
            <a:off x="2887568" y="4210567"/>
            <a:ext cx="836951" cy="211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ECA1F4-3E9D-52CB-AAB9-6CD245CEDA44}"/>
              </a:ext>
            </a:extLst>
          </p:cNvPr>
          <p:cNvCxnSpPr>
            <a:cxnSpLocks/>
          </p:cNvCxnSpPr>
          <p:nvPr/>
        </p:nvCxnSpPr>
        <p:spPr>
          <a:xfrm flipV="1">
            <a:off x="3999809" y="4200620"/>
            <a:ext cx="1476598" cy="194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AC2AAF-5F76-42AA-B6F1-EFF289E0F473}"/>
                  </a:ext>
                </a:extLst>
              </p:cNvPr>
              <p:cNvSpPr txBox="1"/>
              <p:nvPr/>
            </p:nvSpPr>
            <p:spPr>
              <a:xfrm>
                <a:off x="2564234" y="4362529"/>
                <a:ext cx="31172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>
                    <a:latin typeface="Abadi Extra Light" panose="020B0204020104020204" pitchFamily="34" charset="0"/>
                  </a:rPr>
                  <a:t>and set the “spread” of these distribution as inversely proportional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 b="0" i="1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400" b="0" i="1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r>
                  <a:rPr lang="en-IN" sz="1400" dirty="0"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AC2AAF-5F76-42AA-B6F1-EFF289E0F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4" y="4362529"/>
                <a:ext cx="3117272" cy="523220"/>
              </a:xfrm>
              <a:prstGeom prst="rect">
                <a:avLst/>
              </a:prstGeom>
              <a:blipFill>
                <a:blip r:embed="rId9"/>
                <a:stretch>
                  <a:fillRect l="-587" t="-2353" b="-1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0B127E64-C7B3-7211-CC43-ECEF7B5DA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15" y="4422300"/>
            <a:ext cx="2749164" cy="177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0CAFCD7-F27A-6D99-3C1B-9D8B1BEF4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766" y="4208865"/>
            <a:ext cx="2500268" cy="188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08A9014-DBE9-5E42-A6B5-7590ED5A4BFB}"/>
              </a:ext>
            </a:extLst>
          </p:cNvPr>
          <p:cNvSpPr txBox="1"/>
          <p:nvPr/>
        </p:nvSpPr>
        <p:spPr>
          <a:xfrm>
            <a:off x="7190426" y="3955622"/>
            <a:ext cx="1128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Resnet-56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1E29E3-27C1-CB33-1E45-7D67A9BAA5AD}"/>
              </a:ext>
            </a:extLst>
          </p:cNvPr>
          <p:cNvSpPr txBox="1"/>
          <p:nvPr/>
        </p:nvSpPr>
        <p:spPr>
          <a:xfrm>
            <a:off x="9819607" y="3909552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Densenet-121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69411B37-878F-77CE-21BD-8D413F618341}"/>
              </a:ext>
            </a:extLst>
          </p:cNvPr>
          <p:cNvSpPr/>
          <p:nvPr/>
        </p:nvSpPr>
        <p:spPr>
          <a:xfrm>
            <a:off x="331931" y="4316433"/>
            <a:ext cx="2126209" cy="418614"/>
          </a:xfrm>
          <a:prstGeom prst="wedgeRectCallout">
            <a:avLst>
              <a:gd name="adj1" fmla="val 56376"/>
              <a:gd name="adj2" fmla="val 300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Xavier/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Gloret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initialization, LeCun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init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He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init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91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30" grpId="0"/>
      <p:bldP spid="31" grpId="0"/>
      <p:bldP spid="32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Normalization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Each hidden layer is a nonlinear transformation of the previous layer’s inputs</a:t>
                </a: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prevent distribution drift in activations’ distribution, we often “standardize” each layer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Standardize = activation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(ℓ)</m:t>
                        </m:r>
                      </m:sup>
                    </m:sSub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have zero mean and unit variance across all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It is achieved by inserting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“batch normalization”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layer after each hidden layer</a:t>
                </a: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do so, during training, (omitting layer number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ℓ)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we replace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acc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After training, we store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28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+ the </a:t>
                </a:r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statistics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sz="28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computed on the </a:t>
                </a:r>
                <a:r>
                  <a:rPr lang="en-GB" sz="2600" u="sng" dirty="0">
                    <a:latin typeface="Abadi Extra Light" panose="020B0204020104020204" pitchFamily="34" charset="0"/>
                  </a:rPr>
                  <a:t>whole training data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and use these values to apply batch-norm on each test input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6" cy="5557532"/>
              </a:xfrm>
              <a:blipFill>
                <a:blip r:embed="rId3"/>
                <a:stretch>
                  <a:fillRect l="-831" t="-1645" r="-468" b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/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⊙ 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C1A276-3ACB-7098-081C-05D96CCA0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94" y="4015687"/>
                <a:ext cx="2452723" cy="389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/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ℬ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ℬ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C5AC0-4348-F288-0CAB-8A5FBCDF7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924" y="3834222"/>
                <a:ext cx="2050113" cy="1160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/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FD9A06-86FE-A165-782E-78FC8C28C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099" y="4882117"/>
                <a:ext cx="2414058" cy="7561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/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I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ℬ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3343E5-0A09-FAAB-739B-DA96F3C6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39" y="4961265"/>
                <a:ext cx="3541482" cy="756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/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trainable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batch-norm parameters</a:t>
                </a:r>
              </a:p>
            </p:txBody>
          </p:sp>
        </mc:Choice>
        <mc:Fallback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CB108AB-0346-1C91-9A91-90211AD836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49" y="3579702"/>
                <a:ext cx="2280820" cy="650081"/>
              </a:xfrm>
              <a:prstGeom prst="wedgeRectCallout">
                <a:avLst>
                  <a:gd name="adj1" fmla="val 59405"/>
                  <a:gd name="adj2" fmla="val 38483"/>
                </a:avLst>
              </a:prstGeom>
              <a:blipFill>
                <a:blip r:embed="rId8"/>
                <a:stretch>
                  <a:fillRect l="-1202" b="-45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/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using the data from the current minibatch of examples </a:t>
                </a:r>
                <a14:m>
                  <m:oMath xmlns:m="http://schemas.openxmlformats.org/officeDocument/2006/math">
                    <m:r>
                      <a:rPr lang="en-I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(thus the name “batch norm”</a:t>
                </a: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9BF8E2D8-03EC-227A-14DD-B6F005497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8" y="4414342"/>
                <a:ext cx="2075082" cy="1176322"/>
              </a:xfrm>
              <a:prstGeom prst="wedgeRectCallout">
                <a:avLst>
                  <a:gd name="adj1" fmla="val 59952"/>
                  <a:gd name="adj2" fmla="val 11554"/>
                </a:avLst>
              </a:prstGeom>
              <a:blipFill>
                <a:blip r:embed="rId9"/>
                <a:stretch>
                  <a:fillRect l="-1319" t="-7143" b="-1122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/>
              <p:nvPr/>
            </p:nvSpPr>
            <p:spPr>
              <a:xfrm>
                <a:off x="4946157" y="165563"/>
                <a:ext cx="3134170" cy="965223"/>
              </a:xfrm>
              <a:prstGeom prst="wedgeRectCallout">
                <a:avLst>
                  <a:gd name="adj1" fmla="val 58305"/>
                  <a:gd name="adj2" fmla="val 66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Batch-norm assumes sufficiently large mini-batch </a:t>
                </a:r>
                <a14:m>
                  <m:oMath xmlns:m="http://schemas.openxmlformats.org/officeDocument/2006/math">
                    <m:r>
                      <a:rPr lang="en-I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</m:oMath>
                </a14:m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work well. There are variants such as 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“layer normalization”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:r>
                  <a:rPr lang="en-IN" sz="1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“instance normalization”</a:t>
                </a:r>
                <a:r>
                  <a:rPr lang="en-IN" sz="1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don’t require a mini-batch can be computed using a single training example</a:t>
                </a:r>
              </a:p>
            </p:txBody>
          </p:sp>
        </mc:Choice>
        <mc:Fallback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96E5F29-DC99-7AD3-2143-641E1F8B2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157" y="165563"/>
                <a:ext cx="3134170" cy="965223"/>
              </a:xfrm>
              <a:prstGeom prst="wedgeRectCallout">
                <a:avLst>
                  <a:gd name="adj1" fmla="val 58305"/>
                  <a:gd name="adj2" fmla="val 6603"/>
                </a:avLst>
              </a:prstGeom>
              <a:blipFill>
                <a:blip r:embed="rId10"/>
                <a:stretch>
                  <a:fillRect t="-1863" b="-62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E3DFF9B-DF74-AD09-2925-C6597D69C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37270" y="710925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5642DA9-B4F5-82F1-BA15-DF311D333AF2}"/>
              </a:ext>
            </a:extLst>
          </p:cNvPr>
          <p:cNvSpPr/>
          <p:nvPr/>
        </p:nvSpPr>
        <p:spPr>
          <a:xfrm>
            <a:off x="8294037" y="302005"/>
            <a:ext cx="2448253" cy="752612"/>
          </a:xfrm>
          <a:prstGeom prst="wedgeRectCallout">
            <a:avLst>
              <a:gd name="adj1" fmla="val 64779"/>
              <a:gd name="adj2" fmla="val 542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Batch normalization is used in MLP, CNN, and various other architectures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95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2" grpId="0"/>
      <p:bldP spid="13" grpId="0" animBg="1"/>
      <p:bldP spid="14" grpId="0" animBg="1"/>
      <p:bldP spid="1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Plan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Deep neural networks beyond MLPs (Convolutional Neural Networks)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 other considerations in deep neural network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Vanishing/exploding gradients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Initialization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Batch normalization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IN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36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Recap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Multi-layer </a:t>
            </a:r>
            <a:r>
              <a:rPr lang="en-IN" sz="2600" dirty="0" err="1">
                <a:latin typeface="Abadi Extra Light" panose="020B0204020104020204" pitchFamily="34" charset="0"/>
              </a:rPr>
              <a:t>Perceptrons</a:t>
            </a:r>
            <a:r>
              <a:rPr lang="en-IN" sz="2600" dirty="0">
                <a:latin typeface="Abadi Extra Light" panose="020B0204020104020204" pitchFamily="34" charset="0"/>
              </a:rPr>
              <a:t> (MLP)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Backpropagation algorithm to learn the weights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Backprop is based on reuse of previous computations to efficiently compute the gradients required for updating the network weights using (stochastic) GD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C67D9EFE-2E7F-F50B-356B-A9446D3CA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35" y="4036694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3">
            <a:extLst>
              <a:ext uri="{FF2B5EF4-FFF2-40B4-BE49-F238E27FC236}">
                <a16:creationId xmlns:a16="http://schemas.microsoft.com/office/drawing/2014/main" id="{7042CE40-EBC1-5727-F44A-518C5FB7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318" y="4042816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0152511A-23DF-7E3F-06F9-07DCA437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327" y="4026375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Oval 3">
            <a:extLst>
              <a:ext uri="{FF2B5EF4-FFF2-40B4-BE49-F238E27FC236}">
                <a16:creationId xmlns:a16="http://schemas.microsoft.com/office/drawing/2014/main" id="{519917E7-D7EC-3650-830F-D57048EFD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470" y="299369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796FC21B-6EC7-E0AD-ED4E-2A3F9C180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653" y="299982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Oval 3">
            <a:extLst>
              <a:ext uri="{FF2B5EF4-FFF2-40B4-BE49-F238E27FC236}">
                <a16:creationId xmlns:a16="http://schemas.microsoft.com/office/drawing/2014/main" id="{02B8E744-BFCC-DD01-DCC0-F5354EED0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8877" y="297306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Oval 3">
            <a:extLst>
              <a:ext uri="{FF2B5EF4-FFF2-40B4-BE49-F238E27FC236}">
                <a16:creationId xmlns:a16="http://schemas.microsoft.com/office/drawing/2014/main" id="{282AAD44-8A91-C3EE-55F9-31695C859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7135" y="210984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Line 62">
            <a:extLst>
              <a:ext uri="{FF2B5EF4-FFF2-40B4-BE49-F238E27FC236}">
                <a16:creationId xmlns:a16="http://schemas.microsoft.com/office/drawing/2014/main" id="{E40AE3D4-D103-BEAD-1937-E43F743C63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28190" y="2363839"/>
            <a:ext cx="565555" cy="22489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EA82197C-4936-4F15-DD14-2F0B74F3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482" y="2083080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Oval 3">
            <a:extLst>
              <a:ext uri="{FF2B5EF4-FFF2-40B4-BE49-F238E27FC236}">
                <a16:creationId xmlns:a16="http://schemas.microsoft.com/office/drawing/2014/main" id="{9AC55916-F14A-B2BB-F9AB-F9B2299C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5327" y="2099521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" name="Oval 3">
            <a:extLst>
              <a:ext uri="{FF2B5EF4-FFF2-40B4-BE49-F238E27FC236}">
                <a16:creationId xmlns:a16="http://schemas.microsoft.com/office/drawing/2014/main" id="{3371CEF0-D42B-64EC-BB80-EDF3CCF0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482" y="109659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7CBA24-FB08-1137-66BB-AD51931285A5}"/>
                  </a:ext>
                </a:extLst>
              </p:cNvPr>
              <p:cNvSpPr txBox="1"/>
              <p:nvPr/>
            </p:nvSpPr>
            <p:spPr>
              <a:xfrm>
                <a:off x="8573952" y="4118856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B7CBA24-FB08-1137-66BB-AD519312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3952" y="4118856"/>
                <a:ext cx="307392" cy="276999"/>
              </a:xfrm>
              <a:prstGeom prst="rect">
                <a:avLst/>
              </a:prstGeom>
              <a:blipFill>
                <a:blip r:embed="rId3"/>
                <a:stretch>
                  <a:fillRect l="-11765" r="-196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3A3EF9-FC18-2C58-A5E8-2204369C1D3B}"/>
                  </a:ext>
                </a:extLst>
              </p:cNvPr>
              <p:cNvSpPr txBox="1"/>
              <p:nvPr/>
            </p:nvSpPr>
            <p:spPr>
              <a:xfrm>
                <a:off x="7523643" y="2107123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23A3EF9-FC18-2C58-A5E8-2204369C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643" y="2107123"/>
                <a:ext cx="1653172" cy="340606"/>
              </a:xfrm>
              <a:prstGeom prst="rect">
                <a:avLst/>
              </a:prstGeom>
              <a:blipFill>
                <a:blip r:embed="rId4"/>
                <a:stretch>
                  <a:fillRect l="-5166" t="-5357" b="-39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A75601-B43C-BF9C-1F64-8B021BAEA183}"/>
                  </a:ext>
                </a:extLst>
              </p:cNvPr>
              <p:cNvSpPr txBox="1"/>
              <p:nvPr/>
            </p:nvSpPr>
            <p:spPr>
              <a:xfrm>
                <a:off x="9334487" y="1096597"/>
                <a:ext cx="2839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A75601-B43C-BF9C-1F64-8B021BAE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487" y="1096597"/>
                <a:ext cx="283924" cy="276999"/>
              </a:xfrm>
              <a:prstGeom prst="rect">
                <a:avLst/>
              </a:prstGeom>
              <a:blipFill>
                <a:blip r:embed="rId5"/>
                <a:stretch>
                  <a:fillRect l="-21277" t="-26667" r="-5106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2E22B54-8997-A335-2310-AA21B255719A}"/>
              </a:ext>
            </a:extLst>
          </p:cNvPr>
          <p:cNvCxnSpPr>
            <a:stCxn id="8" idx="0"/>
            <a:endCxn id="49" idx="4"/>
          </p:cNvCxnSpPr>
          <p:nvPr/>
        </p:nvCxnSpPr>
        <p:spPr>
          <a:xfrm flipH="1" flipV="1">
            <a:off x="8803245" y="3455660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C1B4E68-9F23-0657-FA96-6BC267158BEE}"/>
              </a:ext>
            </a:extLst>
          </p:cNvPr>
          <p:cNvCxnSpPr>
            <a:cxnSpLocks/>
            <a:stCxn id="11" idx="0"/>
            <a:endCxn id="55" idx="4"/>
          </p:cNvCxnSpPr>
          <p:nvPr/>
        </p:nvCxnSpPr>
        <p:spPr>
          <a:xfrm flipV="1">
            <a:off x="10108093" y="3435022"/>
            <a:ext cx="1452559" cy="607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951DE1B-EB25-F664-2B70-CDA9815EC5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11097102" y="3476503"/>
            <a:ext cx="395665" cy="549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85FA19-C167-E01B-4A81-20384D8D485A}"/>
              </a:ext>
            </a:extLst>
          </p:cNvPr>
          <p:cNvCxnSpPr>
            <a:cxnSpLocks/>
            <a:stCxn id="26" idx="0"/>
            <a:endCxn id="68" idx="5"/>
          </p:cNvCxnSpPr>
          <p:nvPr/>
        </p:nvCxnSpPr>
        <p:spPr>
          <a:xfrm flipH="1" flipV="1">
            <a:off x="10859357" y="3388007"/>
            <a:ext cx="237745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Oval 3">
            <a:extLst>
              <a:ext uri="{FF2B5EF4-FFF2-40B4-BE49-F238E27FC236}">
                <a16:creationId xmlns:a16="http://schemas.microsoft.com/office/drawing/2014/main" id="{E8E1760B-3CDC-FF38-5DA3-BCD0C7EC1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692" y="299369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C3CC0F-EF12-4945-2C92-4951C616F53C}"/>
              </a:ext>
            </a:extLst>
          </p:cNvPr>
          <p:cNvCxnSpPr>
            <a:cxnSpLocks/>
            <a:stCxn id="26" idx="0"/>
            <a:endCxn id="50" idx="5"/>
          </p:cNvCxnSpPr>
          <p:nvPr/>
        </p:nvCxnSpPr>
        <p:spPr>
          <a:xfrm flipH="1" flipV="1">
            <a:off x="9876318" y="3394129"/>
            <a:ext cx="1220784" cy="63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3B17262-FEB0-7AD9-D09C-81193F5E9DA9}"/>
              </a:ext>
            </a:extLst>
          </p:cNvPr>
          <p:cNvCxnSpPr>
            <a:cxnSpLocks/>
            <a:stCxn id="26" idx="0"/>
            <a:endCxn id="49" idx="5"/>
          </p:cNvCxnSpPr>
          <p:nvPr/>
        </p:nvCxnSpPr>
        <p:spPr>
          <a:xfrm flipH="1" flipV="1">
            <a:off x="8967135" y="3388007"/>
            <a:ext cx="2129967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8AEC8D5-BAD7-F9EE-ED3E-A77E8DC048AB}"/>
              </a:ext>
            </a:extLst>
          </p:cNvPr>
          <p:cNvCxnSpPr>
            <a:cxnSpLocks/>
            <a:stCxn id="8" idx="0"/>
            <a:endCxn id="55" idx="3"/>
          </p:cNvCxnSpPr>
          <p:nvPr/>
        </p:nvCxnSpPr>
        <p:spPr>
          <a:xfrm flipV="1">
            <a:off x="9198910" y="3367369"/>
            <a:ext cx="2197852" cy="66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DC1B24-0F4F-11B0-8816-E0CFCC4EDD79}"/>
              </a:ext>
            </a:extLst>
          </p:cNvPr>
          <p:cNvCxnSpPr>
            <a:cxnSpLocks/>
            <a:stCxn id="8" idx="0"/>
            <a:endCxn id="50" idx="4"/>
          </p:cNvCxnSpPr>
          <p:nvPr/>
        </p:nvCxnSpPr>
        <p:spPr>
          <a:xfrm flipV="1">
            <a:off x="9198910" y="3461782"/>
            <a:ext cx="513518" cy="57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56700CE-5778-B982-1A6E-C363427B4302}"/>
              </a:ext>
            </a:extLst>
          </p:cNvPr>
          <p:cNvCxnSpPr>
            <a:cxnSpLocks/>
            <a:stCxn id="8" idx="0"/>
            <a:endCxn id="68" idx="3"/>
          </p:cNvCxnSpPr>
          <p:nvPr/>
        </p:nvCxnSpPr>
        <p:spPr>
          <a:xfrm flipV="1">
            <a:off x="9198910" y="3388007"/>
            <a:ext cx="1332667" cy="64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4561A15-70D0-053D-D762-8BABE9BF862C}"/>
              </a:ext>
            </a:extLst>
          </p:cNvPr>
          <p:cNvCxnSpPr>
            <a:cxnSpLocks/>
            <a:stCxn id="11" idx="0"/>
            <a:endCxn id="68" idx="4"/>
          </p:cNvCxnSpPr>
          <p:nvPr/>
        </p:nvCxnSpPr>
        <p:spPr>
          <a:xfrm flipV="1">
            <a:off x="10108093" y="3455660"/>
            <a:ext cx="587374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1097D1E-BA5E-85FF-5C08-3F7373477145}"/>
              </a:ext>
            </a:extLst>
          </p:cNvPr>
          <p:cNvCxnSpPr>
            <a:cxnSpLocks/>
            <a:stCxn id="11" idx="0"/>
            <a:endCxn id="50" idx="4"/>
          </p:cNvCxnSpPr>
          <p:nvPr/>
        </p:nvCxnSpPr>
        <p:spPr>
          <a:xfrm flipH="1" flipV="1">
            <a:off x="9712428" y="3461782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9098D6E-E56E-C91E-B0FB-81B2A620E8A2}"/>
              </a:ext>
            </a:extLst>
          </p:cNvPr>
          <p:cNvCxnSpPr>
            <a:cxnSpLocks/>
            <a:stCxn id="11" idx="0"/>
            <a:endCxn id="49" idx="4"/>
          </p:cNvCxnSpPr>
          <p:nvPr/>
        </p:nvCxnSpPr>
        <p:spPr>
          <a:xfrm flipH="1" flipV="1">
            <a:off x="8803245" y="3455660"/>
            <a:ext cx="1304848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4BAF3B6-6B55-4488-BE77-90908ABF1ED2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8803245" y="2550283"/>
            <a:ext cx="316705" cy="44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5909EAB-796E-0580-6437-20913B2817C7}"/>
              </a:ext>
            </a:extLst>
          </p:cNvPr>
          <p:cNvCxnSpPr>
            <a:cxnSpLocks/>
            <a:stCxn id="49" idx="0"/>
            <a:endCxn id="58" idx="4"/>
          </p:cNvCxnSpPr>
          <p:nvPr/>
        </p:nvCxnSpPr>
        <p:spPr>
          <a:xfrm flipV="1">
            <a:off x="8803245" y="2545042"/>
            <a:ext cx="1267012" cy="4486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EB91DC9-A15D-BB51-67BC-446191E7933B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8784905" y="2493830"/>
            <a:ext cx="2148307" cy="50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C1B0FD2-FC20-CB1C-3229-88542F111A2B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9198910" y="2571802"/>
            <a:ext cx="497489" cy="434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A40881A-5EE5-0248-A6C1-B0BCF74C7B45}"/>
              </a:ext>
            </a:extLst>
          </p:cNvPr>
          <p:cNvCxnSpPr>
            <a:cxnSpLocks/>
            <a:endCxn id="58" idx="4"/>
          </p:cNvCxnSpPr>
          <p:nvPr/>
        </p:nvCxnSpPr>
        <p:spPr>
          <a:xfrm flipV="1">
            <a:off x="9640223" y="2545042"/>
            <a:ext cx="430034" cy="438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A4702FE-CF4C-27A5-F8E5-94B92C2648FB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9678059" y="2493830"/>
            <a:ext cx="1255153" cy="522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9E488E9-4BD0-A111-707F-B9B364CF5853}"/>
              </a:ext>
            </a:extLst>
          </p:cNvPr>
          <p:cNvCxnSpPr>
            <a:cxnSpLocks/>
            <a:endCxn id="56" idx="4"/>
          </p:cNvCxnSpPr>
          <p:nvPr/>
        </p:nvCxnSpPr>
        <p:spPr>
          <a:xfrm flipH="1" flipV="1">
            <a:off x="9198910" y="2571802"/>
            <a:ext cx="1522556" cy="44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8842A2-C672-25BC-8ED0-015B2235614E}"/>
              </a:ext>
            </a:extLst>
          </p:cNvPr>
          <p:cNvCxnSpPr>
            <a:cxnSpLocks/>
            <a:endCxn id="58" idx="4"/>
          </p:cNvCxnSpPr>
          <p:nvPr/>
        </p:nvCxnSpPr>
        <p:spPr>
          <a:xfrm flipH="1" flipV="1">
            <a:off x="10070257" y="2545042"/>
            <a:ext cx="595033" cy="451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CFE97AD-0CC1-658A-0B0E-7C3A95049479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0703126" y="2493830"/>
            <a:ext cx="230086" cy="535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2F8A2AD-2DBE-B339-CFFB-B9ADDDC761BA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9343753" y="2532859"/>
            <a:ext cx="2216899" cy="44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BBC51E-D652-AB4B-2944-5C7A01D40A6A}"/>
              </a:ext>
            </a:extLst>
          </p:cNvPr>
          <p:cNvCxnSpPr>
            <a:cxnSpLocks/>
            <a:endCxn id="58" idx="5"/>
          </p:cNvCxnSpPr>
          <p:nvPr/>
        </p:nvCxnSpPr>
        <p:spPr>
          <a:xfrm flipH="1" flipV="1">
            <a:off x="10234147" y="2477389"/>
            <a:ext cx="1288798" cy="46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D9BF467-438F-5056-E80D-A7E2172BA852}"/>
              </a:ext>
            </a:extLst>
          </p:cNvPr>
          <p:cNvCxnSpPr>
            <a:cxnSpLocks/>
            <a:endCxn id="59" idx="4"/>
          </p:cNvCxnSpPr>
          <p:nvPr/>
        </p:nvCxnSpPr>
        <p:spPr>
          <a:xfrm flipH="1" flipV="1">
            <a:off x="11097102" y="2561483"/>
            <a:ext cx="463679" cy="411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6F6B395-6983-28CE-4B1B-BBA930AC3CAC}"/>
              </a:ext>
            </a:extLst>
          </p:cNvPr>
          <p:cNvCxnSpPr>
            <a:cxnSpLocks/>
            <a:stCxn id="56" idx="0"/>
            <a:endCxn id="60" idx="3"/>
          </p:cNvCxnSpPr>
          <p:nvPr/>
        </p:nvCxnSpPr>
        <p:spPr>
          <a:xfrm flipV="1">
            <a:off x="9198910" y="1490906"/>
            <a:ext cx="707457" cy="6189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6E275AE-F440-00C5-4E98-2E64B9ED2E36}"/>
              </a:ext>
            </a:extLst>
          </p:cNvPr>
          <p:cNvCxnSpPr>
            <a:cxnSpLocks/>
            <a:stCxn id="58" idx="0"/>
            <a:endCxn id="60" idx="4"/>
          </p:cNvCxnSpPr>
          <p:nvPr/>
        </p:nvCxnSpPr>
        <p:spPr>
          <a:xfrm flipV="1">
            <a:off x="10070257" y="1558559"/>
            <a:ext cx="0" cy="5245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1865A7F-2983-1512-99CE-B68A35B01631}"/>
              </a:ext>
            </a:extLst>
          </p:cNvPr>
          <p:cNvCxnSpPr>
            <a:cxnSpLocks/>
            <a:stCxn id="59" idx="0"/>
            <a:endCxn id="60" idx="5"/>
          </p:cNvCxnSpPr>
          <p:nvPr/>
        </p:nvCxnSpPr>
        <p:spPr>
          <a:xfrm flipH="1" flipV="1">
            <a:off x="10234147" y="1490906"/>
            <a:ext cx="862955" cy="608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A6E40D2-9F02-449F-AE6B-BE81BDADF890}"/>
                  </a:ext>
                </a:extLst>
              </p:cNvPr>
              <p:cNvSpPr txBox="1"/>
              <p:nvPr/>
            </p:nvSpPr>
            <p:spPr>
              <a:xfrm>
                <a:off x="8443675" y="3651558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A6E40D2-9F02-449F-AE6B-BE81BDADF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675" y="3651558"/>
                <a:ext cx="535339" cy="288477"/>
              </a:xfrm>
              <a:prstGeom prst="rect">
                <a:avLst/>
              </a:prstGeom>
              <a:blipFill>
                <a:blip r:embed="rId6"/>
                <a:stretch>
                  <a:fillRect l="-9091" t="-8511" r="-9091"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AF1F4AC-8734-AF2C-C4C9-EBD39625B9AF}"/>
                  </a:ext>
                </a:extLst>
              </p:cNvPr>
              <p:cNvSpPr txBox="1"/>
              <p:nvPr/>
            </p:nvSpPr>
            <p:spPr>
              <a:xfrm>
                <a:off x="8301170" y="2635995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AF1F4AC-8734-AF2C-C4C9-EBD39625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70" y="2635995"/>
                <a:ext cx="535339" cy="288477"/>
              </a:xfrm>
              <a:prstGeom prst="rect">
                <a:avLst/>
              </a:prstGeom>
              <a:blipFill>
                <a:blip r:embed="rId7"/>
                <a:stretch>
                  <a:fillRect l="-10227" t="-8333" r="-7955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1F180FD-78FC-7C9F-22A1-7749D721B4A6}"/>
                  </a:ext>
                </a:extLst>
              </p:cNvPr>
              <p:cNvSpPr txBox="1"/>
              <p:nvPr/>
            </p:nvSpPr>
            <p:spPr>
              <a:xfrm>
                <a:off x="8979370" y="1601501"/>
                <a:ext cx="1907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11F180FD-78FC-7C9F-22A1-7749D721B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370" y="1601501"/>
                <a:ext cx="190757" cy="276999"/>
              </a:xfrm>
              <a:prstGeom prst="rect">
                <a:avLst/>
              </a:prstGeom>
              <a:blipFill>
                <a:blip r:embed="rId8"/>
                <a:stretch>
                  <a:fillRect l="-19355" r="-19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683F136-C892-2E77-1D47-59E314BAD59A}"/>
                  </a:ext>
                </a:extLst>
              </p:cNvPr>
              <p:cNvSpPr txBox="1"/>
              <p:nvPr/>
            </p:nvSpPr>
            <p:spPr>
              <a:xfrm>
                <a:off x="7093897" y="3026349"/>
                <a:ext cx="1653172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683F136-C892-2E77-1D47-59E314BA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97" y="3026349"/>
                <a:ext cx="1653172" cy="340606"/>
              </a:xfrm>
              <a:prstGeom prst="rect">
                <a:avLst/>
              </a:prstGeom>
              <a:blipFill>
                <a:blip r:embed="rId9"/>
                <a:stretch>
                  <a:fillRect l="-5535" t="-5357" b="-4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452F17-C10C-648D-E33C-098011E14E64}"/>
                  </a:ext>
                </a:extLst>
              </p:cNvPr>
              <p:cNvSpPr txBox="1"/>
              <p:nvPr/>
            </p:nvSpPr>
            <p:spPr>
              <a:xfrm>
                <a:off x="2194912" y="2493830"/>
                <a:ext cx="2727926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A452F17-C10C-648D-E33C-098011E14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912" y="2493830"/>
                <a:ext cx="2727926" cy="7022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513432-6880-ABD6-8110-F04BEF2D4F40}"/>
                  </a:ext>
                </a:extLst>
              </p:cNvPr>
              <p:cNvSpPr txBox="1"/>
              <p:nvPr/>
            </p:nvSpPr>
            <p:spPr>
              <a:xfrm>
                <a:off x="1896464" y="3205648"/>
                <a:ext cx="4990532" cy="975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2513432-6880-ABD6-8110-F04BEF2D4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464" y="3205648"/>
                <a:ext cx="4990532" cy="9759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E45C3EC-2A0E-D24A-271E-3CF0C53EF339}"/>
                  </a:ext>
                </a:extLst>
              </p:cNvPr>
              <p:cNvSpPr txBox="1"/>
              <p:nvPr/>
            </p:nvSpPr>
            <p:spPr>
              <a:xfrm>
                <a:off x="1840943" y="4177486"/>
                <a:ext cx="640444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GB" sz="2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E45C3EC-2A0E-D24A-271E-3CF0C53E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43" y="4177486"/>
                <a:ext cx="6404446" cy="884281"/>
              </a:xfrm>
              <a:prstGeom prst="rect">
                <a:avLst/>
              </a:prstGeom>
              <a:blipFill>
                <a:blip r:embed="rId12"/>
                <a:stretch>
                  <a:fillRect l="-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Speech Bubble: Rectangle 98">
            <a:extLst>
              <a:ext uri="{FF2B5EF4-FFF2-40B4-BE49-F238E27FC236}">
                <a16:creationId xmlns:a16="http://schemas.microsoft.com/office/drawing/2014/main" id="{EA1E981E-AF1E-F75A-AA63-A5103A94BFEF}"/>
              </a:ext>
            </a:extLst>
          </p:cNvPr>
          <p:cNvSpPr/>
          <p:nvPr/>
        </p:nvSpPr>
        <p:spPr>
          <a:xfrm>
            <a:off x="157434" y="2540933"/>
            <a:ext cx="1846841" cy="884281"/>
          </a:xfrm>
          <a:prstGeom prst="wedgeRectCallout">
            <a:avLst>
              <a:gd name="adj1" fmla="val 39801"/>
              <a:gd name="adj2" fmla="val 729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All these gradients are basically </a:t>
            </a:r>
            <a:r>
              <a:rPr lang="en-IN" sz="1600" b="1" dirty="0">
                <a:solidFill>
                  <a:schemeClr val="tx1"/>
                </a:solidFill>
                <a:latin typeface="Abadi Extra Light" panose="020B0204020104020204" pitchFamily="34" charset="0"/>
              </a:rPr>
              <a:t>product of Jacobians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6828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392"/>
    </mc:Choice>
    <mc:Fallback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26" grpId="0" animBg="1"/>
      <p:bldP spid="49" grpId="0" animBg="1"/>
      <p:bldP spid="50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8" grpId="0" animBg="1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Limitations/Shortcomings of 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MLP uses fully connected layers defined by matrix multiplications + nonlinearity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MLP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ignores structure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spatial/sequential) in the inputs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Not ideal for data such as images, text, etc. which are flattened as vectors when used with MLP</a:t>
                </a:r>
              </a:p>
              <a:p>
                <a:pPr marL="457200" lvl="1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Fully connected nature of MLP requires massive number of weights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Even a “smallish” 200x200x3 (3 channels – R,G,B) image will need 120,000 weights for each neuron in the first hidden layer (for </a:t>
                </a:r>
                <a14:m>
                  <m:oMath xmlns:m="http://schemas.openxmlformats.org/officeDocument/2006/math">
                    <m:r>
                      <a:rPr lang="en-IN" sz="22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neurons, we will need 120,000 x </a:t>
                </a:r>
                <a14:m>
                  <m:oMath xmlns:m="http://schemas.openxmlformats.org/officeDocument/2006/math"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weights).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Recall that each layer is fully connected so each layer needs a massive number of weights!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596788" cy="5557532"/>
              </a:xfrm>
              <a:blipFill>
                <a:blip r:embed="rId3"/>
                <a:stretch>
                  <a:fillRect l="-84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C52E3825-C050-B2B8-138A-C9C4EFEE1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232" y="291148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92C64DCF-9E92-9279-1088-BCFCC06E8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415" y="291760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A32F8540-2875-AE05-806A-3D5EFD4FC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1639" y="289084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6DA1398C-D62A-AC4D-A136-7BCE369A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897" y="2027627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Oval 3">
            <a:extLst>
              <a:ext uri="{FF2B5EF4-FFF2-40B4-BE49-F238E27FC236}">
                <a16:creationId xmlns:a16="http://schemas.microsoft.com/office/drawing/2014/main" id="{37EE789E-C303-8AD3-B781-67860817B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751" y="2024494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E367A77C-020C-06B3-712E-628595B37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089" y="201730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Oval 3">
            <a:extLst>
              <a:ext uri="{FF2B5EF4-FFF2-40B4-BE49-F238E27FC236}">
                <a16:creationId xmlns:a16="http://schemas.microsoft.com/office/drawing/2014/main" id="{55AD4948-321A-BE5F-4DB9-C4C0F1D2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6454" y="2911485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DF9B55-44F5-4F55-A5C8-9ABBBE4110BC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8446007" y="2468070"/>
            <a:ext cx="316705" cy="4434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DC7DF2-2424-2257-AF63-B9784CA02316}"/>
              </a:ext>
            </a:extLst>
          </p:cNvPr>
          <p:cNvCxnSpPr>
            <a:cxnSpLocks/>
            <a:stCxn id="3" idx="0"/>
            <a:endCxn id="9" idx="4"/>
          </p:cNvCxnSpPr>
          <p:nvPr/>
        </p:nvCxnSpPr>
        <p:spPr>
          <a:xfrm flipV="1">
            <a:off x="8446007" y="2486456"/>
            <a:ext cx="1317519" cy="425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C304DB-7F1E-4159-F66F-2A4D91604F48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8427667" y="2411617"/>
            <a:ext cx="2148307" cy="509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036E67-DFA3-F2A8-B011-80BB9904F10F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8841672" y="2489589"/>
            <a:ext cx="497489" cy="4348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490720-7743-5EFA-4042-AE8384B94570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9333492" y="2486456"/>
            <a:ext cx="430034" cy="438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25A95A-31EE-B2C0-B6EA-0913ADD734D3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9320821" y="2411617"/>
            <a:ext cx="1255153" cy="522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E01A9-BDD3-6C10-0AFC-8C745B9C9D00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8841672" y="2489589"/>
            <a:ext cx="1522556" cy="4482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0602E3-4048-5170-B894-EC98061DDBC4}"/>
              </a:ext>
            </a:extLst>
          </p:cNvPr>
          <p:cNvCxnSpPr>
            <a:cxnSpLocks/>
            <a:endCxn id="9" idx="4"/>
          </p:cNvCxnSpPr>
          <p:nvPr/>
        </p:nvCxnSpPr>
        <p:spPr>
          <a:xfrm flipH="1" flipV="1">
            <a:off x="9763526" y="2486456"/>
            <a:ext cx="595033" cy="4516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6EF97F-9BCA-9A65-0C4C-E5AEC06A73D0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10345888" y="2411617"/>
            <a:ext cx="230086" cy="5357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333338-B290-6BC6-CC21-196C3274A6F0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86515" y="2450646"/>
            <a:ext cx="2216899" cy="4402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A8C3C-7114-22FF-7D0B-FC9DFDA99E98}"/>
              </a:ext>
            </a:extLst>
          </p:cNvPr>
          <p:cNvCxnSpPr>
            <a:cxnSpLocks/>
            <a:endCxn id="9" idx="5"/>
          </p:cNvCxnSpPr>
          <p:nvPr/>
        </p:nvCxnSpPr>
        <p:spPr>
          <a:xfrm flipH="1" flipV="1">
            <a:off x="9927416" y="2418803"/>
            <a:ext cx="1288798" cy="46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13CF7E-DD2A-50C8-C110-A22B039AFAD9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10739864" y="2479270"/>
            <a:ext cx="463679" cy="411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2C72F9-D8CB-E794-2A30-0370BE836575}"/>
                  </a:ext>
                </a:extLst>
              </p:cNvPr>
              <p:cNvSpPr txBox="1"/>
              <p:nvPr/>
            </p:nvSpPr>
            <p:spPr>
              <a:xfrm>
                <a:off x="7983791" y="2428581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2C72F9-D8CB-E794-2A30-0370BE83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91" y="2428581"/>
                <a:ext cx="535339" cy="288477"/>
              </a:xfrm>
              <a:prstGeom prst="rect">
                <a:avLst/>
              </a:prstGeom>
              <a:blipFill>
                <a:blip r:embed="rId4"/>
                <a:stretch>
                  <a:fillRect l="-10345" t="-8333" r="-9195" b="-6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3">
            <a:extLst>
              <a:ext uri="{FF2B5EF4-FFF2-40B4-BE49-F238E27FC236}">
                <a16:creationId xmlns:a16="http://schemas.microsoft.com/office/drawing/2014/main" id="{8E48781D-427F-59C2-C315-F67FDE90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908" y="2982482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" name="Oval 3">
            <a:extLst>
              <a:ext uri="{FF2B5EF4-FFF2-40B4-BE49-F238E27FC236}">
                <a16:creationId xmlns:a16="http://schemas.microsoft.com/office/drawing/2014/main" id="{92302F5D-2FB4-B1DC-E843-0B7E6D11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091" y="2988604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Oval 3">
            <a:extLst>
              <a:ext uri="{FF2B5EF4-FFF2-40B4-BE49-F238E27FC236}">
                <a16:creationId xmlns:a16="http://schemas.microsoft.com/office/drawing/2014/main" id="{1B35C6CC-BA7B-D164-0C00-6D86A102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100" y="2972163"/>
            <a:ext cx="463550" cy="461962"/>
          </a:xfrm>
          <a:prstGeom prst="ellipse">
            <a:avLst/>
          </a:prstGeom>
          <a:solidFill>
            <a:srgbClr val="B2B2B2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296ADFA6-203D-689C-5B73-4FA5A779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243" y="1939486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Oval 3">
            <a:extLst>
              <a:ext uri="{FF2B5EF4-FFF2-40B4-BE49-F238E27FC236}">
                <a16:creationId xmlns:a16="http://schemas.microsoft.com/office/drawing/2014/main" id="{3A376777-3716-EC37-CDF0-63B64E7A3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426" y="194560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2" name="Oval 3">
            <a:extLst>
              <a:ext uri="{FF2B5EF4-FFF2-40B4-BE49-F238E27FC236}">
                <a16:creationId xmlns:a16="http://schemas.microsoft.com/office/drawing/2014/main" id="{66330324-FCF5-1B2C-F422-8D6E3F9D4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2650" y="1918848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54F968-24C8-A9E6-DF3A-DAF35C41F331}"/>
                  </a:ext>
                </a:extLst>
              </p:cNvPr>
              <p:cNvSpPr txBox="1"/>
              <p:nvPr/>
            </p:nvSpPr>
            <p:spPr>
              <a:xfrm>
                <a:off x="2397725" y="3064644"/>
                <a:ext cx="3073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54F968-24C8-A9E6-DF3A-DAF35C41F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725" y="3064644"/>
                <a:ext cx="307392" cy="276999"/>
              </a:xfrm>
              <a:prstGeom prst="rect">
                <a:avLst/>
              </a:prstGeom>
              <a:blipFill>
                <a:blip r:embed="rId5"/>
                <a:stretch>
                  <a:fillRect l="-11765" r="-1961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8D7C3A-4817-748C-DA16-B8BB5720324D}"/>
              </a:ext>
            </a:extLst>
          </p:cNvPr>
          <p:cNvCxnSpPr>
            <a:stCxn id="27" idx="0"/>
            <a:endCxn id="30" idx="4"/>
          </p:cNvCxnSpPr>
          <p:nvPr/>
        </p:nvCxnSpPr>
        <p:spPr>
          <a:xfrm flipH="1" flipV="1">
            <a:off x="2627018" y="2401448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54E6B0-FA7B-2923-D89D-3CC10922E05F}"/>
              </a:ext>
            </a:extLst>
          </p:cNvPr>
          <p:cNvCxnSpPr>
            <a:cxnSpLocks/>
            <a:stCxn id="28" idx="0"/>
            <a:endCxn id="32" idx="4"/>
          </p:cNvCxnSpPr>
          <p:nvPr/>
        </p:nvCxnSpPr>
        <p:spPr>
          <a:xfrm flipV="1">
            <a:off x="3931866" y="2380810"/>
            <a:ext cx="1452559" cy="607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A71981-BD11-4C6A-5386-9CD3524C6E63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920875" y="2422291"/>
            <a:ext cx="395665" cy="549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1D602B-F1E9-7095-FFA1-38ED69C8FAF2}"/>
              </a:ext>
            </a:extLst>
          </p:cNvPr>
          <p:cNvCxnSpPr>
            <a:cxnSpLocks/>
            <a:stCxn id="29" idx="0"/>
            <a:endCxn id="38" idx="5"/>
          </p:cNvCxnSpPr>
          <p:nvPr/>
        </p:nvCxnSpPr>
        <p:spPr>
          <a:xfrm flipH="1" flipV="1">
            <a:off x="4683130" y="2333795"/>
            <a:ext cx="237745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">
            <a:extLst>
              <a:ext uri="{FF2B5EF4-FFF2-40B4-BE49-F238E27FC236}">
                <a16:creationId xmlns:a16="http://schemas.microsoft.com/office/drawing/2014/main" id="{14CC8EC4-7FA7-5340-6225-FF9C55E20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465" y="1939486"/>
            <a:ext cx="463550" cy="461962"/>
          </a:xfrm>
          <a:prstGeom prst="ellipse">
            <a:avLst/>
          </a:prstGeom>
          <a:solidFill>
            <a:schemeClr val="bg1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11B316-D6F8-6B8B-3626-A5F753C3E871}"/>
              </a:ext>
            </a:extLst>
          </p:cNvPr>
          <p:cNvCxnSpPr>
            <a:cxnSpLocks/>
            <a:stCxn id="29" idx="0"/>
            <a:endCxn id="31" idx="5"/>
          </p:cNvCxnSpPr>
          <p:nvPr/>
        </p:nvCxnSpPr>
        <p:spPr>
          <a:xfrm flipH="1" flipV="1">
            <a:off x="3700091" y="2339917"/>
            <a:ext cx="1220784" cy="6322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837636-37D4-091A-68BB-ED68292644D2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>
          <a:xfrm flipH="1" flipV="1">
            <a:off x="2790908" y="2333795"/>
            <a:ext cx="2129967" cy="63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113153-6A05-46D9-6E8D-C10B0B7C5FAD}"/>
              </a:ext>
            </a:extLst>
          </p:cNvPr>
          <p:cNvCxnSpPr>
            <a:cxnSpLocks/>
            <a:stCxn id="27" idx="0"/>
            <a:endCxn id="32" idx="3"/>
          </p:cNvCxnSpPr>
          <p:nvPr/>
        </p:nvCxnSpPr>
        <p:spPr>
          <a:xfrm flipV="1">
            <a:off x="3022683" y="2313157"/>
            <a:ext cx="2197852" cy="66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63EA02-252E-E0E0-FADD-C29F1FB89621}"/>
              </a:ext>
            </a:extLst>
          </p:cNvPr>
          <p:cNvCxnSpPr>
            <a:cxnSpLocks/>
            <a:stCxn id="27" idx="0"/>
            <a:endCxn id="31" idx="4"/>
          </p:cNvCxnSpPr>
          <p:nvPr/>
        </p:nvCxnSpPr>
        <p:spPr>
          <a:xfrm flipV="1">
            <a:off x="3022683" y="2407570"/>
            <a:ext cx="513518" cy="574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412EC8-0EDD-6F79-E736-BA6A718A6618}"/>
              </a:ext>
            </a:extLst>
          </p:cNvPr>
          <p:cNvCxnSpPr>
            <a:cxnSpLocks/>
            <a:stCxn id="27" idx="0"/>
            <a:endCxn id="38" idx="3"/>
          </p:cNvCxnSpPr>
          <p:nvPr/>
        </p:nvCxnSpPr>
        <p:spPr>
          <a:xfrm flipV="1">
            <a:off x="3022683" y="2333795"/>
            <a:ext cx="1332667" cy="648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3614B6-3A85-CF7B-8CEF-73093AD2043E}"/>
              </a:ext>
            </a:extLst>
          </p:cNvPr>
          <p:cNvCxnSpPr>
            <a:cxnSpLocks/>
            <a:stCxn id="28" idx="0"/>
            <a:endCxn id="38" idx="4"/>
          </p:cNvCxnSpPr>
          <p:nvPr/>
        </p:nvCxnSpPr>
        <p:spPr>
          <a:xfrm flipV="1">
            <a:off x="3931866" y="2401448"/>
            <a:ext cx="587374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593983-E500-C5FF-2C4B-A482AE0F26E0}"/>
              </a:ext>
            </a:extLst>
          </p:cNvPr>
          <p:cNvCxnSpPr>
            <a:cxnSpLocks/>
            <a:stCxn id="28" idx="0"/>
            <a:endCxn id="31" idx="4"/>
          </p:cNvCxnSpPr>
          <p:nvPr/>
        </p:nvCxnSpPr>
        <p:spPr>
          <a:xfrm flipH="1" flipV="1">
            <a:off x="3536201" y="2407570"/>
            <a:ext cx="395665" cy="5810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81E675-18EF-05F4-66E4-589786AB2D93}"/>
              </a:ext>
            </a:extLst>
          </p:cNvPr>
          <p:cNvCxnSpPr>
            <a:cxnSpLocks/>
            <a:stCxn id="28" idx="0"/>
            <a:endCxn id="30" idx="4"/>
          </p:cNvCxnSpPr>
          <p:nvPr/>
        </p:nvCxnSpPr>
        <p:spPr>
          <a:xfrm flipH="1" flipV="1">
            <a:off x="2627018" y="2401448"/>
            <a:ext cx="1304848" cy="5871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4DB7CF-29D7-92BA-0E8C-7A2A19A9E09F}"/>
                  </a:ext>
                </a:extLst>
              </p:cNvPr>
              <p:cNvSpPr txBox="1"/>
              <p:nvPr/>
            </p:nvSpPr>
            <p:spPr>
              <a:xfrm>
                <a:off x="2267448" y="2597346"/>
                <a:ext cx="535339" cy="2884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4DB7CF-29D7-92BA-0E8C-7A2A19A9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48" y="2597346"/>
                <a:ext cx="535339" cy="288477"/>
              </a:xfrm>
              <a:prstGeom prst="rect">
                <a:avLst/>
              </a:prstGeom>
              <a:blipFill>
                <a:blip r:embed="rId6"/>
                <a:stretch>
                  <a:fillRect l="-10227" t="-8511" r="-7955"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23C976-EB5B-642B-751F-EB7C4EA7CFBC}"/>
                  </a:ext>
                </a:extLst>
              </p:cNvPr>
              <p:cNvSpPr txBox="1"/>
              <p:nvPr/>
            </p:nvSpPr>
            <p:spPr>
              <a:xfrm>
                <a:off x="7607934" y="2972163"/>
                <a:ext cx="680790" cy="3406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823C976-EB5B-642B-751F-EB7C4EA7C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934" y="2972163"/>
                <a:ext cx="680790" cy="340606"/>
              </a:xfrm>
              <a:prstGeom prst="rect">
                <a:avLst/>
              </a:prstGeom>
              <a:blipFill>
                <a:blip r:embed="rId7"/>
                <a:stretch>
                  <a:fillRect t="-3636" b="-127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0AB61800-929D-F098-B2A6-3A38C65C295C}"/>
              </a:ext>
            </a:extLst>
          </p:cNvPr>
          <p:cNvSpPr/>
          <p:nvPr/>
        </p:nvSpPr>
        <p:spPr>
          <a:xfrm>
            <a:off x="8966823" y="360727"/>
            <a:ext cx="2637041" cy="629097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Projection using a </a:t>
            </a:r>
            <a:r>
              <a:rPr lang="en-IN" sz="14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“linear layer”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+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element-wise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Abadi Extra Light" panose="020B0204020104020204" pitchFamily="34" charset="0"/>
              </a:rPr>
              <a:t>nonlinearity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applied on these linear projections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A58DC6-04E5-15AC-84FD-8A0F6617EF9B}"/>
                  </a:ext>
                </a:extLst>
              </p:cNvPr>
              <p:cNvSpPr txBox="1"/>
              <p:nvPr/>
            </p:nvSpPr>
            <p:spPr>
              <a:xfrm>
                <a:off x="6414175" y="2001563"/>
                <a:ext cx="2169194" cy="3586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en-US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2A58DC6-04E5-15AC-84FD-8A0F6617E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75" y="2001563"/>
                <a:ext cx="2169194" cy="358688"/>
              </a:xfrm>
              <a:prstGeom prst="rect">
                <a:avLst/>
              </a:prstGeom>
              <a:blipFill>
                <a:blip r:embed="rId8"/>
                <a:stretch>
                  <a:fillRect l="-281" t="-1695" r="-1685" b="-25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E1CBE9-701F-4A18-E78A-0D1A4F1568B5}"/>
                  </a:ext>
                </a:extLst>
              </p:cNvPr>
              <p:cNvSpPr txBox="1"/>
              <p:nvPr/>
            </p:nvSpPr>
            <p:spPr>
              <a:xfrm>
                <a:off x="244838" y="1870179"/>
                <a:ext cx="2169194" cy="3637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E1CBE9-701F-4A18-E78A-0D1A4F156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8" y="1870179"/>
                <a:ext cx="2169194" cy="363754"/>
              </a:xfrm>
              <a:prstGeom prst="rect">
                <a:avLst/>
              </a:prstGeom>
              <a:blipFill>
                <a:blip r:embed="rId9"/>
                <a:stretch>
                  <a:fillRect t="-1695" b="-254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9442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25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8" grpId="0" animBg="1"/>
      <p:bldP spid="48" grpId="0"/>
      <p:bldP spid="51" grpId="0"/>
      <p:bldP spid="52" grpId="0" animBg="1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Convolutional Neural Networks (CNN)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596788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CNNs use connections between layers that are different from MLPs in two key ways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Change 1: Each hidden layer node is connected only to a local patch in previous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Change 2: Same set of weights used for each local patch (purple, blue, green, pink is one set of weights, and this same set of used for all patches)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These changes help 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Substantial reduction on the number of weights to be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Learning the local structures within the inputs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Capturing local and global structure in the inputs by repeating the same across layers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4C730C7-AD88-6DD0-A16A-95788CF5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467" y="2113892"/>
            <a:ext cx="9274505" cy="193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208D964-9E81-6E52-6E49-C981FF7F799F}"/>
              </a:ext>
            </a:extLst>
          </p:cNvPr>
          <p:cNvSpPr txBox="1"/>
          <p:nvPr/>
        </p:nvSpPr>
        <p:spPr>
          <a:xfrm>
            <a:off x="1477820" y="1596512"/>
            <a:ext cx="1351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badi Extra Light" panose="020B0204020104020204" pitchFamily="34" charset="0"/>
              </a:rPr>
              <a:t>Standard MLP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19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Convolutional Neural Networks (CNN)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CNN consists of a sequence of operations to transform an input to output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Convolution</a:t>
            </a:r>
            <a:r>
              <a:rPr lang="en-IN" sz="2200" dirty="0">
                <a:latin typeface="Abadi Extra Light" panose="020B0204020104020204" pitchFamily="34" charset="0"/>
              </a:rPr>
              <a:t> (a linear transformation but more “local” than the one in MLP)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latin typeface="Abadi Extra Light" panose="020B0204020104020204" pitchFamily="34" charset="0"/>
              </a:rPr>
              <a:t>Nonlinearity (e.g., sigmoid, </a:t>
            </a:r>
            <a:r>
              <a:rPr lang="en-IN" sz="2200" dirty="0" err="1">
                <a:latin typeface="Abadi Extra Light" panose="020B0204020104020204" pitchFamily="34" charset="0"/>
              </a:rPr>
              <a:t>ReLU</a:t>
            </a:r>
            <a:r>
              <a:rPr lang="en-IN" sz="2200" dirty="0">
                <a:latin typeface="Abadi Extra Light" panose="020B0204020104020204" pitchFamily="34" charset="0"/>
              </a:rPr>
              <a:t>, etc) after the convolution operation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200" dirty="0">
                <a:solidFill>
                  <a:srgbClr val="FF0000"/>
                </a:solidFill>
                <a:latin typeface="Abadi Extra Light" panose="020B0204020104020204" pitchFamily="34" charset="0"/>
              </a:rPr>
              <a:t>Pooling</a:t>
            </a:r>
            <a:r>
              <a:rPr lang="en-IN" sz="2200" dirty="0">
                <a:latin typeface="Abadi Extra Light" panose="020B0204020104020204" pitchFamily="34" charset="0"/>
              </a:rPr>
              <a:t> (aggregates local features into global features and reduce representation size)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9A2B13-4557-849B-8694-8A8BEBDA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60" y="2976429"/>
            <a:ext cx="97726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BA139C-9777-EBC6-9685-4700BF8129BE}"/>
              </a:ext>
            </a:extLst>
          </p:cNvPr>
          <p:cNvSpPr txBox="1"/>
          <p:nvPr/>
        </p:nvSpPr>
        <p:spPr>
          <a:xfrm>
            <a:off x="154546" y="6503831"/>
            <a:ext cx="6320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credit: https://www.analyticsvidhya.com/blog/2022/01/convolutional-neural-network-an-overview/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1857501-77CD-6F47-C170-CBDF4798D27E}"/>
              </a:ext>
            </a:extLst>
          </p:cNvPr>
          <p:cNvSpPr/>
          <p:nvPr/>
        </p:nvSpPr>
        <p:spPr>
          <a:xfrm>
            <a:off x="9264472" y="2669317"/>
            <a:ext cx="2154084" cy="678517"/>
          </a:xfrm>
          <a:prstGeom prst="wedgeRectCallout">
            <a:avLst>
              <a:gd name="adj1" fmla="val -39256"/>
              <a:gd name="adj2" fmla="val 7694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Last (or last few) layer(s) of CNN is (are) usually fully connected just like MLP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C441EBD-8B36-25A1-DF52-29631727C057}"/>
              </a:ext>
            </a:extLst>
          </p:cNvPr>
          <p:cNvSpPr/>
          <p:nvPr/>
        </p:nvSpPr>
        <p:spPr>
          <a:xfrm>
            <a:off x="442435" y="3447029"/>
            <a:ext cx="942049" cy="370279"/>
          </a:xfrm>
          <a:prstGeom prst="wedgeRectCallout">
            <a:avLst>
              <a:gd name="adj1" fmla="val 44159"/>
              <a:gd name="adj2" fmla="val 788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 layer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86B9EB4-E3CD-613A-1C88-BA0612F3746A}"/>
              </a:ext>
            </a:extLst>
          </p:cNvPr>
          <p:cNvSpPr/>
          <p:nvPr/>
        </p:nvSpPr>
        <p:spPr>
          <a:xfrm>
            <a:off x="3366610" y="2764631"/>
            <a:ext cx="1398271" cy="274965"/>
          </a:xfrm>
          <a:prstGeom prst="wedgeRectCallout">
            <a:avLst>
              <a:gd name="adj1" fmla="val 44670"/>
              <a:gd name="adj2" fmla="val 9816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Hidden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1CB04D-FD88-0BF4-B39A-3A93D4E571F7}"/>
              </a:ext>
            </a:extLst>
          </p:cNvPr>
          <p:cNvCxnSpPr>
            <a:cxnSpLocks/>
          </p:cNvCxnSpPr>
          <p:nvPr/>
        </p:nvCxnSpPr>
        <p:spPr>
          <a:xfrm>
            <a:off x="1864519" y="3214688"/>
            <a:ext cx="683656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41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Convolution moves the same “filter”/”template”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over different patches of input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Filter is like a set of weights (like in MLP) but only operate on local regions of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Convolution = dot product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 different patches of the input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of the convolution operation is also called a “feature map”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IN" sz="26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en-IN" sz="26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sz="2600" b="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I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i="1" dirty="0" err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want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to have larger size than then we do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zero-padding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at boundaries of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322852" cy="5557532"/>
              </a:xfrm>
              <a:blipFill>
                <a:blip r:embed="rId3"/>
                <a:stretch>
                  <a:fillRect l="-862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07CD7D7-B437-BF27-6718-FEF3A16D6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071253"/>
              </p:ext>
            </p:extLst>
          </p:nvPr>
        </p:nvGraphicFramePr>
        <p:xfrm>
          <a:off x="1135513" y="2659756"/>
          <a:ext cx="332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26372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0068C8-199A-E895-BB02-3E6E77AA9AF0}"/>
                  </a:ext>
                </a:extLst>
              </p:cNvPr>
              <p:cNvSpPr txBox="1"/>
              <p:nvPr/>
            </p:nvSpPr>
            <p:spPr>
              <a:xfrm>
                <a:off x="603903" y="2474267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0068C8-199A-E895-BB02-3E6E77AA9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03" y="2474267"/>
                <a:ext cx="41197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EDE86C2-2623-4820-005B-686218003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515747"/>
              </p:ext>
            </p:extLst>
          </p:nvPr>
        </p:nvGraphicFramePr>
        <p:xfrm>
          <a:off x="1082351" y="2603461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50821-336B-432E-ECB1-C11D4E941185}"/>
                  </a:ext>
                </a:extLst>
              </p:cNvPr>
              <p:cNvSpPr txBox="1"/>
              <p:nvPr/>
            </p:nvSpPr>
            <p:spPr>
              <a:xfrm>
                <a:off x="1496313" y="2890870"/>
                <a:ext cx="5722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4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050821-336B-432E-ECB1-C11D4E941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13" y="2890870"/>
                <a:ext cx="572273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97FC21B-0E6A-AD65-70FC-D1F1AD17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18922"/>
              </p:ext>
            </p:extLst>
          </p:nvPr>
        </p:nvGraphicFramePr>
        <p:xfrm>
          <a:off x="5680339" y="2543176"/>
          <a:ext cx="2269310" cy="2159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62">
                  <a:extLst>
                    <a:ext uri="{9D8B030D-6E8A-4147-A177-3AD203B41FA5}">
                      <a16:colId xmlns:a16="http://schemas.microsoft.com/office/drawing/2014/main" val="203907091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01615978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858547002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188784800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298983131"/>
                    </a:ext>
                  </a:extLst>
                </a:gridCol>
              </a:tblGrid>
              <a:tr h="4318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955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78087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6637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1532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41634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FC0BDEF-B013-2C71-89B1-E8348CD03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91489"/>
              </p:ext>
            </p:extLst>
          </p:nvPr>
        </p:nvGraphicFramePr>
        <p:xfrm>
          <a:off x="5583633" y="2469351"/>
          <a:ext cx="1104286" cy="1022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14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55214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</a:tblGrid>
              <a:tr h="5114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  <a:tr h="5114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590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DA9A61-E85D-8587-0320-FAD1595946F3}"/>
                  </a:ext>
                </a:extLst>
              </p:cNvPr>
              <p:cNvSpPr txBox="1"/>
              <p:nvPr/>
            </p:nvSpPr>
            <p:spPr>
              <a:xfrm>
                <a:off x="5070422" y="2689923"/>
                <a:ext cx="57227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4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IN" sz="4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DA9A61-E85D-8587-0320-FAD159594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422" y="2689923"/>
                <a:ext cx="57227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F093D8-2274-E63B-6314-E39E8B950D3A}"/>
                  </a:ext>
                </a:extLst>
              </p:cNvPr>
              <p:cNvSpPr txBox="1"/>
              <p:nvPr/>
            </p:nvSpPr>
            <p:spPr>
              <a:xfrm>
                <a:off x="5153742" y="3274783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F093D8-2274-E63B-6314-E39E8B950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742" y="3274783"/>
                <a:ext cx="41197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B1580D8-48C7-3C07-EA21-C1954BBBD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55172"/>
              </p:ext>
            </p:extLst>
          </p:nvPr>
        </p:nvGraphicFramePr>
        <p:xfrm>
          <a:off x="9838542" y="2743960"/>
          <a:ext cx="1815448" cy="1727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862">
                  <a:extLst>
                    <a:ext uri="{9D8B030D-6E8A-4147-A177-3AD203B41FA5}">
                      <a16:colId xmlns:a16="http://schemas.microsoft.com/office/drawing/2014/main" val="203907091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01615978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858547002"/>
                    </a:ext>
                  </a:extLst>
                </a:gridCol>
                <a:gridCol w="453862">
                  <a:extLst>
                    <a:ext uri="{9D8B030D-6E8A-4147-A177-3AD203B41FA5}">
                      <a16:colId xmlns:a16="http://schemas.microsoft.com/office/drawing/2014/main" val="2188784800"/>
                    </a:ext>
                  </a:extLst>
                </a:gridCol>
              </a:tblGrid>
              <a:tr h="4318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20955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178087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966370"/>
                  </a:ext>
                </a:extLst>
              </a:tr>
              <a:tr h="43181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153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4EE21D4-B8C3-87E7-4D8A-82063481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23995"/>
              </p:ext>
            </p:extLst>
          </p:nvPr>
        </p:nvGraphicFramePr>
        <p:xfrm>
          <a:off x="1452474" y="4015358"/>
          <a:ext cx="2493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sp>
        <p:nvSpPr>
          <p:cNvPr id="23" name="Arrow: Down 22">
            <a:extLst>
              <a:ext uri="{FF2B5EF4-FFF2-40B4-BE49-F238E27FC236}">
                <a16:creationId xmlns:a16="http://schemas.microsoft.com/office/drawing/2014/main" id="{91FDEE63-22DE-7D03-B218-872FB35C8D96}"/>
              </a:ext>
            </a:extLst>
          </p:cNvPr>
          <p:cNvSpPr/>
          <p:nvPr/>
        </p:nvSpPr>
        <p:spPr>
          <a:xfrm>
            <a:off x="2542803" y="3260201"/>
            <a:ext cx="372027" cy="6155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5463C73-88FE-EEDC-AB4B-2B51F91136F9}"/>
              </a:ext>
            </a:extLst>
          </p:cNvPr>
          <p:cNvSpPr/>
          <p:nvPr/>
        </p:nvSpPr>
        <p:spPr>
          <a:xfrm>
            <a:off x="8374445" y="3399853"/>
            <a:ext cx="777430" cy="4154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870E5A-32E0-BC16-CAF2-CE632ADA7EDA}"/>
                  </a:ext>
                </a:extLst>
              </p:cNvPr>
              <p:cNvSpPr txBox="1"/>
              <p:nvPr/>
            </p:nvSpPr>
            <p:spPr>
              <a:xfrm>
                <a:off x="876365" y="3855667"/>
                <a:ext cx="4392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9870E5A-32E0-BC16-CAF2-CE632ADA7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65" y="3855667"/>
                <a:ext cx="439223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18953-7798-1916-9E48-2AA71EB653EF}"/>
                  </a:ext>
                </a:extLst>
              </p:cNvPr>
              <p:cNvSpPr txBox="1"/>
              <p:nvPr/>
            </p:nvSpPr>
            <p:spPr>
              <a:xfrm>
                <a:off x="9284957" y="3314936"/>
                <a:ext cx="43922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B18953-7798-1916-9E48-2AA71EB65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957" y="3314936"/>
                <a:ext cx="439223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C3DAA750-24C7-41D5-953C-0C442FD3ED6A}"/>
              </a:ext>
            </a:extLst>
          </p:cNvPr>
          <p:cNvSpPr/>
          <p:nvPr/>
        </p:nvSpPr>
        <p:spPr>
          <a:xfrm>
            <a:off x="192059" y="3463661"/>
            <a:ext cx="1753126" cy="445891"/>
          </a:xfrm>
          <a:prstGeom prst="wedgeRectCallout">
            <a:avLst>
              <a:gd name="adj1" fmla="val 37145"/>
              <a:gd name="adj2" fmla="val 8994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entry is result of conv on one patch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DAC13CC1-903C-BE41-8FB9-9A728579F22A}"/>
              </a:ext>
            </a:extLst>
          </p:cNvPr>
          <p:cNvSpPr/>
          <p:nvPr/>
        </p:nvSpPr>
        <p:spPr>
          <a:xfrm>
            <a:off x="8028235" y="2521014"/>
            <a:ext cx="1753126" cy="445891"/>
          </a:xfrm>
          <a:prstGeom prst="wedgeRectCallout">
            <a:avLst>
              <a:gd name="adj1" fmla="val 59551"/>
              <a:gd name="adj2" fmla="val 466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entry is result of conv on one patch</a:t>
            </a: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ACD9B1E8-A808-6352-E825-6584FE341215}"/>
              </a:ext>
            </a:extLst>
          </p:cNvPr>
          <p:cNvSpPr/>
          <p:nvPr/>
        </p:nvSpPr>
        <p:spPr>
          <a:xfrm>
            <a:off x="5257970" y="136939"/>
            <a:ext cx="2859898" cy="821500"/>
          </a:xfrm>
          <a:prstGeom prst="wedgeRectCallout">
            <a:avLst>
              <a:gd name="adj1" fmla="val -41226"/>
              <a:gd name="adj2" fmla="val 7283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Sometimes also called a “kernel”, though not the kernel we have seen in kernel methods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 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839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6 L 0.17058 -0.00463 L 0.17058 -0.0044 " pathEditMode="relative" rAng="0" ptsTypes="AAA">
                                      <p:cBhvr>
                                        <p:cTn id="40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23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17058 -0.00463 L 0.17058 -0.00439 " pathEditMode="relative" rAng="0" ptsTypes="AAA">
                                      <p:cBhvr>
                                        <p:cTn id="42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2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7.40741E-7 L 0.10924 -0.00185 L 0.1082 0.05995 L -0.00209 0.06181 L -0.00209 0.1257 L 0.10989 0.1257 L 0.1082 0.18681 L -0.00261 0.18565 L -0.00261 0.18588 " pathEditMode="relative" rAng="0" ptsTypes="AAAAAAAAA">
                                      <p:cBhvr>
                                        <p:cTn id="76" dur="8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923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81481E-6 L 0.10925 -0.00186 L 0.10821 0.05995 L -0.00208 0.0618 L -0.00208 0.12569 L 0.1099 0.12569 L 0.10821 0.1868 L -0.0026 0.18564 L -0.0026 0.18587 " pathEditMode="relative" rAng="0" ptsTypes="AAAAAAAAA">
                                      <p:cBhvr>
                                        <p:cTn id="78" dur="8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5" grpId="1"/>
      <p:bldP spid="19" grpId="0"/>
      <p:bldP spid="19" grpId="1"/>
      <p:bldP spid="20" grpId="0"/>
      <p:bldP spid="23" grpId="0" animBg="1"/>
      <p:bldP spid="24" grpId="0" animBg="1"/>
      <p:bldP spid="25" grpId="0"/>
      <p:bldP spid="26" grpId="0"/>
      <p:bldP spid="37" grpId="0" animBg="1"/>
      <p:bldP spid="38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607778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High “match” of a filter/kernel with a patch gives high values in the feature map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In CNN, these weights/filters are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learnable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. Also, usually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multiple filters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are used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Each filter gives us a different feature map (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filters will give </a:t>
                </a:r>
                <a14:m>
                  <m:oMath xmlns:m="http://schemas.openxmlformats.org/officeDocument/2006/math">
                    <m:r>
                      <a:rPr lang="en-IN" sz="2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2200" dirty="0">
                    <a:latin typeface="Abadi Extra Light" panose="020B0204020104020204" pitchFamily="34" charset="0"/>
                  </a:rPr>
                  <a:t> feature maps)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200" dirty="0">
                    <a:latin typeface="Abadi Extra Light" panose="020B0204020104020204" pitchFamily="34" charset="0"/>
                  </a:rPr>
                  <a:t>Each map can be seen as representing a different type of feature in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When “moving” the filter across the input,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stride size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can be one or more than one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Stride means how much the filter moves between successive convolutions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607778" cy="5557532"/>
              </a:xfrm>
              <a:blipFill>
                <a:blip r:embed="rId3"/>
                <a:stretch>
                  <a:fillRect l="-840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A6D999E-1684-D0F7-5A51-F4F4F72F7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27" y="3346408"/>
            <a:ext cx="1455367" cy="9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6CFDAB-EDE1-E08A-1467-5EDC2F4DFB69}"/>
                  </a:ext>
                </a:extLst>
              </p:cNvPr>
              <p:cNvSpPr txBox="1"/>
              <p:nvPr/>
            </p:nvSpPr>
            <p:spPr>
              <a:xfrm>
                <a:off x="4913361" y="3088463"/>
                <a:ext cx="951478" cy="4884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6CFDAB-EDE1-E08A-1467-5EDC2F4DF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61" y="3088463"/>
                <a:ext cx="951478" cy="488403"/>
              </a:xfrm>
              <a:prstGeom prst="rect">
                <a:avLst/>
              </a:prstGeom>
              <a:blipFill>
                <a:blip r:embed="rId5"/>
                <a:stretch>
                  <a:fillRect t="-1250" b="-1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22FB8B0-0023-4985-C292-A9546953EFFE}"/>
              </a:ext>
            </a:extLst>
          </p:cNvPr>
          <p:cNvSpPr txBox="1"/>
          <p:nvPr/>
        </p:nvSpPr>
        <p:spPr>
          <a:xfrm>
            <a:off x="4506942" y="2742965"/>
            <a:ext cx="17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“north-west”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76412A-521B-14B5-FFA6-571229CC2D3D}"/>
                  </a:ext>
                </a:extLst>
              </p:cNvPr>
              <p:cNvSpPr txBox="1"/>
              <p:nvPr/>
            </p:nvSpPr>
            <p:spPr>
              <a:xfrm>
                <a:off x="4964458" y="4205572"/>
                <a:ext cx="951479" cy="487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76412A-521B-14B5-FFA6-571229CC2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58" y="4205572"/>
                <a:ext cx="951479" cy="487185"/>
              </a:xfrm>
              <a:prstGeom prst="rect">
                <a:avLst/>
              </a:prstGeom>
              <a:blipFill>
                <a:blip r:embed="rId6"/>
                <a:stretch>
                  <a:fillRect t="-1250" b="-11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DDF5DF8-634A-807C-F791-4F873624255E}"/>
              </a:ext>
            </a:extLst>
          </p:cNvPr>
          <p:cNvSpPr txBox="1"/>
          <p:nvPr/>
        </p:nvSpPr>
        <p:spPr>
          <a:xfrm>
            <a:off x="4558039" y="3860074"/>
            <a:ext cx="170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“north-east” filter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ED7BCBBE-9FBD-A641-21DA-68F75556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811" y="3042874"/>
            <a:ext cx="1464030" cy="97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5470A7A-BC2A-1C76-96FD-F643FDF2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474" y="3584520"/>
            <a:ext cx="1464030" cy="96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995313AE-98F9-4918-44D0-4A3912C2FD5A}"/>
              </a:ext>
            </a:extLst>
          </p:cNvPr>
          <p:cNvSpPr/>
          <p:nvPr/>
        </p:nvSpPr>
        <p:spPr>
          <a:xfrm>
            <a:off x="4764214" y="3653943"/>
            <a:ext cx="1464029" cy="2915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934CF04-7DFC-E625-7CB8-DBF70723C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109649"/>
              </p:ext>
            </p:extLst>
          </p:nvPr>
        </p:nvGraphicFramePr>
        <p:xfrm>
          <a:off x="1580740" y="5852277"/>
          <a:ext cx="332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26372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F7B366-1BB4-EA3A-2042-A5D3CA7912EE}"/>
                  </a:ext>
                </a:extLst>
              </p:cNvPr>
              <p:cNvSpPr txBox="1"/>
              <p:nvPr/>
            </p:nvSpPr>
            <p:spPr>
              <a:xfrm>
                <a:off x="1049130" y="5666788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F7B366-1BB4-EA3A-2042-A5D3CA79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130" y="5666788"/>
                <a:ext cx="411972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F4F1F6B2-97D4-59BA-F4BD-080FB5495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318097"/>
              </p:ext>
            </p:extLst>
          </p:nvPr>
        </p:nvGraphicFramePr>
        <p:xfrm>
          <a:off x="1527578" y="5795982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FA241C5-114B-EFD9-4B39-739D0EEA1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58945"/>
              </p:ext>
            </p:extLst>
          </p:nvPr>
        </p:nvGraphicFramePr>
        <p:xfrm>
          <a:off x="1915818" y="5818001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8BB1FB4-AB6D-245F-F0BA-C34BBCA1F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13397"/>
              </p:ext>
            </p:extLst>
          </p:nvPr>
        </p:nvGraphicFramePr>
        <p:xfrm>
          <a:off x="2320125" y="5803657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8F5159E-1B43-B7E1-86CB-67C3D4DE2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82152"/>
              </p:ext>
            </p:extLst>
          </p:nvPr>
        </p:nvGraphicFramePr>
        <p:xfrm>
          <a:off x="6603752" y="5843842"/>
          <a:ext cx="332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24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393471637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403166578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858601426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573919038"/>
                    </a:ext>
                  </a:extLst>
                </a:gridCol>
                <a:gridCol w="415624">
                  <a:extLst>
                    <a:ext uri="{9D8B030D-6E8A-4147-A177-3AD203B41FA5}">
                      <a16:colId xmlns:a16="http://schemas.microsoft.com/office/drawing/2014/main" val="2263723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EC23E2-112D-6975-70F3-30820E0FB31C}"/>
                  </a:ext>
                </a:extLst>
              </p:cNvPr>
              <p:cNvSpPr txBox="1"/>
              <p:nvPr/>
            </p:nvSpPr>
            <p:spPr>
              <a:xfrm>
                <a:off x="6072142" y="5658353"/>
                <a:ext cx="4119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IN" sz="40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EC23E2-112D-6975-70F3-30820E0F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42" y="5658353"/>
                <a:ext cx="411972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98A6286-1385-3452-3B7B-519EAACFC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753959"/>
              </p:ext>
            </p:extLst>
          </p:nvPr>
        </p:nvGraphicFramePr>
        <p:xfrm>
          <a:off x="6550590" y="5787547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C92CCF8-5375-DEA9-04AC-2E83111CC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97003"/>
              </p:ext>
            </p:extLst>
          </p:nvPr>
        </p:nvGraphicFramePr>
        <p:xfrm>
          <a:off x="7335767" y="5787036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C9E39A8-2D65-AA72-0824-14E66AD52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422817"/>
              </p:ext>
            </p:extLst>
          </p:nvPr>
        </p:nvGraphicFramePr>
        <p:xfrm>
          <a:off x="8149517" y="5787036"/>
          <a:ext cx="1389489" cy="486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163">
                  <a:extLst>
                    <a:ext uri="{9D8B030D-6E8A-4147-A177-3AD203B41FA5}">
                      <a16:colId xmlns:a16="http://schemas.microsoft.com/office/drawing/2014/main" val="2323010476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2904727885"/>
                    </a:ext>
                  </a:extLst>
                </a:gridCol>
                <a:gridCol w="463163">
                  <a:extLst>
                    <a:ext uri="{9D8B030D-6E8A-4147-A177-3AD203B41FA5}">
                      <a16:colId xmlns:a16="http://schemas.microsoft.com/office/drawing/2014/main" val="1361890462"/>
                    </a:ext>
                  </a:extLst>
                </a:gridCol>
              </a:tblGrid>
              <a:tr h="48635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44197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964F494-9708-7D83-D7CD-8245F27B9651}"/>
              </a:ext>
            </a:extLst>
          </p:cNvPr>
          <p:cNvSpPr txBox="1"/>
          <p:nvPr/>
        </p:nvSpPr>
        <p:spPr>
          <a:xfrm>
            <a:off x="2341971" y="635981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Stride of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6576D-D3FD-4947-9788-9DADAABEB555}"/>
              </a:ext>
            </a:extLst>
          </p:cNvPr>
          <p:cNvSpPr txBox="1"/>
          <p:nvPr/>
        </p:nvSpPr>
        <p:spPr>
          <a:xfrm>
            <a:off x="7491341" y="631226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Stride of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334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7" grpId="0"/>
      <p:bldP spid="27" grpId="0"/>
      <p:bldP spid="30" grpId="0" animBg="1"/>
      <p:bldP spid="35" grpId="0"/>
      <p:bldP spid="42" grpId="0"/>
      <p:bldP spid="47" grpId="0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Multiple Input Channels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322852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If the input has multiple channels (e.g., images with R,G,B channels), then each filter/kernel also needs to have multiple channels, as shown below (left figure)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We perform per-channel convolution followed by an aggregation (sum across channels)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badi Extra Light" panose="020B0204020104020204" pitchFamily="34" charset="0"/>
              </a:rPr>
              <a:t>Note that (right figure above) we typically also have multiple such filters (each with multiple channels) which will give us multiple such feature maps</a:t>
            </a:r>
            <a:endParaRPr lang="en-IN" sz="18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0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5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IN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39" name="Slide Number Placeholder 11">
            <a:extLst>
              <a:ext uri="{FF2B5EF4-FFF2-40B4-BE49-F238E27FC236}">
                <a16:creationId xmlns:a16="http://schemas.microsoft.com/office/drawing/2014/main" id="{35F7AD1F-F9D6-4D57-8CAA-F895FEBE23C8}"/>
              </a:ext>
            </a:extLst>
          </p:cNvPr>
          <p:cNvSpPr txBox="1">
            <a:spLocks/>
          </p:cNvSpPr>
          <p:nvPr/>
        </p:nvSpPr>
        <p:spPr>
          <a:xfrm>
            <a:off x="11323930" y="136939"/>
            <a:ext cx="6028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pPr/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5E6B94-60BA-B746-8C0C-6B0B6617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30870"/>
            <a:ext cx="4448175" cy="182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CA5033-9C90-8E4E-88DF-BC31B5E5B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71" y="2878745"/>
            <a:ext cx="5106562" cy="2396501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5851951-CF39-BC1F-4C1B-4AE4ADC6A631}"/>
              </a:ext>
            </a:extLst>
          </p:cNvPr>
          <p:cNvSpPr/>
          <p:nvPr/>
        </p:nvSpPr>
        <p:spPr>
          <a:xfrm>
            <a:off x="5703442" y="2749368"/>
            <a:ext cx="1747489" cy="361253"/>
          </a:xfrm>
          <a:prstGeom prst="wedgeRectCallout">
            <a:avLst>
              <a:gd name="adj1" fmla="val 398"/>
              <a:gd name="adj2" fmla="val 9869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 with 3 channels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222F82A-31DC-1750-A020-D477139950E2}"/>
              </a:ext>
            </a:extLst>
          </p:cNvPr>
          <p:cNvSpPr/>
          <p:nvPr/>
        </p:nvSpPr>
        <p:spPr>
          <a:xfrm>
            <a:off x="9710015" y="2894952"/>
            <a:ext cx="2315216" cy="404298"/>
          </a:xfrm>
          <a:prstGeom prst="wedgeRectCallout">
            <a:avLst>
              <a:gd name="adj1" fmla="val 398"/>
              <a:gd name="adj2" fmla="val 9869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Output with 2 channels (since we used two filters here)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11C93-889E-3FA4-0AD4-2DBB3617F4C6}"/>
              </a:ext>
            </a:extLst>
          </p:cNvPr>
          <p:cNvSpPr txBox="1"/>
          <p:nvPr/>
        </p:nvSpPr>
        <p:spPr>
          <a:xfrm>
            <a:off x="154546" y="6503831"/>
            <a:ext cx="2339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Figure credit: PML-1 (Murphy, 2022),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663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392"/>
    </mc:Choice>
    <mc:Fallback xmlns="">
      <p:transition spd="slow" advTm="114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|5.9|11.9|4.6|18|6.1|31.2|14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34251</TotalTime>
  <Words>1730</Words>
  <Application>Microsoft Office PowerPoint</Application>
  <PresentationFormat>Widescreen</PresentationFormat>
  <Paragraphs>354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Beyond MLPs: Convolutional Neural Networks</vt:lpstr>
      <vt:lpstr>Plan today</vt:lpstr>
      <vt:lpstr>Recap</vt:lpstr>
      <vt:lpstr>Limitations/Shortcomings of MLP</vt:lpstr>
      <vt:lpstr>Convolutional Neural Networks (CNN)</vt:lpstr>
      <vt:lpstr>Convolutional Neural Networks (CNN)</vt:lpstr>
      <vt:lpstr>Convolution</vt:lpstr>
      <vt:lpstr>Convolution</vt:lpstr>
      <vt:lpstr>Multiple Input Channels</vt:lpstr>
      <vt:lpstr>Pooling</vt:lpstr>
      <vt:lpstr>CNNs have Translation Invariance!</vt:lpstr>
      <vt:lpstr>CNN: Summary of the overall architecture</vt:lpstr>
      <vt:lpstr>Problem of Exploding/Vanishing Gradients</vt:lpstr>
      <vt:lpstr>Training of DNNs: Some Important Aspects</vt:lpstr>
      <vt:lpstr>Normalization 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Neural Nets: Beyond MLP</dc:title>
  <dc:creator>Piyush Rai</dc:creator>
  <cp:lastModifiedBy>Piyush Rai</cp:lastModifiedBy>
  <cp:revision>804</cp:revision>
  <dcterms:created xsi:type="dcterms:W3CDTF">2020-07-07T20:42:16Z</dcterms:created>
  <dcterms:modified xsi:type="dcterms:W3CDTF">2023-10-30T15:15:29Z</dcterms:modified>
</cp:coreProperties>
</file>