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583" r:id="rId3"/>
    <p:sldId id="582" r:id="rId4"/>
    <p:sldId id="593" r:id="rId5"/>
    <p:sldId id="591" r:id="rId6"/>
    <p:sldId id="586" r:id="rId7"/>
    <p:sldId id="584" r:id="rId8"/>
    <p:sldId id="592" r:id="rId9"/>
    <p:sldId id="587" r:id="rId10"/>
    <p:sldId id="589" r:id="rId11"/>
    <p:sldId id="585" r:id="rId12"/>
    <p:sldId id="588" r:id="rId13"/>
    <p:sldId id="5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8.jpeg"/><Relationship Id="rId5" Type="http://schemas.openxmlformats.org/officeDocument/2006/relationships/image" Target="../media/image42.jpeg"/><Relationship Id="rId4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6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3.png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6.png"/><Relationship Id="rId5" Type="http://schemas.openxmlformats.org/officeDocument/2006/relationships/image" Target="../media/image87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4.png"/><Relationship Id="rId5" Type="http://schemas.openxmlformats.org/officeDocument/2006/relationships/image" Target="../media/image430.png"/><Relationship Id="rId4" Type="http://schemas.openxmlformats.org/officeDocument/2006/relationships/image" Target="../media/image4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8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20" Type="http://schemas.openxmlformats.org/officeDocument/2006/relationships/image" Target="../media/image49.png"/><Relationship Id="rId1" Type="http://schemas.openxmlformats.org/officeDocument/2006/relationships/tags" Target="../tags/tag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72" y="2843473"/>
            <a:ext cx="11294737" cy="147245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Networks: 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0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Attention Mechanism and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Transformers: The Overall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Zooming in..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4AF1C-B4B5-2AEC-88EA-FC5983AF4439}"/>
              </a:ext>
            </a:extLst>
          </p:cNvPr>
          <p:cNvSpPr txBox="1"/>
          <p:nvPr/>
        </p:nvSpPr>
        <p:spPr>
          <a:xfrm>
            <a:off x="192505" y="6554804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 source: “Attention is all you need” (Vaswani et al, 2017)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26329D-D88B-4F88-062B-A65F5438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17" y="2305262"/>
            <a:ext cx="28956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0DA7B7-3383-C489-4F7B-9841C4FB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53" y="1626505"/>
            <a:ext cx="29241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396CD38-775B-F670-73BA-584209E5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30" y="1746416"/>
            <a:ext cx="3231214" cy="4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C5770-6A58-FB7C-B908-607ED0CE2E49}"/>
              </a:ext>
            </a:extLst>
          </p:cNvPr>
          <p:cNvSpPr/>
          <p:nvPr/>
        </p:nvSpPr>
        <p:spPr>
          <a:xfrm rot="15071988" flipH="1">
            <a:off x="4351204" y="2935745"/>
            <a:ext cx="185840" cy="9865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03BBD29-5B1C-90BC-4928-0FFDD0CC999B}"/>
              </a:ext>
            </a:extLst>
          </p:cNvPr>
          <p:cNvSpPr/>
          <p:nvPr/>
        </p:nvSpPr>
        <p:spPr>
          <a:xfrm rot="17140989" flipH="1">
            <a:off x="7811717" y="2373649"/>
            <a:ext cx="185840" cy="9865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656AD72-F218-6C7E-CA3B-437BA3F8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37" y="1657009"/>
            <a:ext cx="39052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86A39B5-3269-1D81-10A9-172DE187C58A}"/>
              </a:ext>
            </a:extLst>
          </p:cNvPr>
          <p:cNvSpPr/>
          <p:nvPr/>
        </p:nvSpPr>
        <p:spPr>
          <a:xfrm>
            <a:off x="3967084" y="5592311"/>
            <a:ext cx="2039746" cy="1096007"/>
          </a:xfrm>
          <a:prstGeom prst="wedgeRectCallout">
            <a:avLst>
              <a:gd name="adj1" fmla="val -57863"/>
              <a:gd name="adj2" fmla="val -1292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Here, on the output side, we used “masked” MHA because during output generation, we don’t want to look at future tokens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2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Transformers: Positional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Transformers also need a “positional encoding” for each token of the input since they don’t process the tokens sequentially (unlike RNNs)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 the positional encoding for location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One way to define it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the positional encoding, we add them to the token embedding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positional encoding is pre-defined but can also be learned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E8C3F-CFE4-8FE9-01DB-84416DAE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236" y="2598941"/>
            <a:ext cx="5907073" cy="887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7FDD0-A431-AC6C-52B8-920B405B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236" y="3625930"/>
            <a:ext cx="6129588" cy="711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2A872E97-0380-016C-AF6F-53BE99D78D62}"/>
                  </a:ext>
                </a:extLst>
              </p:cNvPr>
              <p:cNvSpPr/>
              <p:nvPr/>
            </p:nvSpPr>
            <p:spPr>
              <a:xfrm>
                <a:off x="605524" y="2443328"/>
                <a:ext cx="1746433" cy="747211"/>
              </a:xfrm>
              <a:prstGeom prst="wedgeRectCallout">
                <a:avLst>
                  <a:gd name="adj1" fmla="val 62720"/>
                  <a:gd name="adj2" fmla="val 425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denotes the maximum possible length of a sequence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2A872E97-0380-016C-AF6F-53BE99D78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4" y="2443328"/>
                <a:ext cx="1746433" cy="747211"/>
              </a:xfrm>
              <a:prstGeom prst="wedgeRectCallout">
                <a:avLst>
                  <a:gd name="adj1" fmla="val 62720"/>
                  <a:gd name="adj2" fmla="val 42597"/>
                </a:avLst>
              </a:prstGeom>
              <a:blipFill>
                <a:blip r:embed="rId6"/>
                <a:stretch>
                  <a:fillRect l="-606" b="-64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AE11447-3E7C-701C-AEF6-EA3FA47A557D}"/>
                  </a:ext>
                </a:extLst>
              </p:cNvPr>
              <p:cNvSpPr/>
              <p:nvPr/>
            </p:nvSpPr>
            <p:spPr>
              <a:xfrm>
                <a:off x="508933" y="3330143"/>
                <a:ext cx="1746433" cy="747211"/>
              </a:xfrm>
              <a:prstGeom prst="wedgeRectCallout">
                <a:avLst>
                  <a:gd name="adj1" fmla="val 67617"/>
                  <a:gd name="adj2" fmla="val 30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Positional encoding vector for location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assuming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AE11447-3E7C-701C-AEF6-EA3FA47A5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33" y="3330143"/>
                <a:ext cx="1746433" cy="747211"/>
              </a:xfrm>
              <a:prstGeom prst="wedgeRectCallout">
                <a:avLst>
                  <a:gd name="adj1" fmla="val 67617"/>
                  <a:gd name="adj2" fmla="val 30410"/>
                </a:avLst>
              </a:prstGeom>
              <a:blipFill>
                <a:blip r:embed="rId7"/>
                <a:stretch>
                  <a:fillRect l="-580" b="-555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4478B4B-084B-601A-3223-EA159B9B2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0505" y="3385300"/>
            <a:ext cx="2187842" cy="2803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32F395-921B-019D-8F35-5BD28C1893CA}"/>
                  </a:ext>
                </a:extLst>
              </p:cNvPr>
              <p:cNvSpPr txBox="1"/>
              <p:nvPr/>
            </p:nvSpPr>
            <p:spPr>
              <a:xfrm>
                <a:off x="4100834" y="5235641"/>
                <a:ext cx="25221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32F395-921B-019D-8F35-5BD28C189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34" y="5235641"/>
                <a:ext cx="2522101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AB85E55-1846-D010-2FFF-8EAD3D9ED3D8}"/>
              </a:ext>
            </a:extLst>
          </p:cNvPr>
          <p:cNvSpPr/>
          <p:nvPr/>
        </p:nvSpPr>
        <p:spPr>
          <a:xfrm>
            <a:off x="10046615" y="2598941"/>
            <a:ext cx="1959247" cy="684294"/>
          </a:xfrm>
          <a:prstGeom prst="wedgeRectCallout">
            <a:avLst>
              <a:gd name="adj1" fmla="val -36994"/>
              <a:gd name="adj2" fmla="val 796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the smooth transition as the position index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D4FF3-0083-F3D7-0B0B-FFF37111BEEC}"/>
              </a:ext>
            </a:extLst>
          </p:cNvPr>
          <p:cNvSpPr txBox="1"/>
          <p:nvPr/>
        </p:nvSpPr>
        <p:spPr>
          <a:xfrm>
            <a:off x="159391" y="6627303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PML-1 (Murphy, 2023)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81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Residual Connections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Transformers contain a very large number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In general, just stacking lots of layer doesn’t necessarily help a deep learning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Vanishing/exploding gradient may make learning difficult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Skip connections </a:t>
            </a:r>
            <a:r>
              <a:rPr lang="en-US" sz="2400" dirty="0">
                <a:latin typeface="Abadi Extra Light" panose="020B0204020104020204" pitchFamily="34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connections”</a:t>
            </a:r>
            <a:r>
              <a:rPr lang="en-US" sz="2400" dirty="0">
                <a:latin typeface="Abadi Extra Light" panose="020B0204020104020204" pitchFamily="34" charset="0"/>
              </a:rPr>
              <a:t> help if we want very deep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This idea was popularized by 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Networks”* (</a:t>
            </a:r>
            <a:r>
              <a:rPr lang="en-US" sz="20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ResNets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)</a:t>
            </a:r>
            <a:r>
              <a:rPr lang="en-US" sz="2000" dirty="0">
                <a:latin typeface="Abadi Extra Light" panose="020B0204020104020204" pitchFamily="34" charset="0"/>
              </a:rPr>
              <a:t> which can have very large number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Basic idea: Don’t force a layer to learn everything about a mapping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Let the layer just learn the “residual” and add the original input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2DA90-DB32-5E5F-4A0A-C531F9CF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45" y="4051716"/>
            <a:ext cx="5651249" cy="12437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0CB98-D319-A9D3-E478-E3B4A90A17AE}"/>
                  </a:ext>
                </a:extLst>
              </p:cNvPr>
              <p:cNvSpPr txBox="1"/>
              <p:nvPr/>
            </p:nvSpPr>
            <p:spPr>
              <a:xfrm>
                <a:off x="1706935" y="5347013"/>
                <a:ext cx="7116307" cy="694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conv</m:t>
                          </m:r>
                          <m:d>
                            <m:dPr>
                              <m:ctrlP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0CB98-D319-A9D3-E478-E3B4A90A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35" y="5347013"/>
                <a:ext cx="7116307" cy="69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0AC078B-10B3-13CE-3820-82910B000CE6}"/>
                  </a:ext>
                </a:extLst>
              </p:cNvPr>
              <p:cNvSpPr/>
              <p:nvPr/>
            </p:nvSpPr>
            <p:spPr>
              <a:xfrm>
                <a:off x="554277" y="4673571"/>
                <a:ext cx="1870012" cy="809653"/>
              </a:xfrm>
              <a:prstGeom prst="wedgeRectCallout">
                <a:avLst>
                  <a:gd name="adj1" fmla="val 70445"/>
                  <a:gd name="adj2" fmla="val 525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we want to learn using this layer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0AC078B-10B3-13CE-3820-82910B000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7" y="4673571"/>
                <a:ext cx="1870012" cy="809653"/>
              </a:xfrm>
              <a:prstGeom prst="wedgeRectCallout">
                <a:avLst>
                  <a:gd name="adj1" fmla="val 70445"/>
                  <a:gd name="adj2" fmla="val 52534"/>
                </a:avLst>
              </a:prstGeom>
              <a:blipFill>
                <a:blip r:embed="rId5"/>
                <a:stretch>
                  <a:fillRect l="-1319" t="-2113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241FA00-408A-716A-8319-51D6E930D2DA}"/>
              </a:ext>
            </a:extLst>
          </p:cNvPr>
          <p:cNvSpPr/>
          <p:nvPr/>
        </p:nvSpPr>
        <p:spPr>
          <a:xfrm>
            <a:off x="8686960" y="4326760"/>
            <a:ext cx="3175073" cy="1069638"/>
          </a:xfrm>
          <a:prstGeom prst="wedgeRectCallout">
            <a:avLst>
              <a:gd name="adj1" fmla="val -52434"/>
              <a:gd name="adj2" fmla="val 5944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the residual’s and input’s dimension are different then we apply a projection on the inputs to match the 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CAA3D-FFD2-1310-C41A-2A189162568A}"/>
              </a:ext>
            </a:extLst>
          </p:cNvPr>
          <p:cNvSpPr txBox="1"/>
          <p:nvPr/>
        </p:nvSpPr>
        <p:spPr>
          <a:xfrm>
            <a:off x="122349" y="6413617"/>
            <a:ext cx="4122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*Deep Residual Learning for Image Recognition (He et al, 2015)</a:t>
            </a:r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8D52A-1CBE-9776-0C78-44C188CDD838}"/>
              </a:ext>
            </a:extLst>
          </p:cNvPr>
          <p:cNvSpPr txBox="1"/>
          <p:nvPr/>
        </p:nvSpPr>
        <p:spPr>
          <a:xfrm>
            <a:off x="84374" y="6596390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PML-1 (Murphy, 2023)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9FAC73-C199-5D0C-67B8-FFB6D571AACA}"/>
                  </a:ext>
                </a:extLst>
              </p:cNvPr>
              <p:cNvSpPr/>
              <p:nvPr/>
            </p:nvSpPr>
            <p:spPr>
              <a:xfrm>
                <a:off x="5913014" y="6179580"/>
                <a:ext cx="1679020" cy="560324"/>
              </a:xfrm>
              <a:prstGeom prst="wedgeRectCallout">
                <a:avLst>
                  <a:gd name="adj1" fmla="val -40515"/>
                  <a:gd name="adj2" fmla="val -84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“Residual” of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</a:t>
                </a:r>
              </a:p>
            </p:txBody>
          </p:sp>
        </mc:Choice>
        <mc:Fallback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F9FAC73-C199-5D0C-67B8-FFB6D571A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14" y="6179580"/>
                <a:ext cx="1679020" cy="560324"/>
              </a:xfrm>
              <a:prstGeom prst="wedgeRectCallout">
                <a:avLst>
                  <a:gd name="adj1" fmla="val -40515"/>
                  <a:gd name="adj2" fmla="val -84400"/>
                </a:avLst>
              </a:prstGeom>
              <a:blipFill>
                <a:blip r:embed="rId6"/>
                <a:stretch>
                  <a:fillRect l="-1799" b="-93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10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 have many variants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BERT (Bidirectional Encoder Representations from Transformers)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GPT (Generative Pretrained Transformer)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T5 (Text-to-Text Transfer Transformer)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Vision Transformers (</a:t>
            </a:r>
            <a:r>
              <a:rPr lang="en-US" sz="2400" dirty="0" err="1">
                <a:latin typeface="Abadi Extra Light" panose="020B0204020104020204" pitchFamily="34" charset="0"/>
              </a:rPr>
              <a:t>ViT</a:t>
            </a:r>
            <a:r>
              <a:rPr lang="en-US" sz="2400" dirty="0">
                <a:latin typeface="Abadi Extra Light" panose="020B0204020104020204" pitchFamily="34" charset="0"/>
              </a:rPr>
              <a:t>)</a:t>
            </a: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D90536-020C-7041-E581-BAF571F54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515" y="2984607"/>
            <a:ext cx="6930549" cy="37037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6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Recap: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RNNs are used when each input or output or both are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sequences of tokens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supposed to remember everything up to time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. However, in practice, RNNs have difficulties remembering the distant past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Variants such as LSTM, GRU, etc mitigate this issue to some extent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Slow processing is another major issue (e.g., can’t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before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)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736" t="-1645" b="-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C01D20-3D89-F6BA-F98F-CE1DC29F0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93" y="3503993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28">
            <a:extLst>
              <a:ext uri="{FF2B5EF4-FFF2-40B4-BE49-F238E27FC236}">
                <a16:creationId xmlns:a16="http://schemas.microsoft.com/office/drawing/2014/main" id="{3F2774B8-4A1E-5B76-0419-C451214E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93" y="259233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716F58C7-B0D7-7C5C-C65F-4E8D0E35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6" y="1680669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313CD-EF8F-6849-396B-F20E8E20C595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1256973" y="301396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82F74-EF7F-83F0-FEB4-330231A8B9C2}"/>
              </a:ext>
            </a:extLst>
          </p:cNvPr>
          <p:cNvCxnSpPr>
            <a:cxnSpLocks/>
          </p:cNvCxnSpPr>
          <p:nvPr/>
        </p:nvCxnSpPr>
        <p:spPr>
          <a:xfrm flipV="1">
            <a:off x="1256973" y="2102305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106C3-9D68-46B4-009A-3CCF9B2978E6}"/>
                  </a:ext>
                </a:extLst>
              </p:cNvPr>
              <p:cNvSpPr txBox="1"/>
              <p:nvPr/>
            </p:nvSpPr>
            <p:spPr>
              <a:xfrm>
                <a:off x="1057203" y="3503714"/>
                <a:ext cx="382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106C3-9D68-46B4-009A-3CCF9B29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3" y="3503714"/>
                <a:ext cx="382349" cy="369332"/>
              </a:xfrm>
              <a:prstGeom prst="rect">
                <a:avLst/>
              </a:prstGeom>
              <a:blipFill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0701D-B505-8AC2-70C8-A8EF617B9D9F}"/>
                  </a:ext>
                </a:extLst>
              </p:cNvPr>
              <p:cNvSpPr txBox="1"/>
              <p:nvPr/>
            </p:nvSpPr>
            <p:spPr>
              <a:xfrm>
                <a:off x="1057203" y="2602743"/>
                <a:ext cx="398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0701D-B505-8AC2-70C8-A8EF617B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03" y="2602743"/>
                <a:ext cx="398379" cy="369332"/>
              </a:xfrm>
              <a:prstGeom prst="rect">
                <a:avLst/>
              </a:prstGeom>
              <a:blipFill>
                <a:blip r:embed="rId5"/>
                <a:stretch>
                  <a:fillRect l="-18182" r="-606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5B34D4-3631-261B-B9BE-9EC0C07339CF}"/>
                  </a:ext>
                </a:extLst>
              </p:cNvPr>
              <p:cNvSpPr txBox="1"/>
              <p:nvPr/>
            </p:nvSpPr>
            <p:spPr>
              <a:xfrm>
                <a:off x="1073233" y="1668902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5B34D4-3631-261B-B9BE-9EC0C073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33" y="1668902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8750" r="-625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2">
            <a:extLst>
              <a:ext uri="{FF2B5EF4-FFF2-40B4-BE49-F238E27FC236}">
                <a16:creationId xmlns:a16="http://schemas.microsoft.com/office/drawing/2014/main" id="{C53D5790-8332-D39C-E20F-3B30FB75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614" y="3515760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F6176D24-AC5F-A695-454E-0B1D2701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614" y="2604098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D31A4171-76D0-FE35-BB05-5C70AE8D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07" y="169243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EEDA7D-7E0C-60CF-8846-F807578D4626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2310894" y="3025734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BC4313-2BDE-6640-2457-C5A7F3B85E37}"/>
              </a:ext>
            </a:extLst>
          </p:cNvPr>
          <p:cNvCxnSpPr>
            <a:cxnSpLocks/>
          </p:cNvCxnSpPr>
          <p:nvPr/>
        </p:nvCxnSpPr>
        <p:spPr>
          <a:xfrm flipV="1">
            <a:off x="2310894" y="211407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EF071D-110C-13ED-92D4-2B4B389CEAD4}"/>
                  </a:ext>
                </a:extLst>
              </p:cNvPr>
              <p:cNvSpPr txBox="1"/>
              <p:nvPr/>
            </p:nvSpPr>
            <p:spPr>
              <a:xfrm>
                <a:off x="2111124" y="3515481"/>
                <a:ext cx="389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EF071D-110C-13ED-92D4-2B4B389CE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24" y="3515481"/>
                <a:ext cx="389466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9FCEF0-C7FC-46C6-2248-3FCE2E3D6271}"/>
                  </a:ext>
                </a:extLst>
              </p:cNvPr>
              <p:cNvSpPr txBox="1"/>
              <p:nvPr/>
            </p:nvSpPr>
            <p:spPr>
              <a:xfrm>
                <a:off x="2111124" y="2614510"/>
                <a:ext cx="405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9FCEF0-C7FC-46C6-2248-3FCE2E3D6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24" y="2614510"/>
                <a:ext cx="405496" cy="369332"/>
              </a:xfrm>
              <a:prstGeom prst="rect">
                <a:avLst/>
              </a:prstGeom>
              <a:blipFill>
                <a:blip r:embed="rId8"/>
                <a:stretch>
                  <a:fillRect l="-17910" r="-597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EFB95-CCC6-1C33-4B0E-799A61D2CDB9}"/>
                  </a:ext>
                </a:extLst>
              </p:cNvPr>
              <p:cNvSpPr txBox="1"/>
              <p:nvPr/>
            </p:nvSpPr>
            <p:spPr>
              <a:xfrm>
                <a:off x="2127154" y="1680669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1EFB95-CCC6-1C33-4B0E-799A61D2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54" y="1680669"/>
                <a:ext cx="395878" cy="369332"/>
              </a:xfrm>
              <a:prstGeom prst="rect">
                <a:avLst/>
              </a:prstGeom>
              <a:blipFill>
                <a:blip r:embed="rId9"/>
                <a:stretch>
                  <a:fillRect l="-20000" r="-615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">
            <a:extLst>
              <a:ext uri="{FF2B5EF4-FFF2-40B4-BE49-F238E27FC236}">
                <a16:creationId xmlns:a16="http://schemas.microsoft.com/office/drawing/2014/main" id="{D690EF61-4F62-EC0A-8E5E-7452E947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92" y="3496124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8FF6650B-74C9-4083-8946-B1E6F7F6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92" y="258446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2221407E-52DB-4AA8-9BA2-A4161623B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585" y="1672800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49ADAE-6C96-8CF5-3259-219C34CCAEAD}"/>
              </a:ext>
            </a:extLst>
          </p:cNvPr>
          <p:cNvCxnSpPr>
            <a:cxnSpLocks/>
            <a:stCxn id="20" idx="0"/>
            <a:endCxn id="21" idx="4"/>
          </p:cNvCxnSpPr>
          <p:nvPr/>
        </p:nvCxnSpPr>
        <p:spPr>
          <a:xfrm flipV="1">
            <a:off x="7628572" y="300609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EB6226-578E-AB40-122B-E85BF4F265AE}"/>
              </a:ext>
            </a:extLst>
          </p:cNvPr>
          <p:cNvCxnSpPr>
            <a:cxnSpLocks/>
          </p:cNvCxnSpPr>
          <p:nvPr/>
        </p:nvCxnSpPr>
        <p:spPr>
          <a:xfrm flipV="1">
            <a:off x="7628572" y="2094436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EFBE3-0D35-80AB-F011-DC35A5530EBD}"/>
                  </a:ext>
                </a:extLst>
              </p:cNvPr>
              <p:cNvSpPr txBox="1"/>
              <p:nvPr/>
            </p:nvSpPr>
            <p:spPr>
              <a:xfrm>
                <a:off x="7428802" y="3495845"/>
                <a:ext cx="4152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EFBE3-0D35-80AB-F011-DC35A5530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02" y="3495845"/>
                <a:ext cx="415242" cy="369332"/>
              </a:xfrm>
              <a:prstGeom prst="rect">
                <a:avLst/>
              </a:prstGeom>
              <a:blipFill>
                <a:blip r:embed="rId10"/>
                <a:stretch>
                  <a:fillRect l="-10294" r="-588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5BECB7-FCDF-8F6F-88CF-4263487A3B69}"/>
                  </a:ext>
                </a:extLst>
              </p:cNvPr>
              <p:cNvSpPr txBox="1"/>
              <p:nvPr/>
            </p:nvSpPr>
            <p:spPr>
              <a:xfrm>
                <a:off x="7428802" y="2594874"/>
                <a:ext cx="431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5BECB7-FCDF-8F6F-88CF-4263487A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02" y="2594874"/>
                <a:ext cx="431272" cy="369332"/>
              </a:xfrm>
              <a:prstGeom prst="rect">
                <a:avLst/>
              </a:prstGeom>
              <a:blipFill>
                <a:blip r:embed="rId11"/>
                <a:stretch>
                  <a:fillRect l="-18571" r="-7143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1ACA58-96A7-62BE-65E8-302F864A0D96}"/>
                  </a:ext>
                </a:extLst>
              </p:cNvPr>
              <p:cNvSpPr txBox="1"/>
              <p:nvPr/>
            </p:nvSpPr>
            <p:spPr>
              <a:xfrm>
                <a:off x="7444832" y="1661033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1ACA58-96A7-62BE-65E8-302F864A0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832" y="1661033"/>
                <a:ext cx="421654" cy="369332"/>
              </a:xfrm>
              <a:prstGeom prst="rect">
                <a:avLst/>
              </a:prstGeom>
              <a:blipFill>
                <a:blip r:embed="rId12"/>
                <a:stretch>
                  <a:fillRect l="-17391" r="-5797" b="-26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">
            <a:extLst>
              <a:ext uri="{FF2B5EF4-FFF2-40B4-BE49-F238E27FC236}">
                <a16:creationId xmlns:a16="http://schemas.microsoft.com/office/drawing/2014/main" id="{C784EDCF-22DC-6965-6265-119EFB1D0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397" y="3502738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0C2652-6CC9-0031-8380-7E5CE3EC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397" y="2591076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ECD55CB0-020D-8064-9B10-4ACCA012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690" y="167941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356CBC-47EF-3F4C-3A84-1E8D2DA28601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5363677" y="3012712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F261E-6BAC-E9BB-FD68-08A05E9884FB}"/>
              </a:ext>
            </a:extLst>
          </p:cNvPr>
          <p:cNvCxnSpPr>
            <a:cxnSpLocks/>
          </p:cNvCxnSpPr>
          <p:nvPr/>
        </p:nvCxnSpPr>
        <p:spPr>
          <a:xfrm flipV="1">
            <a:off x="5363677" y="210105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65F05D-A9CD-D4FD-9D5B-F803D1D1A435}"/>
                  </a:ext>
                </a:extLst>
              </p:cNvPr>
              <p:cNvSpPr txBox="1"/>
              <p:nvPr/>
            </p:nvSpPr>
            <p:spPr>
              <a:xfrm>
                <a:off x="5163907" y="3502459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E65F05D-A9CD-D4FD-9D5B-F803D1D1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3502459"/>
                <a:ext cx="434798" cy="369332"/>
              </a:xfrm>
              <a:prstGeom prst="rect">
                <a:avLst/>
              </a:prstGeom>
              <a:blipFill>
                <a:blip r:embed="rId13"/>
                <a:stretch>
                  <a:fillRect l="-281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E446E-24C3-5B3D-D690-F503B21C0D78}"/>
                  </a:ext>
                </a:extLst>
              </p:cNvPr>
              <p:cNvSpPr txBox="1"/>
              <p:nvPr/>
            </p:nvSpPr>
            <p:spPr>
              <a:xfrm>
                <a:off x="5163907" y="2601488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1DE446E-24C3-5B3D-D690-F503B21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2601488"/>
                <a:ext cx="450828" cy="369332"/>
              </a:xfrm>
              <a:prstGeom prst="rect">
                <a:avLst/>
              </a:prstGeom>
              <a:blipFill>
                <a:blip r:embed="rId14"/>
                <a:stretch>
                  <a:fillRect l="-9459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867A87-E5D1-B9B3-19DE-8697315A33A1}"/>
                  </a:ext>
                </a:extLst>
              </p:cNvPr>
              <p:cNvSpPr txBox="1"/>
              <p:nvPr/>
            </p:nvSpPr>
            <p:spPr>
              <a:xfrm>
                <a:off x="5179937" y="1667647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867A87-E5D1-B9B3-19DE-8697315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937" y="1667647"/>
                <a:ext cx="419089" cy="369332"/>
              </a:xfrm>
              <a:prstGeom prst="rect">
                <a:avLst/>
              </a:prstGeom>
              <a:blipFill>
                <a:blip r:embed="rId15"/>
                <a:stretch>
                  <a:fillRect l="-1323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B73882-3B0B-9DB7-3033-6043C6D2219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487763" y="2799176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3A5FF3-8B9E-7598-8387-FBC7098DDCC9}"/>
              </a:ext>
            </a:extLst>
          </p:cNvPr>
          <p:cNvCxnSpPr>
            <a:cxnSpLocks/>
          </p:cNvCxnSpPr>
          <p:nvPr/>
        </p:nvCxnSpPr>
        <p:spPr>
          <a:xfrm flipV="1">
            <a:off x="7046030" y="2790352"/>
            <a:ext cx="378853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2">
            <a:extLst>
              <a:ext uri="{FF2B5EF4-FFF2-40B4-BE49-F238E27FC236}">
                <a16:creationId xmlns:a16="http://schemas.microsoft.com/office/drawing/2014/main" id="{ECBBDD00-D7C2-FB67-FBCC-B4D90D79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26" y="3516075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28">
            <a:extLst>
              <a:ext uri="{FF2B5EF4-FFF2-40B4-BE49-F238E27FC236}">
                <a16:creationId xmlns:a16="http://schemas.microsoft.com/office/drawing/2014/main" id="{1FB63558-89B8-E7C3-7DF0-8A761154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426" y="2604413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A592B411-3822-943A-5285-75682E1E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719" y="1692751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D441C1-42AC-53BA-5066-4DFC80B3320C}"/>
              </a:ext>
            </a:extLst>
          </p:cNvPr>
          <p:cNvCxnSpPr>
            <a:cxnSpLocks/>
            <a:stCxn id="38" idx="0"/>
            <a:endCxn id="40" idx="4"/>
          </p:cNvCxnSpPr>
          <p:nvPr/>
        </p:nvCxnSpPr>
        <p:spPr>
          <a:xfrm flipV="1">
            <a:off x="3331706" y="3026049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AC3FD4-DC4F-9A49-3780-3E2E7E0EF903}"/>
              </a:ext>
            </a:extLst>
          </p:cNvPr>
          <p:cNvCxnSpPr>
            <a:cxnSpLocks/>
          </p:cNvCxnSpPr>
          <p:nvPr/>
        </p:nvCxnSpPr>
        <p:spPr>
          <a:xfrm flipV="1">
            <a:off x="3331706" y="2114387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E55E-0D04-1FA6-78CB-B1FC3DFDC288}"/>
                  </a:ext>
                </a:extLst>
              </p:cNvPr>
              <p:cNvSpPr txBox="1"/>
              <p:nvPr/>
            </p:nvSpPr>
            <p:spPr>
              <a:xfrm>
                <a:off x="3131936" y="3515796"/>
                <a:ext cx="4347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E55E-0D04-1FA6-78CB-B1FC3DFDC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36" y="3515796"/>
                <a:ext cx="434798" cy="369332"/>
              </a:xfrm>
              <a:prstGeom prst="rect">
                <a:avLst/>
              </a:prstGeom>
              <a:blipFill>
                <a:blip r:embed="rId16"/>
                <a:stretch>
                  <a:fillRect l="-4225" r="-1408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05110-0009-6B0B-9E44-A34ABB03BB3B}"/>
                  </a:ext>
                </a:extLst>
              </p:cNvPr>
              <p:cNvSpPr txBox="1"/>
              <p:nvPr/>
            </p:nvSpPr>
            <p:spPr>
              <a:xfrm>
                <a:off x="3131936" y="2614825"/>
                <a:ext cx="4508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05110-0009-6B0B-9E44-A34ABB03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36" y="2614825"/>
                <a:ext cx="450828" cy="369332"/>
              </a:xfrm>
              <a:prstGeom prst="rect">
                <a:avLst/>
              </a:prstGeom>
              <a:blipFill>
                <a:blip r:embed="rId17"/>
                <a:stretch>
                  <a:fillRect l="-12162" r="-135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62785F-24C2-11AF-D55F-3B67E9A1CC5A}"/>
                  </a:ext>
                </a:extLst>
              </p:cNvPr>
              <p:cNvSpPr txBox="1"/>
              <p:nvPr/>
            </p:nvSpPr>
            <p:spPr>
              <a:xfrm>
                <a:off x="3147966" y="1680984"/>
                <a:ext cx="4190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C62785F-24C2-11AF-D55F-3B67E9A1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66" y="1680984"/>
                <a:ext cx="419089" cy="369332"/>
              </a:xfrm>
              <a:prstGeom prst="rect">
                <a:avLst/>
              </a:prstGeom>
              <a:blipFill>
                <a:blip r:embed="rId18"/>
                <a:stretch>
                  <a:fillRect l="-14493" r="-289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FE4008-465A-E5C8-54FC-55979A656DEE}"/>
              </a:ext>
            </a:extLst>
          </p:cNvPr>
          <p:cNvCxnSpPr>
            <a:cxnSpLocks/>
          </p:cNvCxnSpPr>
          <p:nvPr/>
        </p:nvCxnSpPr>
        <p:spPr>
          <a:xfrm flipV="1">
            <a:off x="2508300" y="2809032"/>
            <a:ext cx="623361" cy="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7C19D3-EDED-D7BF-E7A2-8B9C73F5E6DA}"/>
              </a:ext>
            </a:extLst>
          </p:cNvPr>
          <p:cNvCxnSpPr>
            <a:cxnSpLocks/>
          </p:cNvCxnSpPr>
          <p:nvPr/>
        </p:nvCxnSpPr>
        <p:spPr>
          <a:xfrm>
            <a:off x="3542645" y="2828744"/>
            <a:ext cx="4344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CE736E-8D0D-C184-36F3-71A9D1A2E5E0}"/>
              </a:ext>
            </a:extLst>
          </p:cNvPr>
          <p:cNvCxnSpPr>
            <a:cxnSpLocks/>
          </p:cNvCxnSpPr>
          <p:nvPr/>
        </p:nvCxnSpPr>
        <p:spPr>
          <a:xfrm flipV="1">
            <a:off x="4733072" y="2813960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52914-6C99-8CCD-274A-1A80D7E598A2}"/>
              </a:ext>
            </a:extLst>
          </p:cNvPr>
          <p:cNvCxnSpPr>
            <a:cxnSpLocks/>
          </p:cNvCxnSpPr>
          <p:nvPr/>
        </p:nvCxnSpPr>
        <p:spPr>
          <a:xfrm flipV="1">
            <a:off x="5566672" y="2823816"/>
            <a:ext cx="379547" cy="4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134507-92C5-5B58-6654-97206ED69CB5}"/>
              </a:ext>
            </a:extLst>
          </p:cNvPr>
          <p:cNvCxnSpPr>
            <a:cxnSpLocks/>
          </p:cNvCxnSpPr>
          <p:nvPr/>
        </p:nvCxnSpPr>
        <p:spPr>
          <a:xfrm>
            <a:off x="4092281" y="2823816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63A907-B014-42A5-00F1-0B5BB8EF1792}"/>
              </a:ext>
            </a:extLst>
          </p:cNvPr>
          <p:cNvCxnSpPr>
            <a:cxnSpLocks/>
          </p:cNvCxnSpPr>
          <p:nvPr/>
        </p:nvCxnSpPr>
        <p:spPr>
          <a:xfrm>
            <a:off x="6218206" y="2786815"/>
            <a:ext cx="40718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2">
            <a:extLst>
              <a:ext uri="{FF2B5EF4-FFF2-40B4-BE49-F238E27FC236}">
                <a16:creationId xmlns:a16="http://schemas.microsoft.com/office/drawing/2014/main" id="{CC314448-AE1B-D875-8EA1-7058F4BC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10" y="3467746"/>
            <a:ext cx="430560" cy="421636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Oval 28">
            <a:extLst>
              <a:ext uri="{FF2B5EF4-FFF2-40B4-BE49-F238E27FC236}">
                <a16:creationId xmlns:a16="http://schemas.microsoft.com/office/drawing/2014/main" id="{50516EE7-B2E8-FA46-FEF3-0CD77CAF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10" y="2556084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Oval 8">
            <a:extLst>
              <a:ext uri="{FF2B5EF4-FFF2-40B4-BE49-F238E27FC236}">
                <a16:creationId xmlns:a16="http://schemas.microsoft.com/office/drawing/2014/main" id="{E81FE213-92E6-038D-A6E8-3604A25B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303" y="1644422"/>
            <a:ext cx="430560" cy="421636"/>
          </a:xfrm>
          <a:prstGeom prst="ellipse">
            <a:avLst/>
          </a:prstGeom>
          <a:solidFill>
            <a:srgbClr val="FFFF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7B774C-882E-B021-E43E-48410173A312}"/>
              </a:ext>
            </a:extLst>
          </p:cNvPr>
          <p:cNvCxnSpPr>
            <a:cxnSpLocks/>
            <a:stCxn id="53" idx="0"/>
            <a:endCxn id="54" idx="4"/>
          </p:cNvCxnSpPr>
          <p:nvPr/>
        </p:nvCxnSpPr>
        <p:spPr>
          <a:xfrm flipV="1">
            <a:off x="10394290" y="2977720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B9157D-C1AC-2176-9364-C07C65353BDA}"/>
              </a:ext>
            </a:extLst>
          </p:cNvPr>
          <p:cNvCxnSpPr>
            <a:cxnSpLocks/>
          </p:cNvCxnSpPr>
          <p:nvPr/>
        </p:nvCxnSpPr>
        <p:spPr>
          <a:xfrm flipV="1">
            <a:off x="10394290" y="2066058"/>
            <a:ext cx="0" cy="490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A1E0A7-9441-B3F0-CC9B-CB6334C01A70}"/>
                  </a:ext>
                </a:extLst>
              </p:cNvPr>
              <p:cNvSpPr txBox="1"/>
              <p:nvPr/>
            </p:nvSpPr>
            <p:spPr>
              <a:xfrm>
                <a:off x="10194520" y="3467467"/>
                <a:ext cx="365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A1E0A7-9441-B3F0-CC9B-CB6334C01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520" y="3467467"/>
                <a:ext cx="365035" cy="369332"/>
              </a:xfrm>
              <a:prstGeom prst="rect">
                <a:avLst/>
              </a:prstGeom>
              <a:blipFill>
                <a:blip r:embed="rId19"/>
                <a:stretch>
                  <a:fillRect l="-11667" r="-5000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742EBF-F8D8-C19E-C1D9-E31741FB0AED}"/>
                  </a:ext>
                </a:extLst>
              </p:cNvPr>
              <p:cNvSpPr txBox="1"/>
              <p:nvPr/>
            </p:nvSpPr>
            <p:spPr>
              <a:xfrm>
                <a:off x="10194520" y="2566496"/>
                <a:ext cx="381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742EBF-F8D8-C19E-C1D9-E31741FB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520" y="2566496"/>
                <a:ext cx="381065" cy="369332"/>
              </a:xfrm>
              <a:prstGeom prst="rect">
                <a:avLst/>
              </a:prstGeom>
              <a:blipFill>
                <a:blip r:embed="rId20"/>
                <a:stretch>
                  <a:fillRect l="-19048" r="-47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D44756-3184-8EB3-0D05-CAC26E1B8F55}"/>
                  </a:ext>
                </a:extLst>
              </p:cNvPr>
              <p:cNvSpPr txBox="1"/>
              <p:nvPr/>
            </p:nvSpPr>
            <p:spPr>
              <a:xfrm>
                <a:off x="10210550" y="1632655"/>
                <a:ext cx="371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D44756-3184-8EB3-0D05-CAC26E1B8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550" y="1632655"/>
                <a:ext cx="371447" cy="369332"/>
              </a:xfrm>
              <a:prstGeom prst="rect">
                <a:avLst/>
              </a:prstGeom>
              <a:blipFill>
                <a:blip r:embed="rId21"/>
                <a:stretch>
                  <a:fillRect l="-21311" r="-491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CE8484-624E-6081-3DF5-4226B6BE64CE}"/>
              </a:ext>
            </a:extLst>
          </p:cNvPr>
          <p:cNvCxnSpPr>
            <a:cxnSpLocks/>
          </p:cNvCxnSpPr>
          <p:nvPr/>
        </p:nvCxnSpPr>
        <p:spPr>
          <a:xfrm>
            <a:off x="10488252" y="2556084"/>
            <a:ext cx="41343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3D93AA-AFD9-D3A0-A529-35E4022BAEBE}"/>
              </a:ext>
            </a:extLst>
          </p:cNvPr>
          <p:cNvCxnSpPr>
            <a:cxnSpLocks/>
          </p:cNvCxnSpPr>
          <p:nvPr/>
        </p:nvCxnSpPr>
        <p:spPr>
          <a:xfrm>
            <a:off x="10901682" y="2541895"/>
            <a:ext cx="0" cy="4500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31940D-B369-16C3-F504-3E2B8637F3B8}"/>
              </a:ext>
            </a:extLst>
          </p:cNvPr>
          <p:cNvCxnSpPr>
            <a:cxnSpLocks/>
          </p:cNvCxnSpPr>
          <p:nvPr/>
        </p:nvCxnSpPr>
        <p:spPr>
          <a:xfrm flipH="1" flipV="1">
            <a:off x="10488252" y="2977720"/>
            <a:ext cx="413430" cy="6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DBCA1B-624A-D57F-678C-93EE5E087D12}"/>
                  </a:ext>
                </a:extLst>
              </p:cNvPr>
              <p:cNvSpPr txBox="1"/>
              <p:nvPr/>
            </p:nvSpPr>
            <p:spPr>
              <a:xfrm>
                <a:off x="903967" y="3090048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DBCA1B-624A-D57F-678C-93EE5E08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67" y="3090048"/>
                <a:ext cx="281552" cy="276999"/>
              </a:xfrm>
              <a:prstGeom prst="rect">
                <a:avLst/>
              </a:prstGeom>
              <a:blipFill>
                <a:blip r:embed="rId2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627C0B-6A0D-AF02-ABC5-0DC00008D7E0}"/>
                  </a:ext>
                </a:extLst>
              </p:cNvPr>
              <p:cNvSpPr txBox="1"/>
              <p:nvPr/>
            </p:nvSpPr>
            <p:spPr>
              <a:xfrm>
                <a:off x="946596" y="2157093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627C0B-6A0D-AF02-ABC5-0DC00008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96" y="2157093"/>
                <a:ext cx="253274" cy="369332"/>
              </a:xfrm>
              <a:prstGeom prst="rect">
                <a:avLst/>
              </a:prstGeom>
              <a:blipFill>
                <a:blip r:embed="rId23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7744D5-D5EF-386C-5C86-12D8EEDB0BD8}"/>
                  </a:ext>
                </a:extLst>
              </p:cNvPr>
              <p:cNvSpPr txBox="1"/>
              <p:nvPr/>
            </p:nvSpPr>
            <p:spPr>
              <a:xfrm>
                <a:off x="1981578" y="215434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87744D5-D5EF-386C-5C86-12D8EEDB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8" y="2154345"/>
                <a:ext cx="253274" cy="369332"/>
              </a:xfrm>
              <a:prstGeom prst="rect">
                <a:avLst/>
              </a:prstGeom>
              <a:blipFill>
                <a:blip r:embed="rId24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31FFDDA-C0FC-CC60-A6B8-8093E626C9B6}"/>
                  </a:ext>
                </a:extLst>
              </p:cNvPr>
              <p:cNvSpPr txBox="1"/>
              <p:nvPr/>
            </p:nvSpPr>
            <p:spPr>
              <a:xfrm>
                <a:off x="3007945" y="214141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31FFDDA-C0FC-CC60-A6B8-8093E626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45" y="2141410"/>
                <a:ext cx="253274" cy="369332"/>
              </a:xfrm>
              <a:prstGeom prst="rect">
                <a:avLst/>
              </a:prstGeom>
              <a:blipFill>
                <a:blip r:embed="rId25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ADAF78-DC20-F895-2D85-96D309053BA9}"/>
                  </a:ext>
                </a:extLst>
              </p:cNvPr>
              <p:cNvSpPr txBox="1"/>
              <p:nvPr/>
            </p:nvSpPr>
            <p:spPr>
              <a:xfrm>
                <a:off x="5037270" y="212483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ADAF78-DC20-F895-2D85-96D30905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270" y="2124839"/>
                <a:ext cx="253274" cy="369332"/>
              </a:xfrm>
              <a:prstGeom prst="rect">
                <a:avLst/>
              </a:prstGeom>
              <a:blipFill>
                <a:blip r:embed="rId26"/>
                <a:stretch>
                  <a:fillRect l="-16667" r="-19048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284C16F-BF80-F462-3149-C063A9DDAD91}"/>
                  </a:ext>
                </a:extLst>
              </p:cNvPr>
              <p:cNvSpPr txBox="1"/>
              <p:nvPr/>
            </p:nvSpPr>
            <p:spPr>
              <a:xfrm>
                <a:off x="7343170" y="213861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284C16F-BF80-F462-3149-C063A9DDA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0" y="2138615"/>
                <a:ext cx="253274" cy="369332"/>
              </a:xfrm>
              <a:prstGeom prst="rect">
                <a:avLst/>
              </a:prstGeom>
              <a:blipFill>
                <a:blip r:embed="rId27"/>
                <a:stretch>
                  <a:fillRect l="-19512" r="-19512"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E5AF6A-605C-7610-AE34-D524F605EBCB}"/>
                  </a:ext>
                </a:extLst>
              </p:cNvPr>
              <p:cNvSpPr txBox="1"/>
              <p:nvPr/>
            </p:nvSpPr>
            <p:spPr>
              <a:xfrm>
                <a:off x="1952762" y="3102098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FE5AF6A-605C-7610-AE34-D524F605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762" y="3102098"/>
                <a:ext cx="281552" cy="276999"/>
              </a:xfrm>
              <a:prstGeom prst="rect">
                <a:avLst/>
              </a:prstGeom>
              <a:blipFill>
                <a:blip r:embed="rId28"/>
                <a:stretch>
                  <a:fillRect l="-17021" r="-1914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665D40-370E-A8D6-FE83-B5870ED60AE5}"/>
                  </a:ext>
                </a:extLst>
              </p:cNvPr>
              <p:cNvSpPr txBox="1"/>
              <p:nvPr/>
            </p:nvSpPr>
            <p:spPr>
              <a:xfrm>
                <a:off x="2999322" y="313224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665D40-370E-A8D6-FE83-B5870ED6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322" y="3132247"/>
                <a:ext cx="281552" cy="276999"/>
              </a:xfrm>
              <a:prstGeom prst="rect">
                <a:avLst/>
              </a:prstGeom>
              <a:blipFill>
                <a:blip r:embed="rId29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5ACE51-AE3B-93D1-0649-DB70B15DA482}"/>
                  </a:ext>
                </a:extLst>
              </p:cNvPr>
              <p:cNvSpPr txBox="1"/>
              <p:nvPr/>
            </p:nvSpPr>
            <p:spPr>
              <a:xfrm>
                <a:off x="5010379" y="3109617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5ACE51-AE3B-93D1-0649-DB70B15DA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79" y="3109617"/>
                <a:ext cx="281552" cy="276999"/>
              </a:xfrm>
              <a:prstGeom prst="rect">
                <a:avLst/>
              </a:prstGeom>
              <a:blipFill>
                <a:blip r:embed="rId30"/>
                <a:stretch>
                  <a:fillRect l="-19565" r="-19565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F8C3C2-E43E-A891-956B-8E465B966B71}"/>
                  </a:ext>
                </a:extLst>
              </p:cNvPr>
              <p:cNvSpPr txBox="1"/>
              <p:nvPr/>
            </p:nvSpPr>
            <p:spPr>
              <a:xfrm>
                <a:off x="7301591" y="3090048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F8C3C2-E43E-A891-956B-8E465B96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591" y="3090048"/>
                <a:ext cx="281552" cy="276999"/>
              </a:xfrm>
              <a:prstGeom prst="rect">
                <a:avLst/>
              </a:prstGeom>
              <a:blipFill>
                <a:blip r:embed="rId31"/>
                <a:stretch>
                  <a:fillRect l="-19565" r="-1956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B7F207-7242-B216-86D9-58F0F10516EC}"/>
                  </a:ext>
                </a:extLst>
              </p:cNvPr>
              <p:cNvSpPr txBox="1"/>
              <p:nvPr/>
            </p:nvSpPr>
            <p:spPr>
              <a:xfrm>
                <a:off x="10053744" y="3075432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9B7F207-7242-B216-86D9-58F0F105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744" y="3075432"/>
                <a:ext cx="281552" cy="276999"/>
              </a:xfrm>
              <a:prstGeom prst="rect">
                <a:avLst/>
              </a:prstGeom>
              <a:blipFill>
                <a:blip r:embed="rId32"/>
                <a:stretch>
                  <a:fillRect l="-17391" r="-21739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3D24FC0-5A3C-1FFC-C990-6BF28180D7E2}"/>
                  </a:ext>
                </a:extLst>
              </p:cNvPr>
              <p:cNvSpPr txBox="1"/>
              <p:nvPr/>
            </p:nvSpPr>
            <p:spPr>
              <a:xfrm>
                <a:off x="10046666" y="210932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3D24FC0-5A3C-1FFC-C990-6BF28180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666" y="2109320"/>
                <a:ext cx="253274" cy="369332"/>
              </a:xfrm>
              <a:prstGeom prst="rect">
                <a:avLst/>
              </a:prstGeom>
              <a:blipFill>
                <a:blip r:embed="rId33"/>
                <a:stretch>
                  <a:fillRect l="-16667" r="-19048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6A53C3-5BFE-3DA2-80AD-8CC35B20BA41}"/>
                  </a:ext>
                </a:extLst>
              </p:cNvPr>
              <p:cNvSpPr txBox="1"/>
              <p:nvPr/>
            </p:nvSpPr>
            <p:spPr>
              <a:xfrm>
                <a:off x="1595395" y="2524895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6A53C3-5BFE-3DA2-80AD-8CC35B20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95" y="2524895"/>
                <a:ext cx="221214" cy="276999"/>
              </a:xfrm>
              <a:prstGeom prst="rect">
                <a:avLst/>
              </a:prstGeom>
              <a:blipFill>
                <a:blip r:embed="rId34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FD59A5-322B-645A-0630-3652D752E21E}"/>
                  </a:ext>
                </a:extLst>
              </p:cNvPr>
              <p:cNvSpPr txBox="1"/>
              <p:nvPr/>
            </p:nvSpPr>
            <p:spPr>
              <a:xfrm>
                <a:off x="2668369" y="250681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9FD59A5-322B-645A-0630-3652D752E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69" y="2506813"/>
                <a:ext cx="221214" cy="276999"/>
              </a:xfrm>
              <a:prstGeom prst="rect">
                <a:avLst/>
              </a:prstGeom>
              <a:blipFill>
                <a:blip r:embed="rId35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722B01-88C4-1C7F-B66F-E7D360F37241}"/>
                  </a:ext>
                </a:extLst>
              </p:cNvPr>
              <p:cNvSpPr txBox="1"/>
              <p:nvPr/>
            </p:nvSpPr>
            <p:spPr>
              <a:xfrm>
                <a:off x="3624053" y="2518480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C722B01-88C4-1C7F-B66F-E7D360F3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53" y="2518480"/>
                <a:ext cx="221214" cy="276999"/>
              </a:xfrm>
              <a:prstGeom prst="rect">
                <a:avLst/>
              </a:prstGeom>
              <a:blipFill>
                <a:blip r:embed="rId3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07AF44A-8BE6-96C2-AFDC-9E3F2F98F0D6}"/>
                  </a:ext>
                </a:extLst>
              </p:cNvPr>
              <p:cNvSpPr txBox="1"/>
              <p:nvPr/>
            </p:nvSpPr>
            <p:spPr>
              <a:xfrm>
                <a:off x="4781127" y="252617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07AF44A-8BE6-96C2-AFDC-9E3F2F98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7" y="2526173"/>
                <a:ext cx="221214" cy="276999"/>
              </a:xfrm>
              <a:prstGeom prst="rect">
                <a:avLst/>
              </a:prstGeom>
              <a:blipFill>
                <a:blip r:embed="rId37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57AAD6-5D9E-3F66-8475-F3554C34AF6A}"/>
                  </a:ext>
                </a:extLst>
              </p:cNvPr>
              <p:cNvSpPr txBox="1"/>
              <p:nvPr/>
            </p:nvSpPr>
            <p:spPr>
              <a:xfrm>
                <a:off x="5661634" y="2512903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B57AAD6-5D9E-3F66-8475-F3554C34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34" y="2512903"/>
                <a:ext cx="221214" cy="276999"/>
              </a:xfrm>
              <a:prstGeom prst="rect">
                <a:avLst/>
              </a:prstGeom>
              <a:blipFill>
                <a:blip r:embed="rId38"/>
                <a:stretch>
                  <a:fillRect l="-27778" r="-2500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35672BF-3764-8926-2C5C-2EC55E45084C}"/>
                  </a:ext>
                </a:extLst>
              </p:cNvPr>
              <p:cNvSpPr txBox="1"/>
              <p:nvPr/>
            </p:nvSpPr>
            <p:spPr>
              <a:xfrm>
                <a:off x="7109339" y="2512101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35672BF-3764-8926-2C5C-2EC55E450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39" y="2512101"/>
                <a:ext cx="221214" cy="276999"/>
              </a:xfrm>
              <a:prstGeom prst="rect">
                <a:avLst/>
              </a:prstGeom>
              <a:blipFill>
                <a:blip r:embed="rId39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988F6D-2681-CDB7-122E-3E5CD0F32B82}"/>
                  </a:ext>
                </a:extLst>
              </p:cNvPr>
              <p:cNvSpPr txBox="1"/>
              <p:nvPr/>
            </p:nvSpPr>
            <p:spPr>
              <a:xfrm>
                <a:off x="10960103" y="2614510"/>
                <a:ext cx="221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988F6D-2681-CDB7-122E-3E5CD0F32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103" y="2614510"/>
                <a:ext cx="221214" cy="276999"/>
              </a:xfrm>
              <a:prstGeom prst="rect">
                <a:avLst/>
              </a:prstGeom>
              <a:blipFill>
                <a:blip r:embed="rId40"/>
                <a:stretch>
                  <a:fillRect l="-27778" r="-250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6486E7-826C-E5DF-B482-5D376998EF65}"/>
              </a:ext>
            </a:extLst>
          </p:cNvPr>
          <p:cNvSpPr/>
          <p:nvPr/>
        </p:nvSpPr>
        <p:spPr>
          <a:xfrm>
            <a:off x="8210783" y="2468512"/>
            <a:ext cx="1533825" cy="5967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BDF1E7-F4B0-96EF-6D73-B4443C0B2A5D}"/>
              </a:ext>
            </a:extLst>
          </p:cNvPr>
          <p:cNvSpPr txBox="1"/>
          <p:nvPr/>
        </p:nvSpPr>
        <p:spPr>
          <a:xfrm>
            <a:off x="8262204" y="216871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Compactly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5CBD4540-986D-CD4F-3253-930887A6FF91}"/>
                  </a:ext>
                </a:extLst>
              </p:cNvPr>
              <p:cNvSpPr/>
              <p:nvPr/>
            </p:nvSpPr>
            <p:spPr>
              <a:xfrm>
                <a:off x="668667" y="4069794"/>
                <a:ext cx="3534217" cy="861544"/>
              </a:xfrm>
              <a:prstGeom prst="wedgeRectCallout">
                <a:avLst>
                  <a:gd name="adj1" fmla="val -35451"/>
                  <a:gd name="adj2" fmla="val -611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the input is a word sequence 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represent the corresponding word’s embedding (either a pre-computed word embedding like word2vec or a learned word embedding)</a:t>
                </a:r>
              </a:p>
            </p:txBody>
          </p:sp>
        </mc:Choice>
        <mc:Fallback xmlns="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5CBD4540-986D-CD4F-3253-930887A6F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67" y="4069794"/>
                <a:ext cx="3534217" cy="861544"/>
              </a:xfrm>
              <a:prstGeom prst="wedgeRectCallout">
                <a:avLst>
                  <a:gd name="adj1" fmla="val -35451"/>
                  <a:gd name="adj2" fmla="val -61116"/>
                </a:avLst>
              </a:prstGeom>
              <a:blipFill>
                <a:blip r:embed="rId41"/>
                <a:stretch>
                  <a:fillRect l="-344" b="-93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12B55E20-296D-0CA9-30F3-900F2E8DA199}"/>
              </a:ext>
            </a:extLst>
          </p:cNvPr>
          <p:cNvSpPr/>
          <p:nvPr/>
        </p:nvSpPr>
        <p:spPr>
          <a:xfrm>
            <a:off x="6061447" y="3514607"/>
            <a:ext cx="1118518" cy="316422"/>
          </a:xfrm>
          <a:prstGeom prst="wedgeRectCallout">
            <a:avLst>
              <a:gd name="adj1" fmla="val -51682"/>
              <a:gd name="adj2" fmla="val -950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Encoder part</a:t>
            </a:r>
          </a:p>
        </p:txBody>
      </p: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E94B9A29-5511-DD6C-6AD9-B5E214AB172A}"/>
              </a:ext>
            </a:extLst>
          </p:cNvPr>
          <p:cNvSpPr/>
          <p:nvPr/>
        </p:nvSpPr>
        <p:spPr>
          <a:xfrm>
            <a:off x="6135553" y="1738924"/>
            <a:ext cx="1118518" cy="316422"/>
          </a:xfrm>
          <a:prstGeom prst="wedgeRectCallout">
            <a:avLst>
              <a:gd name="adj1" fmla="val -71451"/>
              <a:gd name="adj2" fmla="val 661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Decoder part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C035BB-3925-86F5-F06C-C12EC8F2CD0D}"/>
              </a:ext>
            </a:extLst>
          </p:cNvPr>
          <p:cNvSpPr/>
          <p:nvPr/>
        </p:nvSpPr>
        <p:spPr>
          <a:xfrm>
            <a:off x="668667" y="2109320"/>
            <a:ext cx="7326837" cy="441119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63C7F6D-A055-4260-AD06-D30788830BBD}"/>
              </a:ext>
            </a:extLst>
          </p:cNvPr>
          <p:cNvSpPr/>
          <p:nvPr/>
        </p:nvSpPr>
        <p:spPr>
          <a:xfrm>
            <a:off x="668667" y="3012254"/>
            <a:ext cx="7326837" cy="441119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1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3" grpId="0"/>
      <p:bldP spid="34" grpId="0"/>
      <p:bldP spid="35" grpId="0"/>
      <p:bldP spid="38" grpId="0" animBg="1"/>
      <p:bldP spid="40" grpId="0" animBg="1"/>
      <p:bldP spid="41" grpId="0" animBg="1"/>
      <p:bldP spid="44" grpId="0"/>
      <p:bldP spid="45" grpId="0"/>
      <p:bldP spid="46" grpId="0"/>
      <p:bldP spid="53" grpId="0" animBg="1"/>
      <p:bldP spid="54" grpId="0" animBg="1"/>
      <p:bldP spid="55" grpId="0" animBg="1"/>
      <p:bldP spid="58" grpId="0"/>
      <p:bldP spid="59" grpId="0"/>
      <p:bldP spid="60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Attention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We use attention to “focus” on some part of interest in an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Other nearby relevant parts help us focus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Other irrelevant parts do not contribute in the process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In sequence modeling problems, we can use attention between input and output tokens (between encoder and decoder parts), as well as among the inputs only (only within the encoder part)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889462-33D1-5F66-2F8B-27594DB1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54" y="2688525"/>
            <a:ext cx="2042289" cy="24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68C398-8847-1287-3364-3EE2BD54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85" y="3250761"/>
            <a:ext cx="5533844" cy="13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48871-0754-2821-9D79-7E109606177F}"/>
              </a:ext>
            </a:extLst>
          </p:cNvPr>
          <p:cNvSpPr txBox="1"/>
          <p:nvPr/>
        </p:nvSpPr>
        <p:spPr>
          <a:xfrm>
            <a:off x="0" y="6596390"/>
            <a:ext cx="40511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https://lilianweng.github.io/posts/2018-06-24-attention/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3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RNN with Attention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RNNs have also been augmented with attention to help remember the distant past</a:t>
            </a:r>
            <a:endParaRPr lang="en-IN" sz="24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Attention mechanism for a bi-directional RNN encoder-decoder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7FCB5221-7697-B96D-0D48-87CD2383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8" y="2589581"/>
            <a:ext cx="7692139" cy="399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6F8875-6EFE-6F0C-57AA-BCBBE42DF1FA}"/>
                  </a:ext>
                </a:extLst>
              </p:cNvPr>
              <p:cNvSpPr txBox="1"/>
              <p:nvPr/>
            </p:nvSpPr>
            <p:spPr>
              <a:xfrm>
                <a:off x="845679" y="3198844"/>
                <a:ext cx="1367939" cy="957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⃖"/>
                                      <m:ctrlP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6F8875-6EFE-6F0C-57AA-BCBBE42DF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9" y="3198844"/>
                <a:ext cx="1367939" cy="957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2A5829-188A-CF24-4505-7C4D42C7A1BC}"/>
                  </a:ext>
                </a:extLst>
              </p:cNvPr>
              <p:cNvSpPr txBox="1"/>
              <p:nvPr/>
            </p:nvSpPr>
            <p:spPr>
              <a:xfrm>
                <a:off x="845679" y="4633975"/>
                <a:ext cx="2325893" cy="725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2A5829-188A-CF24-4505-7C4D42C7A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9" y="4633975"/>
                <a:ext cx="2325893" cy="7256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Speech Bubble: Rectangle 92">
                <a:extLst>
                  <a:ext uri="{FF2B5EF4-FFF2-40B4-BE49-F238E27FC236}">
                    <a16:creationId xmlns:a16="http://schemas.microsoft.com/office/drawing/2014/main" id="{1EC0248B-6AA1-8A28-7242-E16333980FA5}"/>
                  </a:ext>
                </a:extLst>
              </p:cNvPr>
              <p:cNvSpPr/>
              <p:nvPr/>
            </p:nvSpPr>
            <p:spPr>
              <a:xfrm>
                <a:off x="8693131" y="2392648"/>
                <a:ext cx="3333708" cy="1285141"/>
              </a:xfrm>
              <a:prstGeom prst="wedgeRectCallout">
                <a:avLst>
                  <a:gd name="adj1" fmla="val -55555"/>
                  <a:gd name="adj2" fmla="val 363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Decoder’s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step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assumed to depend on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decoder and an input 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3" name="Speech Bubble: Rectangle 92">
                <a:extLst>
                  <a:ext uri="{FF2B5EF4-FFF2-40B4-BE49-F238E27FC236}">
                    <a16:creationId xmlns:a16="http://schemas.microsoft.com/office/drawing/2014/main" id="{1EC0248B-6AA1-8A28-7242-E16333980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31" y="2392648"/>
                <a:ext cx="3333708" cy="1285141"/>
              </a:xfrm>
              <a:prstGeom prst="wedgeRectCallout">
                <a:avLst>
                  <a:gd name="adj1" fmla="val -55555"/>
                  <a:gd name="adj2" fmla="val 36326"/>
                </a:avLst>
              </a:prstGeom>
              <a:blipFill>
                <a:blip r:embed="rId6"/>
                <a:stretch>
                  <a:fillRect r="-344" b="-28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523755D-6320-7CD1-057F-868892D76CA9}"/>
              </a:ext>
            </a:extLst>
          </p:cNvPr>
          <p:cNvSpPr txBox="1"/>
          <p:nvPr/>
        </p:nvSpPr>
        <p:spPr>
          <a:xfrm>
            <a:off x="5637403" y="621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25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8659299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 also use the idea of attention but in a different way, namely </a:t>
            </a:r>
            <a:r>
              <a:rPr lang="en-IN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“self-attention” </a:t>
            </a:r>
            <a:r>
              <a:rPr lang="en-IN" sz="2600" dirty="0">
                <a:latin typeface="Abadi Extra Light" panose="020B0204020104020204" pitchFamily="34" charset="0"/>
              </a:rPr>
              <a:t>(attention not between input and output tokens but among the input token themselves)</a:t>
            </a:r>
          </a:p>
          <a:p>
            <a:pPr marL="0" indent="0">
              <a:buNone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In addition, transformer also bring in parallelism in modeling of sequential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Hidden states of all the tokens can be computed in parallel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 are based on the following key ideas*</a:t>
            </a:r>
            <a:endParaRPr lang="en-IN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“Self-attention” </a:t>
            </a:r>
            <a:r>
              <a:rPr lang="en-IN" sz="2200" dirty="0">
                <a:latin typeface="Abadi Extra Light" panose="020B0204020104020204" pitchFamily="34" charset="0"/>
              </a:rPr>
              <a:t>for computing the hidden 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Positional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Residual connections</a:t>
            </a:r>
            <a:endParaRPr lang="en-IN" sz="2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Attention helps capture the context better and in a much more “global” manner in sequence data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F7C6D585-2258-5CB3-604A-A9FC992A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78" y="1639828"/>
            <a:ext cx="3231214" cy="4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A1382D-2939-5DF5-B270-EBB0AA9D9CD8}"/>
              </a:ext>
            </a:extLst>
          </p:cNvPr>
          <p:cNvSpPr/>
          <p:nvPr/>
        </p:nvSpPr>
        <p:spPr>
          <a:xfrm>
            <a:off x="7522071" y="4658941"/>
            <a:ext cx="1183807" cy="415081"/>
          </a:xfrm>
          <a:prstGeom prst="wedgeRectCallout">
            <a:avLst>
              <a:gd name="adj1" fmla="val 89628"/>
              <a:gd name="adj2" fmla="val -760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Attention mechanism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EE9F28F-FDB5-CB6C-6045-E3351C11D4EC}"/>
              </a:ext>
            </a:extLst>
          </p:cNvPr>
          <p:cNvSpPr/>
          <p:nvPr/>
        </p:nvSpPr>
        <p:spPr>
          <a:xfrm>
            <a:off x="7635913" y="4149899"/>
            <a:ext cx="1183807" cy="415081"/>
          </a:xfrm>
          <a:prstGeom prst="wedgeRectCallout">
            <a:avLst>
              <a:gd name="adj1" fmla="val 75222"/>
              <a:gd name="adj2" fmla="val 120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“Residual connections”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53397-BCF3-7028-04D4-82C48D31186D}"/>
              </a:ext>
            </a:extLst>
          </p:cNvPr>
          <p:cNvSpPr txBox="1"/>
          <p:nvPr/>
        </p:nvSpPr>
        <p:spPr>
          <a:xfrm>
            <a:off x="192505" y="6554804"/>
            <a:ext cx="2925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“Attention is all you need” (Vaswani et al, 2017)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8EF4EC-F6FF-FD62-177B-79D63657695C}"/>
              </a:ext>
            </a:extLst>
          </p:cNvPr>
          <p:cNvSpPr/>
          <p:nvPr/>
        </p:nvSpPr>
        <p:spPr>
          <a:xfrm>
            <a:off x="7522070" y="3044645"/>
            <a:ext cx="1475213" cy="897104"/>
          </a:xfrm>
          <a:prstGeom prst="wedgeRectCallout">
            <a:avLst>
              <a:gd name="adj1" fmla="val 45118"/>
              <a:gd name="adj2" fmla="val 720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Nx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means these layers repeated a number of times (say 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0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block diagram of a transformer encoder-decoder architecture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47D312-7266-D279-B7C9-2EAE8E70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9" y="1909776"/>
            <a:ext cx="2706398" cy="414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44AF1C-B4B5-2AEC-88EA-FC5983AF4439}"/>
              </a:ext>
            </a:extLst>
          </p:cNvPr>
          <p:cNvSpPr txBox="1"/>
          <p:nvPr/>
        </p:nvSpPr>
        <p:spPr>
          <a:xfrm>
            <a:off x="192505" y="6554804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 source: “Attention is all you need” (Vaswani et al, 2017)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38DE286-1834-64FB-567D-3519DFC121C7}"/>
              </a:ext>
            </a:extLst>
          </p:cNvPr>
          <p:cNvSpPr/>
          <p:nvPr/>
        </p:nvSpPr>
        <p:spPr>
          <a:xfrm>
            <a:off x="3436220" y="5490905"/>
            <a:ext cx="2387064" cy="924295"/>
          </a:xfrm>
          <a:prstGeom prst="wedgeRectCallout">
            <a:avLst>
              <a:gd name="adj1" fmla="val -58783"/>
              <a:gd name="adj2" fmla="val -124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“Shifted right” simply means that we are generating each output token conditioned on the previously generate token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AFBE2C0-75B9-CD72-8671-EA6824233605}"/>
              </a:ext>
            </a:extLst>
          </p:cNvPr>
          <p:cNvSpPr/>
          <p:nvPr/>
        </p:nvSpPr>
        <p:spPr>
          <a:xfrm>
            <a:off x="3840556" y="4427006"/>
            <a:ext cx="2387064" cy="924295"/>
          </a:xfrm>
          <a:prstGeom prst="wedgeRectCallout">
            <a:avLst>
              <a:gd name="adj1" fmla="val -51928"/>
              <a:gd name="adj2" fmla="val 729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however that the encoding of all input tokens happens all in parallel (and that’s the advantage over RNN)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AE8590F-4237-1290-C06B-390E2152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15" y="1682500"/>
            <a:ext cx="3231214" cy="4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4BFAAD8-69BC-2219-52D6-4204450302F1}"/>
              </a:ext>
            </a:extLst>
          </p:cNvPr>
          <p:cNvSpPr/>
          <p:nvPr/>
        </p:nvSpPr>
        <p:spPr>
          <a:xfrm>
            <a:off x="6856995" y="4681612"/>
            <a:ext cx="1183807" cy="415081"/>
          </a:xfrm>
          <a:prstGeom prst="wedgeRectCallout">
            <a:avLst>
              <a:gd name="adj1" fmla="val 115738"/>
              <a:gd name="adj2" fmla="val -2947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Attention mechanism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4A76EEA-625E-A674-5F7D-8EE7E0AC59B7}"/>
              </a:ext>
            </a:extLst>
          </p:cNvPr>
          <p:cNvSpPr/>
          <p:nvPr/>
        </p:nvSpPr>
        <p:spPr>
          <a:xfrm>
            <a:off x="6696331" y="4196729"/>
            <a:ext cx="1183807" cy="415081"/>
          </a:xfrm>
          <a:prstGeom prst="wedgeRectCallout">
            <a:avLst>
              <a:gd name="adj1" fmla="val 113299"/>
              <a:gd name="adj2" fmla="val 586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“Residual connections”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2E61D4D-42FB-DE16-79B9-FA60F28BB14B}"/>
                  </a:ext>
                </a:extLst>
              </p:cNvPr>
              <p:cNvSpPr/>
              <p:nvPr/>
            </p:nvSpPr>
            <p:spPr>
              <a:xfrm>
                <a:off x="6530455" y="3642044"/>
                <a:ext cx="1373460" cy="415081"/>
              </a:xfrm>
              <a:prstGeom prst="wedgeRectCallout">
                <a:avLst>
                  <a:gd name="adj1" fmla="val 80776"/>
                  <a:gd name="adj2" fmla="val 7719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blocks present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D2E61D4D-42FB-DE16-79B9-FA60F28BB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455" y="3642044"/>
                <a:ext cx="1373460" cy="415081"/>
              </a:xfrm>
              <a:prstGeom prst="wedgeRectCallout">
                <a:avLst>
                  <a:gd name="adj1" fmla="val 80776"/>
                  <a:gd name="adj2" fmla="val 77190"/>
                </a:avLst>
              </a:prstGeom>
              <a:blipFill>
                <a:blip r:embed="rId5"/>
                <a:stretch>
                  <a:fillRect l="-649" t="-93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49826FD-4420-1B96-6515-4ACF55CA7277}"/>
              </a:ext>
            </a:extLst>
          </p:cNvPr>
          <p:cNvSpPr/>
          <p:nvPr/>
        </p:nvSpPr>
        <p:spPr>
          <a:xfrm>
            <a:off x="6427670" y="5200085"/>
            <a:ext cx="1579030" cy="752967"/>
          </a:xfrm>
          <a:prstGeom prst="wedgeRectCallout">
            <a:avLst>
              <a:gd name="adj1" fmla="val 40361"/>
              <a:gd name="adj2" fmla="val -653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Uses multiple heads to capture multiple notions of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98375337-4243-1E5C-C7B8-E5277455C470}"/>
                  </a:ext>
                </a:extLst>
              </p:cNvPr>
              <p:cNvSpPr/>
              <p:nvPr/>
            </p:nvSpPr>
            <p:spPr>
              <a:xfrm>
                <a:off x="6530455" y="1579457"/>
                <a:ext cx="1870012" cy="1791231"/>
              </a:xfrm>
              <a:prstGeom prst="wedgeRectCallout">
                <a:avLst>
                  <a:gd name="adj1" fmla="val 78660"/>
                  <a:gd name="adj2" fmla="val 5288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Layer normalization layer used here to normalize each token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statistics (mean and variance) of all the tokens of the current input sequence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98375337-4243-1E5C-C7B8-E5277455C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455" y="1579457"/>
                <a:ext cx="1870012" cy="1791231"/>
              </a:xfrm>
              <a:prstGeom prst="wedgeRectCallout">
                <a:avLst>
                  <a:gd name="adj1" fmla="val 78660"/>
                  <a:gd name="adj2" fmla="val 52886"/>
                </a:avLst>
              </a:prstGeom>
              <a:blipFill>
                <a:blip r:embed="rId6"/>
                <a:stretch>
                  <a:fillRect l="-498" t="-3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099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5" grpId="0" animBg="1"/>
      <p:bldP spid="10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Transformers: 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Transformers use “self-attention” for computing the hidden states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With self-attention,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can “attend to” all other tokens when the encoder computes its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Attention helps capture the context better and in a much more “global” manner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“Global”: Long ranges captures and in both directions (previous and ahead)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C46B4-CCD5-2AAB-591D-B26A67BA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228" y="3178427"/>
            <a:ext cx="2678779" cy="2103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C8109-8DE5-4F8F-B242-A806F165D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866" y="3056591"/>
            <a:ext cx="2648432" cy="2179749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94C9EB0-FCDE-116A-011E-D098AD7350B3}"/>
              </a:ext>
            </a:extLst>
          </p:cNvPr>
          <p:cNvSpPr/>
          <p:nvPr/>
        </p:nvSpPr>
        <p:spPr>
          <a:xfrm>
            <a:off x="1646716" y="3056591"/>
            <a:ext cx="910139" cy="514418"/>
          </a:xfrm>
          <a:prstGeom prst="wedgeRectCallout">
            <a:avLst>
              <a:gd name="adj1" fmla="val 65374"/>
              <a:gd name="adj2" fmla="val 717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input sequence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FF522A9-4AD4-00C5-D502-E03C18BE4EAA}"/>
              </a:ext>
            </a:extLst>
          </p:cNvPr>
          <p:cNvSpPr/>
          <p:nvPr/>
        </p:nvSpPr>
        <p:spPr>
          <a:xfrm>
            <a:off x="1149436" y="3940792"/>
            <a:ext cx="1647415" cy="1017737"/>
          </a:xfrm>
          <a:prstGeom prst="wedgeRectCallout">
            <a:avLst>
              <a:gd name="adj1" fmla="val 60700"/>
              <a:gd name="adj2" fmla="val 391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much the word “it” is being “attended to” by other words in the input sequence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34ED7F2-C4C8-25A1-D919-3C2BCDCDA32B}"/>
              </a:ext>
            </a:extLst>
          </p:cNvPr>
          <p:cNvSpPr/>
          <p:nvPr/>
        </p:nvSpPr>
        <p:spPr>
          <a:xfrm>
            <a:off x="5440220" y="2682985"/>
            <a:ext cx="1746433" cy="747211"/>
          </a:xfrm>
          <a:prstGeom prst="wedgeRectCallout">
            <a:avLst>
              <a:gd name="adj1" fmla="val 56556"/>
              <a:gd name="adj2" fmla="val 717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input sequence but differing in the last word (tired -&gt; wide)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353AA3-8661-78E9-2CCB-E70160A7E09C}"/>
              </a:ext>
            </a:extLst>
          </p:cNvPr>
          <p:cNvSpPr/>
          <p:nvPr/>
        </p:nvSpPr>
        <p:spPr>
          <a:xfrm>
            <a:off x="6012948" y="4340617"/>
            <a:ext cx="1173705" cy="644585"/>
          </a:xfrm>
          <a:prstGeom prst="wedgeRectCallout">
            <a:avLst>
              <a:gd name="adj1" fmla="val 60700"/>
              <a:gd name="adj2" fmla="val 391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how the attention has changed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457CB-9FE7-F092-9C7F-C41A5BABD2D7}"/>
              </a:ext>
            </a:extLst>
          </p:cNvPr>
          <p:cNvSpPr txBox="1"/>
          <p:nvPr/>
        </p:nvSpPr>
        <p:spPr>
          <a:xfrm>
            <a:off x="0" y="6557513"/>
            <a:ext cx="5617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Example credit: https://blog.research.google/2017/08/transformer-novel-neural-network.html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4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Self-Attention for Token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For an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length sequence, the attention scores for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computed using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A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query vector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associated with that token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key vectors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(one per token)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value vectors</a:t>
                </a:r>
                <a:r>
                  <a:rPr lang="en-IN" sz="22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associated with the key vectors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One way to compute the attention score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attention scores, encoder’s hidden state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 r="-1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6B55E6-A86C-2F19-8928-E2BCE09B6196}"/>
                  </a:ext>
                </a:extLst>
              </p:cNvPr>
              <p:cNvSpPr txBox="1"/>
              <p:nvPr/>
            </p:nvSpPr>
            <p:spPr>
              <a:xfrm>
                <a:off x="2312156" y="3629339"/>
                <a:ext cx="3316870" cy="952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6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6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IN" sz="2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6B55E6-A86C-2F19-8928-E2BCE09B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6" y="3629339"/>
                <a:ext cx="3316870" cy="952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EE4E057-F596-4312-B908-D9D58B4D72EC}"/>
                  </a:ext>
                </a:extLst>
              </p:cNvPr>
              <p:cNvSpPr/>
              <p:nvPr/>
            </p:nvSpPr>
            <p:spPr>
              <a:xfrm>
                <a:off x="660802" y="3668575"/>
                <a:ext cx="1489970" cy="514418"/>
              </a:xfrm>
              <a:prstGeom prst="wedgeRectCallout">
                <a:avLst>
                  <a:gd name="adj1" fmla="val 59323"/>
                  <a:gd name="adj2" fmla="val 5425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 much token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attends to token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EEE4E057-F596-4312-B908-D9D58B4D7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2" y="3668575"/>
                <a:ext cx="1489970" cy="514418"/>
              </a:xfrm>
              <a:prstGeom prst="wedgeRectCallout">
                <a:avLst>
                  <a:gd name="adj1" fmla="val 59323"/>
                  <a:gd name="adj2" fmla="val 54252"/>
                </a:avLst>
              </a:prstGeom>
              <a:blipFill>
                <a:blip r:embed="rId5"/>
                <a:stretch>
                  <a:fillRect l="-727" t="-10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CE51A4-8ABE-21A0-BD71-9BF81DCC9173}"/>
                  </a:ext>
                </a:extLst>
              </p:cNvPr>
              <p:cNvSpPr txBox="1"/>
              <p:nvPr/>
            </p:nvSpPr>
            <p:spPr>
              <a:xfrm>
                <a:off x="2775397" y="5212796"/>
                <a:ext cx="3434915" cy="100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CE51A4-8ABE-21A0-BD71-9BF81DCC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97" y="5212796"/>
                <a:ext cx="3434915" cy="1007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A16BF80-2FDD-854B-A81C-AE6FC1C73BB7}"/>
              </a:ext>
            </a:extLst>
          </p:cNvPr>
          <p:cNvSpPr/>
          <p:nvPr/>
        </p:nvSpPr>
        <p:spPr>
          <a:xfrm>
            <a:off x="329967" y="5212795"/>
            <a:ext cx="2039746" cy="717925"/>
          </a:xfrm>
          <a:prstGeom prst="wedgeRectCallout">
            <a:avLst>
              <a:gd name="adj1" fmla="val 69379"/>
              <a:gd name="adj2" fmla="val 121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Attention-weighted sum of the value vectors of all the tokens in the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08EE1-3595-AFAA-790B-2DFF4B96B179}"/>
                  </a:ext>
                </a:extLst>
              </p:cNvPr>
              <p:cNvSpPr txBox="1"/>
              <p:nvPr/>
            </p:nvSpPr>
            <p:spPr>
              <a:xfrm>
                <a:off x="7314708" y="5024825"/>
                <a:ext cx="4779514" cy="1254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3600" b="0" i="1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p>
                                <m:sSup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6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IN" sz="3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08EE1-3595-AFAA-790B-2DFF4B96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08" y="5024825"/>
                <a:ext cx="4779514" cy="1254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FA3B45F-819E-6AE8-75C1-B10138C86F0F}"/>
                  </a:ext>
                </a:extLst>
              </p:cNvPr>
              <p:cNvSpPr/>
              <p:nvPr/>
            </p:nvSpPr>
            <p:spPr>
              <a:xfrm>
                <a:off x="5883335" y="3622343"/>
                <a:ext cx="2288310" cy="785778"/>
              </a:xfrm>
              <a:prstGeom prst="wedgeRectCallout">
                <a:avLst>
                  <a:gd name="adj1" fmla="val -61529"/>
                  <a:gd name="adj2" fmla="val 330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Dot-product attention (query and key assumed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dimensional)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9FA3B45F-819E-6AE8-75C1-B10138C86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35" y="3622343"/>
                <a:ext cx="2288310" cy="785778"/>
              </a:xfrm>
              <a:prstGeom prst="wedgeRectCallout">
                <a:avLst>
                  <a:gd name="adj1" fmla="val -61529"/>
                  <a:gd name="adj2" fmla="val 33088"/>
                </a:avLst>
              </a:prstGeom>
              <a:blipFill>
                <a:blip r:embed="rId8"/>
                <a:stretch>
                  <a:fillRect t="-3788" b="-1060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C86D4B7-DEE4-2E7E-A9F3-A60B6F249A8E}"/>
              </a:ext>
            </a:extLst>
          </p:cNvPr>
          <p:cNvSpPr/>
          <p:nvPr/>
        </p:nvSpPr>
        <p:spPr>
          <a:xfrm>
            <a:off x="7820567" y="6354566"/>
            <a:ext cx="2580067" cy="396813"/>
          </a:xfrm>
          <a:prstGeom prst="wedgeRectCallout">
            <a:avLst>
              <a:gd name="adj1" fmla="val 52640"/>
              <a:gd name="adj2" fmla="val -1041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“Scaled” dot-product attention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243D58-64CC-F2C0-ABA1-6F24A7AA0968}"/>
              </a:ext>
            </a:extLst>
          </p:cNvPr>
          <p:cNvSpPr/>
          <p:nvPr/>
        </p:nvSpPr>
        <p:spPr>
          <a:xfrm>
            <a:off x="7314709" y="5022400"/>
            <a:ext cx="4779514" cy="12548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1D3F49B-75EE-5BBA-AEFB-8DBC1654304A}"/>
                  </a:ext>
                </a:extLst>
              </p:cNvPr>
              <p:cNvSpPr/>
              <p:nvPr/>
            </p:nvSpPr>
            <p:spPr>
              <a:xfrm>
                <a:off x="6210312" y="5198085"/>
                <a:ext cx="955950" cy="392775"/>
              </a:xfrm>
              <a:prstGeom prst="wedgeRectCallout">
                <a:avLst>
                  <a:gd name="adj1" fmla="val 70909"/>
                  <a:gd name="adj2" fmla="val 307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1D3F49B-75EE-5BBA-AEFB-8DBC16543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12" y="5198085"/>
                <a:ext cx="955950" cy="392775"/>
              </a:xfrm>
              <a:prstGeom prst="wedgeRectCallout">
                <a:avLst>
                  <a:gd name="adj1" fmla="val 70909"/>
                  <a:gd name="adj2" fmla="val 30758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24C8A91-AE89-51C9-F47F-0B83451705DB}"/>
                  </a:ext>
                </a:extLst>
              </p:cNvPr>
              <p:cNvSpPr/>
              <p:nvPr/>
            </p:nvSpPr>
            <p:spPr>
              <a:xfrm>
                <a:off x="8556996" y="4246220"/>
                <a:ext cx="2079390" cy="706378"/>
              </a:xfrm>
              <a:prstGeom prst="wedgeRectCallout">
                <a:avLst>
                  <a:gd name="adj1" fmla="val 48924"/>
                  <a:gd name="adj2" fmla="val 6567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assumed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324C8A91-AE89-51C9-F47F-0B8345170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996" y="4246220"/>
                <a:ext cx="2079390" cy="706378"/>
              </a:xfrm>
              <a:prstGeom prst="wedgeRectCallout">
                <a:avLst>
                  <a:gd name="adj1" fmla="val 48924"/>
                  <a:gd name="adj2" fmla="val 65678"/>
                </a:avLst>
              </a:prstGeom>
              <a:blipFill>
                <a:blip r:embed="rId10"/>
                <a:stretch>
                  <a:fillRect l="-2849" t="-3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8F5DFF2-DA2A-2D9A-1E2D-C3E402E40BEB}"/>
                  </a:ext>
                </a:extLst>
              </p:cNvPr>
              <p:cNvSpPr/>
              <p:nvPr/>
            </p:nvSpPr>
            <p:spPr>
              <a:xfrm>
                <a:off x="10819850" y="4498188"/>
                <a:ext cx="955950" cy="392775"/>
              </a:xfrm>
              <a:prstGeom prst="wedgeRectCallout">
                <a:avLst>
                  <a:gd name="adj1" fmla="val 60961"/>
                  <a:gd name="adj2" fmla="val 1536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18F5DFF2-DA2A-2D9A-1E2D-C3E402E40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850" y="4498188"/>
                <a:ext cx="955950" cy="392775"/>
              </a:xfrm>
              <a:prstGeom prst="wedgeRectCallout">
                <a:avLst>
                  <a:gd name="adj1" fmla="val 60961"/>
                  <a:gd name="adj2" fmla="val 153679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98A96E8-7EFB-49F7-945A-EFCC8426478B}"/>
                  </a:ext>
                </a:extLst>
              </p:cNvPr>
              <p:cNvSpPr/>
              <p:nvPr/>
            </p:nvSpPr>
            <p:spPr>
              <a:xfrm>
                <a:off x="272410" y="5995604"/>
                <a:ext cx="2039746" cy="717925"/>
              </a:xfrm>
              <a:prstGeom prst="wedgeRectCallout">
                <a:avLst>
                  <a:gd name="adj1" fmla="val 48220"/>
                  <a:gd name="adj2" fmla="val -704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the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depends on all the tokens in the sequence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298A96E8-7EFB-49F7-945A-EFCC84264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0" y="5995604"/>
                <a:ext cx="2039746" cy="717925"/>
              </a:xfrm>
              <a:prstGeom prst="wedgeRectCallout">
                <a:avLst>
                  <a:gd name="adj1" fmla="val 48220"/>
                  <a:gd name="adj2" fmla="val -70400"/>
                </a:avLst>
              </a:prstGeom>
              <a:blipFill>
                <a:blip r:embed="rId12"/>
                <a:stretch>
                  <a:fillRect l="-587" b="-68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1216AF-0618-EDD5-CCB1-968C4965B960}"/>
                  </a:ext>
                </a:extLst>
              </p:cNvPr>
              <p:cNvSpPr/>
              <p:nvPr/>
            </p:nvSpPr>
            <p:spPr>
              <a:xfrm>
                <a:off x="9272563" y="561544"/>
                <a:ext cx="2439265" cy="651147"/>
              </a:xfrm>
              <a:prstGeom prst="wedgeRectCallout">
                <a:avLst>
                  <a:gd name="adj1" fmla="val -61529"/>
                  <a:gd name="adj2" fmla="val 5077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Provided in form of a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-dim embedding (e.g., word2vec)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591216AF-0618-EDD5-CCB1-968C4965B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563" y="561544"/>
                <a:ext cx="2439265" cy="651147"/>
              </a:xfrm>
              <a:prstGeom prst="wedgeRectCallout">
                <a:avLst>
                  <a:gd name="adj1" fmla="val -61529"/>
                  <a:gd name="adj2" fmla="val 50776"/>
                </a:avLst>
              </a:prstGeom>
              <a:blipFill>
                <a:blip r:embed="rId13"/>
                <a:stretch>
                  <a:fillRect r="-1538" b="-87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0B96AC-B885-60D3-2255-8F1140E2CF3B}"/>
                  </a:ext>
                </a:extLst>
              </p:cNvPr>
              <p:cNvSpPr txBox="1"/>
              <p:nvPr/>
            </p:nvSpPr>
            <p:spPr>
              <a:xfrm>
                <a:off x="9727470" y="2123459"/>
                <a:ext cx="1617687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00B96AC-B885-60D3-2255-8F1140E2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470" y="2123459"/>
                <a:ext cx="1617687" cy="46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F30E2E-F110-5629-E31C-C9E146FCCB01}"/>
                  </a:ext>
                </a:extLst>
              </p:cNvPr>
              <p:cNvSpPr txBox="1"/>
              <p:nvPr/>
            </p:nvSpPr>
            <p:spPr>
              <a:xfrm>
                <a:off x="9663992" y="2982445"/>
                <a:ext cx="1681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F30E2E-F110-5629-E31C-C9E146FC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992" y="2982445"/>
                <a:ext cx="168116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4C790C-C50D-AF72-85C5-7D6C57B8CAA0}"/>
                  </a:ext>
                </a:extLst>
              </p:cNvPr>
              <p:cNvSpPr txBox="1"/>
              <p:nvPr/>
            </p:nvSpPr>
            <p:spPr>
              <a:xfrm>
                <a:off x="9659941" y="3692943"/>
                <a:ext cx="1637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4C790C-C50D-AF72-85C5-7D6C57B8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941" y="3692943"/>
                <a:ext cx="163788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4E19B6BE-F4EB-C215-660B-F421015B4763}"/>
                  </a:ext>
                </a:extLst>
              </p:cNvPr>
              <p:cNvSpPr/>
              <p:nvPr/>
            </p:nvSpPr>
            <p:spPr>
              <a:xfrm>
                <a:off x="8395996" y="2051108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“queries”</a:t>
                </a: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4E19B6BE-F4EB-C215-660B-F421015B4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996" y="2051108"/>
                <a:ext cx="1141537" cy="440898"/>
              </a:xfrm>
              <a:prstGeom prst="wedgeRectCallout">
                <a:avLst>
                  <a:gd name="adj1" fmla="val 69499"/>
                  <a:gd name="adj2" fmla="val 24417"/>
                </a:avLst>
              </a:prstGeom>
              <a:blipFill>
                <a:blip r:embed="rId17"/>
                <a:stretch>
                  <a:fillRect l="-858" t="-9211" b="-197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B9EC5730-C4CC-3A7A-9717-38FA249712E5}"/>
                  </a:ext>
                </a:extLst>
              </p:cNvPr>
              <p:cNvSpPr/>
              <p:nvPr/>
            </p:nvSpPr>
            <p:spPr>
              <a:xfrm>
                <a:off x="8484337" y="2736507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“keys”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B9EC5730-C4CC-3A7A-9717-38FA24971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337" y="2736507"/>
                <a:ext cx="1141537" cy="440898"/>
              </a:xfrm>
              <a:prstGeom prst="wedgeRectCallout">
                <a:avLst>
                  <a:gd name="adj1" fmla="val 59889"/>
                  <a:gd name="adj2" fmla="val 38633"/>
                </a:avLst>
              </a:prstGeom>
              <a:blipFill>
                <a:blip r:embed="rId18"/>
                <a:stretch>
                  <a:fillRect l="-948" t="-9333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2D8234B0-4284-4519-B909-C995A1DEAA34}"/>
                  </a:ext>
                </a:extLst>
              </p:cNvPr>
              <p:cNvSpPr/>
              <p:nvPr/>
            </p:nvSpPr>
            <p:spPr>
              <a:xfrm>
                <a:off x="8217753" y="3494326"/>
                <a:ext cx="1379192" cy="598174"/>
              </a:xfrm>
              <a:prstGeom prst="wedgeRectCallout">
                <a:avLst>
                  <a:gd name="adj1" fmla="val 62790"/>
                  <a:gd name="adj2" fmla="val 186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of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“value”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vectors of the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keys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2D8234B0-4284-4519-B909-C995A1DEA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53" y="3494326"/>
                <a:ext cx="1379192" cy="598174"/>
              </a:xfrm>
              <a:prstGeom prst="wedgeRectCallout">
                <a:avLst>
                  <a:gd name="adj1" fmla="val 62790"/>
                  <a:gd name="adj2" fmla="val 18631"/>
                </a:avLst>
              </a:prstGeom>
              <a:blipFill>
                <a:blip r:embed="rId19"/>
                <a:stretch>
                  <a:fillRect l="-766" t="-10891" b="-1980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6331E720-616B-B8B1-174A-918BA9AFDED2}"/>
                  </a:ext>
                </a:extLst>
              </p:cNvPr>
              <p:cNvSpPr/>
              <p:nvPr/>
            </p:nvSpPr>
            <p:spPr>
              <a:xfrm>
                <a:off x="7184848" y="2197728"/>
                <a:ext cx="1059780" cy="307243"/>
              </a:xfrm>
              <a:prstGeom prst="wedgeRectCallout">
                <a:avLst>
                  <a:gd name="adj1" fmla="val 68207"/>
                  <a:gd name="adj2" fmla="val -5682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Row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6331E720-616B-B8B1-174A-918BA9AFD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848" y="2197728"/>
                <a:ext cx="1059780" cy="307243"/>
              </a:xfrm>
              <a:prstGeom prst="wedgeRectCallout">
                <a:avLst>
                  <a:gd name="adj1" fmla="val 68207"/>
                  <a:gd name="adj2" fmla="val -56829"/>
                </a:avLst>
              </a:prstGeom>
              <a:blipFill>
                <a:blip r:embed="rId20"/>
                <a:stretch>
                  <a:fillRect l="-930" b="-133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2509F6F7-6159-9442-712A-715677E9A4C7}"/>
                  </a:ext>
                </a:extLst>
              </p:cNvPr>
              <p:cNvSpPr/>
              <p:nvPr/>
            </p:nvSpPr>
            <p:spPr>
              <a:xfrm>
                <a:off x="10731110" y="1625427"/>
                <a:ext cx="1373406" cy="440898"/>
              </a:xfrm>
              <a:prstGeom prst="wedgeRectCallout">
                <a:avLst>
                  <a:gd name="adj1" fmla="val -39440"/>
                  <a:gd name="adj2" fmla="val 7087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 projection by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matrix</a:t>
                </a: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2509F6F7-6159-9442-712A-715677E9A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110" y="1625427"/>
                <a:ext cx="1373406" cy="440898"/>
              </a:xfrm>
              <a:prstGeom prst="wedgeRectCallout">
                <a:avLst>
                  <a:gd name="adj1" fmla="val -39440"/>
                  <a:gd name="adj2" fmla="val 70873"/>
                </a:avLst>
              </a:prstGeom>
              <a:blipFill>
                <a:blip r:embed="rId21"/>
                <a:stretch>
                  <a:fillRect l="-873" t="-7692" r="-8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33859BB4-D56D-4EC8-9FCD-51FDD01E228A}"/>
                  </a:ext>
                </a:extLst>
              </p:cNvPr>
              <p:cNvSpPr/>
              <p:nvPr/>
            </p:nvSpPr>
            <p:spPr>
              <a:xfrm>
                <a:off x="8077676" y="1550844"/>
                <a:ext cx="2527546" cy="440898"/>
              </a:xfrm>
              <a:prstGeom prst="wedgeRectCallout">
                <a:avLst>
                  <a:gd name="adj1" fmla="val 50086"/>
                  <a:gd name="adj2" fmla="val 808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matrix of original embeddings from the input layer</a:t>
                </a:r>
              </a:p>
            </p:txBody>
          </p:sp>
        </mc:Choice>
        <mc:Fallback xmlns="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33859BB4-D56D-4EC8-9FCD-51FDD01E2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676" y="1550844"/>
                <a:ext cx="2527546" cy="440898"/>
              </a:xfrm>
              <a:prstGeom prst="wedgeRectCallout">
                <a:avLst>
                  <a:gd name="adj1" fmla="val 50086"/>
                  <a:gd name="adj2" fmla="val 80828"/>
                </a:avLst>
              </a:prstGeom>
              <a:blipFill>
                <a:blip r:embed="rId22"/>
                <a:stretch>
                  <a:fillRect l="-466" t="-69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8454C1A8-095A-ADB7-CC8B-400A7BF42E9C}"/>
              </a:ext>
            </a:extLst>
          </p:cNvPr>
          <p:cNvSpPr/>
          <p:nvPr/>
        </p:nvSpPr>
        <p:spPr>
          <a:xfrm>
            <a:off x="11274434" y="2136128"/>
            <a:ext cx="907256" cy="215222"/>
          </a:xfrm>
          <a:prstGeom prst="wedgeRectCallout">
            <a:avLst>
              <a:gd name="adj1" fmla="val -35409"/>
              <a:gd name="adj2" fmla="val -815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Learnable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A6DD695-BF9B-159C-9DE0-0DE63A2E5294}"/>
                  </a:ext>
                </a:extLst>
              </p:cNvPr>
              <p:cNvSpPr/>
              <p:nvPr/>
            </p:nvSpPr>
            <p:spPr>
              <a:xfrm>
                <a:off x="6838561" y="2891194"/>
                <a:ext cx="1379192" cy="440898"/>
              </a:xfrm>
              <a:prstGeom prst="wedgeRectCallout">
                <a:avLst>
                  <a:gd name="adj1" fmla="val 73324"/>
                  <a:gd name="adj2" fmla="val -277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Assuming same size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as query</a:t>
                </a:r>
              </a:p>
            </p:txBody>
          </p:sp>
        </mc:Choice>
        <mc:Fallback xmlns=""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9A6DD695-BF9B-159C-9DE0-0DE63A2E5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61" y="2891194"/>
                <a:ext cx="1379192" cy="440898"/>
              </a:xfrm>
              <a:prstGeom prst="wedgeRectCallout">
                <a:avLst>
                  <a:gd name="adj1" fmla="val 73324"/>
                  <a:gd name="adj2" fmla="val -27734"/>
                </a:avLst>
              </a:prstGeom>
              <a:blipFill>
                <a:blip r:embed="rId23"/>
                <a:stretch>
                  <a:fillRect l="-690" t="-9211" b="-1842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33438A88-45C2-5007-1EBC-D269E77BBAD2}"/>
                  </a:ext>
                </a:extLst>
              </p:cNvPr>
              <p:cNvSpPr/>
              <p:nvPr/>
            </p:nvSpPr>
            <p:spPr>
              <a:xfrm>
                <a:off x="11055585" y="2574471"/>
                <a:ext cx="1139513" cy="440898"/>
              </a:xfrm>
              <a:prstGeom prst="wedgeRectCallout">
                <a:avLst>
                  <a:gd name="adj1" fmla="val -49069"/>
                  <a:gd name="adj2" fmla="val 6423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matrix. Learnable</a:t>
                </a:r>
              </a:p>
            </p:txBody>
          </p:sp>
        </mc:Choice>
        <mc:Fallback xmlns="">
          <p:sp>
            <p:nvSpPr>
              <p:cNvPr id="37" name="Speech Bubble: Rectangle 36">
                <a:extLst>
                  <a:ext uri="{FF2B5EF4-FFF2-40B4-BE49-F238E27FC236}">
                    <a16:creationId xmlns:a16="http://schemas.microsoft.com/office/drawing/2014/main" id="{33438A88-45C2-5007-1EBC-D269E77BB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585" y="2574471"/>
                <a:ext cx="1139513" cy="440898"/>
              </a:xfrm>
              <a:prstGeom prst="wedgeRectCallout">
                <a:avLst>
                  <a:gd name="adj1" fmla="val -49069"/>
                  <a:gd name="adj2" fmla="val 64237"/>
                </a:avLst>
              </a:prstGeom>
              <a:blipFill>
                <a:blip r:embed="rId24"/>
                <a:stretch>
                  <a:fillRect t="-7955" r="-4523" b="-2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E27347E5-67E5-BDEF-20AF-781999F9E1CC}"/>
                  </a:ext>
                </a:extLst>
              </p:cNvPr>
              <p:cNvSpPr/>
              <p:nvPr/>
            </p:nvSpPr>
            <p:spPr>
              <a:xfrm>
                <a:off x="11053885" y="3413332"/>
                <a:ext cx="1099421" cy="440898"/>
              </a:xfrm>
              <a:prstGeom prst="wedgeRectCallout">
                <a:avLst>
                  <a:gd name="adj1" fmla="val -59960"/>
                  <a:gd name="adj2" fmla="val 3105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 matrix. Learnable</a:t>
                </a:r>
              </a:p>
            </p:txBody>
          </p:sp>
        </mc:Choice>
        <mc:Fallback xmlns="">
          <p:sp>
            <p:nvSpPr>
              <p:cNvPr id="38" name="Speech Bubble: Rectangle 37">
                <a:extLst>
                  <a:ext uri="{FF2B5EF4-FFF2-40B4-BE49-F238E27FC236}">
                    <a16:creationId xmlns:a16="http://schemas.microsoft.com/office/drawing/2014/main" id="{E27347E5-67E5-BDEF-20AF-781999F9E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885" y="3413332"/>
                <a:ext cx="1099421" cy="440898"/>
              </a:xfrm>
              <a:prstGeom prst="wedgeRectCallout">
                <a:avLst>
                  <a:gd name="adj1" fmla="val -59960"/>
                  <a:gd name="adj2" fmla="val 31053"/>
                </a:avLst>
              </a:prstGeom>
              <a:blipFill>
                <a:blip r:embed="rId25"/>
                <a:stretch>
                  <a:fillRect t="-9333" r="-2927" b="-2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B0A97B5F-AAB7-967D-581C-A5963F465166}"/>
                  </a:ext>
                </a:extLst>
              </p:cNvPr>
              <p:cNvSpPr/>
              <p:nvPr/>
            </p:nvSpPr>
            <p:spPr>
              <a:xfrm>
                <a:off x="4893870" y="6354566"/>
                <a:ext cx="2820868" cy="423071"/>
              </a:xfrm>
              <a:prstGeom prst="wedgeRectCallout">
                <a:avLst>
                  <a:gd name="adj1" fmla="val 56609"/>
                  <a:gd name="adj2" fmla="val -27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Dividing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ensures variance of the dot product is 1</a:t>
                </a:r>
              </a:p>
            </p:txBody>
          </p:sp>
        </mc:Choice>
        <mc:Fallback xmlns="">
          <p:sp>
            <p:nvSpPr>
              <p:cNvPr id="40" name="Speech Bubble: Rectangle 39">
                <a:extLst>
                  <a:ext uri="{FF2B5EF4-FFF2-40B4-BE49-F238E27FC236}">
                    <a16:creationId xmlns:a16="http://schemas.microsoft.com/office/drawing/2014/main" id="{B0A97B5F-AAB7-967D-581C-A5963F465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870" y="6354566"/>
                <a:ext cx="2820868" cy="423071"/>
              </a:xfrm>
              <a:prstGeom prst="wedgeRectCallout">
                <a:avLst>
                  <a:gd name="adj1" fmla="val 56609"/>
                  <a:gd name="adj2" fmla="val -2781"/>
                </a:avLst>
              </a:prstGeom>
              <a:blipFill>
                <a:blip r:embed="rId26"/>
                <a:stretch>
                  <a:fillRect l="-998" t="-16438" b="-356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1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Multi-head Attention (MHA)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single attention function can capture only one notion of similarity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 therefore use multi-head attention (MHA)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4AF1C-B4B5-2AEC-88EA-FC5983AF4439}"/>
              </a:ext>
            </a:extLst>
          </p:cNvPr>
          <p:cNvSpPr txBox="1"/>
          <p:nvPr/>
        </p:nvSpPr>
        <p:spPr>
          <a:xfrm>
            <a:off x="192505" y="6554804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https://huggingface.co/learn/nlp-course/chapter1/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600D2A-9B98-417A-D6B6-C2575E78E367}"/>
              </a:ext>
            </a:extLst>
          </p:cNvPr>
          <p:cNvSpPr/>
          <p:nvPr/>
        </p:nvSpPr>
        <p:spPr>
          <a:xfrm>
            <a:off x="1248951" y="4399612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F4883-B534-35D2-DFDE-468FB4C4126F}"/>
              </a:ext>
            </a:extLst>
          </p:cNvPr>
          <p:cNvSpPr/>
          <p:nvPr/>
        </p:nvSpPr>
        <p:spPr>
          <a:xfrm>
            <a:off x="2007743" y="4399612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24A2E-497D-0BF8-F873-B9EA81FAF11A}"/>
              </a:ext>
            </a:extLst>
          </p:cNvPr>
          <p:cNvSpPr/>
          <p:nvPr/>
        </p:nvSpPr>
        <p:spPr>
          <a:xfrm>
            <a:off x="2766535" y="4399612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9902F-0400-00BF-07DD-EC37D54348CD}"/>
              </a:ext>
            </a:extLst>
          </p:cNvPr>
          <p:cNvSpPr/>
          <p:nvPr/>
        </p:nvSpPr>
        <p:spPr>
          <a:xfrm>
            <a:off x="1176211" y="3591090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C622B-4508-1109-C3EC-4DFCB15C190D}"/>
              </a:ext>
            </a:extLst>
          </p:cNvPr>
          <p:cNvSpPr txBox="1"/>
          <p:nvPr/>
        </p:nvSpPr>
        <p:spPr>
          <a:xfrm>
            <a:off x="1005040" y="457338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B9007-E481-2D96-662E-963CF816D1E6}"/>
              </a:ext>
            </a:extLst>
          </p:cNvPr>
          <p:cNvSpPr txBox="1"/>
          <p:nvPr/>
        </p:nvSpPr>
        <p:spPr>
          <a:xfrm>
            <a:off x="1853094" y="457338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37944-8999-956D-0866-6BF4ACE574C8}"/>
              </a:ext>
            </a:extLst>
          </p:cNvPr>
          <p:cNvSpPr txBox="1"/>
          <p:nvPr/>
        </p:nvSpPr>
        <p:spPr>
          <a:xfrm>
            <a:off x="2527571" y="457338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0F0A8A-B13A-8599-938D-C202DDCC662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376837" y="4077617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AC6078-BF50-3A5B-7460-3E72F32F8952}"/>
              </a:ext>
            </a:extLst>
          </p:cNvPr>
          <p:cNvCxnSpPr>
            <a:cxnSpLocks/>
          </p:cNvCxnSpPr>
          <p:nvPr/>
        </p:nvCxnSpPr>
        <p:spPr>
          <a:xfrm flipH="1" flipV="1">
            <a:off x="2135629" y="4092901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ECFEBB-ED06-9713-71A0-76C2C7192511}"/>
              </a:ext>
            </a:extLst>
          </p:cNvPr>
          <p:cNvCxnSpPr>
            <a:cxnSpLocks/>
          </p:cNvCxnSpPr>
          <p:nvPr/>
        </p:nvCxnSpPr>
        <p:spPr>
          <a:xfrm flipH="1" flipV="1">
            <a:off x="2871511" y="4102923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B9D41-3F05-3948-F400-4CF9A7EF712B}"/>
              </a:ext>
            </a:extLst>
          </p:cNvPr>
          <p:cNvSpPr/>
          <p:nvPr/>
        </p:nvSpPr>
        <p:spPr>
          <a:xfrm>
            <a:off x="2007743" y="2982517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E0A17E-AD77-CDC2-48F2-EF8C63E04835}"/>
              </a:ext>
            </a:extLst>
          </p:cNvPr>
          <p:cNvCxnSpPr>
            <a:cxnSpLocks/>
          </p:cNvCxnSpPr>
          <p:nvPr/>
        </p:nvCxnSpPr>
        <p:spPr>
          <a:xfrm flipH="1" flipV="1">
            <a:off x="2135629" y="3280901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6584F7-5E72-7982-05D8-0D4F4DE11434}"/>
              </a:ext>
            </a:extLst>
          </p:cNvPr>
          <p:cNvSpPr txBox="1"/>
          <p:nvPr/>
        </p:nvSpPr>
        <p:spPr>
          <a:xfrm>
            <a:off x="1176210" y="294619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0BE49-2655-C5E0-0838-922198C3D8AF}"/>
              </a:ext>
            </a:extLst>
          </p:cNvPr>
          <p:cNvSpPr txBox="1"/>
          <p:nvPr/>
        </p:nvSpPr>
        <p:spPr>
          <a:xfrm>
            <a:off x="1604373" y="3675931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C714EFFA-4FA4-6AC9-E7C8-4F15ABA3F61B}"/>
              </a:ext>
            </a:extLst>
          </p:cNvPr>
          <p:cNvSpPr/>
          <p:nvPr/>
        </p:nvSpPr>
        <p:spPr>
          <a:xfrm>
            <a:off x="6889680" y="3173930"/>
            <a:ext cx="2657071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3" name="TextBox 3072">
            <a:extLst>
              <a:ext uri="{FF2B5EF4-FFF2-40B4-BE49-F238E27FC236}">
                <a16:creationId xmlns:a16="http://schemas.microsoft.com/office/drawing/2014/main" id="{35D1471A-E1A4-FFEF-2402-9D7C61157C92}"/>
              </a:ext>
            </a:extLst>
          </p:cNvPr>
          <p:cNvSpPr txBox="1"/>
          <p:nvPr/>
        </p:nvSpPr>
        <p:spPr>
          <a:xfrm>
            <a:off x="6963415" y="3244860"/>
            <a:ext cx="24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Concatenate and Project</a:t>
            </a:r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9982A646-26BB-4250-877C-DA8A63CAE10A}"/>
              </a:ext>
            </a:extLst>
          </p:cNvPr>
          <p:cNvSpPr/>
          <p:nvPr/>
        </p:nvSpPr>
        <p:spPr>
          <a:xfrm>
            <a:off x="5030297" y="5420025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8" name="Rectangle 3077">
            <a:extLst>
              <a:ext uri="{FF2B5EF4-FFF2-40B4-BE49-F238E27FC236}">
                <a16:creationId xmlns:a16="http://schemas.microsoft.com/office/drawing/2014/main" id="{C5FD3113-B87A-0653-ACA4-FC3B07259E81}"/>
              </a:ext>
            </a:extLst>
          </p:cNvPr>
          <p:cNvSpPr/>
          <p:nvPr/>
        </p:nvSpPr>
        <p:spPr>
          <a:xfrm>
            <a:off x="5789089" y="5420025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92F463C-AB9B-FDC6-C59B-DFA619E2EEA3}"/>
              </a:ext>
            </a:extLst>
          </p:cNvPr>
          <p:cNvSpPr/>
          <p:nvPr/>
        </p:nvSpPr>
        <p:spPr>
          <a:xfrm>
            <a:off x="6547881" y="5420025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BF6162D8-1BFB-D3DC-983D-6C55A4BBBBD5}"/>
              </a:ext>
            </a:extLst>
          </p:cNvPr>
          <p:cNvSpPr/>
          <p:nvPr/>
        </p:nvSpPr>
        <p:spPr>
          <a:xfrm>
            <a:off x="4957557" y="4611503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84" name="Straight Arrow Connector 3083">
            <a:extLst>
              <a:ext uri="{FF2B5EF4-FFF2-40B4-BE49-F238E27FC236}">
                <a16:creationId xmlns:a16="http://schemas.microsoft.com/office/drawing/2014/main" id="{781F6F04-46F2-57E7-028B-0B9407410646}"/>
              </a:ext>
            </a:extLst>
          </p:cNvPr>
          <p:cNvCxnSpPr>
            <a:cxnSpLocks/>
            <a:stCxn id="3077" idx="0"/>
          </p:cNvCxnSpPr>
          <p:nvPr/>
        </p:nvCxnSpPr>
        <p:spPr>
          <a:xfrm flipH="1" flipV="1">
            <a:off x="5158183" y="509803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Arrow Connector 3084">
            <a:extLst>
              <a:ext uri="{FF2B5EF4-FFF2-40B4-BE49-F238E27FC236}">
                <a16:creationId xmlns:a16="http://schemas.microsoft.com/office/drawing/2014/main" id="{CD944555-B978-0E92-51D5-CEF45A2A7F0E}"/>
              </a:ext>
            </a:extLst>
          </p:cNvPr>
          <p:cNvCxnSpPr>
            <a:cxnSpLocks/>
          </p:cNvCxnSpPr>
          <p:nvPr/>
        </p:nvCxnSpPr>
        <p:spPr>
          <a:xfrm flipH="1" flipV="1">
            <a:off x="5916975" y="511331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Straight Arrow Connector 3085">
            <a:extLst>
              <a:ext uri="{FF2B5EF4-FFF2-40B4-BE49-F238E27FC236}">
                <a16:creationId xmlns:a16="http://schemas.microsoft.com/office/drawing/2014/main" id="{2FAFB813-6E40-98EF-ECBA-E2BAA35B5441}"/>
              </a:ext>
            </a:extLst>
          </p:cNvPr>
          <p:cNvCxnSpPr>
            <a:cxnSpLocks/>
          </p:cNvCxnSpPr>
          <p:nvPr/>
        </p:nvCxnSpPr>
        <p:spPr>
          <a:xfrm flipH="1" flipV="1">
            <a:off x="6652857" y="5123336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FA5FA1C-8AB9-66B2-3E88-86D938D96259}"/>
              </a:ext>
            </a:extLst>
          </p:cNvPr>
          <p:cNvSpPr/>
          <p:nvPr/>
        </p:nvSpPr>
        <p:spPr>
          <a:xfrm>
            <a:off x="5789089" y="4002930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88" name="Straight Arrow Connector 3087">
            <a:extLst>
              <a:ext uri="{FF2B5EF4-FFF2-40B4-BE49-F238E27FC236}">
                <a16:creationId xmlns:a16="http://schemas.microsoft.com/office/drawing/2014/main" id="{4F6F486D-BE8F-F1D4-32BB-2F2500700204}"/>
              </a:ext>
            </a:extLst>
          </p:cNvPr>
          <p:cNvCxnSpPr>
            <a:cxnSpLocks/>
          </p:cNvCxnSpPr>
          <p:nvPr/>
        </p:nvCxnSpPr>
        <p:spPr>
          <a:xfrm flipH="1" flipV="1">
            <a:off x="5916975" y="430131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9" name="TextBox 3088">
            <a:extLst>
              <a:ext uri="{FF2B5EF4-FFF2-40B4-BE49-F238E27FC236}">
                <a16:creationId xmlns:a16="http://schemas.microsoft.com/office/drawing/2014/main" id="{477FEB78-A346-7EAA-AD76-B28B6A1C3C27}"/>
              </a:ext>
            </a:extLst>
          </p:cNvPr>
          <p:cNvSpPr txBox="1"/>
          <p:nvPr/>
        </p:nvSpPr>
        <p:spPr>
          <a:xfrm>
            <a:off x="4957556" y="39666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090" name="TextBox 3089">
            <a:extLst>
              <a:ext uri="{FF2B5EF4-FFF2-40B4-BE49-F238E27FC236}">
                <a16:creationId xmlns:a16="http://schemas.microsoft.com/office/drawing/2014/main" id="{B2F3AEE4-3F02-41F8-795F-789E30B52DE8}"/>
              </a:ext>
            </a:extLst>
          </p:cNvPr>
          <p:cNvSpPr txBox="1"/>
          <p:nvPr/>
        </p:nvSpPr>
        <p:spPr>
          <a:xfrm>
            <a:off x="5385719" y="4696344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ACD52982-516F-FB5B-94DF-DFC5BEF2805E}"/>
              </a:ext>
            </a:extLst>
          </p:cNvPr>
          <p:cNvSpPr/>
          <p:nvPr/>
        </p:nvSpPr>
        <p:spPr>
          <a:xfrm>
            <a:off x="7331538" y="5400379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99996DFD-F360-2A7B-195B-9162E31EA6ED}"/>
              </a:ext>
            </a:extLst>
          </p:cNvPr>
          <p:cNvSpPr/>
          <p:nvPr/>
        </p:nvSpPr>
        <p:spPr>
          <a:xfrm>
            <a:off x="8090330" y="5400379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50319F71-082E-4D2A-20C6-0EC645BDC0ED}"/>
              </a:ext>
            </a:extLst>
          </p:cNvPr>
          <p:cNvSpPr/>
          <p:nvPr/>
        </p:nvSpPr>
        <p:spPr>
          <a:xfrm>
            <a:off x="8849122" y="5400379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8AB756DF-89E2-5920-EE39-D25A57A0BD07}"/>
              </a:ext>
            </a:extLst>
          </p:cNvPr>
          <p:cNvSpPr/>
          <p:nvPr/>
        </p:nvSpPr>
        <p:spPr>
          <a:xfrm>
            <a:off x="7258798" y="4591857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98" name="Straight Arrow Connector 3097">
            <a:extLst>
              <a:ext uri="{FF2B5EF4-FFF2-40B4-BE49-F238E27FC236}">
                <a16:creationId xmlns:a16="http://schemas.microsoft.com/office/drawing/2014/main" id="{05AF059D-0B57-142C-595B-70FECCE1DC76}"/>
              </a:ext>
            </a:extLst>
          </p:cNvPr>
          <p:cNvCxnSpPr>
            <a:cxnSpLocks/>
            <a:stCxn id="3091" idx="0"/>
          </p:cNvCxnSpPr>
          <p:nvPr/>
        </p:nvCxnSpPr>
        <p:spPr>
          <a:xfrm flipH="1" flipV="1">
            <a:off x="7459424" y="507838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Arrow Connector 3098">
            <a:extLst>
              <a:ext uri="{FF2B5EF4-FFF2-40B4-BE49-F238E27FC236}">
                <a16:creationId xmlns:a16="http://schemas.microsoft.com/office/drawing/2014/main" id="{057B0451-4B79-0FE9-D74B-FC405CB8E42B}"/>
              </a:ext>
            </a:extLst>
          </p:cNvPr>
          <p:cNvCxnSpPr>
            <a:cxnSpLocks/>
          </p:cNvCxnSpPr>
          <p:nvPr/>
        </p:nvCxnSpPr>
        <p:spPr>
          <a:xfrm flipH="1" flipV="1">
            <a:off x="8218216" y="5093668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Arrow Connector 3099">
            <a:extLst>
              <a:ext uri="{FF2B5EF4-FFF2-40B4-BE49-F238E27FC236}">
                <a16:creationId xmlns:a16="http://schemas.microsoft.com/office/drawing/2014/main" id="{BF9A5035-88C7-6E42-63B1-0BA6DBDE6270}"/>
              </a:ext>
            </a:extLst>
          </p:cNvPr>
          <p:cNvCxnSpPr>
            <a:cxnSpLocks/>
          </p:cNvCxnSpPr>
          <p:nvPr/>
        </p:nvCxnSpPr>
        <p:spPr>
          <a:xfrm flipH="1" flipV="1">
            <a:off x="8954098" y="510369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9272D212-93C4-0532-45C1-79ABEFA4EB8F}"/>
              </a:ext>
            </a:extLst>
          </p:cNvPr>
          <p:cNvSpPr/>
          <p:nvPr/>
        </p:nvSpPr>
        <p:spPr>
          <a:xfrm>
            <a:off x="8090330" y="3983284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02" name="Straight Arrow Connector 3101">
            <a:extLst>
              <a:ext uri="{FF2B5EF4-FFF2-40B4-BE49-F238E27FC236}">
                <a16:creationId xmlns:a16="http://schemas.microsoft.com/office/drawing/2014/main" id="{803E29C9-8583-CB2A-B19A-79723CF7CE9D}"/>
              </a:ext>
            </a:extLst>
          </p:cNvPr>
          <p:cNvCxnSpPr>
            <a:cxnSpLocks/>
          </p:cNvCxnSpPr>
          <p:nvPr/>
        </p:nvCxnSpPr>
        <p:spPr>
          <a:xfrm flipH="1" flipV="1">
            <a:off x="8218216" y="4281668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TextBox 3102">
            <a:extLst>
              <a:ext uri="{FF2B5EF4-FFF2-40B4-BE49-F238E27FC236}">
                <a16:creationId xmlns:a16="http://schemas.microsoft.com/office/drawing/2014/main" id="{3A917ADA-C885-51C1-9CCC-5F30FD9C71F8}"/>
              </a:ext>
            </a:extLst>
          </p:cNvPr>
          <p:cNvSpPr txBox="1"/>
          <p:nvPr/>
        </p:nvSpPr>
        <p:spPr>
          <a:xfrm>
            <a:off x="7258797" y="394696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104" name="TextBox 3103">
            <a:extLst>
              <a:ext uri="{FF2B5EF4-FFF2-40B4-BE49-F238E27FC236}">
                <a16:creationId xmlns:a16="http://schemas.microsoft.com/office/drawing/2014/main" id="{45FF89E6-42BF-87FD-8D77-91E11594FCA9}"/>
              </a:ext>
            </a:extLst>
          </p:cNvPr>
          <p:cNvSpPr txBox="1"/>
          <p:nvPr/>
        </p:nvSpPr>
        <p:spPr>
          <a:xfrm>
            <a:off x="7686960" y="4676698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69CA6E32-4C89-88C2-FA0C-6B4448840EAC}"/>
              </a:ext>
            </a:extLst>
          </p:cNvPr>
          <p:cNvSpPr/>
          <p:nvPr/>
        </p:nvSpPr>
        <p:spPr>
          <a:xfrm>
            <a:off x="9704711" y="5392051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6BFAE970-0065-4BC5-324F-A016B76F3D25}"/>
              </a:ext>
            </a:extLst>
          </p:cNvPr>
          <p:cNvSpPr/>
          <p:nvPr/>
        </p:nvSpPr>
        <p:spPr>
          <a:xfrm>
            <a:off x="10463503" y="5392051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CD81C64F-7968-50C5-935E-F37DBF8D8023}"/>
              </a:ext>
            </a:extLst>
          </p:cNvPr>
          <p:cNvSpPr/>
          <p:nvPr/>
        </p:nvSpPr>
        <p:spPr>
          <a:xfrm>
            <a:off x="11222295" y="5392051"/>
            <a:ext cx="259882" cy="223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2DCD3C4F-A9EF-A173-F454-E7FA7E7DDFA8}"/>
              </a:ext>
            </a:extLst>
          </p:cNvPr>
          <p:cNvSpPr/>
          <p:nvPr/>
        </p:nvSpPr>
        <p:spPr>
          <a:xfrm>
            <a:off x="9631971" y="4583529"/>
            <a:ext cx="1925052" cy="510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12" name="Straight Arrow Connector 3111">
            <a:extLst>
              <a:ext uri="{FF2B5EF4-FFF2-40B4-BE49-F238E27FC236}">
                <a16:creationId xmlns:a16="http://schemas.microsoft.com/office/drawing/2014/main" id="{A70EC32C-C6D0-2FB1-4B3C-CA9D46688516}"/>
              </a:ext>
            </a:extLst>
          </p:cNvPr>
          <p:cNvCxnSpPr>
            <a:cxnSpLocks/>
            <a:stCxn id="3105" idx="0"/>
          </p:cNvCxnSpPr>
          <p:nvPr/>
        </p:nvCxnSpPr>
        <p:spPr>
          <a:xfrm flipH="1" flipV="1">
            <a:off x="9832597" y="5070056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3" name="Straight Arrow Connector 3112">
            <a:extLst>
              <a:ext uri="{FF2B5EF4-FFF2-40B4-BE49-F238E27FC236}">
                <a16:creationId xmlns:a16="http://schemas.microsoft.com/office/drawing/2014/main" id="{3E291B7D-D422-44D1-2184-C367F7965172}"/>
              </a:ext>
            </a:extLst>
          </p:cNvPr>
          <p:cNvCxnSpPr>
            <a:cxnSpLocks/>
          </p:cNvCxnSpPr>
          <p:nvPr/>
        </p:nvCxnSpPr>
        <p:spPr>
          <a:xfrm flipH="1" flipV="1">
            <a:off x="10591389" y="508534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4" name="Straight Arrow Connector 3113">
            <a:extLst>
              <a:ext uri="{FF2B5EF4-FFF2-40B4-BE49-F238E27FC236}">
                <a16:creationId xmlns:a16="http://schemas.microsoft.com/office/drawing/2014/main" id="{CA485FDA-C54B-98E3-3E4F-304375C9ABB9}"/>
              </a:ext>
            </a:extLst>
          </p:cNvPr>
          <p:cNvCxnSpPr>
            <a:cxnSpLocks/>
          </p:cNvCxnSpPr>
          <p:nvPr/>
        </p:nvCxnSpPr>
        <p:spPr>
          <a:xfrm flipH="1" flipV="1">
            <a:off x="11327271" y="5095362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E4319758-AF9B-3A14-6291-74C08E178298}"/>
              </a:ext>
            </a:extLst>
          </p:cNvPr>
          <p:cNvSpPr/>
          <p:nvPr/>
        </p:nvSpPr>
        <p:spPr>
          <a:xfrm>
            <a:off x="10463503" y="3974956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16" name="Straight Arrow Connector 3115">
            <a:extLst>
              <a:ext uri="{FF2B5EF4-FFF2-40B4-BE49-F238E27FC236}">
                <a16:creationId xmlns:a16="http://schemas.microsoft.com/office/drawing/2014/main" id="{10B1281E-9106-0F5E-78D5-8FAAD77A0025}"/>
              </a:ext>
            </a:extLst>
          </p:cNvPr>
          <p:cNvCxnSpPr>
            <a:cxnSpLocks/>
          </p:cNvCxnSpPr>
          <p:nvPr/>
        </p:nvCxnSpPr>
        <p:spPr>
          <a:xfrm flipH="1" flipV="1">
            <a:off x="10591389" y="4273340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7" name="TextBox 3116">
            <a:extLst>
              <a:ext uri="{FF2B5EF4-FFF2-40B4-BE49-F238E27FC236}">
                <a16:creationId xmlns:a16="http://schemas.microsoft.com/office/drawing/2014/main" id="{1B0201CF-ED51-3925-9CAF-18853A46FEA1}"/>
              </a:ext>
            </a:extLst>
          </p:cNvPr>
          <p:cNvSpPr txBox="1"/>
          <p:nvPr/>
        </p:nvSpPr>
        <p:spPr>
          <a:xfrm>
            <a:off x="9631970" y="39386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118" name="TextBox 3117">
            <a:extLst>
              <a:ext uri="{FF2B5EF4-FFF2-40B4-BE49-F238E27FC236}">
                <a16:creationId xmlns:a16="http://schemas.microsoft.com/office/drawing/2014/main" id="{9EBA92CD-C2E0-AC52-BD7F-C612DD3BA47D}"/>
              </a:ext>
            </a:extLst>
          </p:cNvPr>
          <p:cNvSpPr txBox="1"/>
          <p:nvPr/>
        </p:nvSpPr>
        <p:spPr>
          <a:xfrm>
            <a:off x="10060133" y="4668370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  <p:cxnSp>
        <p:nvCxnSpPr>
          <p:cNvPr id="3119" name="Straight Arrow Connector 3118">
            <a:extLst>
              <a:ext uri="{FF2B5EF4-FFF2-40B4-BE49-F238E27FC236}">
                <a16:creationId xmlns:a16="http://schemas.microsoft.com/office/drawing/2014/main" id="{AB8C79A8-4485-1313-016C-E2C399FA394D}"/>
              </a:ext>
            </a:extLst>
          </p:cNvPr>
          <p:cNvCxnSpPr>
            <a:cxnSpLocks/>
          </p:cNvCxnSpPr>
          <p:nvPr/>
        </p:nvCxnSpPr>
        <p:spPr>
          <a:xfrm flipV="1">
            <a:off x="5940276" y="3704547"/>
            <a:ext cx="1651144" cy="298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Arrow Connector 3121">
            <a:extLst>
              <a:ext uri="{FF2B5EF4-FFF2-40B4-BE49-F238E27FC236}">
                <a16:creationId xmlns:a16="http://schemas.microsoft.com/office/drawing/2014/main" id="{7F825405-C4F0-2266-1E3D-4878BA64C365}"/>
              </a:ext>
            </a:extLst>
          </p:cNvPr>
          <p:cNvCxnSpPr>
            <a:cxnSpLocks/>
          </p:cNvCxnSpPr>
          <p:nvPr/>
        </p:nvCxnSpPr>
        <p:spPr>
          <a:xfrm flipH="1" flipV="1">
            <a:off x="9036336" y="3684069"/>
            <a:ext cx="1549187" cy="270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7" name="Straight Arrow Connector 3126">
            <a:extLst>
              <a:ext uri="{FF2B5EF4-FFF2-40B4-BE49-F238E27FC236}">
                <a16:creationId xmlns:a16="http://schemas.microsoft.com/office/drawing/2014/main" id="{DAA4F526-35FC-EC33-ECDB-59C70294F0AA}"/>
              </a:ext>
            </a:extLst>
          </p:cNvPr>
          <p:cNvCxnSpPr>
            <a:cxnSpLocks/>
          </p:cNvCxnSpPr>
          <p:nvPr/>
        </p:nvCxnSpPr>
        <p:spPr>
          <a:xfrm flipH="1" flipV="1">
            <a:off x="8229584" y="3684034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8" name="Rectangle 3127">
            <a:extLst>
              <a:ext uri="{FF2B5EF4-FFF2-40B4-BE49-F238E27FC236}">
                <a16:creationId xmlns:a16="http://schemas.microsoft.com/office/drawing/2014/main" id="{E579D8EF-846D-147A-F330-300D5C40557E}"/>
              </a:ext>
            </a:extLst>
          </p:cNvPr>
          <p:cNvSpPr/>
          <p:nvPr/>
        </p:nvSpPr>
        <p:spPr>
          <a:xfrm>
            <a:off x="8099643" y="2547964"/>
            <a:ext cx="259882" cy="29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29" name="Straight Arrow Connector 3128">
            <a:extLst>
              <a:ext uri="{FF2B5EF4-FFF2-40B4-BE49-F238E27FC236}">
                <a16:creationId xmlns:a16="http://schemas.microsoft.com/office/drawing/2014/main" id="{91D8B0FF-8F9F-5139-3580-569570B44305}"/>
              </a:ext>
            </a:extLst>
          </p:cNvPr>
          <p:cNvCxnSpPr>
            <a:cxnSpLocks/>
          </p:cNvCxnSpPr>
          <p:nvPr/>
        </p:nvCxnSpPr>
        <p:spPr>
          <a:xfrm flipH="1" flipV="1">
            <a:off x="8227529" y="2846348"/>
            <a:ext cx="2055" cy="321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0" name="TextBox 3129">
            <a:extLst>
              <a:ext uri="{FF2B5EF4-FFF2-40B4-BE49-F238E27FC236}">
                <a16:creationId xmlns:a16="http://schemas.microsoft.com/office/drawing/2014/main" id="{B564F083-494E-B11E-6D46-1CEDB2AFC5CA}"/>
              </a:ext>
            </a:extLst>
          </p:cNvPr>
          <p:cNvSpPr txBox="1"/>
          <p:nvPr/>
        </p:nvSpPr>
        <p:spPr>
          <a:xfrm>
            <a:off x="7268110" y="25116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131" name="TextBox 3130">
            <a:extLst>
              <a:ext uri="{FF2B5EF4-FFF2-40B4-BE49-F238E27FC236}">
                <a16:creationId xmlns:a16="http://schemas.microsoft.com/office/drawing/2014/main" id="{823FD33C-DECA-3E81-7B6E-01CBA856ACD4}"/>
              </a:ext>
            </a:extLst>
          </p:cNvPr>
          <p:cNvSpPr txBox="1"/>
          <p:nvPr/>
        </p:nvSpPr>
        <p:spPr>
          <a:xfrm>
            <a:off x="1352783" y="2296832"/>
            <a:ext cx="167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Single Attention</a:t>
            </a:r>
          </a:p>
        </p:txBody>
      </p:sp>
      <p:sp>
        <p:nvSpPr>
          <p:cNvPr id="3132" name="TextBox 3131">
            <a:extLst>
              <a:ext uri="{FF2B5EF4-FFF2-40B4-BE49-F238E27FC236}">
                <a16:creationId xmlns:a16="http://schemas.microsoft.com/office/drawing/2014/main" id="{32561B04-132C-BA15-2BC6-3C5B7E136A01}"/>
              </a:ext>
            </a:extLst>
          </p:cNvPr>
          <p:cNvSpPr txBox="1"/>
          <p:nvPr/>
        </p:nvSpPr>
        <p:spPr>
          <a:xfrm>
            <a:off x="7897951" y="2099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MHA</a:t>
            </a:r>
          </a:p>
        </p:txBody>
      </p:sp>
      <p:sp>
        <p:nvSpPr>
          <p:cNvPr id="3133" name="TextBox 3132">
            <a:extLst>
              <a:ext uri="{FF2B5EF4-FFF2-40B4-BE49-F238E27FC236}">
                <a16:creationId xmlns:a16="http://schemas.microsoft.com/office/drawing/2014/main" id="{E0BB51E8-D6A3-062E-636A-B55A0E0A9534}"/>
              </a:ext>
            </a:extLst>
          </p:cNvPr>
          <p:cNvSpPr txBox="1"/>
          <p:nvPr/>
        </p:nvSpPr>
        <p:spPr>
          <a:xfrm>
            <a:off x="4724205" y="5562417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134" name="TextBox 3133">
            <a:extLst>
              <a:ext uri="{FF2B5EF4-FFF2-40B4-BE49-F238E27FC236}">
                <a16:creationId xmlns:a16="http://schemas.microsoft.com/office/drawing/2014/main" id="{6EA1528C-7BC8-ABB7-7B37-4E4D6A119823}"/>
              </a:ext>
            </a:extLst>
          </p:cNvPr>
          <p:cNvSpPr txBox="1"/>
          <p:nvPr/>
        </p:nvSpPr>
        <p:spPr>
          <a:xfrm>
            <a:off x="5572259" y="5562417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3135" name="TextBox 3134">
            <a:extLst>
              <a:ext uri="{FF2B5EF4-FFF2-40B4-BE49-F238E27FC236}">
                <a16:creationId xmlns:a16="http://schemas.microsoft.com/office/drawing/2014/main" id="{BE31427E-A771-039C-1464-CF8AE0B45D2A}"/>
              </a:ext>
            </a:extLst>
          </p:cNvPr>
          <p:cNvSpPr txBox="1"/>
          <p:nvPr/>
        </p:nvSpPr>
        <p:spPr>
          <a:xfrm>
            <a:off x="6246736" y="556241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  <p:sp>
        <p:nvSpPr>
          <p:cNvPr id="3136" name="TextBox 3135">
            <a:extLst>
              <a:ext uri="{FF2B5EF4-FFF2-40B4-BE49-F238E27FC236}">
                <a16:creationId xmlns:a16="http://schemas.microsoft.com/office/drawing/2014/main" id="{9F7EA5EF-C94F-C570-E202-B46D154F1A52}"/>
              </a:ext>
            </a:extLst>
          </p:cNvPr>
          <p:cNvSpPr txBox="1"/>
          <p:nvPr/>
        </p:nvSpPr>
        <p:spPr>
          <a:xfrm>
            <a:off x="7116901" y="5551331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137" name="TextBox 3136">
            <a:extLst>
              <a:ext uri="{FF2B5EF4-FFF2-40B4-BE49-F238E27FC236}">
                <a16:creationId xmlns:a16="http://schemas.microsoft.com/office/drawing/2014/main" id="{01BCDE30-DF1F-71E0-C586-70DDCF439366}"/>
              </a:ext>
            </a:extLst>
          </p:cNvPr>
          <p:cNvSpPr txBox="1"/>
          <p:nvPr/>
        </p:nvSpPr>
        <p:spPr>
          <a:xfrm>
            <a:off x="7964955" y="5551331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3138" name="TextBox 3137">
            <a:extLst>
              <a:ext uri="{FF2B5EF4-FFF2-40B4-BE49-F238E27FC236}">
                <a16:creationId xmlns:a16="http://schemas.microsoft.com/office/drawing/2014/main" id="{0D90D64B-03F7-CFCA-692C-25AF3E8F204C}"/>
              </a:ext>
            </a:extLst>
          </p:cNvPr>
          <p:cNvSpPr txBox="1"/>
          <p:nvPr/>
        </p:nvSpPr>
        <p:spPr>
          <a:xfrm>
            <a:off x="8639432" y="55513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  <p:sp>
        <p:nvSpPr>
          <p:cNvPr id="3139" name="TextBox 3138">
            <a:extLst>
              <a:ext uri="{FF2B5EF4-FFF2-40B4-BE49-F238E27FC236}">
                <a16:creationId xmlns:a16="http://schemas.microsoft.com/office/drawing/2014/main" id="{80F8E9EB-5A7A-BEBC-66BA-C5753EC6642D}"/>
              </a:ext>
            </a:extLst>
          </p:cNvPr>
          <p:cNvSpPr txBox="1"/>
          <p:nvPr/>
        </p:nvSpPr>
        <p:spPr>
          <a:xfrm>
            <a:off x="9430788" y="554186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3140" name="TextBox 3139">
            <a:extLst>
              <a:ext uri="{FF2B5EF4-FFF2-40B4-BE49-F238E27FC236}">
                <a16:creationId xmlns:a16="http://schemas.microsoft.com/office/drawing/2014/main" id="{7E6CC528-58CC-D6A5-364E-B02948664575}"/>
              </a:ext>
            </a:extLst>
          </p:cNvPr>
          <p:cNvSpPr txBox="1"/>
          <p:nvPr/>
        </p:nvSpPr>
        <p:spPr>
          <a:xfrm>
            <a:off x="10278842" y="5541869"/>
            <a:ext cx="606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Keys</a:t>
            </a:r>
          </a:p>
        </p:txBody>
      </p:sp>
      <p:sp>
        <p:nvSpPr>
          <p:cNvPr id="3141" name="TextBox 3140">
            <a:extLst>
              <a:ext uri="{FF2B5EF4-FFF2-40B4-BE49-F238E27FC236}">
                <a16:creationId xmlns:a16="http://schemas.microsoft.com/office/drawing/2014/main" id="{28EF234A-9B3E-251B-3DAE-9A5FB4D65ACC}"/>
              </a:ext>
            </a:extLst>
          </p:cNvPr>
          <p:cNvSpPr txBox="1"/>
          <p:nvPr/>
        </p:nvSpPr>
        <p:spPr>
          <a:xfrm>
            <a:off x="10953319" y="554186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1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39098</TotalTime>
  <Words>1368</Words>
  <Application>Microsoft Office PowerPoint</Application>
  <PresentationFormat>Widescreen</PresentationFormat>
  <Paragraphs>301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Deep Neural Networks:  Attention Mechanism and Transformers</vt:lpstr>
      <vt:lpstr>Recap: RNNs</vt:lpstr>
      <vt:lpstr>Attention</vt:lpstr>
      <vt:lpstr>RNN with Attention</vt:lpstr>
      <vt:lpstr>Transformers</vt:lpstr>
      <vt:lpstr>Transformers</vt:lpstr>
      <vt:lpstr>Transformers: Self-Attention</vt:lpstr>
      <vt:lpstr>Using Self-Attention for Token Encoding</vt:lpstr>
      <vt:lpstr>Multi-head Attention (MHA)</vt:lpstr>
      <vt:lpstr>Transformers: The Overall Architecture</vt:lpstr>
      <vt:lpstr>Transformers: Positional Encoding</vt:lpstr>
      <vt:lpstr>Residual Connections</vt:lpstr>
      <vt:lpstr>Transformers have many variants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Piyush Rai</cp:lastModifiedBy>
  <cp:revision>854</cp:revision>
  <dcterms:created xsi:type="dcterms:W3CDTF">2020-07-07T20:42:16Z</dcterms:created>
  <dcterms:modified xsi:type="dcterms:W3CDTF">2023-11-06T14:45:10Z</dcterms:modified>
</cp:coreProperties>
</file>