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613" r:id="rId3"/>
    <p:sldId id="587" r:id="rId4"/>
    <p:sldId id="602" r:id="rId5"/>
    <p:sldId id="612" r:id="rId6"/>
    <p:sldId id="592" r:id="rId7"/>
    <p:sldId id="608" r:id="rId8"/>
    <p:sldId id="593" r:id="rId9"/>
    <p:sldId id="597" r:id="rId10"/>
    <p:sldId id="585" r:id="rId11"/>
    <p:sldId id="598" r:id="rId12"/>
    <p:sldId id="599" r:id="rId13"/>
    <p:sldId id="600" r:id="rId14"/>
    <p:sldId id="601" r:id="rId15"/>
    <p:sldId id="591" r:id="rId16"/>
    <p:sldId id="596" r:id="rId17"/>
    <p:sldId id="5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51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3.emf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61" y="2692773"/>
            <a:ext cx="11294737" cy="147245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Deep Neural Networks: 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sz="40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Assorted Topics and Some Recent Advances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Convolution-less Models for Images: MLP-mixer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Many MLPs can be mixed to construct more powerful deep models (“MLP-mixer”)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AEF197-924A-068F-610A-C48CA4A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51" y="1649294"/>
            <a:ext cx="8405981" cy="475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19EBA30-3B3A-1A79-0AC2-D2F1AD16D147}"/>
              </a:ext>
            </a:extLst>
          </p:cNvPr>
          <p:cNvSpPr/>
          <p:nvPr/>
        </p:nvSpPr>
        <p:spPr>
          <a:xfrm>
            <a:off x="3468529" y="3138197"/>
            <a:ext cx="1112996" cy="405104"/>
          </a:xfrm>
          <a:prstGeom prst="wedgeRectCallout">
            <a:avLst>
              <a:gd name="adj1" fmla="val -34875"/>
              <a:gd name="adj2" fmla="val -891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‘</a:t>
            </a:r>
            <a:r>
              <a:rPr lang="en-IN" sz="14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’ stands for Transpose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42D87-5499-C17D-198F-373DC34B9BC0}"/>
              </a:ext>
            </a:extLst>
          </p:cNvPr>
          <p:cNvSpPr txBox="1"/>
          <p:nvPr/>
        </p:nvSpPr>
        <p:spPr>
          <a:xfrm>
            <a:off x="114300" y="6566312"/>
            <a:ext cx="4094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MLP-Mixer: An all-MLP Architecture for Vision (</a:t>
            </a:r>
            <a:r>
              <a:rPr lang="en-GB" sz="1100" dirty="0" err="1"/>
              <a:t>Tolstikhin</a:t>
            </a:r>
            <a:r>
              <a:rPr lang="en-GB" sz="1100" dirty="0"/>
              <a:t> et al, 2021)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7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to be a class of models (e.g., linear classifiers with some pre-defined features)</a:t>
                </a:r>
                <a:endParaRPr lang="en-IN" sz="1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Suppose we’ve learned a model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learned using some (finite amount of) training data</a:t>
                </a: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can decompose the test error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as follows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best possible model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assuming infinite amount of training data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Approximation error: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Error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because of model class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being too simple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Also known as </a:t>
                </a:r>
                <a:r>
                  <a:rPr lang="en-GB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“bias”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(high if the model is simple)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Estimation error: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(relative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because we only had finite training data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Also known as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“variance”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(high if the model is complex)</a:t>
                </a:r>
                <a:endParaRPr lang="en-IN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Because we can’t keep both low, this is known as the bias-variance trade-off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 b="-28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79FEC0-7E9D-AD63-2383-8A3F91FC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600324"/>
            <a:ext cx="5799044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8087326F-2020-42E3-0513-06FAEB27F656}"/>
                  </a:ext>
                </a:extLst>
              </p:cNvPr>
              <p:cNvSpPr/>
              <p:nvPr/>
            </p:nvSpPr>
            <p:spPr>
              <a:xfrm>
                <a:off x="1619249" y="3429000"/>
                <a:ext cx="1714409" cy="472978"/>
              </a:xfrm>
              <a:prstGeom prst="wedgeRectCallout">
                <a:avLst>
                  <a:gd name="adj1" fmla="val 62969"/>
                  <a:gd name="adj2" fmla="val 140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bias reduce by making class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richer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8087326F-2020-42E3-0513-06FAEB27F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49" y="3429000"/>
                <a:ext cx="1714409" cy="472978"/>
              </a:xfrm>
              <a:prstGeom prst="wedgeRectCallout">
                <a:avLst>
                  <a:gd name="adj1" fmla="val 62969"/>
                  <a:gd name="adj2" fmla="val 14064"/>
                </a:avLst>
              </a:prstGeom>
              <a:blipFill>
                <a:blip r:embed="rId5"/>
                <a:stretch>
                  <a:fillRect l="-615" t="-6250" b="-15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80507DE-5060-D017-1B83-5C2EA2F0AD03}"/>
              </a:ext>
            </a:extLst>
          </p:cNvPr>
          <p:cNvSpPr/>
          <p:nvPr/>
        </p:nvSpPr>
        <p:spPr>
          <a:xfrm>
            <a:off x="414428" y="2505075"/>
            <a:ext cx="1714409" cy="854123"/>
          </a:xfrm>
          <a:prstGeom prst="wedgeRectCallout">
            <a:avLst>
              <a:gd name="adj1" fmla="val 39079"/>
              <a:gd name="adj2" fmla="val 644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E.g., going from linear models to deep nets or by adding more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48F5B23-46B1-0EF2-A2A1-1B2C461ECDB5}"/>
                  </a:ext>
                </a:extLst>
              </p:cNvPr>
              <p:cNvSpPr/>
              <p:nvPr/>
            </p:nvSpPr>
            <p:spPr>
              <a:xfrm>
                <a:off x="8222271" y="3552825"/>
                <a:ext cx="2468748" cy="472978"/>
              </a:xfrm>
              <a:prstGeom prst="wedgeRectCallout">
                <a:avLst>
                  <a:gd name="adj1" fmla="val -63920"/>
                  <a:gd name="adj2" fmla="val 802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Making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richer will also cause estimation error to increase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048F5B23-46B1-0EF2-A2A1-1B2C461EC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71" y="3552825"/>
                <a:ext cx="2468748" cy="472978"/>
              </a:xfrm>
              <a:prstGeom prst="wedgeRectCallout">
                <a:avLst>
                  <a:gd name="adj1" fmla="val -63920"/>
                  <a:gd name="adj2" fmla="val 8022"/>
                </a:avLst>
              </a:prstGeom>
              <a:blipFill>
                <a:blip r:embed="rId6"/>
                <a:stretch>
                  <a:fillRect t="-6250" b="-1625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AC81EDE-AD9D-FACF-E14B-7EF2FF60A377}"/>
              </a:ext>
            </a:extLst>
          </p:cNvPr>
          <p:cNvSpPr/>
          <p:nvPr/>
        </p:nvSpPr>
        <p:spPr>
          <a:xfrm>
            <a:off x="9261953" y="2849466"/>
            <a:ext cx="2468748" cy="633557"/>
          </a:xfrm>
          <a:prstGeom prst="wedgeRectCallout">
            <a:avLst>
              <a:gd name="adj1" fmla="val -43472"/>
              <a:gd name="adj2" fmla="val 684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Reason: We are now learning a more complex model using the same amount of training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562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Bias-Variance Trade-off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Bias-variance trade-off implies how training/test losses vary as we increase model complexity</a:t>
            </a: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0AAD3E-5A79-9C5E-E62F-340514918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57" y="2088665"/>
            <a:ext cx="6061686" cy="393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011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Deep Neural Nets and Bias-Variance Trade-off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Bias-variance trade-off doesn’t explain well why deep neural networks work so well</a:t>
            </a:r>
            <a:endParaRPr lang="en-IN" sz="1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They have very large model complexity (massive number of parameters – massively “overparametrized”)</a:t>
            </a:r>
          </a:p>
          <a:p>
            <a:pPr marL="457200" lvl="1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Despite being massively overparametrized, deep neural nets still work well because</a:t>
            </a:r>
            <a:endParaRPr lang="en-IN" sz="5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Implicit regularization: </a:t>
            </a:r>
            <a:r>
              <a:rPr lang="en-IN" sz="2000" dirty="0">
                <a:latin typeface="Abadi Extra Light" panose="020B0204020104020204" pitchFamily="34" charset="0"/>
              </a:rPr>
              <a:t>SGD has noise (randomly chosen minibatches) which performs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These networks have many local minima and all of them are roughly equally good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SGD on overparametrized models usually converges to “flat” minima (less chance of overfitting)</a:t>
            </a: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IN" sz="20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Learning of good features from the raw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Ensemble-like effect </a:t>
            </a:r>
            <a:r>
              <a:rPr lang="en-IN" sz="2000" dirty="0">
                <a:latin typeface="Abadi Extra Light" panose="020B0204020104020204" pitchFamily="34" charset="0"/>
              </a:rPr>
              <a:t>(a deep neural net is akin to an ensemble of many simpler models)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Trained on very large datasets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59278-9A1F-1425-DB82-549D6701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04" y="3909897"/>
            <a:ext cx="4048822" cy="1325791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7EE0DD2-6358-9DC0-E03F-330D736297AB}"/>
              </a:ext>
            </a:extLst>
          </p:cNvPr>
          <p:cNvSpPr/>
          <p:nvPr/>
        </p:nvSpPr>
        <p:spPr>
          <a:xfrm>
            <a:off x="7729774" y="4227187"/>
            <a:ext cx="757002" cy="472978"/>
          </a:xfrm>
          <a:prstGeom prst="wedgeRectCallout">
            <a:avLst>
              <a:gd name="adj1" fmla="val -63920"/>
              <a:gd name="adj2" fmla="val 80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sharp minima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1B13419-83F8-AF51-8665-783D3B803FC9}"/>
              </a:ext>
            </a:extLst>
          </p:cNvPr>
          <p:cNvSpPr/>
          <p:nvPr/>
        </p:nvSpPr>
        <p:spPr>
          <a:xfrm>
            <a:off x="2724150" y="3791703"/>
            <a:ext cx="1161354" cy="254747"/>
          </a:xfrm>
          <a:prstGeom prst="wedgeRectCallout">
            <a:avLst>
              <a:gd name="adj1" fmla="val 47798"/>
              <a:gd name="adj2" fmla="val 957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flat minima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8932702-724C-E4B4-835A-0DAC21D191A3}"/>
              </a:ext>
            </a:extLst>
          </p:cNvPr>
          <p:cNvSpPr/>
          <p:nvPr/>
        </p:nvSpPr>
        <p:spPr>
          <a:xfrm>
            <a:off x="8755279" y="4700165"/>
            <a:ext cx="1769710" cy="671090"/>
          </a:xfrm>
          <a:prstGeom prst="wedgeRectCallout">
            <a:avLst>
              <a:gd name="adj1" fmla="val -65556"/>
              <a:gd name="adj2" fmla="val -6436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SGD because of the “noise” can escape such sharp minima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88B43F5-C414-94AD-6D1C-D350C7984D33}"/>
              </a:ext>
            </a:extLst>
          </p:cNvPr>
          <p:cNvSpPr/>
          <p:nvPr/>
        </p:nvSpPr>
        <p:spPr>
          <a:xfrm>
            <a:off x="8643614" y="3673407"/>
            <a:ext cx="2462535" cy="671089"/>
          </a:xfrm>
          <a:prstGeom prst="wedgeRectCallout">
            <a:avLst>
              <a:gd name="adj1" fmla="val -57456"/>
              <a:gd name="adj2" fmla="val 3982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minima are not good because they might represent an overfitted solution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969A6DA8-4B9D-E0E1-F5BC-53887DA7466C}"/>
              </a:ext>
            </a:extLst>
          </p:cNvPr>
          <p:cNvSpPr/>
          <p:nvPr/>
        </p:nvSpPr>
        <p:spPr>
          <a:xfrm>
            <a:off x="866775" y="3671590"/>
            <a:ext cx="1699841" cy="1325791"/>
          </a:xfrm>
          <a:prstGeom prst="wedgeRectCallout">
            <a:avLst>
              <a:gd name="adj1" fmla="val 60877"/>
              <a:gd name="adj2" fmla="val -345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Such a solution is less likely to be an overfitted solution because other nearby solutions are also reasonably good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2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Double Descent Phenomenon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Overparametrized deep neural networks exhibit a “double descent” phenomenon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Bias-variance trade-off seen only in the </a:t>
            </a:r>
            <a:r>
              <a:rPr lang="en-IN" sz="2400" dirty="0" err="1">
                <a:latin typeface="Abadi Extra Light" panose="020B0204020104020204" pitchFamily="34" charset="0"/>
              </a:rPr>
              <a:t>underparametrized</a:t>
            </a:r>
            <a:r>
              <a:rPr lang="en-IN" sz="2400" dirty="0">
                <a:latin typeface="Abadi Extra Light" panose="020B0204020104020204" pitchFamily="34" charset="0"/>
              </a:rPr>
              <a:t> regime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Beyond a point (in the overparametrized regime), the test error starts decreasing once again even as the model gets more and more complex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Figure from Dar, Muthukumar, and Baraniuk (2021)">
            <a:extLst>
              <a:ext uri="{FF2B5EF4-FFF2-40B4-BE49-F238E27FC236}">
                <a16:creationId xmlns:a16="http://schemas.microsoft.com/office/drawing/2014/main" id="{518B56DE-D794-5D03-AF07-2E89D7E32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91" y="1819275"/>
            <a:ext cx="8863236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E4273-26A7-1BEC-E302-9619D200836C}"/>
              </a:ext>
            </a:extLst>
          </p:cNvPr>
          <p:cNvSpPr txBox="1"/>
          <p:nvPr/>
        </p:nvSpPr>
        <p:spPr>
          <a:xfrm>
            <a:off x="0" y="6566312"/>
            <a:ext cx="833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source: “</a:t>
            </a:r>
            <a:r>
              <a:rPr lang="en-GB" sz="1100" dirty="0"/>
              <a:t>A Farewell to the Bias-Variance </a:t>
            </a:r>
            <a:r>
              <a:rPr lang="en-GB" sz="1100" dirty="0" err="1"/>
              <a:t>Tradeoff</a:t>
            </a:r>
            <a:r>
              <a:rPr lang="en-GB" sz="1100" dirty="0"/>
              <a:t>? An Overview of the Theory of Overparameterized Machine Learning” (Dar et al, 2021)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8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70" y="2941457"/>
            <a:ext cx="8116755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Deep Neural Networks: A Summary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482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Common Types of Layers used in Deep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(used in fully connected networks like MLP and also in some parts of other type of models like CNN, RNN, transformers,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Nonlinearity: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Activation functions (sigmoid, tanh,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ReLU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, etc)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Essential for any deep neural network (without them, deep nets can’t learn nonlinear functions)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Convolutional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Have the form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(here * denotes the conv operation)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Usually used in conjunction with pooling layers (e.g., max pooling, average pooling)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Residual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or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skip connections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: Help when learning very deep networks (e.g.,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ResNets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, transformers, etc) by avoiding vanishing/exploding gradients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Normalization layer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such as batch normalization and layer normalization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Dropout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Helps to regularize the network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Recurrent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Used in sequential data models such as RNNs and variants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Attention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Used in encoder-decoder models like transformers (also in some RNN variants)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Multiplicative layer: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𝑾𝒛</m:t>
                    </m:r>
                  </m:oMath>
                </a14:m>
                <a:r>
                  <a:rPr lang="en-IN" sz="2400" b="1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(used when each input has two parts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727" t="-1535" r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40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Popular Deep Learning Architectures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MLP: Feedforward fully connected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Not preferred when inputs have spatial/sequential structures (e.g., image, text)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variants of MLP (e.g., MLP-mix) perform very well on such data as well</a:t>
            </a:r>
          </a:p>
          <a:p>
            <a:pPr marL="457200" lvl="1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CNN: Feedforward but NOT fully connected (but last few layers, especially output, are)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RNNs: Not feedforward (hidden state of one timestep connects with that of the next)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Transformers: Very powerful models for sequential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Unlike RNNs, can process inputs in parallel. Also uses (self) attention to better capture long range dependencies and context in the input sequence</a:t>
            </a:r>
          </a:p>
          <a:p>
            <a:pPr marL="0" indent="0">
              <a:buNone/>
            </a:pPr>
            <a:endParaRPr lang="en-IN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Graph Neural Networks: Used when inputs are graphs (e.g., molecules) </a:t>
            </a:r>
          </a:p>
          <a:p>
            <a:pPr marL="457200" lvl="1" indent="0">
              <a:buNone/>
            </a:pPr>
            <a:endParaRPr lang="en-IN" sz="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Autoencoders and Deep Generative Models: For unsupervised representation learning and synthetic data generation tasks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1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B945457D-4D98-A02C-B5A8-440B0049C3B6}"/>
              </a:ext>
            </a:extLst>
          </p:cNvPr>
          <p:cNvSpPr/>
          <p:nvPr/>
        </p:nvSpPr>
        <p:spPr>
          <a:xfrm>
            <a:off x="3176580" y="3609070"/>
            <a:ext cx="2038348" cy="1969510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Transformers</a:t>
            </a:r>
            <a:br>
              <a:rPr lang="en-IN" sz="4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    (recap)</a:t>
            </a: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CFA9AB-795E-B228-399B-235FF641CB37}"/>
              </a:ext>
            </a:extLst>
          </p:cNvPr>
          <p:cNvCxnSpPr>
            <a:cxnSpLocks/>
          </p:cNvCxnSpPr>
          <p:nvPr/>
        </p:nvCxnSpPr>
        <p:spPr>
          <a:xfrm flipV="1">
            <a:off x="3582437" y="5503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874A105-81CF-AB72-35D1-60530D86D2DF}"/>
              </a:ext>
            </a:extLst>
          </p:cNvPr>
          <p:cNvCxnSpPr>
            <a:cxnSpLocks/>
          </p:cNvCxnSpPr>
          <p:nvPr/>
        </p:nvCxnSpPr>
        <p:spPr>
          <a:xfrm flipV="1">
            <a:off x="4238176" y="5503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8BF488-D61E-12AA-544B-A2C3D92773D7}"/>
              </a:ext>
            </a:extLst>
          </p:cNvPr>
          <p:cNvCxnSpPr>
            <a:cxnSpLocks/>
          </p:cNvCxnSpPr>
          <p:nvPr/>
        </p:nvCxnSpPr>
        <p:spPr>
          <a:xfrm flipV="1">
            <a:off x="4850573" y="55209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7CC879-1056-22B1-6701-CB4F2BE672F5}"/>
              </a:ext>
            </a:extLst>
          </p:cNvPr>
          <p:cNvSpPr/>
          <p:nvPr/>
        </p:nvSpPr>
        <p:spPr>
          <a:xfrm>
            <a:off x="3358659" y="5268004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A56B8C-473C-8C85-F27D-B17BADB59EC5}"/>
              </a:ext>
            </a:extLst>
          </p:cNvPr>
          <p:cNvSpPr txBox="1"/>
          <p:nvPr/>
        </p:nvSpPr>
        <p:spPr>
          <a:xfrm>
            <a:off x="3268039" y="524777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Self-Attention Layer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2607E9-BD2E-E81D-91FC-C9FC2AEE2010}"/>
              </a:ext>
            </a:extLst>
          </p:cNvPr>
          <p:cNvCxnSpPr>
            <a:cxnSpLocks/>
          </p:cNvCxnSpPr>
          <p:nvPr/>
        </p:nvCxnSpPr>
        <p:spPr>
          <a:xfrm flipV="1">
            <a:off x="3571794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9E302E-EC72-CC9F-538E-FB93C57B7024}"/>
              </a:ext>
            </a:extLst>
          </p:cNvPr>
          <p:cNvCxnSpPr>
            <a:cxnSpLocks/>
          </p:cNvCxnSpPr>
          <p:nvPr/>
        </p:nvCxnSpPr>
        <p:spPr>
          <a:xfrm flipV="1">
            <a:off x="4215305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A3ADE0-7621-456D-C821-54489A799E18}"/>
              </a:ext>
            </a:extLst>
          </p:cNvPr>
          <p:cNvCxnSpPr>
            <a:cxnSpLocks/>
          </p:cNvCxnSpPr>
          <p:nvPr/>
        </p:nvCxnSpPr>
        <p:spPr>
          <a:xfrm flipV="1">
            <a:off x="4871719" y="501881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4E16B8C-1CC7-2EBF-1183-6BF59F05B2FB}"/>
              </a:ext>
            </a:extLst>
          </p:cNvPr>
          <p:cNvSpPr/>
          <p:nvPr/>
        </p:nvSpPr>
        <p:spPr>
          <a:xfrm>
            <a:off x="3351976" y="4822702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DD6231-740F-E90A-F926-7C6EC6EADE7D}"/>
              </a:ext>
            </a:extLst>
          </p:cNvPr>
          <p:cNvSpPr txBox="1"/>
          <p:nvPr/>
        </p:nvSpPr>
        <p:spPr>
          <a:xfrm>
            <a:off x="3351976" y="477835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FB7620-8BB5-4E7B-DD4B-3FF1ED1E28F5}"/>
              </a:ext>
            </a:extLst>
          </p:cNvPr>
          <p:cNvCxnSpPr>
            <a:cxnSpLocks/>
          </p:cNvCxnSpPr>
          <p:nvPr/>
        </p:nvCxnSpPr>
        <p:spPr>
          <a:xfrm flipV="1">
            <a:off x="3562041" y="4572318"/>
            <a:ext cx="8053" cy="2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9B5BEED-A00C-F144-0A5D-825A07FE0D70}"/>
              </a:ext>
            </a:extLst>
          </p:cNvPr>
          <p:cNvCxnSpPr>
            <a:cxnSpLocks/>
          </p:cNvCxnSpPr>
          <p:nvPr/>
        </p:nvCxnSpPr>
        <p:spPr>
          <a:xfrm flipV="1">
            <a:off x="4205552" y="4563350"/>
            <a:ext cx="0" cy="226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F25A66-087D-08C1-557E-EC6EA444B227}"/>
              </a:ext>
            </a:extLst>
          </p:cNvPr>
          <p:cNvCxnSpPr>
            <a:cxnSpLocks/>
          </p:cNvCxnSpPr>
          <p:nvPr/>
        </p:nvCxnSpPr>
        <p:spPr>
          <a:xfrm flipV="1">
            <a:off x="4861966" y="4563350"/>
            <a:ext cx="0" cy="226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FF52583-EE19-04A8-C1DF-FA011850C1EB}"/>
              </a:ext>
            </a:extLst>
          </p:cNvPr>
          <p:cNvSpPr/>
          <p:nvPr/>
        </p:nvSpPr>
        <p:spPr>
          <a:xfrm>
            <a:off x="3331091" y="4144043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81403D-86F3-0F07-9174-ECAB48A9B312}"/>
              </a:ext>
            </a:extLst>
          </p:cNvPr>
          <p:cNvSpPr txBox="1"/>
          <p:nvPr/>
        </p:nvSpPr>
        <p:spPr>
          <a:xfrm>
            <a:off x="3331091" y="4168642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68677C-72BA-2DD2-C010-216647F30BB1}"/>
              </a:ext>
            </a:extLst>
          </p:cNvPr>
          <p:cNvSpPr/>
          <p:nvPr/>
        </p:nvSpPr>
        <p:spPr>
          <a:xfrm>
            <a:off x="3987506" y="4152290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9A6A35-72C0-312C-7EB1-652516F14377}"/>
              </a:ext>
            </a:extLst>
          </p:cNvPr>
          <p:cNvSpPr txBox="1"/>
          <p:nvPr/>
        </p:nvSpPr>
        <p:spPr>
          <a:xfrm>
            <a:off x="3987506" y="4176889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4CEE2C8-B344-C1E9-43B8-FA3540ADA683}"/>
              </a:ext>
            </a:extLst>
          </p:cNvPr>
          <p:cNvSpPr/>
          <p:nvPr/>
        </p:nvSpPr>
        <p:spPr>
          <a:xfrm>
            <a:off x="4624877" y="4144043"/>
            <a:ext cx="433518" cy="436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05CA59-0CA7-1657-9731-3EF99ADC6BE5}"/>
              </a:ext>
            </a:extLst>
          </p:cNvPr>
          <p:cNvSpPr txBox="1"/>
          <p:nvPr/>
        </p:nvSpPr>
        <p:spPr>
          <a:xfrm>
            <a:off x="4624877" y="4168642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065B75E-643F-9519-5033-D1E1850F41EF}"/>
              </a:ext>
            </a:extLst>
          </p:cNvPr>
          <p:cNvCxnSpPr>
            <a:cxnSpLocks/>
          </p:cNvCxnSpPr>
          <p:nvPr/>
        </p:nvCxnSpPr>
        <p:spPr>
          <a:xfrm flipV="1">
            <a:off x="3554614" y="3162757"/>
            <a:ext cx="11172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75EC92C-093E-EDB9-128E-454C1CED1894}"/>
              </a:ext>
            </a:extLst>
          </p:cNvPr>
          <p:cNvCxnSpPr>
            <a:cxnSpLocks/>
          </p:cNvCxnSpPr>
          <p:nvPr/>
        </p:nvCxnSpPr>
        <p:spPr>
          <a:xfrm flipH="1" flipV="1">
            <a:off x="4197592" y="3162757"/>
            <a:ext cx="533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8D741A0-1093-3184-F969-B2739872B471}"/>
              </a:ext>
            </a:extLst>
          </p:cNvPr>
          <p:cNvCxnSpPr>
            <a:cxnSpLocks/>
          </p:cNvCxnSpPr>
          <p:nvPr/>
        </p:nvCxnSpPr>
        <p:spPr>
          <a:xfrm flipV="1">
            <a:off x="4854539" y="3162757"/>
            <a:ext cx="0" cy="546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0D4F19-D6FB-2142-D29E-DC5406A962BA}"/>
                  </a:ext>
                </a:extLst>
              </p:cNvPr>
              <p:cNvSpPr txBox="1"/>
              <p:nvPr/>
            </p:nvSpPr>
            <p:spPr>
              <a:xfrm>
                <a:off x="3156890" y="2933379"/>
                <a:ext cx="40844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D0D4F19-D6FB-2142-D29E-DC5406A96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90" y="2933379"/>
                <a:ext cx="408445" cy="345929"/>
              </a:xfrm>
              <a:prstGeom prst="rect">
                <a:avLst/>
              </a:prstGeom>
              <a:blipFill>
                <a:blip r:embed="rId3"/>
                <a:stretch>
                  <a:fillRect l="-7463" t="-3509" r="-11940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24A6039-B4CF-620F-F849-757D60F810D7}"/>
                  </a:ext>
                </a:extLst>
              </p:cNvPr>
              <p:cNvSpPr txBox="1"/>
              <p:nvPr/>
            </p:nvSpPr>
            <p:spPr>
              <a:xfrm>
                <a:off x="3803614" y="2940941"/>
                <a:ext cx="408445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724A6039-B4CF-620F-F849-757D60F81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614" y="2940941"/>
                <a:ext cx="408445" cy="346185"/>
              </a:xfrm>
              <a:prstGeom prst="rect">
                <a:avLst/>
              </a:prstGeom>
              <a:blipFill>
                <a:blip r:embed="rId4"/>
                <a:stretch>
                  <a:fillRect l="-7463" t="-3509" r="-11940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F24C275-14DD-0BDD-12AD-F077EB004358}"/>
                  </a:ext>
                </a:extLst>
              </p:cNvPr>
              <p:cNvSpPr txBox="1"/>
              <p:nvPr/>
            </p:nvSpPr>
            <p:spPr>
              <a:xfrm>
                <a:off x="4443381" y="2924850"/>
                <a:ext cx="408445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F24C275-14DD-0BDD-12AD-F077EB004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81" y="2924850"/>
                <a:ext cx="408445" cy="347596"/>
              </a:xfrm>
              <a:prstGeom prst="rect">
                <a:avLst/>
              </a:prstGeom>
              <a:blipFill>
                <a:blip r:embed="rId5"/>
                <a:stretch>
                  <a:fillRect l="-7463" t="-3509" r="-11940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A87A68B-73B0-A6C9-1136-E4F6B199A5B2}"/>
              </a:ext>
            </a:extLst>
          </p:cNvPr>
          <p:cNvCxnSpPr>
            <a:cxnSpLocks/>
          </p:cNvCxnSpPr>
          <p:nvPr/>
        </p:nvCxnSpPr>
        <p:spPr>
          <a:xfrm flipV="1">
            <a:off x="3576720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9BAD9B3-3728-154A-B325-13A9BA55EAFB}"/>
              </a:ext>
            </a:extLst>
          </p:cNvPr>
          <p:cNvCxnSpPr>
            <a:cxnSpLocks/>
          </p:cNvCxnSpPr>
          <p:nvPr/>
        </p:nvCxnSpPr>
        <p:spPr>
          <a:xfrm flipV="1">
            <a:off x="4220231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53F4193-6F55-5918-7F5E-BF0D890755FB}"/>
              </a:ext>
            </a:extLst>
          </p:cNvPr>
          <p:cNvCxnSpPr>
            <a:cxnSpLocks/>
          </p:cNvCxnSpPr>
          <p:nvPr/>
        </p:nvCxnSpPr>
        <p:spPr>
          <a:xfrm flipV="1">
            <a:off x="4876645" y="3894598"/>
            <a:ext cx="0" cy="2447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E90F669-3904-B6E8-8493-A6A5A828207A}"/>
              </a:ext>
            </a:extLst>
          </p:cNvPr>
          <p:cNvSpPr/>
          <p:nvPr/>
        </p:nvSpPr>
        <p:spPr>
          <a:xfrm>
            <a:off x="3357904" y="3688574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68C145-AEBD-47B1-0445-C7F88EBE59EC}"/>
              </a:ext>
            </a:extLst>
          </p:cNvPr>
          <p:cNvSpPr txBox="1"/>
          <p:nvPr/>
        </p:nvSpPr>
        <p:spPr>
          <a:xfrm>
            <a:off x="3319428" y="3652502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91CE8B4-B26C-ED20-746F-51C1F2E9B043}"/>
              </a:ext>
            </a:extLst>
          </p:cNvPr>
          <p:cNvSpPr/>
          <p:nvPr/>
        </p:nvSpPr>
        <p:spPr>
          <a:xfrm>
            <a:off x="5615068" y="2883532"/>
            <a:ext cx="2057942" cy="2702487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C568D20-BB8E-36F1-908A-583C2557E2E8}"/>
              </a:ext>
            </a:extLst>
          </p:cNvPr>
          <p:cNvCxnSpPr>
            <a:cxnSpLocks/>
          </p:cNvCxnSpPr>
          <p:nvPr/>
        </p:nvCxnSpPr>
        <p:spPr>
          <a:xfrm flipV="1">
            <a:off x="5848774" y="551107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6D4FA15-2029-20D3-CC32-5DF369DEDF2C}"/>
              </a:ext>
            </a:extLst>
          </p:cNvPr>
          <p:cNvCxnSpPr>
            <a:cxnSpLocks/>
          </p:cNvCxnSpPr>
          <p:nvPr/>
        </p:nvCxnSpPr>
        <p:spPr>
          <a:xfrm flipV="1">
            <a:off x="6341054" y="551107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8E0288C8-1DE9-66B0-5924-C23164CFDC2B}"/>
              </a:ext>
            </a:extLst>
          </p:cNvPr>
          <p:cNvCxnSpPr>
            <a:cxnSpLocks/>
          </p:cNvCxnSpPr>
          <p:nvPr/>
        </p:nvCxnSpPr>
        <p:spPr>
          <a:xfrm flipV="1">
            <a:off x="7396563" y="5528373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A27487D-A430-DECF-F2B7-E5D875482D73}"/>
              </a:ext>
            </a:extLst>
          </p:cNvPr>
          <p:cNvSpPr/>
          <p:nvPr/>
        </p:nvSpPr>
        <p:spPr>
          <a:xfrm>
            <a:off x="5754305" y="5275442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5617934-928A-FB20-CA06-FA9DBCBC9A0C}"/>
              </a:ext>
            </a:extLst>
          </p:cNvPr>
          <p:cNvSpPr txBox="1"/>
          <p:nvPr/>
        </p:nvSpPr>
        <p:spPr>
          <a:xfrm>
            <a:off x="5728071" y="5293191"/>
            <a:ext cx="1726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FF0000"/>
                </a:solidFill>
              </a:rPr>
              <a:t>Masked</a:t>
            </a:r>
            <a:r>
              <a:rPr lang="en-IN" sz="1000" dirty="0"/>
              <a:t> Self-Attention Layer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DD94D029-4EC1-CFD9-D5FA-0E54B8937E9E}"/>
              </a:ext>
            </a:extLst>
          </p:cNvPr>
          <p:cNvCxnSpPr>
            <a:cxnSpLocks/>
          </p:cNvCxnSpPr>
          <p:nvPr/>
        </p:nvCxnSpPr>
        <p:spPr>
          <a:xfrm flipV="1">
            <a:off x="5848774" y="5103360"/>
            <a:ext cx="0" cy="178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8749255-B010-F2A1-04C2-CD9D63B01B9C}"/>
              </a:ext>
            </a:extLst>
          </p:cNvPr>
          <p:cNvCxnSpPr>
            <a:cxnSpLocks/>
          </p:cNvCxnSpPr>
          <p:nvPr/>
        </p:nvCxnSpPr>
        <p:spPr>
          <a:xfrm flipV="1">
            <a:off x="6354785" y="5103360"/>
            <a:ext cx="3696" cy="178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C28B39B-56C1-479D-D2C0-5F10030713E1}"/>
              </a:ext>
            </a:extLst>
          </p:cNvPr>
          <p:cNvCxnSpPr>
            <a:cxnSpLocks/>
          </p:cNvCxnSpPr>
          <p:nvPr/>
        </p:nvCxnSpPr>
        <p:spPr>
          <a:xfrm flipV="1">
            <a:off x="6993309" y="5103360"/>
            <a:ext cx="7122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8D6B34F-5D6B-13A3-0919-58E9EDD49A2E}"/>
              </a:ext>
            </a:extLst>
          </p:cNvPr>
          <p:cNvSpPr/>
          <p:nvPr/>
        </p:nvSpPr>
        <p:spPr>
          <a:xfrm>
            <a:off x="5754305" y="4923729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0B306F97-3E16-6C00-F336-2C2575856F13}"/>
              </a:ext>
            </a:extLst>
          </p:cNvPr>
          <p:cNvSpPr txBox="1"/>
          <p:nvPr/>
        </p:nvSpPr>
        <p:spPr>
          <a:xfrm>
            <a:off x="5754305" y="4897899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E8A9E4B-3E8A-96D5-56CA-12D24B7F1385}"/>
              </a:ext>
            </a:extLst>
          </p:cNvPr>
          <p:cNvSpPr/>
          <p:nvPr/>
        </p:nvSpPr>
        <p:spPr>
          <a:xfrm>
            <a:off x="5739682" y="3500554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6301A96-DD97-B136-7D0C-0EBAA3A7EEF7}"/>
              </a:ext>
            </a:extLst>
          </p:cNvPr>
          <p:cNvSpPr txBox="1"/>
          <p:nvPr/>
        </p:nvSpPr>
        <p:spPr>
          <a:xfrm>
            <a:off x="5680391" y="3506520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CB2CD86-8766-5390-A87E-98ED1811E82B}"/>
              </a:ext>
            </a:extLst>
          </p:cNvPr>
          <p:cNvCxnSpPr>
            <a:cxnSpLocks/>
          </p:cNvCxnSpPr>
          <p:nvPr/>
        </p:nvCxnSpPr>
        <p:spPr>
          <a:xfrm flipV="1">
            <a:off x="6993309" y="551663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9DA84D6-9503-DEAB-0B9A-1AACCF936CFB}"/>
              </a:ext>
            </a:extLst>
          </p:cNvPr>
          <p:cNvCxnSpPr>
            <a:cxnSpLocks/>
          </p:cNvCxnSpPr>
          <p:nvPr/>
        </p:nvCxnSpPr>
        <p:spPr>
          <a:xfrm flipV="1">
            <a:off x="7390342" y="5103360"/>
            <a:ext cx="6221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2FA846D-6E4F-533D-16C1-737D3E2DB0DD}"/>
              </a:ext>
            </a:extLst>
          </p:cNvPr>
          <p:cNvSpPr/>
          <p:nvPr/>
        </p:nvSpPr>
        <p:spPr>
          <a:xfrm>
            <a:off x="6241336" y="3507557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3AA9C3C-773E-FB98-EE3C-C663638FD0FA}"/>
              </a:ext>
            </a:extLst>
          </p:cNvPr>
          <p:cNvSpPr txBox="1"/>
          <p:nvPr/>
        </p:nvSpPr>
        <p:spPr>
          <a:xfrm>
            <a:off x="6182045" y="3513523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934454C-3E76-E5E7-CAF4-6BF1FE6B0171}"/>
              </a:ext>
            </a:extLst>
          </p:cNvPr>
          <p:cNvSpPr/>
          <p:nvPr/>
        </p:nvSpPr>
        <p:spPr>
          <a:xfrm>
            <a:off x="6742990" y="3508304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8146A36-89C9-ADA1-FD3A-5FF139320C8B}"/>
              </a:ext>
            </a:extLst>
          </p:cNvPr>
          <p:cNvSpPr txBox="1"/>
          <p:nvPr/>
        </p:nvSpPr>
        <p:spPr>
          <a:xfrm>
            <a:off x="6683699" y="3514270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77D193E-F011-AFEB-F670-8422EE288C4E}"/>
              </a:ext>
            </a:extLst>
          </p:cNvPr>
          <p:cNvSpPr/>
          <p:nvPr/>
        </p:nvSpPr>
        <p:spPr>
          <a:xfrm>
            <a:off x="7218566" y="3507557"/>
            <a:ext cx="314934" cy="335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E9F51A5-8DA9-5F82-DB2E-2E48CEAC1C0E}"/>
              </a:ext>
            </a:extLst>
          </p:cNvPr>
          <p:cNvSpPr txBox="1"/>
          <p:nvPr/>
        </p:nvSpPr>
        <p:spPr>
          <a:xfrm>
            <a:off x="7159275" y="3513523"/>
            <a:ext cx="4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FF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687865F-43E8-0C1C-94B7-302E16F3CEA0}"/>
              </a:ext>
            </a:extLst>
          </p:cNvPr>
          <p:cNvCxnSpPr>
            <a:cxnSpLocks/>
          </p:cNvCxnSpPr>
          <p:nvPr/>
        </p:nvCxnSpPr>
        <p:spPr>
          <a:xfrm flipV="1">
            <a:off x="5871370" y="47131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45A07E5-D480-CF43-6AA7-0354E8C92749}"/>
              </a:ext>
            </a:extLst>
          </p:cNvPr>
          <p:cNvCxnSpPr>
            <a:cxnSpLocks/>
          </p:cNvCxnSpPr>
          <p:nvPr/>
        </p:nvCxnSpPr>
        <p:spPr>
          <a:xfrm flipV="1">
            <a:off x="6363650" y="4713135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E2419127-81C1-672C-B7C4-264F7D1AC0E5}"/>
              </a:ext>
            </a:extLst>
          </p:cNvPr>
          <p:cNvCxnSpPr>
            <a:cxnSpLocks/>
          </p:cNvCxnSpPr>
          <p:nvPr/>
        </p:nvCxnSpPr>
        <p:spPr>
          <a:xfrm flipV="1">
            <a:off x="7424693" y="4721083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1917903-3FBE-FE0F-F028-89F1FC02A692}"/>
              </a:ext>
            </a:extLst>
          </p:cNvPr>
          <p:cNvSpPr/>
          <p:nvPr/>
        </p:nvSpPr>
        <p:spPr>
          <a:xfrm>
            <a:off x="5776901" y="4477502"/>
            <a:ext cx="1699734" cy="256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77BFE4A-DA85-1158-4AB8-8D27F3970621}"/>
              </a:ext>
            </a:extLst>
          </p:cNvPr>
          <p:cNvSpPr txBox="1"/>
          <p:nvPr/>
        </p:nvSpPr>
        <p:spPr>
          <a:xfrm>
            <a:off x="5750667" y="4495251"/>
            <a:ext cx="1726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Cross-Attention Layer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213C6E7-51D6-5DDA-1252-065198AF16B6}"/>
              </a:ext>
            </a:extLst>
          </p:cNvPr>
          <p:cNvCxnSpPr>
            <a:cxnSpLocks/>
          </p:cNvCxnSpPr>
          <p:nvPr/>
        </p:nvCxnSpPr>
        <p:spPr>
          <a:xfrm flipV="1">
            <a:off x="7015905" y="4718697"/>
            <a:ext cx="0" cy="2181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6712917F-80CF-389D-D5E1-5D3C3527AE6A}"/>
              </a:ext>
            </a:extLst>
          </p:cNvPr>
          <p:cNvCxnSpPr>
            <a:cxnSpLocks/>
          </p:cNvCxnSpPr>
          <p:nvPr/>
        </p:nvCxnSpPr>
        <p:spPr>
          <a:xfrm flipV="1">
            <a:off x="5882144" y="4255730"/>
            <a:ext cx="0" cy="228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53A781AB-FAC9-3F60-309D-CBFAD1BF18BF}"/>
              </a:ext>
            </a:extLst>
          </p:cNvPr>
          <p:cNvCxnSpPr>
            <a:cxnSpLocks/>
          </p:cNvCxnSpPr>
          <p:nvPr/>
        </p:nvCxnSpPr>
        <p:spPr>
          <a:xfrm flipV="1">
            <a:off x="6369831" y="4285142"/>
            <a:ext cx="1848" cy="1986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08967E8-DDDB-6859-6435-1782C9108768}"/>
              </a:ext>
            </a:extLst>
          </p:cNvPr>
          <p:cNvCxnSpPr>
            <a:cxnSpLocks/>
          </p:cNvCxnSpPr>
          <p:nvPr/>
        </p:nvCxnSpPr>
        <p:spPr>
          <a:xfrm flipV="1">
            <a:off x="6998545" y="4255730"/>
            <a:ext cx="1886" cy="2431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F69D136-EE2D-0AE3-E7F8-F67B4E858BC4}"/>
              </a:ext>
            </a:extLst>
          </p:cNvPr>
          <p:cNvSpPr/>
          <p:nvPr/>
        </p:nvSpPr>
        <p:spPr>
          <a:xfrm>
            <a:off x="5769351" y="4085370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65563A7A-CA88-8409-F4BD-914D49691621}"/>
              </a:ext>
            </a:extLst>
          </p:cNvPr>
          <p:cNvSpPr txBox="1"/>
          <p:nvPr/>
        </p:nvSpPr>
        <p:spPr>
          <a:xfrm>
            <a:off x="5769351" y="4058200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0F5D0CC-849F-4203-D135-B83718244BD3}"/>
              </a:ext>
            </a:extLst>
          </p:cNvPr>
          <p:cNvCxnSpPr>
            <a:cxnSpLocks/>
          </p:cNvCxnSpPr>
          <p:nvPr/>
        </p:nvCxnSpPr>
        <p:spPr>
          <a:xfrm flipV="1">
            <a:off x="7405388" y="4285142"/>
            <a:ext cx="6221" cy="1676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0DEBB49-836B-9072-359E-FB3A1920FA7E}"/>
              </a:ext>
            </a:extLst>
          </p:cNvPr>
          <p:cNvCxnSpPr>
            <a:cxnSpLocks/>
          </p:cNvCxnSpPr>
          <p:nvPr/>
        </p:nvCxnSpPr>
        <p:spPr>
          <a:xfrm flipV="1">
            <a:off x="5918443" y="3249163"/>
            <a:ext cx="0" cy="2340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048D8256-C61B-7155-9420-1D9B5B53E873}"/>
              </a:ext>
            </a:extLst>
          </p:cNvPr>
          <p:cNvCxnSpPr>
            <a:cxnSpLocks/>
          </p:cNvCxnSpPr>
          <p:nvPr/>
        </p:nvCxnSpPr>
        <p:spPr>
          <a:xfrm flipV="1">
            <a:off x="6386197" y="3256531"/>
            <a:ext cx="924" cy="240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CE2E14-C1AA-FE27-820B-3179CFEC56F5}"/>
              </a:ext>
            </a:extLst>
          </p:cNvPr>
          <p:cNvCxnSpPr>
            <a:cxnSpLocks/>
          </p:cNvCxnSpPr>
          <p:nvPr/>
        </p:nvCxnSpPr>
        <p:spPr>
          <a:xfrm flipV="1">
            <a:off x="6993309" y="3251129"/>
            <a:ext cx="0" cy="246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942296C-8FCA-1AED-9C59-B50A784C2523}"/>
              </a:ext>
            </a:extLst>
          </p:cNvPr>
          <p:cNvSpPr/>
          <p:nvPr/>
        </p:nvSpPr>
        <p:spPr>
          <a:xfrm>
            <a:off x="5769351" y="3051845"/>
            <a:ext cx="1726657" cy="207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31BF4E7-F35C-D099-357E-79E2C4478569}"/>
              </a:ext>
            </a:extLst>
          </p:cNvPr>
          <p:cNvSpPr txBox="1"/>
          <p:nvPr/>
        </p:nvSpPr>
        <p:spPr>
          <a:xfrm>
            <a:off x="5777481" y="3027411"/>
            <a:ext cx="17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Layer Normalization</a:t>
            </a:r>
          </a:p>
        </p:txBody>
      </p: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A55A7902-D068-236E-0F4D-2A49A34E5B5C}"/>
              </a:ext>
            </a:extLst>
          </p:cNvPr>
          <p:cNvCxnSpPr>
            <a:cxnSpLocks/>
          </p:cNvCxnSpPr>
          <p:nvPr/>
        </p:nvCxnSpPr>
        <p:spPr>
          <a:xfrm flipV="1">
            <a:off x="7444927" y="3246759"/>
            <a:ext cx="0" cy="261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F7746897-4B32-34B1-548E-C4F712D8AF98}"/>
              </a:ext>
            </a:extLst>
          </p:cNvPr>
          <p:cNvCxnSpPr>
            <a:cxnSpLocks/>
          </p:cNvCxnSpPr>
          <p:nvPr/>
        </p:nvCxnSpPr>
        <p:spPr>
          <a:xfrm flipV="1">
            <a:off x="5907696" y="3843265"/>
            <a:ext cx="0" cy="231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EEB6D72D-F196-1737-61F9-8CCB91824E74}"/>
              </a:ext>
            </a:extLst>
          </p:cNvPr>
          <p:cNvCxnSpPr>
            <a:cxnSpLocks/>
          </p:cNvCxnSpPr>
          <p:nvPr/>
        </p:nvCxnSpPr>
        <p:spPr>
          <a:xfrm flipV="1">
            <a:off x="6373527" y="3820742"/>
            <a:ext cx="6939" cy="236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3937D51-0C22-9B39-51C4-485445054AE6}"/>
              </a:ext>
            </a:extLst>
          </p:cNvPr>
          <p:cNvCxnSpPr>
            <a:cxnSpLocks/>
          </p:cNvCxnSpPr>
          <p:nvPr/>
        </p:nvCxnSpPr>
        <p:spPr>
          <a:xfrm flipV="1">
            <a:off x="6993309" y="3829229"/>
            <a:ext cx="7122" cy="2631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A50FA25-4C4D-1A04-BACC-E31404829838}"/>
              </a:ext>
            </a:extLst>
          </p:cNvPr>
          <p:cNvCxnSpPr>
            <a:cxnSpLocks/>
          </p:cNvCxnSpPr>
          <p:nvPr/>
        </p:nvCxnSpPr>
        <p:spPr>
          <a:xfrm flipV="1">
            <a:off x="7412494" y="3812450"/>
            <a:ext cx="0" cy="2598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07005-9EF9-A04E-0C85-74BC610B4C68}"/>
                  </a:ext>
                </a:extLst>
              </p:cNvPr>
              <p:cNvSpPr txBox="1"/>
              <p:nvPr/>
            </p:nvSpPr>
            <p:spPr>
              <a:xfrm>
                <a:off x="3184430" y="5724038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607005-9EF9-A04E-0C85-74BC610B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430" y="5724038"/>
                <a:ext cx="641907" cy="345929"/>
              </a:xfrm>
              <a:prstGeom prst="rect">
                <a:avLst/>
              </a:prstGeom>
              <a:blipFill>
                <a:blip r:embed="rId6"/>
                <a:stretch>
                  <a:fillRect l="-3774" t="-3509" r="-6604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7FEC0-B95E-ACB8-E1AD-CE382D97DCC5}"/>
                  </a:ext>
                </a:extLst>
              </p:cNvPr>
              <p:cNvSpPr txBox="1"/>
              <p:nvPr/>
            </p:nvSpPr>
            <p:spPr>
              <a:xfrm>
                <a:off x="3844771" y="5739791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D7FEC0-B95E-ACB8-E1AD-CE382D97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71" y="5739791"/>
                <a:ext cx="641907" cy="345929"/>
              </a:xfrm>
              <a:prstGeom prst="rect">
                <a:avLst/>
              </a:prstGeom>
              <a:blipFill>
                <a:blip r:embed="rId7"/>
                <a:stretch>
                  <a:fillRect l="-3810" t="-3571" r="-6667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A533F-83C5-961B-CFED-F1A2AF5F8E64}"/>
                  </a:ext>
                </a:extLst>
              </p:cNvPr>
              <p:cNvSpPr txBox="1"/>
              <p:nvPr/>
            </p:nvSpPr>
            <p:spPr>
              <a:xfrm>
                <a:off x="4541012" y="5737424"/>
                <a:ext cx="64190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A533F-83C5-961B-CFED-F1A2AF5F8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12" y="5737424"/>
                <a:ext cx="641907" cy="345929"/>
              </a:xfrm>
              <a:prstGeom prst="rect">
                <a:avLst/>
              </a:prstGeom>
              <a:blipFill>
                <a:blip r:embed="rId8"/>
                <a:stretch>
                  <a:fillRect l="-3810" t="-3509" r="-6667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4A44BA-EE09-88A2-19F7-C57011822041}"/>
                  </a:ext>
                </a:extLst>
              </p:cNvPr>
              <p:cNvSpPr txBox="1"/>
              <p:nvPr/>
            </p:nvSpPr>
            <p:spPr>
              <a:xfrm>
                <a:off x="5516116" y="5733878"/>
                <a:ext cx="614014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4A44BA-EE09-88A2-19F7-C5701182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116" y="5733878"/>
                <a:ext cx="614014" cy="336374"/>
              </a:xfrm>
              <a:prstGeom prst="rect">
                <a:avLst/>
              </a:prstGeom>
              <a:blipFill>
                <a:blip r:embed="rId9"/>
                <a:stretch>
                  <a:fillRect l="-7921" t="-3636" r="-6931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3EDA58-2100-2C83-1A71-985CCB76B4A9}"/>
                  </a:ext>
                </a:extLst>
              </p:cNvPr>
              <p:cNvSpPr txBox="1"/>
              <p:nvPr/>
            </p:nvSpPr>
            <p:spPr>
              <a:xfrm>
                <a:off x="6047778" y="5733878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3EDA58-2100-2C83-1A71-985CCB76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78" y="5733878"/>
                <a:ext cx="614014" cy="358431"/>
              </a:xfrm>
              <a:prstGeom prst="rect">
                <a:avLst/>
              </a:prstGeom>
              <a:blipFill>
                <a:blip r:embed="rId10"/>
                <a:stretch>
                  <a:fillRect l="-6931" t="-3448" r="-7921" b="-13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C74B51-52FB-A863-7A58-5709E5A92FB6}"/>
                  </a:ext>
                </a:extLst>
              </p:cNvPr>
              <p:cNvSpPr txBox="1"/>
              <p:nvPr/>
            </p:nvSpPr>
            <p:spPr>
              <a:xfrm>
                <a:off x="6624344" y="5725496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C74B51-52FB-A863-7A58-5709E5A92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44" y="5725496"/>
                <a:ext cx="614014" cy="358431"/>
              </a:xfrm>
              <a:prstGeom prst="rect">
                <a:avLst/>
              </a:prstGeom>
              <a:blipFill>
                <a:blip r:embed="rId11"/>
                <a:stretch>
                  <a:fillRect l="-8000" t="-3390" r="-8000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B7D990-EBF3-E81C-8F42-38BA4020CB3E}"/>
                  </a:ext>
                </a:extLst>
              </p:cNvPr>
              <p:cNvSpPr txBox="1"/>
              <p:nvPr/>
            </p:nvSpPr>
            <p:spPr>
              <a:xfrm>
                <a:off x="7163462" y="5732700"/>
                <a:ext cx="614014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(ℓ−1)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B7D990-EBF3-E81C-8F42-38BA4020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462" y="5732700"/>
                <a:ext cx="614014" cy="358431"/>
              </a:xfrm>
              <a:prstGeom prst="rect">
                <a:avLst/>
              </a:prstGeom>
              <a:blipFill>
                <a:blip r:embed="rId12"/>
                <a:stretch>
                  <a:fillRect l="-6931" t="-3390" r="-7921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9777C-4941-5FBD-E0DE-0352B7A4C7A2}"/>
              </a:ext>
            </a:extLst>
          </p:cNvPr>
          <p:cNvGrpSpPr/>
          <p:nvPr/>
        </p:nvGrpSpPr>
        <p:grpSpPr>
          <a:xfrm>
            <a:off x="3544654" y="3374568"/>
            <a:ext cx="2198367" cy="1263478"/>
            <a:chOff x="3168338" y="3028634"/>
            <a:chExt cx="2198367" cy="12634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47A1E0-839F-B0BD-B4DF-CB272D085FB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338" y="3047182"/>
              <a:ext cx="1781872" cy="83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6AFF07-F1C9-DB88-7EBB-D661BE1F926F}"/>
                </a:ext>
              </a:extLst>
            </p:cNvPr>
            <p:cNvCxnSpPr>
              <a:cxnSpLocks/>
            </p:cNvCxnSpPr>
            <p:nvPr/>
          </p:nvCxnSpPr>
          <p:spPr>
            <a:xfrm>
              <a:off x="4959806" y="3028634"/>
              <a:ext cx="4360" cy="126347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C1A3C8-7711-546C-C39C-B4FA95753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7800" y="4262936"/>
              <a:ext cx="388905" cy="6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6">
            <a:extLst>
              <a:ext uri="{FF2B5EF4-FFF2-40B4-BE49-F238E27FC236}">
                <a16:creationId xmlns:a16="http://schemas.microsoft.com/office/drawing/2014/main" id="{8343B670-D6AC-4370-5EE6-9077026F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65" y="1131888"/>
            <a:ext cx="2122555" cy="30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9D1E7-E28E-873B-AD0E-1FB4E9EBED8D}"/>
              </a:ext>
            </a:extLst>
          </p:cNvPr>
          <p:cNvCxnSpPr>
            <a:cxnSpLocks/>
          </p:cNvCxnSpPr>
          <p:nvPr/>
        </p:nvCxnSpPr>
        <p:spPr>
          <a:xfrm flipH="1">
            <a:off x="3431223" y="5195377"/>
            <a:ext cx="1702585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95A76A-83A5-7DB6-D614-34FE5C16691A}"/>
              </a:ext>
            </a:extLst>
          </p:cNvPr>
          <p:cNvCxnSpPr>
            <a:cxnSpLocks/>
          </p:cNvCxnSpPr>
          <p:nvPr/>
        </p:nvCxnSpPr>
        <p:spPr>
          <a:xfrm flipH="1">
            <a:off x="3570094" y="5660827"/>
            <a:ext cx="1536551" cy="111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F8892-B309-8DAD-33D4-89AD2B96E7F5}"/>
              </a:ext>
            </a:extLst>
          </p:cNvPr>
          <p:cNvCxnSpPr>
            <a:cxnSpLocks/>
          </p:cNvCxnSpPr>
          <p:nvPr/>
        </p:nvCxnSpPr>
        <p:spPr>
          <a:xfrm>
            <a:off x="5119425" y="5185404"/>
            <a:ext cx="0" cy="48660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D0E8F0-CF29-F591-75BC-48C1610FED05}"/>
              </a:ext>
            </a:extLst>
          </p:cNvPr>
          <p:cNvCxnSpPr>
            <a:cxnSpLocks/>
          </p:cNvCxnSpPr>
          <p:nvPr/>
        </p:nvCxnSpPr>
        <p:spPr>
          <a:xfrm flipH="1" flipV="1">
            <a:off x="3570094" y="4726650"/>
            <a:ext cx="1549331" cy="135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3272F8-167A-42E6-8FE2-0972CA3EE6A2}"/>
              </a:ext>
            </a:extLst>
          </p:cNvPr>
          <p:cNvCxnSpPr>
            <a:cxnSpLocks/>
          </p:cNvCxnSpPr>
          <p:nvPr/>
        </p:nvCxnSpPr>
        <p:spPr>
          <a:xfrm>
            <a:off x="5133808" y="4023385"/>
            <a:ext cx="0" cy="6941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26F614-F43F-E6FA-DD7E-0856D2A65C2D}"/>
              </a:ext>
            </a:extLst>
          </p:cNvPr>
          <p:cNvCxnSpPr>
            <a:cxnSpLocks/>
          </p:cNvCxnSpPr>
          <p:nvPr/>
        </p:nvCxnSpPr>
        <p:spPr>
          <a:xfrm flipH="1" flipV="1">
            <a:off x="3431223" y="4023385"/>
            <a:ext cx="1688202" cy="368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9440ED-E200-58CB-A122-DB0E0E2D94B4}"/>
              </a:ext>
            </a:extLst>
          </p:cNvPr>
          <p:cNvCxnSpPr>
            <a:cxnSpLocks/>
          </p:cNvCxnSpPr>
          <p:nvPr/>
        </p:nvCxnSpPr>
        <p:spPr>
          <a:xfrm flipH="1">
            <a:off x="5823123" y="5664245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72FA8D6-8B2E-8E75-31D2-29DE0A08010A}"/>
              </a:ext>
            </a:extLst>
          </p:cNvPr>
          <p:cNvCxnSpPr>
            <a:cxnSpLocks/>
          </p:cNvCxnSpPr>
          <p:nvPr/>
        </p:nvCxnSpPr>
        <p:spPr>
          <a:xfrm>
            <a:off x="7528524" y="5213637"/>
            <a:ext cx="0" cy="4561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DD53DF-7A6C-7D43-D4C3-96E5E9B38C20}"/>
              </a:ext>
            </a:extLst>
          </p:cNvPr>
          <p:cNvCxnSpPr>
            <a:cxnSpLocks/>
          </p:cNvCxnSpPr>
          <p:nvPr/>
        </p:nvCxnSpPr>
        <p:spPr>
          <a:xfrm flipH="1">
            <a:off x="5680391" y="5213637"/>
            <a:ext cx="1848133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078177B-9FA9-AA9B-576E-DAFAD2BEA01C}"/>
              </a:ext>
            </a:extLst>
          </p:cNvPr>
          <p:cNvCxnSpPr>
            <a:cxnSpLocks/>
          </p:cNvCxnSpPr>
          <p:nvPr/>
        </p:nvCxnSpPr>
        <p:spPr>
          <a:xfrm flipH="1">
            <a:off x="5823123" y="4835233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3A3FB0F-E12A-D52F-FE3D-73F0D6501FE4}"/>
              </a:ext>
            </a:extLst>
          </p:cNvPr>
          <p:cNvCxnSpPr>
            <a:cxnSpLocks/>
          </p:cNvCxnSpPr>
          <p:nvPr/>
        </p:nvCxnSpPr>
        <p:spPr>
          <a:xfrm>
            <a:off x="7528524" y="4384625"/>
            <a:ext cx="0" cy="456199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4BD569-79A8-B881-7C03-D9EBD042C75B}"/>
              </a:ext>
            </a:extLst>
          </p:cNvPr>
          <p:cNvCxnSpPr>
            <a:cxnSpLocks/>
          </p:cNvCxnSpPr>
          <p:nvPr/>
        </p:nvCxnSpPr>
        <p:spPr>
          <a:xfrm flipH="1">
            <a:off x="5750667" y="4384625"/>
            <a:ext cx="177785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345AFB3-D632-D9FF-CE65-1F44DBBF7D2B}"/>
              </a:ext>
            </a:extLst>
          </p:cNvPr>
          <p:cNvCxnSpPr>
            <a:cxnSpLocks/>
          </p:cNvCxnSpPr>
          <p:nvPr/>
        </p:nvCxnSpPr>
        <p:spPr>
          <a:xfrm flipH="1">
            <a:off x="5855510" y="3980922"/>
            <a:ext cx="1710377" cy="1464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E03DD67-04D5-61BF-E3B6-E2D45A2F81C7}"/>
              </a:ext>
            </a:extLst>
          </p:cNvPr>
          <p:cNvCxnSpPr>
            <a:cxnSpLocks/>
          </p:cNvCxnSpPr>
          <p:nvPr/>
        </p:nvCxnSpPr>
        <p:spPr>
          <a:xfrm>
            <a:off x="7565887" y="3374568"/>
            <a:ext cx="0" cy="613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6745D7C-9D57-29C8-CD35-A2D5B8FFA8F5}"/>
              </a:ext>
            </a:extLst>
          </p:cNvPr>
          <p:cNvCxnSpPr>
            <a:cxnSpLocks/>
          </p:cNvCxnSpPr>
          <p:nvPr/>
        </p:nvCxnSpPr>
        <p:spPr>
          <a:xfrm flipH="1">
            <a:off x="5765465" y="3396591"/>
            <a:ext cx="1792653" cy="1591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404EF07-0A55-DF1C-8D0E-B10D0435233C}"/>
              </a:ext>
            </a:extLst>
          </p:cNvPr>
          <p:cNvCxnSpPr>
            <a:cxnSpLocks/>
          </p:cNvCxnSpPr>
          <p:nvPr/>
        </p:nvCxnSpPr>
        <p:spPr>
          <a:xfrm flipV="1">
            <a:off x="5911552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AB28E66-B09C-36C0-89B7-94463F8EE7C1}"/>
              </a:ext>
            </a:extLst>
          </p:cNvPr>
          <p:cNvCxnSpPr>
            <a:cxnSpLocks/>
          </p:cNvCxnSpPr>
          <p:nvPr/>
        </p:nvCxnSpPr>
        <p:spPr>
          <a:xfrm flipH="1" flipV="1">
            <a:off x="6398803" y="2717925"/>
            <a:ext cx="5029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FFDC722-4195-78CD-0B37-78AF7A2D5252}"/>
              </a:ext>
            </a:extLst>
          </p:cNvPr>
          <p:cNvCxnSpPr>
            <a:cxnSpLocks/>
          </p:cNvCxnSpPr>
          <p:nvPr/>
        </p:nvCxnSpPr>
        <p:spPr>
          <a:xfrm flipV="1">
            <a:off x="7424693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7F7318F-E6D1-FC5D-E054-6D8B54AAEEF9}"/>
              </a:ext>
            </a:extLst>
          </p:cNvPr>
          <p:cNvCxnSpPr>
            <a:cxnSpLocks/>
          </p:cNvCxnSpPr>
          <p:nvPr/>
        </p:nvCxnSpPr>
        <p:spPr>
          <a:xfrm flipV="1">
            <a:off x="6915393" y="271792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702443-DB2E-EB4D-5E1A-AF4E353B52FB}"/>
                  </a:ext>
                </a:extLst>
              </p:cNvPr>
              <p:cNvSpPr txBox="1"/>
              <p:nvPr/>
            </p:nvSpPr>
            <p:spPr>
              <a:xfrm>
                <a:off x="5612993" y="2446872"/>
                <a:ext cx="394402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C702443-DB2E-EB4D-5E1A-AF4E353B5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93" y="2446872"/>
                <a:ext cx="394402" cy="336374"/>
              </a:xfrm>
              <a:prstGeom prst="rect">
                <a:avLst/>
              </a:prstGeom>
              <a:blipFill>
                <a:blip r:embed="rId14"/>
                <a:stretch>
                  <a:fillRect l="-12500" t="-3571" r="-12500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5799781-0162-1BC7-6F42-97CEDC24CE91}"/>
                  </a:ext>
                </a:extLst>
              </p:cNvPr>
              <p:cNvSpPr txBox="1"/>
              <p:nvPr/>
            </p:nvSpPr>
            <p:spPr>
              <a:xfrm>
                <a:off x="6060214" y="2446032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5799781-0162-1BC7-6F42-97CEDC24C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14" y="2446032"/>
                <a:ext cx="394402" cy="358431"/>
              </a:xfrm>
              <a:prstGeom prst="rect">
                <a:avLst/>
              </a:prstGeom>
              <a:blipFill>
                <a:blip r:embed="rId15"/>
                <a:stretch>
                  <a:fillRect l="-10769" t="-3390" r="-12308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11CC89A-60F2-9357-C843-36FEB7DD71DC}"/>
                  </a:ext>
                </a:extLst>
              </p:cNvPr>
              <p:cNvSpPr txBox="1"/>
              <p:nvPr/>
            </p:nvSpPr>
            <p:spPr>
              <a:xfrm>
                <a:off x="6636780" y="2437650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11CC89A-60F2-9357-C843-36FEB7DD7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780" y="2437650"/>
                <a:ext cx="394402" cy="358431"/>
              </a:xfrm>
              <a:prstGeom prst="rect">
                <a:avLst/>
              </a:prstGeom>
              <a:blipFill>
                <a:blip r:embed="rId16"/>
                <a:stretch>
                  <a:fillRect l="-12500" t="-3390" r="-12500" b="-1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2E675ED-228A-83DC-E466-C8470F1A9F0F}"/>
                  </a:ext>
                </a:extLst>
              </p:cNvPr>
              <p:cNvSpPr txBox="1"/>
              <p:nvPr/>
            </p:nvSpPr>
            <p:spPr>
              <a:xfrm>
                <a:off x="7175898" y="2444854"/>
                <a:ext cx="394402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(ℓ)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F2E675ED-228A-83DC-E466-C8470F1A9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898" y="2444854"/>
                <a:ext cx="394402" cy="358431"/>
              </a:xfrm>
              <a:prstGeom prst="rect">
                <a:avLst/>
              </a:prstGeom>
              <a:blipFill>
                <a:blip r:embed="rId17"/>
                <a:stretch>
                  <a:fillRect l="-10769" t="-3390" r="-12308" b="-13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4C0A431-7023-FC43-C410-040730A5FE7F}"/>
              </a:ext>
            </a:extLst>
          </p:cNvPr>
          <p:cNvCxnSpPr>
            <a:cxnSpLocks/>
          </p:cNvCxnSpPr>
          <p:nvPr/>
        </p:nvCxnSpPr>
        <p:spPr>
          <a:xfrm flipV="1">
            <a:off x="8442159" y="476258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4978C6C-ECB6-6173-1A1C-763D9A2FFFF1}"/>
              </a:ext>
            </a:extLst>
          </p:cNvPr>
          <p:cNvCxnSpPr>
            <a:cxnSpLocks/>
          </p:cNvCxnSpPr>
          <p:nvPr/>
        </p:nvCxnSpPr>
        <p:spPr>
          <a:xfrm flipH="1" flipV="1">
            <a:off x="8972124" y="4762585"/>
            <a:ext cx="5029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446EEC3-6CE9-F288-B2B4-9C0E247B6B45}"/>
              </a:ext>
            </a:extLst>
          </p:cNvPr>
          <p:cNvCxnSpPr>
            <a:cxnSpLocks/>
          </p:cNvCxnSpPr>
          <p:nvPr/>
        </p:nvCxnSpPr>
        <p:spPr>
          <a:xfrm flipV="1">
            <a:off x="10089524" y="4751901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EB89A72-1E4E-93AB-DD7A-9934C26784D8}"/>
              </a:ext>
            </a:extLst>
          </p:cNvPr>
          <p:cNvCxnSpPr>
            <a:cxnSpLocks/>
          </p:cNvCxnSpPr>
          <p:nvPr/>
        </p:nvCxnSpPr>
        <p:spPr>
          <a:xfrm flipV="1">
            <a:off x="9519727" y="4762585"/>
            <a:ext cx="0" cy="328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FE55A47-2B63-02AB-5AB7-EF1055C0DFB5}"/>
                  </a:ext>
                </a:extLst>
              </p:cNvPr>
              <p:cNvSpPr txBox="1"/>
              <p:nvPr/>
            </p:nvSpPr>
            <p:spPr>
              <a:xfrm>
                <a:off x="7967569" y="4954819"/>
                <a:ext cx="438390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CFE55A47-2B63-02AB-5AB7-EF1055C0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569" y="4954819"/>
                <a:ext cx="438390" cy="336374"/>
              </a:xfrm>
              <a:prstGeom prst="rect">
                <a:avLst/>
              </a:prstGeom>
              <a:blipFill>
                <a:blip r:embed="rId18"/>
                <a:stretch>
                  <a:fillRect l="-9722" t="-3636" r="-12500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9F80BAB-DB9A-037C-847C-F9E98334E17E}"/>
                  </a:ext>
                </a:extLst>
              </p:cNvPr>
              <p:cNvSpPr txBox="1"/>
              <p:nvPr/>
            </p:nvSpPr>
            <p:spPr>
              <a:xfrm>
                <a:off x="8537738" y="4930657"/>
                <a:ext cx="43839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79F80BAB-DB9A-037C-847C-F9E98334E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738" y="4930657"/>
                <a:ext cx="438390" cy="345929"/>
              </a:xfrm>
              <a:prstGeom prst="rect">
                <a:avLst/>
              </a:prstGeom>
              <a:blipFill>
                <a:blip r:embed="rId19"/>
                <a:stretch>
                  <a:fillRect l="-11268" t="-3509" r="-12676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CDC867C-6B18-B07F-60FD-67DC5E109F0E}"/>
                  </a:ext>
                </a:extLst>
              </p:cNvPr>
              <p:cNvSpPr txBox="1"/>
              <p:nvPr/>
            </p:nvSpPr>
            <p:spPr>
              <a:xfrm>
                <a:off x="9085160" y="4929865"/>
                <a:ext cx="438390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0CDC867C-6B18-B07F-60FD-67DC5E10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160" y="4929865"/>
                <a:ext cx="438390" cy="346185"/>
              </a:xfrm>
              <a:prstGeom prst="rect">
                <a:avLst/>
              </a:prstGeom>
              <a:blipFill>
                <a:blip r:embed="rId20"/>
                <a:stretch>
                  <a:fillRect l="-9722" t="-3571" r="-12500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C8B4620-E832-F2F9-E821-C5876B769EE5}"/>
                  </a:ext>
                </a:extLst>
              </p:cNvPr>
              <p:cNvSpPr txBox="1"/>
              <p:nvPr/>
            </p:nvSpPr>
            <p:spPr>
              <a:xfrm>
                <a:off x="9666647" y="4928454"/>
                <a:ext cx="438390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C8B4620-E832-F2F9-E821-C5876B76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47" y="4928454"/>
                <a:ext cx="438390" cy="347596"/>
              </a:xfrm>
              <a:prstGeom prst="rect">
                <a:avLst/>
              </a:prstGeom>
              <a:blipFill>
                <a:blip r:embed="rId21"/>
                <a:stretch>
                  <a:fillRect l="-11111" t="-3509" r="-11111" b="-17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Rectangle 250">
            <a:extLst>
              <a:ext uri="{FF2B5EF4-FFF2-40B4-BE49-F238E27FC236}">
                <a16:creationId xmlns:a16="http://schemas.microsoft.com/office/drawing/2014/main" id="{9581F7D1-95D3-DF73-4564-A494A84A268B}"/>
              </a:ext>
            </a:extLst>
          </p:cNvPr>
          <p:cNvSpPr/>
          <p:nvPr/>
        </p:nvSpPr>
        <p:spPr>
          <a:xfrm>
            <a:off x="8188422" y="4418281"/>
            <a:ext cx="507474" cy="339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74AF258-3C5D-EBED-C6D3-E9D8FBEBC395}"/>
              </a:ext>
            </a:extLst>
          </p:cNvPr>
          <p:cNvSpPr txBox="1"/>
          <p:nvPr/>
        </p:nvSpPr>
        <p:spPr>
          <a:xfrm>
            <a:off x="8096687" y="4441412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3700421-1DD6-5851-7810-150D6C37FA87}"/>
              </a:ext>
            </a:extLst>
          </p:cNvPr>
          <p:cNvSpPr/>
          <p:nvPr/>
        </p:nvSpPr>
        <p:spPr>
          <a:xfrm>
            <a:off x="8737619" y="4423069"/>
            <a:ext cx="507474" cy="3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A951E99-565A-6134-0C65-E5E4828A28EB}"/>
              </a:ext>
            </a:extLst>
          </p:cNvPr>
          <p:cNvSpPr txBox="1"/>
          <p:nvPr/>
        </p:nvSpPr>
        <p:spPr>
          <a:xfrm>
            <a:off x="8628783" y="4421179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4BCC0CA-A367-9B57-47FD-1E188B98D50C}"/>
              </a:ext>
            </a:extLst>
          </p:cNvPr>
          <p:cNvSpPr/>
          <p:nvPr/>
        </p:nvSpPr>
        <p:spPr>
          <a:xfrm>
            <a:off x="9285435" y="4419874"/>
            <a:ext cx="507474" cy="339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4DDBDA2-410D-037B-AAC2-DDD4912E90F1}"/>
              </a:ext>
            </a:extLst>
          </p:cNvPr>
          <p:cNvSpPr txBox="1"/>
          <p:nvPr/>
        </p:nvSpPr>
        <p:spPr>
          <a:xfrm>
            <a:off x="9185166" y="4425488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7E77E6-B95E-A992-CFCA-1D1EC4E89A9D}"/>
              </a:ext>
            </a:extLst>
          </p:cNvPr>
          <p:cNvSpPr/>
          <p:nvPr/>
        </p:nvSpPr>
        <p:spPr>
          <a:xfrm>
            <a:off x="9833251" y="4418765"/>
            <a:ext cx="507474" cy="32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0E01F1-6ABE-56BF-0F4D-86B970AE5679}"/>
              </a:ext>
            </a:extLst>
          </p:cNvPr>
          <p:cNvSpPr txBox="1"/>
          <p:nvPr/>
        </p:nvSpPr>
        <p:spPr>
          <a:xfrm>
            <a:off x="9732982" y="4436920"/>
            <a:ext cx="720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Linear</a:t>
            </a:r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292ECF9D-4572-4354-47B0-7AD7DCE5FF7C}"/>
              </a:ext>
            </a:extLst>
          </p:cNvPr>
          <p:cNvCxnSpPr>
            <a:cxnSpLocks/>
          </p:cNvCxnSpPr>
          <p:nvPr/>
        </p:nvCxnSpPr>
        <p:spPr>
          <a:xfrm flipV="1">
            <a:off x="8453666" y="4193027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87066EB0-9BBF-4812-D0F6-84C48255D409}"/>
              </a:ext>
            </a:extLst>
          </p:cNvPr>
          <p:cNvCxnSpPr>
            <a:cxnSpLocks/>
          </p:cNvCxnSpPr>
          <p:nvPr/>
        </p:nvCxnSpPr>
        <p:spPr>
          <a:xfrm flipH="1" flipV="1">
            <a:off x="8984182" y="4211543"/>
            <a:ext cx="2514" cy="225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2218F1AF-1C45-DBAA-402C-072ACEF8D978}"/>
              </a:ext>
            </a:extLst>
          </p:cNvPr>
          <p:cNvCxnSpPr>
            <a:cxnSpLocks/>
          </p:cNvCxnSpPr>
          <p:nvPr/>
        </p:nvCxnSpPr>
        <p:spPr>
          <a:xfrm flipV="1">
            <a:off x="10105037" y="4193027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6D56F6F5-A46D-CFE1-F545-61EE3E3807BC}"/>
              </a:ext>
            </a:extLst>
          </p:cNvPr>
          <p:cNvCxnSpPr>
            <a:cxnSpLocks/>
          </p:cNvCxnSpPr>
          <p:nvPr/>
        </p:nvCxnSpPr>
        <p:spPr>
          <a:xfrm flipV="1">
            <a:off x="9529837" y="4211543"/>
            <a:ext cx="0" cy="213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376E532-C62E-620B-78D4-C5FE801F8AA6}"/>
              </a:ext>
            </a:extLst>
          </p:cNvPr>
          <p:cNvSpPr/>
          <p:nvPr/>
        </p:nvSpPr>
        <p:spPr>
          <a:xfrm>
            <a:off x="8181378" y="3883436"/>
            <a:ext cx="507474" cy="339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DE7F7F3D-786F-016D-B749-3C3F9B87B458}"/>
              </a:ext>
            </a:extLst>
          </p:cNvPr>
          <p:cNvSpPr txBox="1"/>
          <p:nvPr/>
        </p:nvSpPr>
        <p:spPr>
          <a:xfrm>
            <a:off x="8073960" y="3932077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C107493-423E-48C9-ACEB-AB49B2D27826}"/>
              </a:ext>
            </a:extLst>
          </p:cNvPr>
          <p:cNvSpPr/>
          <p:nvPr/>
        </p:nvSpPr>
        <p:spPr>
          <a:xfrm>
            <a:off x="8730575" y="3888224"/>
            <a:ext cx="507474" cy="3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C4442DF-7C2F-8EA7-3A6E-00BA0FA71CFF}"/>
              </a:ext>
            </a:extLst>
          </p:cNvPr>
          <p:cNvSpPr/>
          <p:nvPr/>
        </p:nvSpPr>
        <p:spPr>
          <a:xfrm>
            <a:off x="9278391" y="3885029"/>
            <a:ext cx="507474" cy="3393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CCEA464-5646-1785-8A8C-BD1001A730C9}"/>
              </a:ext>
            </a:extLst>
          </p:cNvPr>
          <p:cNvSpPr/>
          <p:nvPr/>
        </p:nvSpPr>
        <p:spPr>
          <a:xfrm>
            <a:off x="9826207" y="3883920"/>
            <a:ext cx="507474" cy="32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9BCB28E0-36C4-2EF2-9092-02AA9A7D89F9}"/>
              </a:ext>
            </a:extLst>
          </p:cNvPr>
          <p:cNvCxnSpPr>
            <a:cxnSpLocks/>
          </p:cNvCxnSpPr>
          <p:nvPr/>
        </p:nvCxnSpPr>
        <p:spPr>
          <a:xfrm flipV="1">
            <a:off x="8446622" y="3658182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316F42F-EE33-DFE0-E5AE-8B33A1CE6CBB}"/>
              </a:ext>
            </a:extLst>
          </p:cNvPr>
          <p:cNvCxnSpPr>
            <a:cxnSpLocks/>
          </p:cNvCxnSpPr>
          <p:nvPr/>
        </p:nvCxnSpPr>
        <p:spPr>
          <a:xfrm flipH="1" flipV="1">
            <a:off x="8977138" y="3676698"/>
            <a:ext cx="2514" cy="225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CEE800B3-0ED5-72EF-484E-B3AF01D4DA13}"/>
              </a:ext>
            </a:extLst>
          </p:cNvPr>
          <p:cNvCxnSpPr>
            <a:cxnSpLocks/>
          </p:cNvCxnSpPr>
          <p:nvPr/>
        </p:nvCxnSpPr>
        <p:spPr>
          <a:xfrm flipV="1">
            <a:off x="10097993" y="3658182"/>
            <a:ext cx="0" cy="217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2214F7F-11DC-AF13-7417-A2EC3FBAF32D}"/>
              </a:ext>
            </a:extLst>
          </p:cNvPr>
          <p:cNvCxnSpPr>
            <a:cxnSpLocks/>
          </p:cNvCxnSpPr>
          <p:nvPr/>
        </p:nvCxnSpPr>
        <p:spPr>
          <a:xfrm flipV="1">
            <a:off x="9522793" y="3676698"/>
            <a:ext cx="0" cy="213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74DE2D2B-2A08-4CEC-4109-20A1F6446E3F}"/>
              </a:ext>
            </a:extLst>
          </p:cNvPr>
          <p:cNvSpPr txBox="1"/>
          <p:nvPr/>
        </p:nvSpPr>
        <p:spPr>
          <a:xfrm>
            <a:off x="8614116" y="3931113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3F440FD-55A4-FED6-BC39-10D7E57169F2}"/>
              </a:ext>
            </a:extLst>
          </p:cNvPr>
          <p:cNvSpPr txBox="1"/>
          <p:nvPr/>
        </p:nvSpPr>
        <p:spPr>
          <a:xfrm>
            <a:off x="9159690" y="3932271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9B21CC72-F571-4676-0764-8182603D353E}"/>
              </a:ext>
            </a:extLst>
          </p:cNvPr>
          <p:cNvSpPr txBox="1"/>
          <p:nvPr/>
        </p:nvSpPr>
        <p:spPr>
          <a:xfrm>
            <a:off x="9699846" y="3921981"/>
            <a:ext cx="72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err="1"/>
              <a:t>Softmax</a:t>
            </a:r>
            <a:endParaRPr lang="en-IN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88F97E8-5DD5-BBEC-33A6-C49401198093}"/>
                  </a:ext>
                </a:extLst>
              </p:cNvPr>
              <p:cNvSpPr txBox="1"/>
              <p:nvPr/>
            </p:nvSpPr>
            <p:spPr>
              <a:xfrm>
                <a:off x="8270216" y="3278548"/>
                <a:ext cx="438389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288F97E8-5DD5-BBEC-33A6-C4940119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216" y="3278548"/>
                <a:ext cx="438389" cy="345929"/>
              </a:xfrm>
              <a:prstGeom prst="rect">
                <a:avLst/>
              </a:prstGeom>
              <a:blipFill>
                <a:blip r:embed="rId22"/>
                <a:stretch>
                  <a:fillRect l="-11111" t="-10526" r="-11111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4BE92F1-D9A6-FF31-A415-AABED89FF182}"/>
                  </a:ext>
                </a:extLst>
              </p:cNvPr>
              <p:cNvSpPr txBox="1"/>
              <p:nvPr/>
            </p:nvSpPr>
            <p:spPr>
              <a:xfrm>
                <a:off x="8817638" y="3277756"/>
                <a:ext cx="438389" cy="346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74BE92F1-D9A6-FF31-A415-AABED89FF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638" y="3277756"/>
                <a:ext cx="438389" cy="346185"/>
              </a:xfrm>
              <a:prstGeom prst="rect">
                <a:avLst/>
              </a:prstGeom>
              <a:blipFill>
                <a:blip r:embed="rId23"/>
                <a:stretch>
                  <a:fillRect l="-9722" t="-10714" r="-12500" b="-17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D663C1B-7149-9E35-0B5A-63DC89083445}"/>
                  </a:ext>
                </a:extLst>
              </p:cNvPr>
              <p:cNvSpPr txBox="1"/>
              <p:nvPr/>
            </p:nvSpPr>
            <p:spPr>
              <a:xfrm>
                <a:off x="9397734" y="3259727"/>
                <a:ext cx="438389" cy="347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CD663C1B-7149-9E35-0B5A-63DC89083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734" y="3259727"/>
                <a:ext cx="438389" cy="347596"/>
              </a:xfrm>
              <a:prstGeom prst="rect">
                <a:avLst/>
              </a:prstGeom>
              <a:blipFill>
                <a:blip r:embed="rId24"/>
                <a:stretch>
                  <a:fillRect l="-11111" t="-10526" r="-11111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D6A6D43-594D-B2DE-5253-DB5E820964D2}"/>
                  </a:ext>
                </a:extLst>
              </p:cNvPr>
              <p:cNvSpPr txBox="1"/>
              <p:nvPr/>
            </p:nvSpPr>
            <p:spPr>
              <a:xfrm>
                <a:off x="9885842" y="3270949"/>
                <a:ext cx="438389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D6A6D43-594D-B2DE-5253-DB5E8209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842" y="3270949"/>
                <a:ext cx="438389" cy="336374"/>
              </a:xfrm>
              <a:prstGeom prst="rect">
                <a:avLst/>
              </a:prstGeom>
              <a:blipFill>
                <a:blip r:embed="rId25"/>
                <a:stretch>
                  <a:fillRect l="-11111" t="-10909" r="-11111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TextBox 328">
            <a:extLst>
              <a:ext uri="{FF2B5EF4-FFF2-40B4-BE49-F238E27FC236}">
                <a16:creationId xmlns:a16="http://schemas.microsoft.com/office/drawing/2014/main" id="{EE4DD2DC-0968-4ECD-F620-FCBA5C3DCEA2}"/>
              </a:ext>
            </a:extLst>
          </p:cNvPr>
          <p:cNvSpPr txBox="1"/>
          <p:nvPr/>
        </p:nvSpPr>
        <p:spPr>
          <a:xfrm>
            <a:off x="3311196" y="6184922"/>
            <a:ext cx="1572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   An Encoder Block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(N such blocks)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27341CC-08A9-B02B-ED94-6CCE1070ABD1}"/>
              </a:ext>
            </a:extLst>
          </p:cNvPr>
          <p:cNvSpPr txBox="1"/>
          <p:nvPr/>
        </p:nvSpPr>
        <p:spPr>
          <a:xfrm>
            <a:off x="5516116" y="6119336"/>
            <a:ext cx="26338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A Decoder Block connected with the corresponding encoder block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         (N such blocks)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12A979C-FCA0-1CBE-7185-7D8A2677AB71}"/>
              </a:ext>
            </a:extLst>
          </p:cNvPr>
          <p:cNvSpPr txBox="1"/>
          <p:nvPr/>
        </p:nvSpPr>
        <p:spPr>
          <a:xfrm>
            <a:off x="8005668" y="5275901"/>
            <a:ext cx="241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   Decoder’s output layer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780983-6F43-1C59-5E10-89976743D2C7}"/>
              </a:ext>
            </a:extLst>
          </p:cNvPr>
          <p:cNvSpPr txBox="1"/>
          <p:nvPr/>
        </p:nvSpPr>
        <p:spPr>
          <a:xfrm>
            <a:off x="284169" y="4091708"/>
            <a:ext cx="1722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   Overall Transformer  </a:t>
            </a:r>
          </a:p>
          <a:p>
            <a:r>
              <a:rPr lang="en-IN" sz="1400" dirty="0">
                <a:latin typeface="Abadi Extra Light" panose="020B0204020104020204" pitchFamily="34" charset="0"/>
              </a:rPr>
              <a:t>        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B47DEF8A-17F1-4D90-50F0-1099D043F8A3}"/>
                  </a:ext>
                </a:extLst>
              </p:cNvPr>
              <p:cNvSpPr txBox="1"/>
              <p:nvPr/>
            </p:nvSpPr>
            <p:spPr>
              <a:xfrm>
                <a:off x="3463386" y="190134"/>
                <a:ext cx="85811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encoder and decoder, the blue arrows denote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skip/residual connections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input (“source”)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token embeddings 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(assuming input sequence length is 3)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output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(“target”) token embeddings 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(assuming output sequence length is also 3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is a special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start-of-sentence (SOS) token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Superscript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denotes the layer 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. At layer 0, we have original token embeddings (with added positional encodings)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output layer of decoder, at each step, we predict the most likely output token for that step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e>
                      <m:sub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denotes the special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end-of-sentence (EOS) token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In the decoder’s input layer, tokens in the output sequence are shown as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shifted right by one position</a:t>
                </a:r>
                <a:r>
                  <a:rPr lang="en-IN" sz="1400" dirty="0">
                    <a:latin typeface="Abadi Extra Light" panose="020B0204020104020204" pitchFamily="34" charset="0"/>
                  </a:rPr>
                  <a:t> (because, in the output layer, the next token prediction depends on the previously predicted token in the output sequence)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1400" dirty="0">
                    <a:latin typeface="Abadi Extra Light" panose="020B0204020104020204" pitchFamily="34" charset="0"/>
                  </a:rPr>
                  <a:t>The feedforward (FF) and linear layers are applied position-wise (for each token separately)</a:t>
                </a:r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B47DEF8A-17F1-4D90-50F0-1099D043F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86" y="190134"/>
                <a:ext cx="8581169" cy="2246769"/>
              </a:xfrm>
              <a:prstGeom prst="rect">
                <a:avLst/>
              </a:prstGeom>
              <a:blipFill>
                <a:blip r:embed="rId26"/>
                <a:stretch>
                  <a:fillRect l="-71" t="-542" b="-1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38FD420A-6527-D50F-1665-FAD689B710FE}"/>
                  </a:ext>
                </a:extLst>
              </p:cNvPr>
              <p:cNvSpPr txBox="1"/>
              <p:nvPr/>
            </p:nvSpPr>
            <p:spPr>
              <a:xfrm>
                <a:off x="7991388" y="2750751"/>
                <a:ext cx="378648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𝑾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38FD420A-6527-D50F-1665-FAD689B71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88" y="2750751"/>
                <a:ext cx="3786485" cy="345929"/>
              </a:xfrm>
              <a:prstGeom prst="rect">
                <a:avLst/>
              </a:prstGeom>
              <a:blipFill>
                <a:blip r:embed="rId27"/>
                <a:stretch>
                  <a:fillRect l="-966" t="-8772" r="-1932" b="-24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Speech Bubble: Rectangle 335">
                <a:extLst>
                  <a:ext uri="{FF2B5EF4-FFF2-40B4-BE49-F238E27FC236}">
                    <a16:creationId xmlns:a16="http://schemas.microsoft.com/office/drawing/2014/main" id="{F5D933A3-EE23-EB1A-32C8-D003FECC6B58}"/>
                  </a:ext>
                </a:extLst>
              </p:cNvPr>
              <p:cNvSpPr/>
              <p:nvPr/>
            </p:nvSpPr>
            <p:spPr>
              <a:xfrm>
                <a:off x="10650749" y="3939097"/>
                <a:ext cx="1483785" cy="1372953"/>
              </a:xfrm>
              <a:prstGeom prst="wedgeRectCallout">
                <a:avLst>
                  <a:gd name="adj1" fmla="val -66550"/>
                  <a:gd name="adj2" fmla="val 1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With weight matrix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vocab size and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dimensionality of the last decoder block embeddings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36" name="Speech Bubble: Rectangle 335">
                <a:extLst>
                  <a:ext uri="{FF2B5EF4-FFF2-40B4-BE49-F238E27FC236}">
                    <a16:creationId xmlns:a16="http://schemas.microsoft.com/office/drawing/2014/main" id="{F5D933A3-EE23-EB1A-32C8-D003FECC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749" y="3939097"/>
                <a:ext cx="1483785" cy="1372953"/>
              </a:xfrm>
              <a:prstGeom prst="wedgeRectCallout">
                <a:avLst>
                  <a:gd name="adj1" fmla="val -66550"/>
                  <a:gd name="adj2" fmla="val 10460"/>
                </a:avLst>
              </a:prstGeom>
              <a:blipFill>
                <a:blip r:embed="rId28"/>
                <a:stretch>
                  <a:fillRect t="-877" b="-394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Speech Bubble: Rectangle 336">
            <a:extLst>
              <a:ext uri="{FF2B5EF4-FFF2-40B4-BE49-F238E27FC236}">
                <a16:creationId xmlns:a16="http://schemas.microsoft.com/office/drawing/2014/main" id="{6C3A01E8-CFE7-2D3B-AB79-ED6074569540}"/>
              </a:ext>
            </a:extLst>
          </p:cNvPr>
          <p:cNvSpPr/>
          <p:nvPr/>
        </p:nvSpPr>
        <p:spPr>
          <a:xfrm>
            <a:off x="10535901" y="3150719"/>
            <a:ext cx="1483785" cy="699920"/>
          </a:xfrm>
          <a:prstGeom prst="wedgeRectCallout">
            <a:avLst>
              <a:gd name="adj1" fmla="val -66550"/>
              <a:gd name="adj2" fmla="val 1046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the one position (towards right) shift between decoder’s input vs output</a:t>
            </a:r>
          </a:p>
        </p:txBody>
      </p:sp>
      <p:sp>
        <p:nvSpPr>
          <p:cNvPr id="338" name="Speech Bubble: Rectangle 337">
            <a:extLst>
              <a:ext uri="{FF2B5EF4-FFF2-40B4-BE49-F238E27FC236}">
                <a16:creationId xmlns:a16="http://schemas.microsoft.com/office/drawing/2014/main" id="{C51FA5BC-BFE0-C9C9-5A68-EA45212C8579}"/>
              </a:ext>
            </a:extLst>
          </p:cNvPr>
          <p:cNvSpPr/>
          <p:nvPr/>
        </p:nvSpPr>
        <p:spPr>
          <a:xfrm>
            <a:off x="760067" y="4697400"/>
            <a:ext cx="2283628" cy="806237"/>
          </a:xfrm>
          <a:prstGeom prst="wedgeRectCallout">
            <a:avLst>
              <a:gd name="adj1" fmla="val 57746"/>
              <a:gd name="adj2" fmla="val -7301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FF (feed-forward)in encoder and decoder blocks is usually a linear layer +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ReLU</a:t>
            </a:r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 nonlinearity + another linear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41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Normalization helps improve training and performance overall</a:t>
                </a: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Unlike batch normalization (BN), which we already saw, layer normalization (LN) normalizes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across its dimensions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(not across all minibatch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LN commonly used for sequence data models (e.g., RNN and transformers) where BN is difficult to apply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LN also useful when batch sizes are small (or equal to 1) where BN statistics (mean/var) aren’t reliable</a:t>
                </a: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an MLP, the LN operation would look like this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Unlike MLP, in RNNs/transformers, each input is a sequence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We have a sequence of token embedding vectors for each input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LN simply normalizes each token embedding vector as above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736" t="-1645" r="-158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EAA645-96AF-263E-11F1-67687709E0DF}"/>
              </a:ext>
            </a:extLst>
          </p:cNvPr>
          <p:cNvSpPr/>
          <p:nvPr/>
        </p:nvSpPr>
        <p:spPr>
          <a:xfrm>
            <a:off x="2874627" y="4993193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466322-91C5-E960-D567-7F3539BC096A}"/>
              </a:ext>
            </a:extLst>
          </p:cNvPr>
          <p:cNvSpPr/>
          <p:nvPr/>
        </p:nvSpPr>
        <p:spPr>
          <a:xfrm>
            <a:off x="3605868" y="4993193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0B9EBB-4B5C-9297-F104-CD33929A7427}"/>
              </a:ext>
            </a:extLst>
          </p:cNvPr>
          <p:cNvSpPr/>
          <p:nvPr/>
        </p:nvSpPr>
        <p:spPr>
          <a:xfrm>
            <a:off x="2506910" y="446619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F288C9-06B6-6393-EB5C-B0E93B5E54D4}"/>
              </a:ext>
            </a:extLst>
          </p:cNvPr>
          <p:cNvSpPr/>
          <p:nvPr/>
        </p:nvSpPr>
        <p:spPr>
          <a:xfrm>
            <a:off x="3238151" y="446619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A2EBA8-A896-C83B-344F-1AD5B5E75472}"/>
              </a:ext>
            </a:extLst>
          </p:cNvPr>
          <p:cNvSpPr/>
          <p:nvPr/>
        </p:nvSpPr>
        <p:spPr>
          <a:xfrm>
            <a:off x="3990771" y="4466190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A01000-3133-A12B-E70A-AD55B65B1DBD}"/>
              </a:ext>
            </a:extLst>
          </p:cNvPr>
          <p:cNvSpPr/>
          <p:nvPr/>
        </p:nvSpPr>
        <p:spPr>
          <a:xfrm>
            <a:off x="2506910" y="392527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94E2C3-961A-A9C0-420E-5D1FBB20BE60}"/>
              </a:ext>
            </a:extLst>
          </p:cNvPr>
          <p:cNvSpPr/>
          <p:nvPr/>
        </p:nvSpPr>
        <p:spPr>
          <a:xfrm>
            <a:off x="3238151" y="3925271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4325F0-2EEF-31C3-7AFA-065A53BB64D1}"/>
              </a:ext>
            </a:extLst>
          </p:cNvPr>
          <p:cNvSpPr/>
          <p:nvPr/>
        </p:nvSpPr>
        <p:spPr>
          <a:xfrm>
            <a:off x="3990771" y="3925270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BA9F6-7878-0443-3863-6F5272182788}"/>
              </a:ext>
            </a:extLst>
          </p:cNvPr>
          <p:cNvSpPr txBox="1"/>
          <p:nvPr/>
        </p:nvSpPr>
        <p:spPr>
          <a:xfrm>
            <a:off x="2449465" y="4461726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AC6FF2-E20D-C1FF-FF21-6219F808125A}"/>
              </a:ext>
            </a:extLst>
          </p:cNvPr>
          <p:cNvSpPr txBox="1"/>
          <p:nvPr/>
        </p:nvSpPr>
        <p:spPr>
          <a:xfrm>
            <a:off x="3189382" y="44617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FB4E6-B65B-8ED1-FBAA-C2A63C3C09E7}"/>
              </a:ext>
            </a:extLst>
          </p:cNvPr>
          <p:cNvSpPr txBox="1"/>
          <p:nvPr/>
        </p:nvSpPr>
        <p:spPr>
          <a:xfrm>
            <a:off x="3933326" y="445935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FD61F-3801-FF7A-3A31-DB1E2056FD95}"/>
              </a:ext>
            </a:extLst>
          </p:cNvPr>
          <p:cNvSpPr txBox="1"/>
          <p:nvPr/>
        </p:nvSpPr>
        <p:spPr>
          <a:xfrm>
            <a:off x="2453494" y="3934724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C1871-DA2A-E3DF-B906-6D4BD82D4540}"/>
              </a:ext>
            </a:extLst>
          </p:cNvPr>
          <p:cNvSpPr txBox="1"/>
          <p:nvPr/>
        </p:nvSpPr>
        <p:spPr>
          <a:xfrm>
            <a:off x="3189382" y="39363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5F91D-649C-BCDC-F4E5-8F373B0765B9}"/>
              </a:ext>
            </a:extLst>
          </p:cNvPr>
          <p:cNvSpPr txBox="1"/>
          <p:nvPr/>
        </p:nvSpPr>
        <p:spPr>
          <a:xfrm>
            <a:off x="3933159" y="393639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0.3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F91384-BF84-4111-07A4-40815E4317B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82671" y="4767131"/>
            <a:ext cx="238640" cy="271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97347C-340E-62C7-81FF-2EE95F70757C}"/>
              </a:ext>
            </a:extLst>
          </p:cNvPr>
          <p:cNvCxnSpPr>
            <a:cxnSpLocks/>
            <a:stCxn id="3" idx="0"/>
            <a:endCxn id="7" idx="4"/>
          </p:cNvCxnSpPr>
          <p:nvPr/>
        </p:nvCxnSpPr>
        <p:spPr>
          <a:xfrm flipV="1">
            <a:off x="3034018" y="4776584"/>
            <a:ext cx="363524" cy="21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83EF7-859E-DA01-69E0-95BF9FBA20C8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146724" y="4781050"/>
            <a:ext cx="992748" cy="25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A44033-D48A-1F0D-A3F9-505586B38B8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877965" y="4802980"/>
            <a:ext cx="272196" cy="235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C23C28-30F9-F80E-FA2C-50660A5544CF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flipH="1" flipV="1">
            <a:off x="3395528" y="4769502"/>
            <a:ext cx="369731" cy="223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FDF3A1-EE34-749C-D1E3-CB2583D5D90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741790" y="4741743"/>
            <a:ext cx="910762" cy="29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FD9158-4762-987E-B6DE-3AF4566142C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2651584" y="4242501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55D3DA-D787-E2BF-786C-FAD96C0AF2AB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flipV="1">
            <a:off x="2655611" y="4244174"/>
            <a:ext cx="739917" cy="217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F071B3-E7DE-03A0-536B-276C3E096208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2722961" y="4244174"/>
            <a:ext cx="1416344" cy="242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082104-B784-9510-691C-87570D7A52EF}"/>
              </a:ext>
            </a:extLst>
          </p:cNvPr>
          <p:cNvCxnSpPr>
            <a:cxnSpLocks/>
          </p:cNvCxnSpPr>
          <p:nvPr/>
        </p:nvCxnSpPr>
        <p:spPr>
          <a:xfrm flipH="1" flipV="1">
            <a:off x="3391501" y="4235540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CF91D2-DDC5-651E-D782-B658F3626F10}"/>
              </a:ext>
            </a:extLst>
          </p:cNvPr>
          <p:cNvCxnSpPr>
            <a:cxnSpLocks/>
          </p:cNvCxnSpPr>
          <p:nvPr/>
        </p:nvCxnSpPr>
        <p:spPr>
          <a:xfrm flipH="1" flipV="1">
            <a:off x="4159662" y="4254708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738A03-4621-F059-7A32-3D08BC123680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3393514" y="4246789"/>
            <a:ext cx="745958" cy="212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D2419C-6B4F-EB89-D54F-B3D0FD62AE8B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2659640" y="4242501"/>
            <a:ext cx="632472" cy="275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2204C3-E063-83F8-3860-40BBA738A1AB}"/>
              </a:ext>
            </a:extLst>
          </p:cNvPr>
          <p:cNvCxnSpPr>
            <a:cxnSpLocks/>
          </p:cNvCxnSpPr>
          <p:nvPr/>
        </p:nvCxnSpPr>
        <p:spPr>
          <a:xfrm flipH="1" flipV="1">
            <a:off x="2719309" y="4231739"/>
            <a:ext cx="1290196" cy="264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0FCCBC-FF5E-FC07-4333-760EFDC6836E}"/>
              </a:ext>
            </a:extLst>
          </p:cNvPr>
          <p:cNvCxnSpPr>
            <a:cxnSpLocks/>
          </p:cNvCxnSpPr>
          <p:nvPr/>
        </p:nvCxnSpPr>
        <p:spPr>
          <a:xfrm flipV="1">
            <a:off x="3516257" y="4297983"/>
            <a:ext cx="623048" cy="18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B410E1-470E-E551-55E6-2E77633B47E4}"/>
                  </a:ext>
                </a:extLst>
              </p:cNvPr>
              <p:cNvSpPr txBox="1"/>
              <p:nvPr/>
            </p:nvSpPr>
            <p:spPr>
              <a:xfrm>
                <a:off x="2449465" y="5008559"/>
                <a:ext cx="37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B410E1-470E-E551-55E6-2E77633B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465" y="5008559"/>
                <a:ext cx="3762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853CB7-3D43-3204-C604-56065B82CAE1}"/>
                  </a:ext>
                </a:extLst>
              </p:cNvPr>
              <p:cNvSpPr txBox="1"/>
              <p:nvPr/>
            </p:nvSpPr>
            <p:spPr>
              <a:xfrm>
                <a:off x="1955799" y="4381343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853CB7-3D43-3204-C604-56065B82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799" y="4381343"/>
                <a:ext cx="376226" cy="428707"/>
              </a:xfrm>
              <a:prstGeom prst="rect">
                <a:avLst/>
              </a:prstGeom>
              <a:blipFill>
                <a:blip r:embed="rId5"/>
                <a:stretch>
                  <a:fillRect r="-48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0FDE5E8-96FF-1AFB-9D97-4C8BFAD23D64}"/>
                  </a:ext>
                </a:extLst>
              </p:cNvPr>
              <p:cNvSpPr txBox="1"/>
              <p:nvPr/>
            </p:nvSpPr>
            <p:spPr>
              <a:xfrm>
                <a:off x="1957417" y="3866112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0FDE5E8-96FF-1AFB-9D97-4C8BFAD23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17" y="3866112"/>
                <a:ext cx="376226" cy="428707"/>
              </a:xfrm>
              <a:prstGeom prst="rect">
                <a:avLst/>
              </a:prstGeom>
              <a:blipFill>
                <a:blip r:embed="rId6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F9B75F91-9E12-C4DF-8704-DD155C6FF29C}"/>
              </a:ext>
            </a:extLst>
          </p:cNvPr>
          <p:cNvSpPr/>
          <p:nvPr/>
        </p:nvSpPr>
        <p:spPr>
          <a:xfrm>
            <a:off x="6492624" y="4990459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E3D1DC-CE7C-2D68-7CE6-A24C56ABAB56}"/>
              </a:ext>
            </a:extLst>
          </p:cNvPr>
          <p:cNvSpPr/>
          <p:nvPr/>
        </p:nvSpPr>
        <p:spPr>
          <a:xfrm>
            <a:off x="7223865" y="4990459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6154829-C2B1-5862-668A-2D5AB6A620A9}"/>
              </a:ext>
            </a:extLst>
          </p:cNvPr>
          <p:cNvSpPr/>
          <p:nvPr/>
        </p:nvSpPr>
        <p:spPr>
          <a:xfrm>
            <a:off x="6124907" y="446345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BF89696-C598-B067-A44B-49F3C2957BA7}"/>
              </a:ext>
            </a:extLst>
          </p:cNvPr>
          <p:cNvSpPr/>
          <p:nvPr/>
        </p:nvSpPr>
        <p:spPr>
          <a:xfrm>
            <a:off x="6856148" y="446345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0F04AE5-3B67-C456-D58C-40707464979C}"/>
              </a:ext>
            </a:extLst>
          </p:cNvPr>
          <p:cNvSpPr/>
          <p:nvPr/>
        </p:nvSpPr>
        <p:spPr>
          <a:xfrm>
            <a:off x="7608768" y="4463456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8672758-7DF3-74DF-84A6-F990B12A2AA1}"/>
              </a:ext>
            </a:extLst>
          </p:cNvPr>
          <p:cNvSpPr/>
          <p:nvPr/>
        </p:nvSpPr>
        <p:spPr>
          <a:xfrm>
            <a:off x="6124907" y="392253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F8B447-E0B0-7EC2-434D-F3F3DC096BAC}"/>
              </a:ext>
            </a:extLst>
          </p:cNvPr>
          <p:cNvSpPr/>
          <p:nvPr/>
        </p:nvSpPr>
        <p:spPr>
          <a:xfrm>
            <a:off x="6856148" y="3922537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2EF63A0-708C-02C7-CAC3-2FD85222F5A4}"/>
              </a:ext>
            </a:extLst>
          </p:cNvPr>
          <p:cNvSpPr/>
          <p:nvPr/>
        </p:nvSpPr>
        <p:spPr>
          <a:xfrm>
            <a:off x="7608768" y="3922536"/>
            <a:ext cx="318781" cy="3103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2E47D4-1ACE-F2DE-7613-5F3B02D4FE39}"/>
              </a:ext>
            </a:extLst>
          </p:cNvPr>
          <p:cNvSpPr txBox="1"/>
          <p:nvPr/>
        </p:nvSpPr>
        <p:spPr>
          <a:xfrm>
            <a:off x="6058113" y="4492848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-1.22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5D3C290-877E-BC26-A3F9-71CB5677E0AF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6300668" y="4764397"/>
            <a:ext cx="238640" cy="271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8C722A9-9A61-2441-8F2B-D5ADE4EA9CB6}"/>
              </a:ext>
            </a:extLst>
          </p:cNvPr>
          <p:cNvCxnSpPr>
            <a:cxnSpLocks/>
            <a:stCxn id="96" idx="0"/>
            <a:endCxn id="99" idx="4"/>
          </p:cNvCxnSpPr>
          <p:nvPr/>
        </p:nvCxnSpPr>
        <p:spPr>
          <a:xfrm flipV="1">
            <a:off x="6652015" y="4773850"/>
            <a:ext cx="363524" cy="21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49662B-9782-3500-1DDB-9707B31FA118}"/>
              </a:ext>
            </a:extLst>
          </p:cNvPr>
          <p:cNvCxnSpPr>
            <a:cxnSpLocks/>
            <a:stCxn id="96" idx="7"/>
          </p:cNvCxnSpPr>
          <p:nvPr/>
        </p:nvCxnSpPr>
        <p:spPr>
          <a:xfrm flipV="1">
            <a:off x="6764721" y="4778316"/>
            <a:ext cx="992748" cy="25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5BEBD3-10E3-9A86-0196-4A885F5E8591}"/>
              </a:ext>
            </a:extLst>
          </p:cNvPr>
          <p:cNvCxnSpPr>
            <a:cxnSpLocks/>
            <a:stCxn id="97" idx="7"/>
          </p:cNvCxnSpPr>
          <p:nvPr/>
        </p:nvCxnSpPr>
        <p:spPr>
          <a:xfrm flipV="1">
            <a:off x="7495962" y="4800246"/>
            <a:ext cx="272196" cy="235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D6C8298-F4CA-DFDF-AD89-B5BF62884B1D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7013525" y="4766768"/>
            <a:ext cx="369731" cy="223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13EB2E2-1AEE-A49A-297C-0D4A65D782F1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6359787" y="4739009"/>
            <a:ext cx="910762" cy="29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78533CD-3F15-0B76-D87B-54F1531435C8}"/>
              </a:ext>
            </a:extLst>
          </p:cNvPr>
          <p:cNvCxnSpPr>
            <a:cxnSpLocks/>
          </p:cNvCxnSpPr>
          <p:nvPr/>
        </p:nvCxnSpPr>
        <p:spPr>
          <a:xfrm flipV="1">
            <a:off x="6281507" y="4214168"/>
            <a:ext cx="11001" cy="221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17ADD16-357F-06E7-F849-FC27E508077A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6284298" y="4241440"/>
            <a:ext cx="729227" cy="22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ACDC8E3-7C70-1128-39BA-13867487C592}"/>
              </a:ext>
            </a:extLst>
          </p:cNvPr>
          <p:cNvCxnSpPr>
            <a:cxnSpLocks/>
          </p:cNvCxnSpPr>
          <p:nvPr/>
        </p:nvCxnSpPr>
        <p:spPr>
          <a:xfrm flipV="1">
            <a:off x="6340958" y="4241440"/>
            <a:ext cx="1416344" cy="242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755F9E1-B95E-9DF8-2CB5-53BAFA33BFC2}"/>
              </a:ext>
            </a:extLst>
          </p:cNvPr>
          <p:cNvCxnSpPr>
            <a:cxnSpLocks/>
          </p:cNvCxnSpPr>
          <p:nvPr/>
        </p:nvCxnSpPr>
        <p:spPr>
          <a:xfrm flipH="1" flipV="1">
            <a:off x="7009498" y="4232806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9F3BF17-43C0-FAFC-A32D-1BD25FF91F68}"/>
              </a:ext>
            </a:extLst>
          </p:cNvPr>
          <p:cNvCxnSpPr>
            <a:cxnSpLocks/>
          </p:cNvCxnSpPr>
          <p:nvPr/>
        </p:nvCxnSpPr>
        <p:spPr>
          <a:xfrm flipH="1" flipV="1">
            <a:off x="7777659" y="4251974"/>
            <a:ext cx="4027" cy="219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2122AF1-AB83-100D-EFDB-3099B2579151}"/>
              </a:ext>
            </a:extLst>
          </p:cNvPr>
          <p:cNvCxnSpPr>
            <a:cxnSpLocks/>
          </p:cNvCxnSpPr>
          <p:nvPr/>
        </p:nvCxnSpPr>
        <p:spPr>
          <a:xfrm flipH="1" flipV="1">
            <a:off x="7011511" y="4244055"/>
            <a:ext cx="745958" cy="212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3515221-5251-C46D-2252-71DE774E56AF}"/>
              </a:ext>
            </a:extLst>
          </p:cNvPr>
          <p:cNvCxnSpPr>
            <a:cxnSpLocks/>
          </p:cNvCxnSpPr>
          <p:nvPr/>
        </p:nvCxnSpPr>
        <p:spPr>
          <a:xfrm flipH="1" flipV="1">
            <a:off x="6277637" y="4239767"/>
            <a:ext cx="632472" cy="275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C740DFF-3A37-BDBF-B824-FC42882AA6B6}"/>
              </a:ext>
            </a:extLst>
          </p:cNvPr>
          <p:cNvCxnSpPr>
            <a:cxnSpLocks/>
          </p:cNvCxnSpPr>
          <p:nvPr/>
        </p:nvCxnSpPr>
        <p:spPr>
          <a:xfrm flipH="1" flipV="1">
            <a:off x="6337306" y="4229005"/>
            <a:ext cx="1290196" cy="264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6F7AEF4-F837-ACB9-910E-4FC2652DD1B6}"/>
              </a:ext>
            </a:extLst>
          </p:cNvPr>
          <p:cNvCxnSpPr>
            <a:cxnSpLocks/>
          </p:cNvCxnSpPr>
          <p:nvPr/>
        </p:nvCxnSpPr>
        <p:spPr>
          <a:xfrm flipV="1">
            <a:off x="7134254" y="4295249"/>
            <a:ext cx="623048" cy="1845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C6F6F0-4837-530A-BC4A-53037780D054}"/>
                  </a:ext>
                </a:extLst>
              </p:cNvPr>
              <p:cNvSpPr txBox="1"/>
              <p:nvPr/>
            </p:nvSpPr>
            <p:spPr>
              <a:xfrm>
                <a:off x="6067462" y="5005825"/>
                <a:ext cx="376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3C6F6F0-4837-530A-BC4A-53037780D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62" y="5005825"/>
                <a:ext cx="376226" cy="369332"/>
              </a:xfrm>
              <a:prstGeom prst="rect">
                <a:avLst/>
              </a:prstGeom>
              <a:blipFill>
                <a:blip r:embed="rId7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01C006F-F877-FE8E-81E8-86DD06DA078E}"/>
                  </a:ext>
                </a:extLst>
              </p:cNvPr>
              <p:cNvSpPr txBox="1"/>
              <p:nvPr/>
            </p:nvSpPr>
            <p:spPr>
              <a:xfrm>
                <a:off x="5573796" y="4378609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01C006F-F877-FE8E-81E8-86DD06DA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96" y="4378609"/>
                <a:ext cx="376226" cy="428707"/>
              </a:xfrm>
              <a:prstGeom prst="rect">
                <a:avLst/>
              </a:prstGeom>
              <a:blipFill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16853-DAF1-4826-19E9-2DA948FF950C}"/>
                  </a:ext>
                </a:extLst>
              </p:cNvPr>
              <p:cNvSpPr txBox="1"/>
              <p:nvPr/>
            </p:nvSpPr>
            <p:spPr>
              <a:xfrm>
                <a:off x="5575414" y="3863378"/>
                <a:ext cx="376226" cy="42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16853-DAF1-4826-19E9-2DA948FF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414" y="3863378"/>
                <a:ext cx="376226" cy="428707"/>
              </a:xfrm>
              <a:prstGeom prst="rect">
                <a:avLst/>
              </a:prstGeom>
              <a:blipFill>
                <a:blip r:embed="rId9"/>
                <a:stretch>
                  <a:fillRect r="-508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1199A29C-335A-E3B7-5942-19B86ACD5E7A}"/>
              </a:ext>
            </a:extLst>
          </p:cNvPr>
          <p:cNvSpPr/>
          <p:nvPr/>
        </p:nvSpPr>
        <p:spPr>
          <a:xfrm>
            <a:off x="4509356" y="4473933"/>
            <a:ext cx="968820" cy="290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E9509D8-3EA7-B3AE-6915-6092646833E1}"/>
              </a:ext>
            </a:extLst>
          </p:cNvPr>
          <p:cNvSpPr txBox="1"/>
          <p:nvPr/>
        </p:nvSpPr>
        <p:spPr>
          <a:xfrm>
            <a:off x="6806234" y="449284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1.22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C7093CF-1F01-6ED4-CD4F-EF3F6B5B6936}"/>
              </a:ext>
            </a:extLst>
          </p:cNvPr>
          <p:cNvSpPr txBox="1"/>
          <p:nvPr/>
        </p:nvSpPr>
        <p:spPr>
          <a:xfrm>
            <a:off x="7616216" y="4494901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0.0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E55D1FA-E5B5-8810-B9FC-B6ED99F9CE88}"/>
              </a:ext>
            </a:extLst>
          </p:cNvPr>
          <p:cNvSpPr txBox="1"/>
          <p:nvPr/>
        </p:nvSpPr>
        <p:spPr>
          <a:xfrm>
            <a:off x="6066324" y="3958765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-1.02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9615053-4933-744A-1559-9FAC4470A405}"/>
              </a:ext>
            </a:extLst>
          </p:cNvPr>
          <p:cNvSpPr txBox="1"/>
          <p:nvPr/>
        </p:nvSpPr>
        <p:spPr>
          <a:xfrm>
            <a:off x="6807118" y="396098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1.36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F771FC-D03D-EE31-0943-B38159197E04}"/>
              </a:ext>
            </a:extLst>
          </p:cNvPr>
          <p:cNvSpPr txBox="1"/>
          <p:nvPr/>
        </p:nvSpPr>
        <p:spPr>
          <a:xfrm>
            <a:off x="7550077" y="3970506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</a:rPr>
              <a:t>-0.34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F97ADA9-BE8C-0675-F664-24E87B9738DD}"/>
              </a:ext>
            </a:extLst>
          </p:cNvPr>
          <p:cNvSpPr/>
          <p:nvPr/>
        </p:nvSpPr>
        <p:spPr>
          <a:xfrm>
            <a:off x="6049383" y="4434621"/>
            <a:ext cx="1953061" cy="353631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D8503A-FA7B-E627-BFDD-77CA03182425}"/>
              </a:ext>
            </a:extLst>
          </p:cNvPr>
          <p:cNvSpPr/>
          <p:nvPr/>
        </p:nvSpPr>
        <p:spPr>
          <a:xfrm>
            <a:off x="6059042" y="3900860"/>
            <a:ext cx="1953061" cy="353631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Speech Bubble: Rectangle 142">
                <a:extLst>
                  <a:ext uri="{FF2B5EF4-FFF2-40B4-BE49-F238E27FC236}">
                    <a16:creationId xmlns:a16="http://schemas.microsoft.com/office/drawing/2014/main" id="{29EEC6A0-A057-C307-42D2-9FEDEBD24350}"/>
                  </a:ext>
                </a:extLst>
              </p:cNvPr>
              <p:cNvSpPr/>
              <p:nvPr/>
            </p:nvSpPr>
            <p:spPr>
              <a:xfrm>
                <a:off x="8159821" y="4373264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zero mean and unit std-dev along its dimensions</a:t>
                </a:r>
              </a:p>
            </p:txBody>
          </p:sp>
        </mc:Choice>
        <mc:Fallback xmlns="">
          <p:sp>
            <p:nvSpPr>
              <p:cNvPr id="143" name="Speech Bubble: Rectangle 142">
                <a:extLst>
                  <a:ext uri="{FF2B5EF4-FFF2-40B4-BE49-F238E27FC236}">
                    <a16:creationId xmlns:a16="http://schemas.microsoft.com/office/drawing/2014/main" id="{29EEC6A0-A057-C307-42D2-9FEDEBD24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21" y="4373264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blipFill>
                <a:blip r:embed="rId10"/>
                <a:stretch>
                  <a:fillRect t="-8642" r="-1835" b="-283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Speech Bubble: Rectangle 143">
                <a:extLst>
                  <a:ext uri="{FF2B5EF4-FFF2-40B4-BE49-F238E27FC236}">
                    <a16:creationId xmlns:a16="http://schemas.microsoft.com/office/drawing/2014/main" id="{1EED8B63-B2DD-B2E7-83B9-D486412C6D5A}"/>
                  </a:ext>
                </a:extLst>
              </p:cNvPr>
              <p:cNvSpPr/>
              <p:nvPr/>
            </p:nvSpPr>
            <p:spPr>
              <a:xfrm>
                <a:off x="8191141" y="3771900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has zero mean and unit std-dev along its dimensions</a:t>
                </a:r>
              </a:p>
            </p:txBody>
          </p:sp>
        </mc:Choice>
        <mc:Fallback xmlns="">
          <p:sp>
            <p:nvSpPr>
              <p:cNvPr id="144" name="Speech Bubble: Rectangle 143">
                <a:extLst>
                  <a:ext uri="{FF2B5EF4-FFF2-40B4-BE49-F238E27FC236}">
                    <a16:creationId xmlns:a16="http://schemas.microsoft.com/office/drawing/2014/main" id="{1EED8B63-B2DD-B2E7-83B9-D486412C6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41" y="3771900"/>
                <a:ext cx="2490710" cy="470601"/>
              </a:xfrm>
              <a:prstGeom prst="wedgeRectCallout">
                <a:avLst>
                  <a:gd name="adj1" fmla="val -55375"/>
                  <a:gd name="adj2" fmla="val 20267"/>
                </a:avLst>
              </a:prstGeom>
              <a:blipFill>
                <a:blip r:embed="rId11"/>
                <a:stretch>
                  <a:fillRect t="-8750" r="-1835" b="-3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359DD2FA-CD0E-6DB9-48DF-A311BAA0A067}"/>
              </a:ext>
            </a:extLst>
          </p:cNvPr>
          <p:cNvSpPr txBox="1"/>
          <p:nvPr/>
        </p:nvSpPr>
        <p:spPr>
          <a:xfrm>
            <a:off x="4470790" y="4123516"/>
            <a:ext cx="95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After LN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E10752B-1950-27AE-EBF2-BF52FE396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342" y="5375157"/>
            <a:ext cx="3706233" cy="11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53D05A-49F6-F0D5-1C39-2C831C772E25}"/>
                  </a:ext>
                </a:extLst>
              </p:cNvPr>
              <p:cNvSpPr/>
              <p:nvPr/>
            </p:nvSpPr>
            <p:spPr>
              <a:xfrm>
                <a:off x="8774545" y="3128318"/>
                <a:ext cx="3231317" cy="601364"/>
              </a:xfrm>
              <a:prstGeom prst="wedgeRectCallout">
                <a:avLst>
                  <a:gd name="adj1" fmla="val -45732"/>
                  <a:gd name="adj2" fmla="val 649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After LN operation, we apply another transformation defined by another set of learnable weights (just like we did in BN using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8053D05A-49F6-F0D5-1C39-2C831C772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545" y="3128318"/>
                <a:ext cx="3231317" cy="601364"/>
              </a:xfrm>
              <a:prstGeom prst="wedgeRectCallout">
                <a:avLst>
                  <a:gd name="adj1" fmla="val -45732"/>
                  <a:gd name="adj2" fmla="val 64907"/>
                </a:avLst>
              </a:prstGeom>
              <a:blipFill>
                <a:blip r:embed="rId13"/>
                <a:stretch>
                  <a:fillRect t="-169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328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61" grpId="0"/>
      <p:bldP spid="62" grpId="0"/>
      <p:bldP spid="63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25" grpId="0"/>
      <p:bldP spid="126" grpId="0"/>
      <p:bldP spid="127" grpId="0"/>
      <p:bldP spid="128" grpId="0" animBg="1"/>
      <p:bldP spid="136" grpId="0"/>
      <p:bldP spid="137" grpId="0"/>
      <p:bldP spid="138" grpId="0"/>
      <p:bldP spid="139" grpId="0"/>
      <p:bldP spid="140" grpId="0"/>
      <p:bldP spid="141" grpId="0" animBg="1"/>
      <p:bldP spid="142" grpId="0" animBg="1"/>
      <p:bldP spid="143" grpId="0" animBg="1"/>
      <p:bldP spid="144" grpId="0" animBg="1"/>
      <p:bldP spid="14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Residual/Skip Connections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Transformers (and many other modern deep nets) contain a very large number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In general, just stacking lots of layer doesn’t necessarily help a deep learning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Vanishing/exploding gradient may make learning difficult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Skip connections </a:t>
            </a:r>
            <a:r>
              <a:rPr lang="en-US" sz="2400" dirty="0">
                <a:latin typeface="Abadi Extra Light" panose="020B0204020104020204" pitchFamily="34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connections”</a:t>
            </a:r>
            <a:r>
              <a:rPr lang="en-US" sz="2400" dirty="0">
                <a:latin typeface="Abadi Extra Light" panose="020B0204020104020204" pitchFamily="34" charset="0"/>
              </a:rPr>
              <a:t> help if we want very deep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This idea was popularized by 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“Residual Networks”* (</a:t>
            </a:r>
            <a:r>
              <a:rPr lang="en-US" sz="2000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ResNets</a:t>
            </a:r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)</a:t>
            </a:r>
            <a:r>
              <a:rPr lang="en-US" sz="2000" dirty="0">
                <a:latin typeface="Abadi Extra Light" panose="020B0204020104020204" pitchFamily="34" charset="0"/>
              </a:rPr>
              <a:t> which can have hundreds of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Basic idea: Don’t force a layer to learn everything about a mapping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CAA3D-FFD2-1310-C41A-2A189162568A}"/>
              </a:ext>
            </a:extLst>
          </p:cNvPr>
          <p:cNvSpPr txBox="1"/>
          <p:nvPr/>
        </p:nvSpPr>
        <p:spPr>
          <a:xfrm>
            <a:off x="122349" y="6413617"/>
            <a:ext cx="4122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*Deep Residual Learning for Image Recognition (He et al, 2015)</a:t>
            </a:r>
            <a:endParaRPr lang="en-IN" sz="1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ABC596-4EAC-BBEA-A2DA-488AB2507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4" y="3644208"/>
            <a:ext cx="3852861" cy="27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38FF572-A911-24DA-F33E-B77587C3B842}"/>
                  </a:ext>
                </a:extLst>
              </p:cNvPr>
              <p:cNvSpPr/>
              <p:nvPr/>
            </p:nvSpPr>
            <p:spPr>
              <a:xfrm>
                <a:off x="1944752" y="4813436"/>
                <a:ext cx="1870012" cy="809653"/>
              </a:xfrm>
              <a:prstGeom prst="wedgeRectCallout">
                <a:avLst>
                  <a:gd name="adj1" fmla="val 66370"/>
                  <a:gd name="adj2" fmla="val 29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These layers trying to learn some function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E38FF572-A911-24DA-F33E-B77587C3B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2" y="4813436"/>
                <a:ext cx="1870012" cy="809653"/>
              </a:xfrm>
              <a:prstGeom prst="wedgeRectCallout">
                <a:avLst>
                  <a:gd name="adj1" fmla="val 66370"/>
                  <a:gd name="adj2" fmla="val 29005"/>
                </a:avLst>
              </a:prstGeom>
              <a:blipFill>
                <a:blip r:embed="rId4"/>
                <a:stretch>
                  <a:fillRect l="-1099" t="-2222" b="-963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43445966-A096-B3D6-E02E-93D4552200F5}"/>
                  </a:ext>
                </a:extLst>
              </p:cNvPr>
              <p:cNvSpPr/>
              <p:nvPr/>
            </p:nvSpPr>
            <p:spPr>
              <a:xfrm>
                <a:off x="7810521" y="5264454"/>
                <a:ext cx="2654267" cy="717269"/>
              </a:xfrm>
              <a:prstGeom prst="wedgeRectCallout">
                <a:avLst>
                  <a:gd name="adj1" fmla="val -68609"/>
                  <a:gd name="adj2" fmla="val 1959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Reducing their burden by just asking them to learn the “residual”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2" name="Speech Bubble: Rectangle 11">
                <a:extLst>
                  <a:ext uri="{FF2B5EF4-FFF2-40B4-BE49-F238E27FC236}">
                    <a16:creationId xmlns:a16="http://schemas.microsoft.com/office/drawing/2014/main" id="{43445966-A096-B3D6-E02E-93D455220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21" y="5264454"/>
                <a:ext cx="2654267" cy="717269"/>
              </a:xfrm>
              <a:prstGeom prst="wedgeRectCallout">
                <a:avLst>
                  <a:gd name="adj1" fmla="val -68609"/>
                  <a:gd name="adj2" fmla="val 19593"/>
                </a:avLst>
              </a:prstGeom>
              <a:blipFill>
                <a:blip r:embed="rId5"/>
                <a:stretch>
                  <a:fillRect t="-9167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00161A5-37A6-0D6E-DE60-7F7F39A46AE1}"/>
                  </a:ext>
                </a:extLst>
              </p:cNvPr>
              <p:cNvSpPr/>
              <p:nvPr/>
            </p:nvSpPr>
            <p:spPr>
              <a:xfrm>
                <a:off x="7894816" y="4218110"/>
                <a:ext cx="3163709" cy="809653"/>
              </a:xfrm>
              <a:prstGeom prst="wedgeRectCallout">
                <a:avLst>
                  <a:gd name="adj1" fmla="val -62846"/>
                  <a:gd name="adj2" fmla="val 219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Added a “residual branch” or “short-cut” connection to connect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the residual output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these layers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00161A5-37A6-0D6E-DE60-7F7F39A46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816" y="4218110"/>
                <a:ext cx="3163709" cy="809653"/>
              </a:xfrm>
              <a:prstGeom prst="wedgeRectCallout">
                <a:avLst>
                  <a:gd name="adj1" fmla="val -62846"/>
                  <a:gd name="adj2" fmla="val 21946"/>
                </a:avLst>
              </a:prstGeom>
              <a:blipFill>
                <a:blip r:embed="rId6"/>
                <a:stretch>
                  <a:fillRect t="-2206" b="-88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31605BB-4AFF-1AAC-6E30-A2494DA9E4D2}"/>
                  </a:ext>
                </a:extLst>
              </p:cNvPr>
              <p:cNvSpPr/>
              <p:nvPr/>
            </p:nvSpPr>
            <p:spPr>
              <a:xfrm>
                <a:off x="8769772" y="3290111"/>
                <a:ext cx="3163709" cy="809653"/>
              </a:xfrm>
              <a:prstGeom prst="wedgeRectCallout">
                <a:avLst>
                  <a:gd name="adj1" fmla="val -52044"/>
                  <a:gd name="adj2" fmla="val 7099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May need to perform an additional projection/adjustment to that the sizes of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match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F31605BB-4AFF-1AAC-6E30-A2494DA9E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772" y="3290111"/>
                <a:ext cx="3163709" cy="809653"/>
              </a:xfrm>
              <a:prstGeom prst="wedgeRectCallout">
                <a:avLst>
                  <a:gd name="adj1" fmla="val -52044"/>
                  <a:gd name="adj2" fmla="val 70999"/>
                </a:avLst>
              </a:prstGeom>
              <a:blipFill>
                <a:blip r:embed="rId7"/>
                <a:stretch>
                  <a:fillRect t="-180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59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Transformers have many variants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The standard transformer architecture is an encoder-decoder model</a:t>
            </a:r>
            <a:endParaRPr lang="en-US" sz="1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badi Extra Light" panose="020B0204020104020204" pitchFamily="34" charset="0"/>
              </a:rPr>
              <a:t>Some models use just the encoder </a:t>
            </a:r>
            <a:r>
              <a:rPr lang="en-US" sz="2400" u="sng" dirty="0">
                <a:latin typeface="Abadi Extra Light" panose="020B0204020104020204" pitchFamily="34" charset="0"/>
              </a:rPr>
              <a:t>or</a:t>
            </a:r>
            <a:r>
              <a:rPr lang="en-US" sz="2400" dirty="0">
                <a:latin typeface="Abadi Extra Light" panose="020B0204020104020204" pitchFamily="34" charset="0"/>
              </a:rPr>
              <a:t> the decoder of the transformer </a:t>
            </a:r>
            <a:endParaRPr lang="en-US" sz="10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BERT</a:t>
            </a:r>
            <a:r>
              <a:rPr lang="en-US" sz="2400" dirty="0">
                <a:latin typeface="Abadi Extra Light" panose="020B0204020104020204" pitchFamily="34" charset="0"/>
              </a:rPr>
              <a:t> (Bidirectional Encoder Representations from Transformers)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Basic BERT can be learned to encoder token sequences</a:t>
            </a:r>
            <a:endParaRPr lang="en-US" sz="10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GPT</a:t>
            </a:r>
            <a:r>
              <a:rPr lang="en-US" sz="2400" dirty="0">
                <a:latin typeface="Abadi Extra Light" panose="020B0204020104020204" pitchFamily="34" charset="0"/>
              </a:rPr>
              <a:t> (Generative Pretrained Transformer)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badi Extra Light" panose="020B0204020104020204" pitchFamily="34" charset="0"/>
              </a:rPr>
              <a:t>Basic GPT can be used to </a:t>
            </a:r>
            <a:r>
              <a:rPr lang="en-US" sz="2000" u="sng" dirty="0">
                <a:latin typeface="Abadi Extra Light" panose="020B0204020104020204" pitchFamily="34" charset="0"/>
              </a:rPr>
              <a:t>generate</a:t>
            </a:r>
            <a:r>
              <a:rPr lang="en-US" sz="2000" dirty="0">
                <a:latin typeface="Abadi Extra Light" panose="020B0204020104020204" pitchFamily="34" charset="0"/>
              </a:rPr>
              <a:t> token sequences similar to its training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A5625B-0203-79FB-8744-D751C428C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37" y="4035846"/>
            <a:ext cx="2474280" cy="213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A30D7-E162-6463-4349-2AAB93741A8D}"/>
              </a:ext>
            </a:extLst>
          </p:cNvPr>
          <p:cNvSpPr txBox="1"/>
          <p:nvPr/>
        </p:nvSpPr>
        <p:spPr>
          <a:xfrm>
            <a:off x="3724519" y="4732592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BERT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3DFE00-6FDF-DCCD-D88B-DEF5F1D08068}"/>
              </a:ext>
            </a:extLst>
          </p:cNvPr>
          <p:cNvSpPr/>
          <p:nvPr/>
        </p:nvSpPr>
        <p:spPr>
          <a:xfrm>
            <a:off x="1120058" y="4503771"/>
            <a:ext cx="1537216" cy="667033"/>
          </a:xfrm>
          <a:prstGeom prst="wedgeRectCallout">
            <a:avLst>
              <a:gd name="adj1" fmla="val 75956"/>
              <a:gd name="adj2" fmla="val -314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transformer which contains only the encoder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DBC013E-F9CB-0744-6DAC-5097D5A3CA23}"/>
              </a:ext>
            </a:extLst>
          </p:cNvPr>
          <p:cNvSpPr/>
          <p:nvPr/>
        </p:nvSpPr>
        <p:spPr>
          <a:xfrm>
            <a:off x="551504" y="5316158"/>
            <a:ext cx="1944838" cy="667033"/>
          </a:xfrm>
          <a:prstGeom prst="wedgeRectCallout">
            <a:avLst>
              <a:gd name="adj1" fmla="val 44604"/>
              <a:gd name="adj2" fmla="val -84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Trained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unsupervisedly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using a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missing token prediction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objective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B29507-6128-5314-31D2-EFA0FDF6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67" y="4035846"/>
            <a:ext cx="2474280" cy="22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E08F72-8FB0-4660-E83B-D89F69197E45}"/>
              </a:ext>
            </a:extLst>
          </p:cNvPr>
          <p:cNvSpPr txBox="1"/>
          <p:nvPr/>
        </p:nvSpPr>
        <p:spPr>
          <a:xfrm>
            <a:off x="8543375" y="4801472"/>
            <a:ext cx="56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GPT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1AC262D-9983-1DBE-8157-C51A257B7974}"/>
              </a:ext>
            </a:extLst>
          </p:cNvPr>
          <p:cNvSpPr/>
          <p:nvPr/>
        </p:nvSpPr>
        <p:spPr>
          <a:xfrm>
            <a:off x="6125088" y="4296496"/>
            <a:ext cx="1537216" cy="667033"/>
          </a:xfrm>
          <a:prstGeom prst="wedgeRectCallout">
            <a:avLst>
              <a:gd name="adj1" fmla="val 69140"/>
              <a:gd name="adj2" fmla="val 570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transformer which contains only the decoder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0D6ED9-1909-8C48-87A3-6B711D1790E0}"/>
              </a:ext>
            </a:extLst>
          </p:cNvPr>
          <p:cNvSpPr/>
          <p:nvPr/>
        </p:nvSpPr>
        <p:spPr>
          <a:xfrm>
            <a:off x="6125088" y="5082414"/>
            <a:ext cx="1537216" cy="667033"/>
          </a:xfrm>
          <a:prstGeom prst="wedgeRectCallout">
            <a:avLst>
              <a:gd name="adj1" fmla="val 33295"/>
              <a:gd name="adj2" fmla="val -7096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Pre-trained using a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next token prediction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objective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DC84F33-65AB-3D0E-17AB-9A6531938C7D}"/>
              </a:ext>
            </a:extLst>
          </p:cNvPr>
          <p:cNvSpPr/>
          <p:nvPr/>
        </p:nvSpPr>
        <p:spPr>
          <a:xfrm>
            <a:off x="3124234" y="6346027"/>
            <a:ext cx="1857479" cy="481895"/>
          </a:xfrm>
          <a:prstGeom prst="wedgeRectCallout">
            <a:avLst>
              <a:gd name="adj1" fmla="val -3821"/>
              <a:gd name="adj2" fmla="val -796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Missing token which BERT tries to predict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BB8BFB0-0B90-3EF2-1E08-66362B9BB8E6}"/>
              </a:ext>
            </a:extLst>
          </p:cNvPr>
          <p:cNvSpPr/>
          <p:nvPr/>
        </p:nvSpPr>
        <p:spPr>
          <a:xfrm>
            <a:off x="1057013" y="6028864"/>
            <a:ext cx="1794683" cy="397103"/>
          </a:xfrm>
          <a:prstGeom prst="wedgeRectCallout">
            <a:avLst>
              <a:gd name="adj1" fmla="val 57826"/>
              <a:gd name="adj2" fmla="val -469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is just start of sentence token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479C682-9507-9E1B-CCA4-826C4FFFD236}"/>
              </a:ext>
            </a:extLst>
          </p:cNvPr>
          <p:cNvSpPr/>
          <p:nvPr/>
        </p:nvSpPr>
        <p:spPr>
          <a:xfrm>
            <a:off x="376159" y="3766127"/>
            <a:ext cx="1537216" cy="667033"/>
          </a:xfrm>
          <a:prstGeom prst="wedgeRectCallout">
            <a:avLst>
              <a:gd name="adj1" fmla="val 72136"/>
              <a:gd name="adj2" fmla="val 653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encoder can be used for other tasks by fine-tuning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BE74A54-339D-56BE-A3A7-834E7134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487" y="1588057"/>
            <a:ext cx="2394855" cy="18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152E5851-5E5C-A762-C226-3A40C9393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622" y="215761"/>
            <a:ext cx="1152720" cy="9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B19920-F05C-D1C1-EAC4-FADF5760EB91}"/>
              </a:ext>
            </a:extLst>
          </p:cNvPr>
          <p:cNvCxnSpPr/>
          <p:nvPr/>
        </p:nvCxnSpPr>
        <p:spPr>
          <a:xfrm>
            <a:off x="10654018" y="1329170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E45A0-6E2C-2162-1D76-5797DB3C37FF}"/>
              </a:ext>
            </a:extLst>
          </p:cNvPr>
          <p:cNvCxnSpPr/>
          <p:nvPr/>
        </p:nvCxnSpPr>
        <p:spPr>
          <a:xfrm>
            <a:off x="10974198" y="1329169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81F896-32CA-E9DA-B963-F1F1E5E1CBE2}"/>
              </a:ext>
            </a:extLst>
          </p:cNvPr>
          <p:cNvCxnSpPr/>
          <p:nvPr/>
        </p:nvCxnSpPr>
        <p:spPr>
          <a:xfrm>
            <a:off x="11251035" y="1329168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475AC0-49F1-3BFE-1971-9429A38C3421}"/>
              </a:ext>
            </a:extLst>
          </p:cNvPr>
          <p:cNvCxnSpPr/>
          <p:nvPr/>
        </p:nvCxnSpPr>
        <p:spPr>
          <a:xfrm>
            <a:off x="11477537" y="1329167"/>
            <a:ext cx="0" cy="25888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7938E1-D984-21BF-D3F9-9BC6431CEBA7}"/>
              </a:ext>
            </a:extLst>
          </p:cNvPr>
          <p:cNvSpPr txBox="1"/>
          <p:nvPr/>
        </p:nvSpPr>
        <p:spPr>
          <a:xfrm>
            <a:off x="9353725" y="3389405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486E5-C7DE-E961-5385-7BDC59EFEAD4}"/>
              </a:ext>
            </a:extLst>
          </p:cNvPr>
          <p:cNvSpPr txBox="1"/>
          <p:nvPr/>
        </p:nvSpPr>
        <p:spPr>
          <a:xfrm>
            <a:off x="10572088" y="3373171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CA197707-E998-256F-1B54-78055E4AAD26}"/>
              </a:ext>
            </a:extLst>
          </p:cNvPr>
          <p:cNvSpPr/>
          <p:nvPr/>
        </p:nvSpPr>
        <p:spPr>
          <a:xfrm>
            <a:off x="5411919" y="3806542"/>
            <a:ext cx="1942845" cy="458607"/>
          </a:xfrm>
          <a:prstGeom prst="wedgeRectCallout">
            <a:avLst>
              <a:gd name="adj1" fmla="val 50585"/>
              <a:gd name="adj2" fmla="val 6835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no cross-attention since there is no encoder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2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8" grpId="0"/>
      <p:bldP spid="14" grpId="0" animBg="1"/>
      <p:bldP spid="15" grpId="0" animBg="1"/>
      <p:bldP spid="5" grpId="0" animBg="1"/>
      <p:bldP spid="7" grpId="0" animBg="1"/>
      <p:bldP spid="8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Fine-tuning and Transfer Learning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Deep neural networks trained on one dataset can be reused for another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Abadi Extra Light" panose="020B0204020104020204" pitchFamily="34" charset="0"/>
              </a:rPr>
              <a:t>It is like transferring the knowledge of one learning task to another learning task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This is typically done by “freezing” most of the lower layers and finetuning the output layer (or the top few layers) – this is known as “fine-tuning”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ED40CF7-3219-C7DB-CC14-6BB91BCF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51" y="3157466"/>
            <a:ext cx="4585996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58E1312-C22A-7C52-84BD-D96C94F7FCA9}"/>
              </a:ext>
            </a:extLst>
          </p:cNvPr>
          <p:cNvSpPr/>
          <p:nvPr/>
        </p:nvSpPr>
        <p:spPr>
          <a:xfrm>
            <a:off x="329967" y="4634143"/>
            <a:ext cx="2022616" cy="1388671"/>
          </a:xfrm>
          <a:prstGeom prst="wedgeRectCallout">
            <a:avLst>
              <a:gd name="adj1" fmla="val 79976"/>
              <a:gd name="adj2" fmla="val -153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example is for an MLP like architecture but fine-tuning can be done for other architectures as well, such as RNN, CNN, transformers, etc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BE949-5902-2BC1-2F9E-4B514B3F9A55}"/>
              </a:ext>
            </a:extLst>
          </p:cNvPr>
          <p:cNvSpPr txBox="1"/>
          <p:nvPr/>
        </p:nvSpPr>
        <p:spPr>
          <a:xfrm>
            <a:off x="161925" y="6486525"/>
            <a:ext cx="3494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source: Dive into Deep Learning (Zhang et al, 2023)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2AA72E1-607A-8B78-C2C1-3EEBB6E7E6A1}"/>
              </a:ext>
            </a:extLst>
          </p:cNvPr>
          <p:cNvSpPr/>
          <p:nvPr/>
        </p:nvSpPr>
        <p:spPr>
          <a:xfrm>
            <a:off x="265245" y="3153164"/>
            <a:ext cx="2022616" cy="1221984"/>
          </a:xfrm>
          <a:prstGeom prst="wedgeRectCallout">
            <a:avLst>
              <a:gd name="adj1" fmla="val 72912"/>
              <a:gd name="adj2" fmla="val 116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Initial model with frozen layers is called the “pre-trained” model and the updated model is called the “fine-tuned”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F4D602-444D-62DC-65CC-7038F7FC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802" y="3481776"/>
            <a:ext cx="3594471" cy="25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1F0D5C8-44A9-DC5C-3500-87F4488830AA}"/>
              </a:ext>
            </a:extLst>
          </p:cNvPr>
          <p:cNvSpPr/>
          <p:nvPr/>
        </p:nvSpPr>
        <p:spPr>
          <a:xfrm>
            <a:off x="8609759" y="3065057"/>
            <a:ext cx="3252274" cy="833437"/>
          </a:xfrm>
          <a:prstGeom prst="wedgeRectCallout">
            <a:avLst>
              <a:gd name="adj1" fmla="val -62681"/>
              <a:gd name="adj2" fmla="val 5510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BERT (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pre-trained in unsupervised manner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) fine-tuned for a sentence classification task by adding a fully connect MLP to predict class-label of a sentence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64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Unsupervised Pre-training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Self-supervised learning</a:t>
            </a:r>
            <a:r>
              <a:rPr lang="en-IN" sz="2400" dirty="0">
                <a:latin typeface="Abadi Extra Light" panose="020B0204020104020204" pitchFamily="34" charset="0"/>
              </a:rPr>
              <a:t> is a powerful idea to learn good representations </a:t>
            </a:r>
            <a:r>
              <a:rPr lang="en-IN" sz="2400" dirty="0" err="1">
                <a:latin typeface="Abadi Extra Light" panose="020B0204020104020204" pitchFamily="34" charset="0"/>
              </a:rPr>
              <a:t>unsupervisedly</a:t>
            </a: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Self-supervised learning is key to unsupervised pre-training of deep learning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Such pre-trained models can be fine-tuned for any new task given labelled data</a:t>
            </a:r>
          </a:p>
          <a:p>
            <a:pPr marL="457200" lvl="1" indent="0">
              <a:buNone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Models like BERT, GPT are usually pre-trained using self-supervised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Then we can finetune them further for a given task using labelled data for that task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5104-597A-853C-2F1E-C0934DA12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45" y="2091182"/>
            <a:ext cx="6004119" cy="2453964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9964F07-6491-EF7F-2F50-804FC155B154}"/>
              </a:ext>
            </a:extLst>
          </p:cNvPr>
          <p:cNvSpPr/>
          <p:nvPr/>
        </p:nvSpPr>
        <p:spPr>
          <a:xfrm>
            <a:off x="5380177" y="1799726"/>
            <a:ext cx="1778374" cy="662376"/>
          </a:xfrm>
          <a:prstGeom prst="wedgeRectCallout">
            <a:avLst>
              <a:gd name="adj1" fmla="val -38579"/>
              <a:gd name="adj2" fmla="val 5941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Hide part of the input and predict it using the remaining parts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C536D6F-AA01-9CE6-0F7B-BA0C3474D708}"/>
              </a:ext>
            </a:extLst>
          </p:cNvPr>
          <p:cNvSpPr/>
          <p:nvPr/>
        </p:nvSpPr>
        <p:spPr>
          <a:xfrm>
            <a:off x="2086701" y="1619391"/>
            <a:ext cx="3111874" cy="400990"/>
          </a:xfrm>
          <a:prstGeom prst="wedgeRectCallout">
            <a:avLst>
              <a:gd name="adj1" fmla="val -40643"/>
              <a:gd name="adj2" fmla="val 907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Self-supervised learning will help us learn a good encoder (feature representation)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153AA7-47A0-499C-14F4-5DB72D835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994" y="2130914"/>
            <a:ext cx="4027994" cy="1861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62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Auto-encoders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Auto-encoders (AE) are used for unsupervised feature learning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Consist of an encoder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a decoder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deep neural networks (MLP, RNN, CNN,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132F9-890B-F7E4-2D30-D325FE981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80" y="3323955"/>
            <a:ext cx="5661102" cy="3222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5701B9-4CC8-845B-899D-557331D8E1AB}"/>
              </a:ext>
            </a:extLst>
          </p:cNvPr>
          <p:cNvSpPr/>
          <p:nvPr/>
        </p:nvSpPr>
        <p:spPr>
          <a:xfrm>
            <a:off x="1379557" y="3852941"/>
            <a:ext cx="1762125" cy="24860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54C13-FDBD-332F-7334-BD671B6A103F}"/>
              </a:ext>
            </a:extLst>
          </p:cNvPr>
          <p:cNvSpPr/>
          <p:nvPr/>
        </p:nvSpPr>
        <p:spPr>
          <a:xfrm>
            <a:off x="3628910" y="3852940"/>
            <a:ext cx="1762125" cy="248602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B9D20-2F98-7955-C1C1-F26FAD2D170D}"/>
                  </a:ext>
                </a:extLst>
              </p:cNvPr>
              <p:cNvSpPr txBox="1"/>
              <p:nvPr/>
            </p:nvSpPr>
            <p:spPr>
              <a:xfrm>
                <a:off x="2547788" y="5723412"/>
                <a:ext cx="4125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3B9D20-2F98-7955-C1C1-F26FAD2D1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88" y="5723412"/>
                <a:ext cx="41254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3C9E8-7BA7-7438-F45F-636F45862157}"/>
                  </a:ext>
                </a:extLst>
              </p:cNvPr>
              <p:cNvSpPr txBox="1"/>
              <p:nvPr/>
            </p:nvSpPr>
            <p:spPr>
              <a:xfrm>
                <a:off x="3710184" y="5723412"/>
                <a:ext cx="43838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3C9E8-7BA7-7438-F45F-636F45862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84" y="5723412"/>
                <a:ext cx="43838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A102C7-0525-6BC5-C466-8E3F795FAC4D}"/>
                  </a:ext>
                </a:extLst>
              </p:cNvPr>
              <p:cNvSpPr txBox="1"/>
              <p:nvPr/>
            </p:nvSpPr>
            <p:spPr>
              <a:xfrm>
                <a:off x="2557315" y="4044056"/>
                <a:ext cx="205229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A102C7-0525-6BC5-C466-8E3F795FA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15" y="4044056"/>
                <a:ext cx="205229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CF47B-0874-40F5-BBA0-551C27FD7DD1}"/>
                  </a:ext>
                </a:extLst>
              </p:cNvPr>
              <p:cNvSpPr txBox="1"/>
              <p:nvPr/>
            </p:nvSpPr>
            <p:spPr>
              <a:xfrm>
                <a:off x="5715141" y="2796825"/>
                <a:ext cx="28318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CF47B-0874-40F5-BBA0-551C27FD7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41" y="2796825"/>
                <a:ext cx="2831801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5631FB-5ED0-8858-5F69-5E4C0F2E1DB5}"/>
                  </a:ext>
                </a:extLst>
              </p:cNvPr>
              <p:cNvSpPr txBox="1"/>
              <p:nvPr/>
            </p:nvSpPr>
            <p:spPr>
              <a:xfrm>
                <a:off x="6424555" y="3445622"/>
                <a:ext cx="5292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Goal: Learn </a:t>
                </a:r>
                <a14:m>
                  <m:oMath xmlns:m="http://schemas.openxmlformats.org/officeDocument/2006/math"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sz="2400" b="1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is small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5631FB-5ED0-8858-5F69-5E4C0F2E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555" y="3445622"/>
                <a:ext cx="5292987" cy="461665"/>
              </a:xfrm>
              <a:prstGeom prst="rect">
                <a:avLst/>
              </a:prstGeom>
              <a:blipFill>
                <a:blip r:embed="rId9"/>
                <a:stretch>
                  <a:fillRect l="-1843" t="-11842" r="-806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00401-663F-BB8A-1814-0C8A8B830B10}"/>
                  </a:ext>
                </a:extLst>
              </p:cNvPr>
              <p:cNvSpPr txBox="1"/>
              <p:nvPr/>
            </p:nvSpPr>
            <p:spPr>
              <a:xfrm>
                <a:off x="6434991" y="4173429"/>
                <a:ext cx="53348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Abadi Extra Light" panose="020B0204020104020204" pitchFamily="34" charset="0"/>
                  </a:rPr>
                  <a:t>Dimensionality of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can be chosen to be smaller or larger than that of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200401-663F-BB8A-1814-0C8A8B83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991" y="4173429"/>
                <a:ext cx="5334881" cy="830997"/>
              </a:xfrm>
              <a:prstGeom prst="rect">
                <a:avLst/>
              </a:prstGeom>
              <a:blipFill>
                <a:blip r:embed="rId10"/>
                <a:stretch>
                  <a:fillRect l="-1829" t="-6618" b="-15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E692E1-F3E0-7EE7-8A1B-D4449AA10F97}"/>
              </a:ext>
            </a:extLst>
          </p:cNvPr>
          <p:cNvSpPr/>
          <p:nvPr/>
        </p:nvSpPr>
        <p:spPr>
          <a:xfrm>
            <a:off x="6546927" y="5072358"/>
            <a:ext cx="1168231" cy="774013"/>
          </a:xfrm>
          <a:prstGeom prst="wedgeRectCallout">
            <a:avLst>
              <a:gd name="adj1" fmla="val -39703"/>
              <a:gd name="adj2" fmla="val -685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using AE for dimensionality reduction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5CA6CB4-3C84-0ACD-00A6-6448DA1C4368}"/>
              </a:ext>
            </a:extLst>
          </p:cNvPr>
          <p:cNvSpPr/>
          <p:nvPr/>
        </p:nvSpPr>
        <p:spPr>
          <a:xfrm>
            <a:off x="7769380" y="5102914"/>
            <a:ext cx="1779376" cy="830997"/>
          </a:xfrm>
          <a:prstGeom prst="wedgeRectCallout">
            <a:avLst>
              <a:gd name="adj1" fmla="val -39703"/>
              <a:gd name="adj2" fmla="val -685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we want to learn “overcomplete” feature representations of the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F104646F-7A46-D975-27FD-471F514341D1}"/>
                  </a:ext>
                </a:extLst>
              </p:cNvPr>
              <p:cNvSpPr/>
              <p:nvPr/>
            </p:nvSpPr>
            <p:spPr>
              <a:xfrm>
                <a:off x="9829801" y="5004426"/>
                <a:ext cx="2187212" cy="1217697"/>
              </a:xfrm>
              <a:prstGeom prst="wedgeRectCallout">
                <a:avLst>
                  <a:gd name="adj1" fmla="val -66367"/>
                  <a:gd name="adj2" fmla="val -3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such cases, need to impose additional constraints on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so that we don’t learn an identify mapping from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F104646F-7A46-D975-27FD-471F51434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1" y="5004426"/>
                <a:ext cx="2187212" cy="1217697"/>
              </a:xfrm>
              <a:prstGeom prst="wedgeRectCallout">
                <a:avLst>
                  <a:gd name="adj1" fmla="val -66367"/>
                  <a:gd name="adj2" fmla="val -305"/>
                </a:avLst>
              </a:prstGeom>
              <a:blipFill>
                <a:blip r:embed="rId11"/>
                <a:stretch>
                  <a:fillRect b="-1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27A1DDC-91C8-1548-60BD-2BC0694C85C8}"/>
                  </a:ext>
                </a:extLst>
              </p:cNvPr>
              <p:cNvSpPr/>
              <p:nvPr/>
            </p:nvSpPr>
            <p:spPr>
              <a:xfrm>
                <a:off x="66066" y="2566195"/>
                <a:ext cx="2774198" cy="615554"/>
              </a:xfrm>
              <a:prstGeom prst="wedgeRectCallout">
                <a:avLst>
                  <a:gd name="adj1" fmla="val 59398"/>
                  <a:gd name="adj2" fmla="val 5611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using a prior on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we can a probabilistic latent variable model called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variational auto-encoder (VAE)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E27A1DDC-91C8-1548-60BD-2BC0694C8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" y="2566195"/>
                <a:ext cx="2774198" cy="615554"/>
              </a:xfrm>
              <a:prstGeom prst="wedgeRectCallout">
                <a:avLst>
                  <a:gd name="adj1" fmla="val 59398"/>
                  <a:gd name="adj2" fmla="val 56113"/>
                </a:avLst>
              </a:prstGeom>
              <a:blipFill>
                <a:blip r:embed="rId12"/>
                <a:stretch>
                  <a:fillRect l="-395" t="-8772" b="-701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BCC20991-BC89-3D62-0F4F-D198473EBA38}"/>
              </a:ext>
            </a:extLst>
          </p:cNvPr>
          <p:cNvSpPr/>
          <p:nvPr/>
        </p:nvSpPr>
        <p:spPr>
          <a:xfrm>
            <a:off x="8659068" y="1621055"/>
            <a:ext cx="2774198" cy="868482"/>
          </a:xfrm>
          <a:prstGeom prst="wedgeRectCallout">
            <a:avLst>
              <a:gd name="adj1" fmla="val -61459"/>
              <a:gd name="adj2" fmla="val 3225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Usually only the encoder is of use after the AE has been trained (unless we want to use the decoder for reconstructing the inputs later)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3D61853-096A-5D57-486B-04E9BC079AB7}"/>
              </a:ext>
            </a:extLst>
          </p:cNvPr>
          <p:cNvSpPr/>
          <p:nvPr/>
        </p:nvSpPr>
        <p:spPr>
          <a:xfrm>
            <a:off x="3256358" y="2456902"/>
            <a:ext cx="2447631" cy="880774"/>
          </a:xfrm>
          <a:prstGeom prst="wedgeRectCallout">
            <a:avLst>
              <a:gd name="adj1" fmla="val -64040"/>
              <a:gd name="adj2" fmla="val 737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VAE can also generate synthetic data usings its decoder (standard AE’s decoder can’t generate “new” data)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3F8C263-735E-0768-239E-2D10C138FEAD}"/>
              </a:ext>
            </a:extLst>
          </p:cNvPr>
          <p:cNvSpPr/>
          <p:nvPr/>
        </p:nvSpPr>
        <p:spPr>
          <a:xfrm>
            <a:off x="4123533" y="139848"/>
            <a:ext cx="2774198" cy="868482"/>
          </a:xfrm>
          <a:prstGeom prst="wedgeRectCallout">
            <a:avLst>
              <a:gd name="adj1" fmla="val -65121"/>
              <a:gd name="adj2" fmla="val 152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 special type of self-supervised learning: The whole input is being predicted by first compressing it and then uncompressing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5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Convolution-less Models for Images: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ViT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Transformers can be used for images as well</a:t>
            </a:r>
            <a:r>
              <a:rPr lang="en-IN" sz="2400" baseline="30000" dirty="0">
                <a:latin typeface="Abadi Extra Light" panose="020B0204020104020204" pitchFamily="34" charset="0"/>
              </a:rPr>
              <a:t>#</a:t>
            </a:r>
            <a:r>
              <a:rPr lang="en-IN" sz="2400" dirty="0">
                <a:latin typeface="Abadi Extra Light" panose="020B0204020104020204" pitchFamily="34" charset="0"/>
              </a:rPr>
              <a:t>. For image classification, it looks like this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Early work showed </a:t>
            </a:r>
            <a:r>
              <a:rPr lang="en-GB" sz="2600" dirty="0" err="1">
                <a:latin typeface="Abadi Extra Light" panose="020B0204020104020204" pitchFamily="34" charset="0"/>
              </a:rPr>
              <a:t>ViT</a:t>
            </a:r>
            <a:r>
              <a:rPr lang="en-GB" sz="2600" dirty="0">
                <a:latin typeface="Abadi Extra Light" panose="020B0204020104020204" pitchFamily="34" charset="0"/>
              </a:rPr>
              <a:t> can outperform CNNs given very large amount of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However, recent work</a:t>
            </a:r>
            <a:r>
              <a:rPr lang="en-GB" sz="2600" baseline="30000" dirty="0">
                <a:latin typeface="Abadi Extra Light" panose="020B0204020104020204" pitchFamily="34" charset="0"/>
              </a:rPr>
              <a:t>*</a:t>
            </a:r>
            <a:r>
              <a:rPr lang="en-GB" sz="2600" dirty="0">
                <a:latin typeface="Abadi Extra Light" panose="020B0204020104020204" pitchFamily="34" charset="0"/>
              </a:rPr>
              <a:t> has shown that good old CNNs still rule! </a:t>
            </a:r>
            <a:r>
              <a:rPr lang="en-GB" sz="2600" dirty="0" err="1">
                <a:latin typeface="Abadi Extra Light" panose="020B0204020104020204" pitchFamily="34" charset="0"/>
              </a:rPr>
              <a:t>ViT</a:t>
            </a:r>
            <a:r>
              <a:rPr lang="en-GB" sz="2600" dirty="0">
                <a:latin typeface="Abadi Extra Light" panose="020B0204020104020204" pitchFamily="34" charset="0"/>
              </a:rPr>
              <a:t> and CNN perform comparably at scale, i.e., when both given large amount of compute and training data</a:t>
            </a: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F6173-A83A-CF39-58B4-CA21E92F8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07" y="1634544"/>
            <a:ext cx="4455654" cy="3160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C8BD5-507D-1C79-2333-EEDC57D4C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944" y="1640017"/>
            <a:ext cx="1540084" cy="3160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AC6AB7-C9D6-1794-6BAB-97B393AF4B43}"/>
              </a:ext>
            </a:extLst>
          </p:cNvPr>
          <p:cNvSpPr txBox="1"/>
          <p:nvPr/>
        </p:nvSpPr>
        <p:spPr>
          <a:xfrm>
            <a:off x="104310" y="6596390"/>
            <a:ext cx="39372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</a:t>
            </a:r>
            <a:r>
              <a:rPr lang="en-GB" sz="1100" dirty="0" err="1"/>
              <a:t>ConvNets</a:t>
            </a:r>
            <a:r>
              <a:rPr lang="en-GB" sz="1100" dirty="0"/>
              <a:t> Match Vision Transformers at Scale (Smith et al, 2023)</a:t>
            </a:r>
            <a:endParaRPr lang="en-IN" sz="1100" dirty="0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E888682-4484-B934-40C7-8DD238B614C5}"/>
              </a:ext>
            </a:extLst>
          </p:cNvPr>
          <p:cNvSpPr/>
          <p:nvPr/>
        </p:nvSpPr>
        <p:spPr>
          <a:xfrm>
            <a:off x="1096804" y="3604921"/>
            <a:ext cx="1579030" cy="663969"/>
          </a:xfrm>
          <a:prstGeom prst="wedgeRectCallout">
            <a:avLst>
              <a:gd name="adj1" fmla="val 64475"/>
              <a:gd name="adj2" fmla="val 3548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Treat image patches as tokens of a sequence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2B9A6FF-3946-8EDE-CC58-44D3AA9F00CD}"/>
              </a:ext>
            </a:extLst>
          </p:cNvPr>
          <p:cNvSpPr/>
          <p:nvPr/>
        </p:nvSpPr>
        <p:spPr>
          <a:xfrm>
            <a:off x="1097462" y="4408494"/>
            <a:ext cx="1579030" cy="427722"/>
          </a:xfrm>
          <a:prstGeom prst="wedgeRectCallout">
            <a:avLst>
              <a:gd name="adj1" fmla="val 41312"/>
              <a:gd name="adj2" fmla="val -772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use the position information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3E959B1-4C9A-AAAB-CA69-FD28AB2146F8}"/>
              </a:ext>
            </a:extLst>
          </p:cNvPr>
          <p:cNvSpPr/>
          <p:nvPr/>
        </p:nvSpPr>
        <p:spPr>
          <a:xfrm>
            <a:off x="6803242" y="2136038"/>
            <a:ext cx="1938422" cy="494500"/>
          </a:xfrm>
          <a:prstGeom prst="wedgeRectCallout">
            <a:avLst>
              <a:gd name="adj1" fmla="val -49490"/>
              <a:gd name="adj2" fmla="val 729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Only the encoder part of the transformer needed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C1DD64A-75BC-4B05-8C0C-706B6741EC84}"/>
              </a:ext>
            </a:extLst>
          </p:cNvPr>
          <p:cNvSpPr/>
          <p:nvPr/>
        </p:nvSpPr>
        <p:spPr>
          <a:xfrm>
            <a:off x="7147061" y="2770142"/>
            <a:ext cx="1733243" cy="603667"/>
          </a:xfrm>
          <a:prstGeom prst="wedgeRectCallout">
            <a:avLst>
              <a:gd name="adj1" fmla="val 42518"/>
              <a:gd name="adj2" fmla="val -748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On the output side, we just need an MLP with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softmax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outout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261692-38E5-49B6-8F41-9485B5F5BFB4}"/>
              </a:ext>
            </a:extLst>
          </p:cNvPr>
          <p:cNvSpPr txBox="1"/>
          <p:nvPr/>
        </p:nvSpPr>
        <p:spPr>
          <a:xfrm>
            <a:off x="104310" y="6364116"/>
            <a:ext cx="6173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# An Image is Worth 16x16 Words: Transformers for Image Recognition at Scale (</a:t>
            </a:r>
            <a:r>
              <a:rPr lang="en-GB" sz="1100" dirty="0" err="1"/>
              <a:t>Dosovitskiy</a:t>
            </a:r>
            <a:r>
              <a:rPr lang="en-GB" sz="1100" dirty="0"/>
              <a:t> et al, 2020)</a:t>
            </a:r>
            <a:endParaRPr lang="en-I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558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19" grpId="0" animBg="1"/>
      <p:bldP spid="20" grpId="0" animBg="1"/>
      <p:bldP spid="21" grpId="0" animBg="1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41743</TotalTime>
  <Words>2330</Words>
  <Application>Microsoft Office PowerPoint</Application>
  <PresentationFormat>Widescreen</PresentationFormat>
  <Paragraphs>428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Deep Neural Networks:  Assorted Topics and Some Recent Advances</vt:lpstr>
      <vt:lpstr>Transformers     (recap)</vt:lpstr>
      <vt:lpstr>Layer Normalization</vt:lpstr>
      <vt:lpstr>Residual/Skip Connections</vt:lpstr>
      <vt:lpstr>Transformers have many variants</vt:lpstr>
      <vt:lpstr>Fine-tuning and Transfer Learning</vt:lpstr>
      <vt:lpstr>Unsupervised Pre-training</vt:lpstr>
      <vt:lpstr>Auto-encoders</vt:lpstr>
      <vt:lpstr>Convolution-less Models for Images: ViT</vt:lpstr>
      <vt:lpstr>Convolution-less Models for Images: MLP-mixer</vt:lpstr>
      <vt:lpstr>Bias-Variance Trade-off</vt:lpstr>
      <vt:lpstr>Bias-Variance Trade-off</vt:lpstr>
      <vt:lpstr>Deep Neural Nets and Bias-Variance Trade-off</vt:lpstr>
      <vt:lpstr>Double Descent Phenomenon</vt:lpstr>
      <vt:lpstr>Deep Neural Networks: A Summary</vt:lpstr>
      <vt:lpstr>Common Types of Layers used in Deep Learning</vt:lpstr>
      <vt:lpstr>Popular Deep Learning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Nets and Transformers</dc:title>
  <dc:creator>Piyush Rai</dc:creator>
  <cp:lastModifiedBy>Piyush Rai</cp:lastModifiedBy>
  <cp:revision>913</cp:revision>
  <dcterms:created xsi:type="dcterms:W3CDTF">2020-07-07T20:42:16Z</dcterms:created>
  <dcterms:modified xsi:type="dcterms:W3CDTF">2023-11-11T10:44:02Z</dcterms:modified>
</cp:coreProperties>
</file>