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48"/>
  </p:notesMasterIdLst>
  <p:sldIdLst>
    <p:sldId id="583" r:id="rId2"/>
    <p:sldId id="558" r:id="rId3"/>
    <p:sldId id="565" r:id="rId4"/>
    <p:sldId id="560" r:id="rId5"/>
    <p:sldId id="561" r:id="rId6"/>
    <p:sldId id="618" r:id="rId7"/>
    <p:sldId id="563" r:id="rId8"/>
    <p:sldId id="564" r:id="rId9"/>
    <p:sldId id="566" r:id="rId10"/>
    <p:sldId id="626" r:id="rId11"/>
    <p:sldId id="584" r:id="rId12"/>
    <p:sldId id="613" r:id="rId13"/>
    <p:sldId id="586" r:id="rId14"/>
    <p:sldId id="587" r:id="rId15"/>
    <p:sldId id="627" r:id="rId16"/>
    <p:sldId id="588" r:id="rId17"/>
    <p:sldId id="589" r:id="rId18"/>
    <p:sldId id="590" r:id="rId19"/>
    <p:sldId id="591" r:id="rId20"/>
    <p:sldId id="592" r:id="rId21"/>
    <p:sldId id="593" r:id="rId22"/>
    <p:sldId id="594" r:id="rId23"/>
    <p:sldId id="595" r:id="rId24"/>
    <p:sldId id="596" r:id="rId25"/>
    <p:sldId id="597" r:id="rId26"/>
    <p:sldId id="598" r:id="rId27"/>
    <p:sldId id="599" r:id="rId28"/>
    <p:sldId id="600" r:id="rId29"/>
    <p:sldId id="601" r:id="rId30"/>
    <p:sldId id="602" r:id="rId31"/>
    <p:sldId id="622" r:id="rId32"/>
    <p:sldId id="603" r:id="rId33"/>
    <p:sldId id="604" r:id="rId34"/>
    <p:sldId id="625" r:id="rId35"/>
    <p:sldId id="623" r:id="rId36"/>
    <p:sldId id="617" r:id="rId37"/>
    <p:sldId id="616" r:id="rId38"/>
    <p:sldId id="615" r:id="rId39"/>
    <p:sldId id="614" r:id="rId40"/>
    <p:sldId id="624" r:id="rId41"/>
    <p:sldId id="606" r:id="rId42"/>
    <p:sldId id="607" r:id="rId43"/>
    <p:sldId id="608" r:id="rId44"/>
    <p:sldId id="609" r:id="rId45"/>
    <p:sldId id="610" r:id="rId46"/>
    <p:sldId id="611" r:id="rId4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3789" autoAdjust="0"/>
  </p:normalViewPr>
  <p:slideViewPr>
    <p:cSldViewPr>
      <p:cViewPr varScale="1">
        <p:scale>
          <a:sx n="77" d="100"/>
          <a:sy n="77" d="100"/>
        </p:scale>
        <p:origin x="163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A11241E8-54E6-B84F-9EF7-B452A81BDBC0}"/>
    <pc:docChg chg="modSld">
      <pc:chgData name="Raghunath Tewari" userId="2638bdda-d406-4938-a2a6-e4e967acb772" providerId="ADAL" clId="{A11241E8-54E6-B84F-9EF7-B452A81BDBC0}" dt="2020-01-29T03:44:48.465" v="2" actId="1076"/>
      <pc:docMkLst>
        <pc:docMk/>
      </pc:docMkLst>
      <pc:sldChg chg="modSp">
        <pc:chgData name="Raghunath Tewari" userId="2638bdda-d406-4938-a2a6-e4e967acb772" providerId="ADAL" clId="{A11241E8-54E6-B84F-9EF7-B452A81BDBC0}" dt="2020-01-29T03:44:48.465" v="2" actId="1076"/>
        <pc:sldMkLst>
          <pc:docMk/>
          <pc:sldMk cId="1592089375" sldId="565"/>
        </pc:sldMkLst>
        <pc:spChg chg="mod">
          <ac:chgData name="Raghunath Tewari" userId="2638bdda-d406-4938-a2a6-e4e967acb772" providerId="ADAL" clId="{A11241E8-54E6-B84F-9EF7-B452A81BDBC0}" dt="2020-01-29T03:44:48.465" v="2" actId="1076"/>
          <ac:spMkLst>
            <pc:docMk/>
            <pc:sldMk cId="1592089375" sldId="565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CF1C78AD-45A9-0E4A-A077-56035FCC1173}"/>
    <pc:docChg chg="modSld">
      <pc:chgData name="Raghunath Tewari" userId="2638bdda-d406-4938-a2a6-e4e967acb772" providerId="ADAL" clId="{CF1C78AD-45A9-0E4A-A077-56035FCC1173}" dt="2021-02-04T03:30:33.147" v="5" actId="20577"/>
      <pc:docMkLst>
        <pc:docMk/>
      </pc:docMkLst>
      <pc:sldChg chg="modSp mod">
        <pc:chgData name="Raghunath Tewari" userId="2638bdda-d406-4938-a2a6-e4e967acb772" providerId="ADAL" clId="{CF1C78AD-45A9-0E4A-A077-56035FCC1173}" dt="2021-02-04T03:30:33.147" v="5" actId="20577"/>
        <pc:sldMkLst>
          <pc:docMk/>
          <pc:sldMk cId="3216719518" sldId="583"/>
        </pc:sldMkLst>
        <pc:spChg chg="mod">
          <ac:chgData name="Raghunath Tewari" userId="2638bdda-d406-4938-a2a6-e4e967acb772" providerId="ADAL" clId="{CF1C78AD-45A9-0E4A-A077-56035FCC1173}" dt="2021-02-04T03:30:33.147" v="5" actId="20577"/>
          <ac:spMkLst>
            <pc:docMk/>
            <pc:sldMk cId="3216719518" sldId="583"/>
            <ac:spMk id="2" creationId="{00000000-0000-0000-0000-000000000000}"/>
          </ac:spMkLst>
        </pc:spChg>
      </pc:sldChg>
    </pc:docChg>
  </pc:docChgLst>
  <pc:docChgLst>
    <pc:chgData name="Havi Bohra" userId="fa2425a5-a17c-4ff4-a3e9-ad162dccfc59" providerId="ADAL" clId="{B0729103-7FFF-4A6F-B805-CD1C0CCA6105}"/>
    <pc:docChg chg="addSld">
      <pc:chgData name="Havi Bohra" userId="fa2425a5-a17c-4ff4-a3e9-ad162dccfc59" providerId="ADAL" clId="{B0729103-7FFF-4A6F-B805-CD1C0CCA6105}" dt="2023-09-08T15:26:01.734" v="0" actId="680"/>
      <pc:docMkLst>
        <pc:docMk/>
      </pc:docMkLst>
      <pc:sldChg chg="new">
        <pc:chgData name="Havi Bohra" userId="fa2425a5-a17c-4ff4-a3e9-ad162dccfc59" providerId="ADAL" clId="{B0729103-7FFF-4A6F-B805-CD1C0CCA6105}" dt="2023-09-08T15:26:01.734" v="0" actId="680"/>
        <pc:sldMkLst>
          <pc:docMk/>
          <pc:sldMk cId="230578711" sldId="62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9/8/2023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0.png"/><Relationship Id="rId7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79248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12:</a:t>
            </a:r>
            <a:endParaRPr lang="en-US" sz="2400" b="1" dirty="0">
              <a:solidFill>
                <a:srgbClr val="C00000"/>
              </a:solidFill>
            </a:endParaRP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rgbClr val="FF0000"/>
                </a:solidFill>
              </a:rPr>
              <a:t>Queue</a:t>
            </a:r>
            <a:r>
              <a:rPr lang="en-US" sz="2000" b="1" dirty="0">
                <a:solidFill>
                  <a:schemeClr val="tx1"/>
                </a:solidFill>
              </a:rPr>
              <a:t> :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a new data Structure : </a:t>
            </a:r>
          </a:p>
          <a:p>
            <a:pPr marL="457200" indent="-4572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1800" b="1" dirty="0">
                <a:solidFill>
                  <a:schemeClr val="tx1"/>
                </a:solidFill>
              </a:rPr>
              <a:t>Finding </a:t>
            </a:r>
            <a:r>
              <a:rPr lang="en-US" sz="1800" b="1" dirty="0">
                <a:solidFill>
                  <a:srgbClr val="7030A0"/>
                </a:solidFill>
              </a:rPr>
              <a:t>shortest route in a grid </a:t>
            </a:r>
            <a:r>
              <a:rPr lang="en-US" sz="1800" b="1" dirty="0">
                <a:solidFill>
                  <a:schemeClr val="tx1"/>
                </a:solidFill>
              </a:rPr>
              <a:t>in presence of obstacles </a:t>
            </a:r>
            <a:endParaRPr 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1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Exercise Questions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stack using a single queue (you need to define the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pop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push</a:t>
            </a:r>
            <a:r>
              <a:rPr lang="en-US" sz="2400" dirty="0">
                <a:sym typeface="Wingdings" pitchFamily="2" charset="2"/>
              </a:rPr>
              <a:t> operations  using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sz="2400" dirty="0">
                <a:sym typeface="Wingdings" pitchFamily="2" charset="2"/>
              </a:rPr>
              <a:t> and </a:t>
            </a:r>
            <a:r>
              <a:rPr lang="en-US" sz="2400" dirty="0">
                <a:solidFill>
                  <a:srgbClr val="C00000"/>
                </a:solidFill>
                <a:sym typeface="Wingdings" pitchFamily="2" charset="2"/>
              </a:rPr>
              <a:t>dequeue)</a:t>
            </a:r>
            <a:r>
              <a:rPr lang="en-US" sz="2400" dirty="0">
                <a:sym typeface="Wingdings" pitchFamily="2" charset="2"/>
              </a:rPr>
              <a:t>?</a:t>
            </a:r>
            <a:br>
              <a:rPr lang="en-US" sz="2400" dirty="0">
                <a:sym typeface="Wingdings" pitchFamily="2" charset="2"/>
              </a:rPr>
            </a:b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What about the converse?</a:t>
            </a:r>
            <a:br>
              <a:rPr lang="en-US" sz="2400" dirty="0">
                <a:sym typeface="Wingdings" pitchFamily="2" charset="2"/>
              </a:rPr>
            </a:br>
            <a:endParaRPr lang="en-US" sz="2400" dirty="0">
              <a:sym typeface="Wingdings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ym typeface="Wingdings" pitchFamily="2" charset="2"/>
              </a:rPr>
              <a:t>Can you implement a queue using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a) a single stack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b) two stacks</a:t>
            </a:r>
            <a:br>
              <a:rPr lang="en-US" sz="2400" dirty="0">
                <a:sym typeface="Wingdings" pitchFamily="2" charset="2"/>
              </a:rPr>
            </a:br>
            <a:r>
              <a:rPr lang="en-US" sz="2400" dirty="0">
                <a:sym typeface="Wingdings" pitchFamily="2" charset="2"/>
              </a:rPr>
              <a:t>c) single stack and recursion?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57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Shortest route </a:t>
            </a:r>
            <a:r>
              <a:rPr lang="en-US" sz="3600" b="1" dirty="0"/>
              <a:t>in a grid with </a:t>
            </a:r>
            <a:r>
              <a:rPr lang="en-US" sz="3600" b="1" dirty="0">
                <a:solidFill>
                  <a:srgbClr val="C00000"/>
                </a:solidFill>
              </a:rPr>
              <a:t>obstacles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sz="28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46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8956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Shortest route </a:t>
            </a:r>
            <a:r>
              <a:rPr lang="en-US" sz="4000" b="1" dirty="0"/>
              <a:t>in a grid</a:t>
            </a:r>
            <a:br>
              <a:rPr lang="en-US" sz="4000" b="1" dirty="0"/>
            </a:br>
            <a:endParaRPr lang="en-US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From a cell in the grid, we can move to any of its </a:t>
                </a:r>
                <a:r>
                  <a:rPr lang="en-US" sz="2000" u="sng" dirty="0"/>
                  <a:t>neighboring</a:t>
                </a:r>
                <a:r>
                  <a:rPr lang="en-US" sz="2000" dirty="0"/>
                  <a:t> cell in one </a:t>
                </a:r>
                <a:r>
                  <a:rPr lang="en-US" sz="2000" u="sng" dirty="0"/>
                  <a:t>step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Problem:</a:t>
                </a:r>
                <a:r>
                  <a:rPr lang="en-US" sz="2000" dirty="0"/>
                  <a:t> From </a:t>
                </a:r>
                <a:r>
                  <a:rPr lang="en-US" sz="2000" u="sng" dirty="0"/>
                  <a:t>top left corner</a:t>
                </a:r>
                <a:r>
                  <a:rPr lang="en-US" sz="2000" dirty="0"/>
                  <a:t>, find shortest route to each cell </a:t>
                </a:r>
                <a:r>
                  <a:rPr lang="en-US" sz="2000" u="sng" dirty="0"/>
                  <a:t>avoiding</a:t>
                </a:r>
                <a:r>
                  <a:rPr lang="en-US" sz="2000" dirty="0"/>
                  <a:t>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obstacles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Input </a:t>
                </a:r>
                <a:r>
                  <a:rPr lang="en-US" sz="2000" dirty="0"/>
                  <a:t>: a Boolean matrix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representing the grid such that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  <m:r>
                      <a:rPr lang="en-US" sz="20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]</m:t>
                    </m:r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0070C0"/>
                    </a:solidFill>
                  </a:rPr>
                  <a:t>0</a:t>
                </a:r>
                <a:r>
                  <a:rPr lang="en-US" sz="2000" dirty="0"/>
                  <a:t>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 is an </a:t>
                </a:r>
                <a:r>
                  <a:rPr lang="en-US" sz="2000" dirty="0">
                    <a:solidFill>
                      <a:srgbClr val="C00000"/>
                    </a:solidFill>
                  </a:rPr>
                  <a:t>obstacle</a:t>
                </a:r>
                <a:r>
                  <a:rPr lang="en-US" sz="2000" dirty="0"/>
                  <a:t>, and 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 otherwise.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143000"/>
                <a:ext cx="8610600" cy="5029200"/>
              </a:xfrm>
              <a:blipFill rotWithShape="1">
                <a:blip r:embed="rId2"/>
                <a:stretch>
                  <a:fillRect l="-779" t="-606" r="-14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2667000" y="3048000"/>
            <a:ext cx="0" cy="20513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2667000" y="5099372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3886200" y="5099372"/>
            <a:ext cx="0" cy="3870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H="1">
            <a:off x="2667000" y="5486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2667000" y="5486400"/>
            <a:ext cx="0" cy="4021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791326" y="3048000"/>
            <a:ext cx="19330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724400" y="3048000"/>
            <a:ext cx="1" cy="304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724401" y="6096000"/>
            <a:ext cx="38099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105400" y="5486400"/>
            <a:ext cx="1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5105402" y="5486400"/>
            <a:ext cx="15239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 rot="16200000">
            <a:off x="2576764" y="5805235"/>
            <a:ext cx="228599" cy="20052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 rot="16200000">
            <a:off x="5204122" y="5387138"/>
            <a:ext cx="189575" cy="19852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9718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9174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8956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4191000" y="4146871"/>
            <a:ext cx="601580" cy="621657"/>
            <a:chOff x="3392904" y="3874143"/>
            <a:chExt cx="601580" cy="621657"/>
          </a:xfrm>
          <a:solidFill>
            <a:schemeClr val="accent3">
              <a:lumMod val="75000"/>
            </a:schemeClr>
          </a:solidFill>
        </p:grpSpPr>
        <p:sp>
          <p:nvSpPr>
            <p:cNvPr id="78" name="Rectangle 77"/>
            <p:cNvSpPr/>
            <p:nvPr/>
          </p:nvSpPr>
          <p:spPr>
            <a:xfrm>
              <a:off x="3781926" y="4062298"/>
              <a:ext cx="212558" cy="204902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3581400" y="3874143"/>
              <a:ext cx="200526" cy="20490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3581400" y="4275574"/>
              <a:ext cx="212558" cy="220226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3392904" y="4046974"/>
              <a:ext cx="200528" cy="2286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Rectangle 88"/>
          <p:cNvSpPr/>
          <p:nvPr/>
        </p:nvSpPr>
        <p:spPr>
          <a:xfrm>
            <a:off x="4371474" y="4343400"/>
            <a:ext cx="208548" cy="21143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grpSp>
        <p:nvGrpSpPr>
          <p:cNvPr id="61" name="Group 60"/>
          <p:cNvGrpSpPr/>
          <p:nvPr/>
        </p:nvGrpSpPr>
        <p:grpSpPr>
          <a:xfrm>
            <a:off x="76200" y="6096000"/>
            <a:ext cx="2817581" cy="457200"/>
            <a:chOff x="76200" y="6096000"/>
            <a:chExt cx="2817581" cy="457200"/>
          </a:xfrm>
        </p:grpSpPr>
        <p:cxnSp>
          <p:nvCxnSpPr>
            <p:cNvPr id="52" name="Straight Arrow Connector 51"/>
            <p:cNvCxnSpPr/>
            <p:nvPr/>
          </p:nvCxnSpPr>
          <p:spPr>
            <a:xfrm flipV="1">
              <a:off x="1143000" y="6096000"/>
              <a:ext cx="1750781" cy="28294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200" y="6183868"/>
              <a:ext cx="1054969" cy="36933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obstacles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89169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97" grpId="0" animBg="1"/>
      <p:bldP spid="98" grpId="0" animBg="1"/>
      <p:bldP spid="101" grpId="0" animBg="1"/>
      <p:bldP spid="89" grpId="0" animBg="1"/>
      <p:bldP spid="8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1: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Realizing </a:t>
            </a:r>
          </a:p>
          <a:p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rgbClr val="7030A0"/>
                </a:solidFill>
              </a:rPr>
              <a:t>nontriviality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of the problem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67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16002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4000" dirty="0"/>
              <a:t>Shortest route in a grid</a:t>
            </a:r>
            <a:br>
              <a:rPr lang="en-US" sz="4000" dirty="0"/>
            </a:br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50" name="Content Placeholder 49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8006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b="1" dirty="0">
                <a:solidFill>
                  <a:srgbClr val="7030A0"/>
                </a:solidFill>
              </a:rPr>
              <a:t>Definition:  </a:t>
            </a:r>
            <a:r>
              <a:rPr lang="en-US" sz="1800" dirty="0"/>
              <a:t>Distance of a cell </a:t>
            </a:r>
            <a:r>
              <a:rPr lang="en-US" sz="1800" b="1" dirty="0">
                <a:solidFill>
                  <a:srgbClr val="00B0F0"/>
                </a:solidFill>
              </a:rPr>
              <a:t>c</a:t>
            </a:r>
            <a:r>
              <a:rPr lang="en-US" sz="1800" dirty="0"/>
              <a:t> from another cell </a:t>
            </a:r>
            <a:r>
              <a:rPr lang="en-US" sz="1800" b="1" dirty="0">
                <a:solidFill>
                  <a:srgbClr val="00B0F0"/>
                </a:solidFill>
              </a:rPr>
              <a:t>c’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/>
              <a:t>                      is the length (number of steps) of the shortest route between </a:t>
            </a:r>
            <a:r>
              <a:rPr lang="en-US" sz="1800" b="1" dirty="0">
                <a:solidFill>
                  <a:srgbClr val="00B0F0"/>
                </a:solidFill>
              </a:rPr>
              <a:t>c</a:t>
            </a:r>
            <a:r>
              <a:rPr lang="en-US" sz="1800" dirty="0"/>
              <a:t> and </a:t>
            </a:r>
            <a:r>
              <a:rPr lang="en-US" sz="1800" b="1" dirty="0">
                <a:solidFill>
                  <a:srgbClr val="00B0F0"/>
                </a:solidFill>
              </a:rPr>
              <a:t>c’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/>
              <a:t>We shall design algorithm for computing </a:t>
            </a:r>
            <a:r>
              <a:rPr lang="en-US" sz="1800" b="1" dirty="0">
                <a:solidFill>
                  <a:srgbClr val="7030A0"/>
                </a:solidFill>
              </a:rPr>
              <a:t>distance</a:t>
            </a:r>
            <a:r>
              <a:rPr lang="en-US" sz="1800" b="1" dirty="0"/>
              <a:t> of each cell from the start-cell.</a:t>
            </a:r>
          </a:p>
          <a:p>
            <a:pPr marL="0" indent="0">
              <a:buNone/>
            </a:pPr>
            <a:r>
              <a:rPr lang="en-US" sz="1800" dirty="0"/>
              <a:t>     As an exercise, you should extend it to a data structure for retrieving shortest route.</a:t>
            </a:r>
            <a:endParaRPr lang="en-US" sz="1800" b="1" dirty="0"/>
          </a:p>
        </p:txBody>
      </p:sp>
      <p:sp>
        <p:nvSpPr>
          <p:cNvPr id="101" name="Right Arrow 100"/>
          <p:cNvSpPr/>
          <p:nvPr/>
        </p:nvSpPr>
        <p:spPr>
          <a:xfrm>
            <a:off x="2133600" y="16764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16220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16002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16002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0574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/>
          <p:cNvCxnSpPr/>
          <p:nvPr/>
        </p:nvCxnSpPr>
        <p:spPr>
          <a:xfrm>
            <a:off x="2791326" y="1752600"/>
            <a:ext cx="10948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86200" y="1765265"/>
            <a:ext cx="0" cy="17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3886200" y="1917665"/>
            <a:ext cx="457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343400" y="1938704"/>
            <a:ext cx="0" cy="4116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691324" y="2350351"/>
            <a:ext cx="65207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712037" y="2236765"/>
            <a:ext cx="1" cy="1135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ounded Rectangle 67"/>
          <p:cNvSpPr/>
          <p:nvPr/>
        </p:nvSpPr>
        <p:spPr>
          <a:xfrm>
            <a:off x="228600" y="6019800"/>
            <a:ext cx="8153400" cy="457200"/>
          </a:xfrm>
          <a:prstGeom prst="roundRect">
            <a:avLst>
              <a:gd name="adj" fmla="val 0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uiExpand="1" build="p"/>
      <p:bldP spid="6" grpId="0" animBg="1"/>
      <p:bldP spid="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2C818F-CCB1-713D-4EF9-6C52F35F5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78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Get</a:t>
            </a:r>
            <a:r>
              <a:rPr lang="en-US" sz="4000" b="1" dirty="0">
                <a:solidFill>
                  <a:srgbClr val="7030A0"/>
                </a:solidFill>
              </a:rPr>
              <a:t> inspiration </a:t>
            </a:r>
            <a:r>
              <a:rPr lang="en-US" sz="4000" b="1" dirty="0"/>
              <a:t>from nature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pic>
        <p:nvPicPr>
          <p:cNvPr id="1026" name="Picture 2" descr="http://www.ripples.ca/_mndata/ripples/uploaded_images/976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24100"/>
            <a:ext cx="8229600" cy="329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own Ribbon 6"/>
          <p:cNvSpPr/>
          <p:nvPr/>
        </p:nvSpPr>
        <p:spPr>
          <a:xfrm>
            <a:off x="1447800" y="5638800"/>
            <a:ext cx="6858000" cy="609600"/>
          </a:xfrm>
          <a:prstGeom prst="ribbon">
            <a:avLst>
              <a:gd name="adj1" fmla="val 16667"/>
              <a:gd name="adj2" fmla="val 75000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 ripples travels along  the shortest route ?</a:t>
            </a:r>
          </a:p>
        </p:txBody>
      </p:sp>
      <p:sp>
        <p:nvSpPr>
          <p:cNvPr id="5" name="AutoShape 2" descr="https://encrypted-tbn1.google.com/images?q=tbn:ANd9GcQu5xWADgyXuXBbHGgEgKxPr7_Uqdn8GPakQl5GNRbSF3zXVKBb"/>
          <p:cNvSpPr>
            <a:spLocks noChangeAspect="1" noChangeArrowheads="1"/>
          </p:cNvSpPr>
          <p:nvPr/>
        </p:nvSpPr>
        <p:spPr bwMode="auto">
          <a:xfrm>
            <a:off x="155575" y="-884238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315200" y="3810000"/>
            <a:ext cx="381000" cy="1828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7696200" y="4419600"/>
            <a:ext cx="304800" cy="3048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/>
          <p:cNvCxnSpPr>
            <a:endCxn id="9" idx="2"/>
          </p:cNvCxnSpPr>
          <p:nvPr/>
        </p:nvCxnSpPr>
        <p:spPr>
          <a:xfrm>
            <a:off x="4572000" y="3810000"/>
            <a:ext cx="3124200" cy="762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572000" y="3810000"/>
            <a:ext cx="3276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848600" y="3810000"/>
            <a:ext cx="0" cy="60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544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4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Shortest route in a grid</a:t>
            </a:r>
            <a:br>
              <a:rPr lang="en-US" sz="4000" dirty="0"/>
            </a:br>
            <a:r>
              <a:rPr lang="en-US" sz="2800" b="1" dirty="0" err="1">
                <a:solidFill>
                  <a:srgbClr val="7030A0"/>
                </a:solidFill>
              </a:rPr>
              <a:t>nontriviality</a:t>
            </a:r>
            <a:r>
              <a:rPr lang="en-US" sz="2800" b="1" dirty="0">
                <a:solidFill>
                  <a:srgbClr val="7030A0"/>
                </a:solidFill>
              </a:rPr>
              <a:t> of the problem 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9" name="Group 108"/>
          <p:cNvGrpSpPr/>
          <p:nvPr/>
        </p:nvGrpSpPr>
        <p:grpSpPr>
          <a:xfrm>
            <a:off x="2791326" y="2362200"/>
            <a:ext cx="1552074" cy="597751"/>
            <a:chOff x="2791326" y="2362200"/>
            <a:chExt cx="1552074" cy="597751"/>
          </a:xfrm>
        </p:grpSpPr>
        <p:cxnSp>
          <p:nvCxnSpPr>
            <p:cNvPr id="84" name="Straight Connector 83"/>
            <p:cNvCxnSpPr/>
            <p:nvPr/>
          </p:nvCxnSpPr>
          <p:spPr>
            <a:xfrm>
              <a:off x="2791326" y="2362200"/>
              <a:ext cx="109487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600200" y="5867400"/>
            <a:ext cx="5486400" cy="762000"/>
            <a:chOff x="1600200" y="5867400"/>
            <a:chExt cx="5486400" cy="762000"/>
          </a:xfrm>
        </p:grpSpPr>
        <p:sp>
          <p:nvSpPr>
            <p:cNvPr id="110" name="Down Ribbon 109"/>
            <p:cNvSpPr/>
            <p:nvPr/>
          </p:nvSpPr>
          <p:spPr>
            <a:xfrm>
              <a:off x="1600200" y="5867400"/>
              <a:ext cx="5486400" cy="7620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Create a ripple at the start cell and trace the path it takes to </a:t>
              </a:r>
            </a:p>
          </p:txBody>
        </p:sp>
        <p:sp>
          <p:nvSpPr>
            <p:cNvPr id="71" name="5-Point Star 70"/>
            <p:cNvSpPr/>
            <p:nvPr/>
          </p:nvSpPr>
          <p:spPr>
            <a:xfrm>
              <a:off x="5334000" y="6400801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1371600" y="1447800"/>
            <a:ext cx="6934200" cy="609600"/>
            <a:chOff x="1371600" y="1447800"/>
            <a:chExt cx="6934200" cy="609600"/>
          </a:xfrm>
        </p:grpSpPr>
        <p:sp>
          <p:nvSpPr>
            <p:cNvPr id="69" name="Down Ribbon 68"/>
            <p:cNvSpPr/>
            <p:nvPr/>
          </p:nvSpPr>
          <p:spPr>
            <a:xfrm>
              <a:off x="1371600" y="1447800"/>
              <a:ext cx="6934200" cy="609600"/>
            </a:xfrm>
            <a:prstGeom prst="ribbon">
              <a:avLst>
                <a:gd name="adj1" fmla="val 16667"/>
                <a:gd name="adj2" fmla="val 75000"/>
              </a:avLst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How to find the shortest route to      in the grid</a:t>
              </a:r>
              <a:r>
                <a:rPr lang="en-US" b="1" dirty="0">
                  <a:solidFill>
                    <a:schemeClr val="tx1"/>
                  </a:solidFill>
                </a:rPr>
                <a:t> ?</a:t>
              </a:r>
            </a:p>
          </p:txBody>
        </p:sp>
        <p:sp>
          <p:nvSpPr>
            <p:cNvPr id="74" name="5-Point Star 73"/>
            <p:cNvSpPr/>
            <p:nvPr/>
          </p:nvSpPr>
          <p:spPr>
            <a:xfrm>
              <a:off x="5723021" y="1752599"/>
              <a:ext cx="152400" cy="152399"/>
            </a:xfrm>
            <a:prstGeom prst="star5">
              <a:avLst/>
            </a:prstGeom>
            <a:solidFill>
              <a:srgbClr val="FFFF00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303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propagation </a:t>
            </a:r>
            <a:r>
              <a:rPr lang="en-US" sz="2800" b="1" dirty="0"/>
              <a:t>of a ripple from </a:t>
            </a:r>
            <a:r>
              <a:rPr lang="en-US" sz="2800" b="1" dirty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52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590800" y="2231656"/>
            <a:ext cx="397727" cy="398196"/>
            <a:chOff x="2802673" y="2309698"/>
            <a:chExt cx="397727" cy="398196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5-Point Star 6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u="sng" dirty="0"/>
              <a:t>Data Structure </a:t>
            </a:r>
            <a:r>
              <a:rPr lang="en-US" sz="2800" b="1" u="sng" dirty="0">
                <a:solidFill>
                  <a:srgbClr val="7030A0"/>
                </a:solidFill>
              </a:rPr>
              <a:t>Queue:</a:t>
            </a:r>
          </a:p>
          <a:p>
            <a:pPr marL="0" indent="0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0070C0"/>
                </a:solidFill>
              </a:rPr>
              <a:t>Mathematical Modeling of Queue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r>
              <a:rPr lang="en-US" sz="2400" b="1" dirty="0"/>
              <a:t>Implementation of Queue using arrays</a:t>
            </a:r>
            <a:r>
              <a:rPr lang="en-US" sz="2400" b="1" dirty="0">
                <a:solidFill>
                  <a:srgbClr val="0070C0"/>
                </a:solidFill>
              </a:rPr>
              <a:t>	</a:t>
            </a:r>
            <a:r>
              <a:rPr lang="en-US" sz="24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8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2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2601951" y="2231656"/>
            <a:ext cx="609600" cy="600543"/>
            <a:chOff x="2590800" y="2309698"/>
            <a:chExt cx="609600" cy="600543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02992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05339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4" name="5-Point Star 63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distance 3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3</a:t>
            </a:r>
            <a:endParaRPr lang="en-US" sz="40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408565" cy="4335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2797215" y="2227129"/>
            <a:ext cx="609600" cy="600542"/>
            <a:chOff x="2590800" y="2309698"/>
            <a:chExt cx="609600" cy="600542"/>
          </a:xfrm>
        </p:grpSpPr>
        <p:sp>
          <p:nvSpPr>
            <p:cNvPr id="81" name="Rectangle 80"/>
            <p:cNvSpPr/>
            <p:nvPr/>
          </p:nvSpPr>
          <p:spPr>
            <a:xfrm>
              <a:off x="2992244" y="2309698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802673" y="2514600"/>
              <a:ext cx="183291" cy="21127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590800" y="2725871"/>
              <a:ext cx="190998" cy="184369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28430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8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8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3998495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183291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387575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63644" y="36576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4526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7892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65467"/>
            <a:ext cx="189258" cy="19213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5-Point Star 8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3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9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9</a:t>
            </a:r>
            <a:endParaRPr lang="en-US" sz="40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191000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075778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3886200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681298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98735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50"/>
            <a:ext cx="189258" cy="29458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5-Point Star 9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91248"/>
      </p:ext>
    </p:extLst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10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10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69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11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11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9322"/>
      </p:ext>
    </p:extLst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12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12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797863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421730" cy="20490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012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605855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616742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596063" y="2643303"/>
            <a:ext cx="204537" cy="187945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3986463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416215" cy="22257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419600" y="2865880"/>
            <a:ext cx="176463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195460" y="2846365"/>
            <a:ext cx="20007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5-Point Star 101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36852"/>
      </p:ext>
    </p:extLst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13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13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998388" y="2233498"/>
            <a:ext cx="399779" cy="409805"/>
            <a:chOff x="2788589" y="2333396"/>
            <a:chExt cx="399779" cy="409805"/>
          </a:xfrm>
        </p:grpSpPr>
        <p:sp>
          <p:nvSpPr>
            <p:cNvPr id="81" name="Rectangle 80"/>
            <p:cNvSpPr/>
            <p:nvPr/>
          </p:nvSpPr>
          <p:spPr>
            <a:xfrm>
              <a:off x="2989848" y="2333396"/>
              <a:ext cx="198520" cy="20490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88589" y="2561081"/>
              <a:ext cx="183212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598448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20040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794718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79995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810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3" y="2865880"/>
            <a:ext cx="204537" cy="18538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4014537" y="2846365"/>
            <a:ext cx="581525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Rectangle 101"/>
          <p:cNvSpPr/>
          <p:nvPr/>
        </p:nvSpPr>
        <p:spPr>
          <a:xfrm>
            <a:off x="4419600" y="3051268"/>
            <a:ext cx="204537" cy="225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9778"/>
      </p:ext>
    </p:extLst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 </a:t>
            </a:r>
            <a:r>
              <a:rPr lang="en-US" sz="2800" b="1" dirty="0">
                <a:solidFill>
                  <a:srgbClr val="7030A0"/>
                </a:solidFill>
              </a:rPr>
              <a:t>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14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step 14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5187251" y="2438400"/>
            <a:ext cx="222949" cy="20490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280676"/>
            <a:ext cx="801732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3935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007404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047999"/>
            <a:ext cx="200526" cy="20816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801247" y="2846366"/>
            <a:ext cx="995342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279868"/>
            <a:ext cx="176462" cy="17283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5-Point Star 102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82702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ripple</a:t>
            </a:r>
            <a:r>
              <a:rPr lang="en-US" sz="2800" b="1" dirty="0">
                <a:solidFill>
                  <a:srgbClr val="7030A0"/>
                </a:solidFill>
              </a:rPr>
              <a:t> reaches </a:t>
            </a:r>
            <a:r>
              <a:rPr lang="en-US" sz="2800" b="1" dirty="0"/>
              <a:t>cells at </a:t>
            </a:r>
            <a:r>
              <a:rPr lang="en-US" sz="2800" b="1" dirty="0">
                <a:solidFill>
                  <a:srgbClr val="C00000"/>
                </a:solidFill>
              </a:rPr>
              <a:t>distance 15</a:t>
            </a:r>
            <a:r>
              <a:rPr lang="en-US" sz="2800" b="1" dirty="0">
                <a:solidFill>
                  <a:srgbClr val="7030A0"/>
                </a:solidFill>
              </a:rPr>
              <a:t> </a:t>
            </a:r>
            <a:r>
              <a:rPr lang="en-US" sz="2800" b="1" dirty="0"/>
              <a:t>in </a:t>
            </a:r>
            <a:r>
              <a:rPr lang="en-US" sz="2800" b="1" dirty="0">
                <a:solidFill>
                  <a:srgbClr val="C00000"/>
                </a:solidFill>
              </a:rPr>
              <a:t>step 15</a:t>
            </a:r>
            <a:endParaRPr lang="en-US" sz="28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Think for a few more minutes with a free mind </a:t>
            </a:r>
            <a:r>
              <a:rPr lang="en-US" sz="2000" dirty="0">
                <a:sym typeface="Wingdings" pitchFamily="2" charset="2"/>
              </a:rPr>
              <a:t>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799" y="4280676"/>
            <a:ext cx="990599" cy="20490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3581399" y="4306221"/>
            <a:ext cx="219847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2" y="2220728"/>
            <a:ext cx="2017667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1210298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397922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5814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616741" cy="2030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4596064" y="3276601"/>
            <a:ext cx="200526" cy="17609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Rectangle 99"/>
          <p:cNvSpPr/>
          <p:nvPr/>
        </p:nvSpPr>
        <p:spPr>
          <a:xfrm>
            <a:off x="3593432" y="2846364"/>
            <a:ext cx="1203157" cy="2049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4419601" y="3452698"/>
            <a:ext cx="176462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/>
          <p:cNvSpPr/>
          <p:nvPr/>
        </p:nvSpPr>
        <p:spPr>
          <a:xfrm>
            <a:off x="4395537" y="3048000"/>
            <a:ext cx="200527" cy="40469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/>
          <p:cNvSpPr/>
          <p:nvPr/>
        </p:nvSpPr>
        <p:spPr>
          <a:xfrm>
            <a:off x="4583152" y="3048000"/>
            <a:ext cx="217448" cy="20816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5-Point Star 104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" name="Group 102"/>
          <p:cNvGrpSpPr/>
          <p:nvPr/>
        </p:nvGrpSpPr>
        <p:grpSpPr>
          <a:xfrm>
            <a:off x="2691064" y="2362200"/>
            <a:ext cx="1652336" cy="597751"/>
            <a:chOff x="2691064" y="2362200"/>
            <a:chExt cx="1652336" cy="597751"/>
          </a:xfrm>
        </p:grpSpPr>
        <p:cxnSp>
          <p:nvCxnSpPr>
            <p:cNvPr id="106" name="Straight Connector 105"/>
            <p:cNvCxnSpPr/>
            <p:nvPr/>
          </p:nvCxnSpPr>
          <p:spPr>
            <a:xfrm>
              <a:off x="2691064" y="2362200"/>
              <a:ext cx="119513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3886200" y="2374865"/>
              <a:ext cx="0" cy="17343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3886200" y="2527265"/>
              <a:ext cx="4572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4343400" y="2548304"/>
              <a:ext cx="0" cy="41164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691324" y="2959951"/>
              <a:ext cx="6520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3712037" y="2846365"/>
              <a:ext cx="1" cy="1135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Down Ribbon 111"/>
          <p:cNvSpPr/>
          <p:nvPr/>
        </p:nvSpPr>
        <p:spPr>
          <a:xfrm>
            <a:off x="6477000" y="3152085"/>
            <a:ext cx="2667000" cy="1248925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route taken by ripple is indeed the </a:t>
            </a:r>
            <a:r>
              <a:rPr lang="en-US" u="sng" dirty="0">
                <a:solidFill>
                  <a:schemeClr val="tx1"/>
                </a:solidFill>
              </a:rPr>
              <a:t>shortest.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Cloud Callout 5"/>
          <p:cNvSpPr/>
          <p:nvPr/>
        </p:nvSpPr>
        <p:spPr>
          <a:xfrm>
            <a:off x="95177" y="2589522"/>
            <a:ext cx="2800423" cy="1383806"/>
          </a:xfrm>
          <a:prstGeom prst="cloudCallout">
            <a:avLst>
              <a:gd name="adj1" fmla="val -24870"/>
              <a:gd name="adj2" fmla="val 8633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Did you get some insight into the problem from the animation ?</a:t>
            </a:r>
          </a:p>
        </p:txBody>
      </p:sp>
    </p:spTree>
    <p:extLst>
      <p:ext uri="{BB962C8B-B14F-4D97-AF65-F5344CB8AC3E}">
        <p14:creationId xmlns:p14="http://schemas.microsoft.com/office/powerpoint/2010/main" val="299403013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2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Stack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1072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where all operations (insertion, deletion, query) </a:t>
            </a:r>
          </a:p>
          <a:p>
            <a:pPr marL="0" indent="0">
              <a:buNone/>
            </a:pPr>
            <a:r>
              <a:rPr lang="en-US" sz="2000" dirty="0"/>
              <a:t>take place at </a:t>
            </a:r>
            <a:r>
              <a:rPr lang="en-US" sz="2000" u="sng" dirty="0"/>
              <a:t>one end</a:t>
            </a:r>
            <a:r>
              <a:rPr lang="en-US" sz="2000" dirty="0"/>
              <a:t> only, called the </a:t>
            </a:r>
            <a:r>
              <a:rPr lang="en-US" sz="2000" b="1" dirty="0">
                <a:solidFill>
                  <a:srgbClr val="C00000"/>
                </a:solidFill>
              </a:rPr>
              <a:t>top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Behavior of Stack: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              Last in</a:t>
            </a: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886200" y="3200400"/>
            <a:ext cx="706860" cy="1817132"/>
            <a:chOff x="3886200" y="3657600"/>
            <a:chExt cx="706860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5105400"/>
                  <a:ext cx="467820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t="-8333" r="-1558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4038600"/>
                  <a:ext cx="706860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1130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0" y="3657600"/>
                  <a:ext cx="48724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625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Oval 21"/>
            <p:cNvSpPr/>
            <p:nvPr/>
          </p:nvSpPr>
          <p:spPr>
            <a:xfrm>
              <a:off x="4191000" y="4528066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4191000" y="47405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191000" y="4892933"/>
              <a:ext cx="76200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Right Arrow 26"/>
          <p:cNvSpPr/>
          <p:nvPr/>
        </p:nvSpPr>
        <p:spPr>
          <a:xfrm>
            <a:off x="2983992" y="3200400"/>
            <a:ext cx="978408" cy="381000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3600" y="5650468"/>
            <a:ext cx="974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514600" y="5269468"/>
            <a:ext cx="747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LIFO</a:t>
            </a:r>
            <a:r>
              <a:rPr lang="en-US" b="1" dirty="0"/>
              <a:t>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62400" y="2895600"/>
            <a:ext cx="533400" cy="2133600"/>
            <a:chOff x="3962400" y="2895600"/>
            <a:chExt cx="533400" cy="21336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3962400" y="2895600"/>
              <a:ext cx="0" cy="2133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495800" y="2895600"/>
              <a:ext cx="0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3962400" y="5017532"/>
              <a:ext cx="533400" cy="116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2089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5" grpId="0"/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Step 2: </a:t>
            </a:r>
            <a:br>
              <a:rPr lang="en-US" b="1" dirty="0">
                <a:solidFill>
                  <a:srgbClr val="C00000"/>
                </a:solidFill>
              </a:rPr>
            </a:br>
            <a:r>
              <a:rPr lang="en-US" sz="3200" b="1" dirty="0">
                <a:solidFill>
                  <a:srgbClr val="7030A0"/>
                </a:solidFill>
              </a:rPr>
              <a:t>Designing algorithm </a:t>
            </a:r>
            <a:r>
              <a:rPr lang="en-US" sz="3200" b="1" dirty="0"/>
              <a:t>for distances in grid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1143000" y="3962400"/>
            <a:ext cx="6705600" cy="1752600"/>
          </a:xfrm>
        </p:spPr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(using  an insight into propagation of ripple)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7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34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</a:t>
                </a:r>
                <a:r>
                  <a:rPr lang="en-US" sz="2800" b="1" dirty="0"/>
                  <a:t>of ripple after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: the cells of the grid at distance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from the starting cell.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3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403558" y="2233498"/>
            <a:ext cx="397042" cy="409805"/>
            <a:chOff x="2779295" y="2333396"/>
            <a:chExt cx="397042" cy="40980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208156" cy="204902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79295" y="2561081"/>
              <a:ext cx="204537" cy="18212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0776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3886200"/>
            <a:ext cx="208156" cy="20490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4" y="2220728"/>
            <a:ext cx="1199910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189258" cy="22022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8" y="2438400"/>
            <a:ext cx="21569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800" y="3657601"/>
            <a:ext cx="228600" cy="21143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94576"/>
            <a:ext cx="180474" cy="183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191000" y="266700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5-Point Star 95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50" name="Straight Arrow Connector 49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183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7030A0"/>
                    </a:solidFill>
                  </a:rPr>
                  <a:t>A snapshot of the ripple after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8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800" b="1" dirty="0">
                    <a:solidFill>
                      <a:srgbClr val="C00000"/>
                    </a:solidFill>
                  </a:rPr>
                  <a:t> steps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24400"/>
              </a:xfrm>
              <a:blipFill rotWithShape="1">
                <a:blip r:embed="rId3"/>
                <a:stretch>
                  <a:fillRect l="-741" t="-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angle 75"/>
          <p:cNvSpPr/>
          <p:nvPr/>
        </p:nvSpPr>
        <p:spPr>
          <a:xfrm>
            <a:off x="2579648" y="2209799"/>
            <a:ext cx="612731" cy="124289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/>
          <p:cNvGrpSpPr/>
          <p:nvPr/>
        </p:nvGrpSpPr>
        <p:grpSpPr>
          <a:xfrm>
            <a:off x="4596064" y="2233498"/>
            <a:ext cx="383737" cy="397035"/>
            <a:chOff x="2743201" y="2333396"/>
            <a:chExt cx="383737" cy="397035"/>
          </a:xfrm>
        </p:grpSpPr>
        <p:sp>
          <p:nvSpPr>
            <p:cNvPr id="81" name="Rectangle 80"/>
            <p:cNvSpPr/>
            <p:nvPr/>
          </p:nvSpPr>
          <p:spPr>
            <a:xfrm>
              <a:off x="2968181" y="2333396"/>
              <a:ext cx="158757" cy="203061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743201" y="2561081"/>
              <a:ext cx="200525" cy="169350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Rectangle 64"/>
          <p:cNvSpPr/>
          <p:nvPr/>
        </p:nvSpPr>
        <p:spPr>
          <a:xfrm>
            <a:off x="2590800" y="2614497"/>
            <a:ext cx="193130" cy="23186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992244" y="2209800"/>
            <a:ext cx="208156" cy="20490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2590800" y="4304379"/>
            <a:ext cx="200526" cy="1914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783930" y="4306221"/>
            <a:ext cx="187870" cy="189579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3189248" y="2209801"/>
            <a:ext cx="203286" cy="8414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992244" y="4074858"/>
            <a:ext cx="197004" cy="19234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2590803" y="3352800"/>
            <a:ext cx="200523" cy="52295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3392533" y="2220728"/>
            <a:ext cx="1404055" cy="2176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3386890" y="2438400"/>
            <a:ext cx="194510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798956" y="3452698"/>
            <a:ext cx="193288" cy="2132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793958" y="2438400"/>
            <a:ext cx="200526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800" y="3465467"/>
            <a:ext cx="217448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782542" y="3665975"/>
            <a:ext cx="209702" cy="20978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590800" y="3783749"/>
            <a:ext cx="200526" cy="520629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3994484" y="2438400"/>
            <a:ext cx="185364" cy="21583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4179847" y="2438400"/>
            <a:ext cx="412597" cy="204903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92244" y="3657600"/>
            <a:ext cx="197004" cy="4172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791326" y="3869034"/>
            <a:ext cx="196888" cy="41164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4419601" y="2667000"/>
            <a:ext cx="172844" cy="164248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Rectangle 95"/>
          <p:cNvSpPr/>
          <p:nvPr/>
        </p:nvSpPr>
        <p:spPr>
          <a:xfrm>
            <a:off x="4191000" y="2865880"/>
            <a:ext cx="204537" cy="182120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/>
          <p:cNvSpPr/>
          <p:nvPr/>
        </p:nvSpPr>
        <p:spPr>
          <a:xfrm>
            <a:off x="4179848" y="2643304"/>
            <a:ext cx="215689" cy="20306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" name="5-Point Star 97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Group 99"/>
          <p:cNvGrpSpPr/>
          <p:nvPr/>
        </p:nvGrpSpPr>
        <p:grpSpPr>
          <a:xfrm>
            <a:off x="4800600" y="1459468"/>
            <a:ext cx="591879" cy="661362"/>
            <a:chOff x="4800600" y="1459468"/>
            <a:chExt cx="591879" cy="661362"/>
          </a:xfrm>
        </p:grpSpPr>
        <p:cxnSp>
          <p:nvCxnSpPr>
            <p:cNvPr id="102" name="Straight Arrow Connector 101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43947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3611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4" name="Group 103"/>
          <p:cNvGrpSpPr/>
          <p:nvPr/>
        </p:nvGrpSpPr>
        <p:grpSpPr>
          <a:xfrm>
            <a:off x="5029200" y="1447800"/>
            <a:ext cx="814697" cy="661362"/>
            <a:chOff x="4800600" y="1459468"/>
            <a:chExt cx="814697" cy="661362"/>
          </a:xfrm>
        </p:grpSpPr>
        <p:cxnSp>
          <p:nvCxnSpPr>
            <p:cNvPr id="105" name="Straight Arrow Connector 104"/>
            <p:cNvCxnSpPr/>
            <p:nvPr/>
          </p:nvCxnSpPr>
          <p:spPr>
            <a:xfrm flipH="1">
              <a:off x="4800600" y="1784315"/>
              <a:ext cx="266700" cy="33651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TextBox 105"/>
                <p:cNvSpPr txBox="1"/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06" name="TextBox 1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59468"/>
                  <a:ext cx="66229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467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/>
          <p:cNvSpPr/>
          <p:nvPr/>
        </p:nvSpPr>
        <p:spPr>
          <a:xfrm>
            <a:off x="0" y="1219200"/>
            <a:ext cx="4195014" cy="90163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 purpose of the animation was just to make you realize </a:t>
            </a:r>
            <a:r>
              <a:rPr lang="en-US" sz="1400" u="sng" dirty="0">
                <a:solidFill>
                  <a:schemeClr val="tx1"/>
                </a:solidFill>
              </a:rPr>
              <a:t>this important </a:t>
            </a:r>
            <a:r>
              <a:rPr lang="en-US" sz="1400" b="1" dirty="0">
                <a:solidFill>
                  <a:schemeClr val="tx1"/>
                </a:solidFill>
              </a:rPr>
              <a:t>Observation</a:t>
            </a:r>
            <a:r>
              <a:rPr lang="en-US" sz="1400" dirty="0">
                <a:solidFill>
                  <a:schemeClr val="tx1"/>
                </a:solidFill>
              </a:rPr>
              <a:t>.  If you have got it, feel free to erase the animation from your mind </a:t>
            </a:r>
            <a:r>
              <a:rPr lang="en-US" sz="1400" dirty="0">
                <a:solidFill>
                  <a:schemeClr val="tx1"/>
                </a:solidFill>
                <a:sym typeface="Wingdings" pitchFamily="2" charset="2"/>
              </a:rPr>
              <a:t>.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028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5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Observation: </a:t>
                </a:r>
                <a:r>
                  <a:rPr lang="en-US" sz="2000" dirty="0"/>
                  <a:t>Each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is a neighbor of a cell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But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every neighbor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 may be a cell of     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3" name="Content Placeholder 5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2590800" y="2209800"/>
            <a:ext cx="3810000" cy="350519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Distance </a:t>
            </a:r>
            <a:r>
              <a:rPr lang="en-US" sz="2800" b="1" dirty="0"/>
              <a:t>from </a:t>
            </a:r>
            <a:r>
              <a:rPr lang="en-US" sz="2800" b="1" dirty="0">
                <a:solidFill>
                  <a:srgbClr val="0070C0"/>
                </a:solidFill>
              </a:rPr>
              <a:t>the start cell</a:t>
            </a:r>
            <a:endParaRPr lang="en-US" sz="40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101" name="Right Arrow 100"/>
          <p:cNvSpPr/>
          <p:nvPr/>
        </p:nvSpPr>
        <p:spPr>
          <a:xfrm>
            <a:off x="2133600" y="2286000"/>
            <a:ext cx="457200" cy="1777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/>
          <p:cNvGrpSpPr/>
          <p:nvPr/>
        </p:nvGrpSpPr>
        <p:grpSpPr>
          <a:xfrm>
            <a:off x="2590802" y="2231656"/>
            <a:ext cx="3609473" cy="3278440"/>
            <a:chOff x="2590802" y="2688856"/>
            <a:chExt cx="3609473" cy="3278440"/>
          </a:xfrm>
        </p:grpSpPr>
        <p:grpSp>
          <p:nvGrpSpPr>
            <p:cNvPr id="99" name="Group 98"/>
            <p:cNvGrpSpPr/>
            <p:nvPr/>
          </p:nvGrpSpPr>
          <p:grpSpPr>
            <a:xfrm>
              <a:off x="2590802" y="2895601"/>
              <a:ext cx="3007893" cy="3071695"/>
              <a:chOff x="2590802" y="2286001"/>
              <a:chExt cx="3007893" cy="3071695"/>
            </a:xfrm>
          </p:grpSpPr>
          <p:sp>
            <p:nvSpPr>
              <p:cNvPr id="41" name="Rectangle 40"/>
              <p:cNvSpPr/>
              <p:nvPr/>
            </p:nvSpPr>
            <p:spPr>
              <a:xfrm>
                <a:off x="4800599" y="2489061"/>
                <a:ext cx="798095" cy="819611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800600" y="3718478"/>
                <a:ext cx="798095" cy="83493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200400" y="2898868"/>
                <a:ext cx="1195137" cy="1229414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200400" y="4947891"/>
                <a:ext cx="798095" cy="409805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 rot="16200000">
                <a:off x="5084801" y="4845439"/>
                <a:ext cx="614707" cy="40980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16200000">
                <a:off x="3895679" y="2394630"/>
                <a:ext cx="204903" cy="39376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/>
              <p:cNvSpPr/>
              <p:nvPr/>
            </p:nvSpPr>
            <p:spPr>
              <a:xfrm rot="16200000">
                <a:off x="3089928" y="3834057"/>
                <a:ext cx="204904" cy="120315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/>
              <p:cNvSpPr/>
              <p:nvPr/>
            </p:nvSpPr>
            <p:spPr>
              <a:xfrm rot="16200000">
                <a:off x="2586427" y="4955908"/>
                <a:ext cx="614708" cy="18886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 rot="16200000">
                <a:off x="4582211" y="4766693"/>
                <a:ext cx="633295" cy="196517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/>
              <p:cNvSpPr/>
              <p:nvPr/>
            </p:nvSpPr>
            <p:spPr>
              <a:xfrm rot="16200000">
                <a:off x="3179344" y="2704095"/>
                <a:ext cx="633295" cy="206913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/>
              <p:cNvSpPr/>
              <p:nvPr/>
            </p:nvSpPr>
            <p:spPr>
              <a:xfrm rot="16200000">
                <a:off x="3589794" y="2277608"/>
                <a:ext cx="203060" cy="219846"/>
              </a:xfrm>
              <a:prstGeom prst="rect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Rectangle 69"/>
            <p:cNvSpPr/>
            <p:nvPr/>
          </p:nvSpPr>
          <p:spPr>
            <a:xfrm rot="16200000">
              <a:off x="5176954" y="2902047"/>
              <a:ext cx="633295" cy="206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5424873" y="4330854"/>
              <a:ext cx="775402" cy="4070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5485303" y="5252323"/>
              <a:ext cx="1229417" cy="200525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 rot="16200000">
              <a:off x="4988194" y="4114781"/>
              <a:ext cx="203060" cy="21984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590800" y="2209800"/>
            <a:ext cx="3810000" cy="3505200"/>
            <a:chOff x="3733800" y="1728216"/>
            <a:chExt cx="4343400" cy="391058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5334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562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791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019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248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477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705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934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62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391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20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848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733800" y="2895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733800" y="3124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733800" y="3352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733800" y="3581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733800" y="3810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733800" y="4038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3733800" y="4267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054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733800" y="1981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733800" y="2209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733800" y="2438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733800" y="2667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8768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6482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196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4191000" y="1752600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3962400" y="1728216"/>
              <a:ext cx="0" cy="388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3733800" y="44958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3733800" y="47244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733800" y="49530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3733800" y="51816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733800" y="5410200"/>
              <a:ext cx="4343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2579649" y="2209800"/>
            <a:ext cx="208156" cy="228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2683727" y="2322241"/>
            <a:ext cx="288073" cy="319220"/>
            <a:chOff x="2683727" y="2322241"/>
            <a:chExt cx="288073" cy="319220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2771270" y="2322241"/>
              <a:ext cx="200530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6" idx="2"/>
            </p:cNvCxnSpPr>
            <p:nvPr/>
          </p:nvCxnSpPr>
          <p:spPr>
            <a:xfrm>
              <a:off x="2683727" y="2438400"/>
              <a:ext cx="0" cy="20306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5-Point Star 66"/>
          <p:cNvSpPr/>
          <p:nvPr/>
        </p:nvSpPr>
        <p:spPr>
          <a:xfrm>
            <a:off x="3635837" y="2667000"/>
            <a:ext cx="152400" cy="152399"/>
          </a:xfrm>
          <a:prstGeom prst="star5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2286000" y="2200061"/>
            <a:ext cx="4360920" cy="3563338"/>
            <a:chOff x="2286000" y="2200061"/>
            <a:chExt cx="4360920" cy="35633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0</m:t>
                      </m:r>
                    </m:oMath>
                  </a14:m>
                  <a:r>
                    <a:rPr lang="en-US" sz="1200" dirty="0"/>
                    <a:t>   1   2     3   4   5    6    7   8   9   10  11 12 13       27 28 29 30</a:t>
                  </a: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200061"/>
                  <a:ext cx="3890809" cy="276999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r="-939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sz="1200" dirty="0"/>
                    <a:t>   2   3     4   5         7    8   9   10 11 12  13 14       26 27 28 29</a:t>
                  </a: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0395" y="2409804"/>
                  <a:ext cx="3926075" cy="276999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155"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TextBox 67"/>
            <p:cNvSpPr txBox="1"/>
            <p:nvPr/>
          </p:nvSpPr>
          <p:spPr>
            <a:xfrm>
              <a:off x="2550925" y="2618601"/>
              <a:ext cx="39068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2   3   4     5        15             10 11 12                         25 26 27 28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564151" y="2819400"/>
              <a:ext cx="40094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3   4   5    6         14 13  12 11 12 13                         24 25 26 27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43769" y="3048000"/>
              <a:ext cx="390203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4   5   6                                      13 14                         23 24 25 26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517263" y="3243069"/>
              <a:ext cx="41296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5   6    7                                     14   15                        22 23 24 25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514600" y="3429000"/>
              <a:ext cx="40446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6   7    8                                     15  16  17 18 19 20  21 22 23 24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514600" y="3657600"/>
              <a:ext cx="39853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7   8    9                                     16  17 18       20  21 22 23 24  25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514600" y="3837801"/>
              <a:ext cx="40030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8   9    10                                   17 18                                           26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14600" y="4066401"/>
              <a:ext cx="40895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9   10  11                                   18 19                                           27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514600" y="4267200"/>
              <a:ext cx="40062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10 11  12 13 14  15 16 17 18 19  20                        35 36        28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86000" y="4447401"/>
              <a:ext cx="42627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                                         17 18 19  20 21                        34  35       29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514600" y="4676001"/>
              <a:ext cx="3948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24 23  22 21 20  19 18 19 20 21  22       30  31 32 33 34       30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514600" y="4876800"/>
              <a:ext cx="39709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25       23 22 21  20  19 20 21 22 23       29             34 35       31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506041" y="5057001"/>
              <a:ext cx="397737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26       24                         21 22 23 24        28            33 34       32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514600" y="5285601"/>
              <a:ext cx="3958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27       25                         22 23 24 25  26 27            32 33       33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2514600" y="5486400"/>
              <a:ext cx="405912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28  27 26 27  26 25 24 23  24 25 26 27 28  29  30 31 32 33 34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Cloud Callout 83"/>
              <p:cNvSpPr/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can we generate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4" name="Cloud Callout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962399"/>
                <a:ext cx="2667000" cy="1066801"/>
              </a:xfrm>
              <a:prstGeom prst="cloudCallou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596" y="6019800"/>
                <a:ext cx="139961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698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Rounded Rectangle 92"/>
          <p:cNvSpPr/>
          <p:nvPr/>
        </p:nvSpPr>
        <p:spPr>
          <a:xfrm>
            <a:off x="1981200" y="1219200"/>
            <a:ext cx="5105400" cy="6858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is worth spending some time on this matrix.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Does the matrix give some idea to answer the question ?</a:t>
            </a:r>
          </a:p>
        </p:txBody>
      </p:sp>
    </p:spTree>
    <p:extLst>
      <p:ext uri="{BB962C8B-B14F-4D97-AF65-F5344CB8AC3E}">
        <p14:creationId xmlns:p14="http://schemas.microsoft.com/office/powerpoint/2010/main" val="204706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/>
      <p:bldP spid="2" grpId="0"/>
      <p:bldP spid="84" grpId="0" animBg="1"/>
      <p:bldP spid="92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401231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65721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6993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8770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226287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378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199413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own Ribbon 13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Down Ribbo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53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548152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862909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155070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083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07167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26407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14605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Down Ribbon 15"/>
              <p:cNvSpPr/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So by the time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if a cell neighboring to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unvisited, it must be a cell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Down Ribbon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3429000"/>
                <a:ext cx="3276600" cy="24384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Down Ribbon 14"/>
              <p:cNvSpPr/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Suppose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chemeClr val="tx1"/>
                    </a:solidFill>
                  </a:rPr>
                  <a:t> get visited first.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visited, and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then all cells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are visited.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Down Ribbon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396" y="1905000"/>
                <a:ext cx="5471803" cy="12984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Queue</a:t>
            </a:r>
            <a:r>
              <a:rPr lang="en-US" sz="3600" b="1" dirty="0"/>
              <a:t>: a new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A </a:t>
            </a:r>
            <a:r>
              <a:rPr lang="en-US" sz="2000" u="sng" dirty="0"/>
              <a:t>special kind</a:t>
            </a:r>
            <a:r>
              <a:rPr lang="en-US" sz="2000" dirty="0"/>
              <a:t> of list based on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First in</a:t>
            </a:r>
            <a:endParaRPr lang="en-US" sz="2000" dirty="0"/>
          </a:p>
        </p:txBody>
      </p:sp>
      <p:grpSp>
        <p:nvGrpSpPr>
          <p:cNvPr id="21" name="Group 20"/>
          <p:cNvGrpSpPr/>
          <p:nvPr/>
        </p:nvGrpSpPr>
        <p:grpSpPr>
          <a:xfrm>
            <a:off x="2590800" y="3080266"/>
            <a:ext cx="3200400" cy="501134"/>
            <a:chOff x="2133600" y="2394466"/>
            <a:chExt cx="3200400" cy="50113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590800" y="3135868"/>
            <a:ext cx="1981200" cy="369332"/>
            <a:chOff x="2590800" y="3135868"/>
            <a:chExt cx="1981200" cy="369332"/>
          </a:xfrm>
        </p:grpSpPr>
        <p:grpSp>
          <p:nvGrpSpPr>
            <p:cNvPr id="30" name="Group 29"/>
            <p:cNvGrpSpPr/>
            <p:nvPr/>
          </p:nvGrpSpPr>
          <p:grpSpPr>
            <a:xfrm>
              <a:off x="2590800" y="3135868"/>
              <a:ext cx="838200" cy="369332"/>
              <a:chOff x="2133600" y="2450068"/>
              <a:chExt cx="8382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8657" y="2450068"/>
                    <a:ext cx="473143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538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3360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558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6" name="Group 35"/>
            <p:cNvGrpSpPr/>
            <p:nvPr/>
          </p:nvGrpSpPr>
          <p:grpSpPr>
            <a:xfrm>
              <a:off x="3505200" y="3135868"/>
              <a:ext cx="1066800" cy="369332"/>
              <a:chOff x="4114800" y="2450068"/>
              <a:chExt cx="1066800" cy="36933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6C3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C3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13780" y="2450068"/>
                    <a:ext cx="467820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 t="-8197" r="-19481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Oval 38"/>
              <p:cNvSpPr/>
              <p:nvPr/>
            </p:nvSpPr>
            <p:spPr>
              <a:xfrm>
                <a:off x="41148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4343400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75038" y="2667000"/>
                <a:ext cx="73162" cy="6006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2438400" y="3581400"/>
            <a:ext cx="650114" cy="1512332"/>
            <a:chOff x="2438400" y="3581400"/>
            <a:chExt cx="650114" cy="1512332"/>
          </a:xfrm>
        </p:grpSpPr>
        <p:sp>
          <p:nvSpPr>
            <p:cNvPr id="42" name="Up Arrow 41"/>
            <p:cNvSpPr/>
            <p:nvPr/>
          </p:nvSpPr>
          <p:spPr>
            <a:xfrm>
              <a:off x="25908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438400" y="4724400"/>
              <a:ext cx="650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front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3581400"/>
            <a:ext cx="567976" cy="1436132"/>
            <a:chOff x="5064886" y="3581400"/>
            <a:chExt cx="567976" cy="1436132"/>
          </a:xfrm>
        </p:grpSpPr>
        <p:sp>
          <p:nvSpPr>
            <p:cNvPr id="43" name="TextBox 42"/>
            <p:cNvSpPr txBox="1"/>
            <p:nvPr/>
          </p:nvSpPr>
          <p:spPr>
            <a:xfrm>
              <a:off x="5064886" y="4648200"/>
              <a:ext cx="56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rear</a:t>
              </a:r>
            </a:p>
          </p:txBody>
        </p:sp>
        <p:sp>
          <p:nvSpPr>
            <p:cNvPr id="44" name="Up Arrow 43"/>
            <p:cNvSpPr/>
            <p:nvPr/>
          </p:nvSpPr>
          <p:spPr>
            <a:xfrm>
              <a:off x="5105400" y="3581400"/>
              <a:ext cx="381000" cy="11430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914399" y="1978308"/>
            <a:ext cx="100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First Out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174677" y="1600200"/>
            <a:ext cx="755271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(</a:t>
            </a:r>
            <a:r>
              <a:rPr lang="en-US" b="1" dirty="0">
                <a:solidFill>
                  <a:srgbClr val="7030A0"/>
                </a:solidFill>
              </a:rPr>
              <a:t>FIFO</a:t>
            </a:r>
            <a:r>
              <a:rPr lang="en-US" b="1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76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6" grpId="0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How can we </a:t>
                </a:r>
                <a:r>
                  <a:rPr lang="en-US" sz="3600" b="1" dirty="0">
                    <a:solidFill>
                      <a:srgbClr val="7030A0"/>
                    </a:solidFill>
                  </a:rPr>
                  <a:t>generate</a:t>
                </a:r>
                <a:r>
                  <a:rPr lang="en-US" sz="36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from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3600" dirty="0"/>
                  <a:t> </a:t>
                </a:r>
                <a:r>
                  <a:rPr lang="en-US" sz="3600" b="1" dirty="0"/>
                  <a:t>?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So the algorithm should be: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Initialize the distance of all cells except start cell as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dirty="0"/>
                  <a:t>First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Then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830763"/>
              </a:xfrm>
              <a:blipFill rotWithShape="1">
                <a:blip r:embed="rId3"/>
                <a:stretch>
                  <a:fillRect l="-741" t="-6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464108"/>
              </p:ext>
            </p:extLst>
          </p:nvPr>
        </p:nvGraphicFramePr>
        <p:xfrm>
          <a:off x="27432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510395"/>
              </p:ext>
            </p:extLst>
          </p:nvPr>
        </p:nvGraphicFramePr>
        <p:xfrm>
          <a:off x="33528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321" y="3733800"/>
                <a:ext cx="43947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7808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103" y="3733800"/>
                <a:ext cx="66229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11927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776912"/>
              </p:ext>
            </p:extLst>
          </p:nvPr>
        </p:nvGraphicFramePr>
        <p:xfrm>
          <a:off x="3962400" y="4140198"/>
          <a:ext cx="304800" cy="226060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6767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𝒊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3733800"/>
                <a:ext cx="662297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1009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981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Algorithm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/>
                  <a:t>{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CreateEmptyList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For </a:t>
                </a:r>
                <a:r>
                  <a:rPr lang="en-US" sz="2000" dirty="0">
                    <a:sym typeface="Wingdings" pitchFamily="2" charset="2"/>
                  </a:rPr>
                  <a:t>each cell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in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b="1" dirty="0">
                  <a:solidFill>
                    <a:srgbClr val="0070C0"/>
                  </a:solidFill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</a:t>
                </a:r>
                <a:r>
                  <a:rPr lang="en-US" sz="2000" b="1" dirty="0">
                    <a:sym typeface="Wingdings" pitchFamily="2" charset="2"/>
                  </a:rPr>
                  <a:t>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 of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</a:t>
                </a:r>
                <a:r>
                  <a:rPr lang="en-US" sz="2000" u="sng" dirty="0">
                    <a:sym typeface="Wingdings" pitchFamily="2" charset="2"/>
                  </a:rPr>
                  <a:t>not</a:t>
                </a:r>
                <a:r>
                  <a:rPr lang="en-US" sz="2000" dirty="0">
                    <a:sym typeface="Wingdings" pitchFamily="2" charset="2"/>
                  </a:rPr>
                  <a:t> an obstacle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] =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∞</a:t>
                </a:r>
                <a:r>
                  <a:rPr lang="en-US" sz="2000" b="1" dirty="0">
                    <a:sym typeface="Wingdings" pitchFamily="2" charset="2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 Insert(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ym typeface="Wingdings" pitchFamily="2" charset="2"/>
                  </a:rPr>
                  <a:t>);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b="1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𝟏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 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i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The first (not so elegant) algorithm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/>
              <a:t>(to compute distance to all cells in the grid)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{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 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</a:t>
                </a:r>
                <a:r>
                  <a:rPr lang="en-US" sz="2000" b="1" dirty="0">
                    <a:sym typeface="Wingdings" pitchFamily="2" charset="2"/>
                  </a:rPr>
                  <a:t>For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𝒊</m:t>
                    </m:r>
                    <m:r>
                      <a:rPr lang="en-US" sz="2000" i="1" dirty="0" smtClean="0">
                        <a:latin typeface="Cambria Math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= </a:t>
                </a:r>
                <a:r>
                  <a:rPr lang="en-US" sz="2000" dirty="0">
                    <a:solidFill>
                      <a:srgbClr val="0070C0"/>
                    </a:solidFill>
                    <a:sym typeface="Wingdings" pitchFamily="2" charset="2"/>
                  </a:rPr>
                  <a:t>0</a:t>
                </a:r>
                <a:r>
                  <a:rPr lang="en-US" sz="2000" dirty="0">
                    <a:sym typeface="Wingdings" pitchFamily="2" charset="2"/>
                  </a:rPr>
                  <a:t> to  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??</a:t>
                </a:r>
                <a:r>
                  <a:rPr lang="en-US" sz="2000" dirty="0">
                    <a:sym typeface="Wingdings" pitchFamily="2" charset="2"/>
                  </a:rPr>
                  <a:t>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Compute-next-layer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𝑳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);</a:t>
                </a:r>
                <a:endParaRPr lang="en-US" sz="2000" b="1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The algorithm is not elegant because of</a:t>
                </a:r>
                <a:endParaRPr lang="en-US" sz="20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r>
                  <a:rPr lang="en-US" sz="2000" dirty="0">
                    <a:sym typeface="Wingdings" pitchFamily="2" charset="2"/>
                  </a:rPr>
                  <a:t>So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many temporary lists </a:t>
                </a:r>
                <a:r>
                  <a:rPr lang="en-US" sz="2000" dirty="0">
                    <a:sym typeface="Wingdings" pitchFamily="2" charset="2"/>
                  </a:rPr>
                  <a:t>that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get created</a:t>
                </a:r>
                <a:r>
                  <a:rPr lang="en-US" sz="2000" dirty="0">
                    <a:sym typeface="Wingdings" pitchFamily="2" charset="2"/>
                  </a:rPr>
                  <a:t>.</a:t>
                </a:r>
                <a:r>
                  <a:rPr lang="en-US" sz="2000" dirty="0">
                    <a:solidFill>
                      <a:srgbClr val="C00000"/>
                    </a:solidFill>
                    <a:sym typeface="Wingdings" pitchFamily="2" charset="2"/>
                  </a:rPr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  <a:sym typeface="Wingdings" pitchFamily="2" charset="2"/>
                </a:endParaRPr>
              </a:p>
              <a:p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Line Callout 2 7"/>
              <p:cNvSpPr/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It can be as high as </a:t>
                </a:r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F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Line Callout 2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2590800"/>
                <a:ext cx="1981200" cy="993648"/>
              </a:xfrm>
              <a:prstGeom prst="borderCallout2">
                <a:avLst>
                  <a:gd name="adj1" fmla="val 18750"/>
                  <a:gd name="adj2" fmla="val -453"/>
                  <a:gd name="adj3" fmla="val 68129"/>
                  <a:gd name="adj4" fmla="val -163008"/>
                  <a:gd name="adj5" fmla="val 92299"/>
                  <a:gd name="adj6" fmla="val -163177"/>
                </a:avLst>
              </a:prstGeom>
              <a:blipFill rotWithShape="1">
                <a:blip r:embed="rId3"/>
                <a:stretch>
                  <a:fillRect r="-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806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Towards an </a:t>
            </a:r>
            <a:r>
              <a:rPr lang="en-US" sz="3200" b="1" dirty="0">
                <a:solidFill>
                  <a:srgbClr val="7030A0"/>
                </a:solidFill>
              </a:rPr>
              <a:t>elegant </a:t>
            </a:r>
            <a:r>
              <a:rPr lang="en-US" sz="3200" b="1" dirty="0"/>
              <a:t>algorithm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Key points we observed: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r>
                  <a:rPr lang="en-US" sz="2000" dirty="0"/>
                  <a:t>We can compute cells at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+1</m:t>
                    </m:r>
                  </m:oMath>
                </a14:m>
                <a:r>
                  <a:rPr lang="en-US" sz="2000" dirty="0"/>
                  <a:t> if   …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Therefore, we need a mechanism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to enumerate the cells in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600200"/>
                <a:ext cx="8763000" cy="4525963"/>
              </a:xfrm>
              <a:blipFill rotWithShape="1">
                <a:blip r:embed="rId2"/>
                <a:stretch>
                  <a:fillRect l="-111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743200" y="4800599"/>
            <a:ext cx="3124200" cy="1066801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design such a </a:t>
            </a:r>
            <a:r>
              <a:rPr lang="en-US" b="1" dirty="0">
                <a:solidFill>
                  <a:schemeClr val="tx1"/>
                </a:solidFill>
              </a:rPr>
              <a:t>mechanism</a:t>
            </a:r>
            <a:r>
              <a:rPr lang="en-US" dirty="0">
                <a:solidFill>
                  <a:schemeClr val="tx1"/>
                </a:solidFill>
              </a:rPr>
              <a:t> 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know all cells up to distance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1600" y="2362200"/>
                <a:ext cx="3646576" cy="400110"/>
              </a:xfrm>
              <a:prstGeom prst="rect">
                <a:avLst/>
              </a:prstGeom>
              <a:blipFill rotWithShape="1">
                <a:blip r:embed="rId3"/>
                <a:stretch>
                  <a:fillRect l="-1672" t="-7692" r="-3344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3429000" y="3533595"/>
            <a:ext cx="5187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non-decreasing</a:t>
            </a:r>
            <a:r>
              <a:rPr lang="en-US" dirty="0"/>
              <a:t> order of </a:t>
            </a:r>
            <a:r>
              <a:rPr lang="en-US" b="1" u="sng" dirty="0"/>
              <a:t>distances</a:t>
            </a:r>
            <a:r>
              <a:rPr lang="en-US" dirty="0"/>
              <a:t> from the start cell.</a:t>
            </a:r>
          </a:p>
        </p:txBody>
      </p:sp>
    </p:spTree>
    <p:extLst>
      <p:ext uri="{BB962C8B-B14F-4D97-AF65-F5344CB8AC3E}">
        <p14:creationId xmlns:p14="http://schemas.microsoft.com/office/powerpoint/2010/main" val="157980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Keep a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queue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Spend some time to see how seamlessly the queue ensured </a:t>
            </a:r>
          </a:p>
          <a:p>
            <a:pPr marL="0" indent="0">
              <a:buNone/>
            </a:pPr>
            <a:r>
              <a:rPr lang="en-US" sz="2000" dirty="0"/>
              <a:t>the requirement of visiting cells of the grid in non-decreasing order of distance.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2971800" y="1981200"/>
            <a:ext cx="1447800" cy="1126867"/>
            <a:chOff x="2971800" y="1981200"/>
            <a:chExt cx="1447800" cy="1126867"/>
          </a:xfrm>
        </p:grpSpPr>
        <p:grpSp>
          <p:nvGrpSpPr>
            <p:cNvPr id="28" name="Group 27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11" name="Oval 10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29" name="Group 28"/>
            <p:cNvGrpSpPr/>
            <p:nvPr/>
          </p:nvGrpSpPr>
          <p:grpSpPr>
            <a:xfrm>
              <a:off x="2971800" y="1981200"/>
              <a:ext cx="1447800" cy="685801"/>
              <a:chOff x="2971800" y="1981200"/>
              <a:chExt cx="1447800" cy="68580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22921" y="1981200"/>
                    <a:ext cx="439479" cy="369332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 t="-8197" r="-1805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Right Brace 23"/>
              <p:cNvSpPr/>
              <p:nvPr/>
            </p:nvSpPr>
            <p:spPr>
              <a:xfrm rot="16200000">
                <a:off x="3543300" y="1790701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2743200" y="2743200"/>
            <a:ext cx="3276600" cy="990600"/>
            <a:chOff x="2743200" y="2743200"/>
            <a:chExt cx="3276600" cy="990600"/>
          </a:xfrm>
        </p:grpSpPr>
        <p:grpSp>
          <p:nvGrpSpPr>
            <p:cNvPr id="5" name="Group 4"/>
            <p:cNvGrpSpPr/>
            <p:nvPr/>
          </p:nvGrpSpPr>
          <p:grpSpPr>
            <a:xfrm>
              <a:off x="2819400" y="2743200"/>
              <a:ext cx="3200400" cy="533400"/>
              <a:chOff x="2133600" y="2362200"/>
              <a:chExt cx="3200400" cy="533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2133600" y="2362200"/>
                <a:ext cx="320040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 flipH="1">
                <a:off x="2133600" y="2895600"/>
                <a:ext cx="32004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 flipV="1">
                <a:off x="2133600" y="2362200"/>
                <a:ext cx="0" cy="533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2743200" y="3272135"/>
              <a:ext cx="3962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</a:rPr>
                <a:t>Q</a:t>
              </a:r>
              <a:endParaRPr lang="en-US" sz="2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4724400"/>
            <a:ext cx="1447800" cy="914400"/>
            <a:chOff x="2971800" y="2971800"/>
            <a:chExt cx="1447800" cy="914400"/>
          </a:xfrm>
        </p:grpSpPr>
        <p:grpSp>
          <p:nvGrpSpPr>
            <p:cNvPr id="32" name="Group 31"/>
            <p:cNvGrpSpPr/>
            <p:nvPr/>
          </p:nvGrpSpPr>
          <p:grpSpPr>
            <a:xfrm>
              <a:off x="2971800" y="2971800"/>
              <a:ext cx="1371600" cy="136267"/>
              <a:chOff x="2971800" y="2971800"/>
              <a:chExt cx="1371600" cy="136267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29718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4191000" y="2971800"/>
                <a:ext cx="152400" cy="114300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3352800" y="3048000"/>
                <a:ext cx="533400" cy="60067"/>
                <a:chOff x="4114800" y="2667000"/>
                <a:chExt cx="533400" cy="60067"/>
              </a:xfrm>
            </p:grpSpPr>
            <p:sp>
              <p:nvSpPr>
                <p:cNvPr id="39" name="Oval 38"/>
                <p:cNvSpPr/>
                <p:nvPr/>
              </p:nvSpPr>
              <p:spPr>
                <a:xfrm>
                  <a:off x="41148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4343400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Oval 40"/>
                <p:cNvSpPr/>
                <p:nvPr/>
              </p:nvSpPr>
              <p:spPr>
                <a:xfrm>
                  <a:off x="4575038" y="2667000"/>
                  <a:ext cx="73162" cy="6006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grpSp>
          <p:nvGrpSpPr>
            <p:cNvPr id="33" name="Group 32"/>
            <p:cNvGrpSpPr/>
            <p:nvPr/>
          </p:nvGrpSpPr>
          <p:grpSpPr>
            <a:xfrm>
              <a:off x="2971800" y="3200400"/>
              <a:ext cx="1447800" cy="685800"/>
              <a:chOff x="2971800" y="3200400"/>
              <a:chExt cx="1447800" cy="6858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/>
                  <p:cNvSpPr/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b="1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𝒊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b="1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Rectangle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76600" y="3516868"/>
                    <a:ext cx="66229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 t="-8197" r="-1203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ight Brace 34"/>
              <p:cNvSpPr/>
              <p:nvPr/>
            </p:nvSpPr>
            <p:spPr>
              <a:xfrm rot="5400000">
                <a:off x="3543300" y="2628900"/>
                <a:ext cx="304800" cy="1447800"/>
              </a:xfrm>
              <a:prstGeom prst="rightBrac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2" name="Left Arrow 41"/>
          <p:cNvSpPr/>
          <p:nvPr/>
        </p:nvSpPr>
        <p:spPr>
          <a:xfrm rot="16200000">
            <a:off x="3182113" y="3764280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2133600" y="2971800"/>
            <a:ext cx="609600" cy="0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4495800" y="2514600"/>
            <a:ext cx="0" cy="914400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14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09791 4.44444E-6 C 0.14166 4.44444E-6 0.19583 -0.07084 0.19583 -0.12778 L 0.19583 -0.25556 " pathEditMode="relative" rAng="0" ptsTypes="FfFF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92" y="-1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An elegant algorithm </a:t>
            </a:r>
            <a:br>
              <a:rPr lang="en-US" sz="3200" b="1" dirty="0">
                <a:solidFill>
                  <a:srgbClr val="7030A0"/>
                </a:solidFill>
              </a:rPr>
            </a:br>
            <a:r>
              <a:rPr lang="en-US" sz="2400" b="1" dirty="0"/>
              <a:t>(to compute distance to all cells in the grid)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Distance-to-all-cells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G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pPr marL="0" indent="0">
                  <a:buNone/>
                </a:pPr>
                <a:r>
                  <a:rPr lang="en-US" sz="2000" dirty="0"/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b="1" dirty="0"/>
                  <a:t>)</a:t>
                </a:r>
                <a:r>
                  <a:rPr lang="en-US" sz="2000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  0;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Enqueue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>
                            <a:solidFill>
                              <a:srgbClr val="0070C0"/>
                            </a:solidFill>
                            <a:latin typeface="Cambria Math"/>
                          </a:rPr>
                          <m:t>𝐜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 err="1">
                    <a:sym typeface="Wingdings" pitchFamily="2" charset="2"/>
                  </a:rPr>
                  <a:t>,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</a:t>
                </a:r>
                <a:r>
                  <a:rPr lang="en-US" sz="2000" b="1" dirty="0">
                    <a:sym typeface="Wingdings" pitchFamily="2" charset="2"/>
                  </a:rPr>
                  <a:t>While</a:t>
                </a:r>
                <a:r>
                  <a:rPr lang="en-US" sz="2000" dirty="0">
                    <a:sym typeface="Wingdings" pitchFamily="2" charset="2"/>
                  </a:rPr>
                  <a:t>(                          ??                   )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{        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 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 err="1">
                    <a:solidFill>
                      <a:srgbClr val="C00000"/>
                    </a:solidFill>
                    <a:sym typeface="Wingdings" pitchFamily="2" charset="2"/>
                  </a:rPr>
                  <a:t>Dequeue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Q</a:t>
                </a:r>
                <a:r>
                  <a:rPr lang="en-US" sz="2000" dirty="0">
                    <a:sym typeface="Wingdings" pitchFamily="2" charset="2"/>
                  </a:rPr>
                  <a:t>);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For </a:t>
                </a:r>
                <a:r>
                  <a:rPr lang="en-US" sz="2000" dirty="0">
                    <a:sym typeface="Wingdings" pitchFamily="2" charset="2"/>
                  </a:rPr>
                  <a:t>each neighbor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of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c</a:t>
                </a: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dirty="0">
                    <a:sym typeface="Wingdings" pitchFamily="2" charset="2"/>
                  </a:rPr>
                  <a:t>which is not an obstacle</a:t>
                </a:r>
                <a:endParaRPr lang="en-US" sz="2000" b="1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</a:t>
                </a:r>
                <a:r>
                  <a:rPr lang="en-US" sz="2000" dirty="0">
                    <a:sym typeface="Wingdings" pitchFamily="2" charset="2"/>
                  </a:rPr>
                  <a:t>{</a:t>
                </a:r>
                <a:r>
                  <a:rPr lang="en-US" sz="2000" b="1" dirty="0">
                    <a:sym typeface="Wingdings" pitchFamily="2" charset="2"/>
                  </a:rPr>
                  <a:t>          if (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)</a:t>
                </a:r>
                <a:r>
                  <a:rPr lang="en-US" sz="2000" b="1" dirty="0">
                    <a:sym typeface="Wingdings" pitchFamily="2" charset="2"/>
                  </a:rPr>
                  <a:t> = ∞)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>
                    <a:sym typeface="Wingdings" pitchFamily="2" charset="2"/>
                  </a:rPr>
                  <a:t>{    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Distance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b</a:t>
                </a:r>
                <a:r>
                  <a:rPr lang="en-US" sz="2000" dirty="0">
                    <a:sym typeface="Wingdings" pitchFamily="2" charset="2"/>
                  </a:rPr>
                  <a:t>) </a:t>
                </a:r>
                <a:r>
                  <a:rPr lang="en-US" sz="2000" b="1" dirty="0">
                    <a:sym typeface="Wingdings" pitchFamily="2" charset="2"/>
                  </a:rPr>
                  <a:t>                        ??            ;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                                         ??         </a:t>
                </a:r>
                <a:r>
                  <a:rPr lang="en-US" sz="2000" b="1" dirty="0">
                    <a:sym typeface="Wingdings" pitchFamily="2" charset="2"/>
                  </a:rPr>
                  <a:t>;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ym typeface="Wingdings" pitchFamily="2" charset="2"/>
                  </a:rPr>
                  <a:t>                                    </a:t>
                </a:r>
                <a:r>
                  <a:rPr lang="en-US" sz="2000" dirty="0">
                    <a:sym typeface="Wingdings" pitchFamily="2" charset="2"/>
                  </a:rPr>
                  <a:t>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               }</a:t>
                </a: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    }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76800"/>
              </a:xfrm>
              <a:blipFill rotWithShape="1">
                <a:blip r:embed="rId2"/>
                <a:stretch>
                  <a:fillRect l="-741" t="-625" b="-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57454" y="3104685"/>
            <a:ext cx="2667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IsEmptyQueue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) 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648200" y="4495800"/>
            <a:ext cx="19812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  <a:sym typeface="Wingdings" pitchFamily="2" charset="2"/>
              </a:rPr>
              <a:t>Distance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(c)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1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743200" y="4953000"/>
            <a:ext cx="19050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Enqueue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70C0"/>
                </a:solidFill>
                <a:sym typeface="Wingdings" pitchFamily="2" charset="2"/>
              </a:rPr>
              <a:t>b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,</a:t>
            </a:r>
            <a:r>
              <a:rPr lang="en-US" b="1" dirty="0">
                <a:sym typeface="Wingdings" pitchFamily="2" charset="2"/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Q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96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Proof of </a:t>
            </a:r>
            <a:r>
              <a:rPr lang="en-US" sz="3600" b="1" dirty="0">
                <a:solidFill>
                  <a:srgbClr val="7030A0"/>
                </a:solidFill>
              </a:rPr>
              <a:t>correctness</a:t>
            </a:r>
            <a:r>
              <a:rPr lang="en-US" sz="3600" b="1" dirty="0"/>
              <a:t> of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What is to be proved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</a:t>
                </a:r>
                <a:r>
                  <a:rPr lang="en-US" sz="2000" dirty="0"/>
                  <a:t> At the end of the algorithm,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Distance</a:t>
                </a:r>
                <a:r>
                  <a:rPr lang="en-US" sz="2000" dirty="0"/>
                  <a:t>[</a:t>
                </a:r>
                <a:r>
                  <a:rPr lang="en-US" sz="2000" dirty="0">
                    <a:solidFill>
                      <a:srgbClr val="00B0F0"/>
                    </a:solidFill>
                  </a:rPr>
                  <a:t>c</a:t>
                </a:r>
                <a:r>
                  <a:rPr lang="en-US" sz="2000" dirty="0"/>
                  <a:t>]= the distance of cell </a:t>
                </a:r>
                <a:r>
                  <a:rPr lang="en-US" sz="2000" dirty="0">
                    <a:solidFill>
                      <a:srgbClr val="00B0F0"/>
                    </a:solidFill>
                  </a:rPr>
                  <a:t>c </a:t>
                </a:r>
                <a:r>
                  <a:rPr lang="en-US" sz="2000" dirty="0"/>
                  <a:t>from the starting cell in the grid.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Question:</a:t>
                </a:r>
                <a:r>
                  <a:rPr lang="en-US" sz="2000" b="1" dirty="0"/>
                  <a:t> </a:t>
                </a:r>
                <a:r>
                  <a:rPr lang="en-US" sz="2000" dirty="0"/>
                  <a:t>How to prove ?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Answer: </a:t>
                </a:r>
                <a:r>
                  <a:rPr lang="en-US" sz="2000" dirty="0"/>
                  <a:t>By the principle of mathematical induction on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the distance </a:t>
                </a:r>
                <a:r>
                  <a:rPr lang="en-US" sz="2000" dirty="0"/>
                  <a:t>from the starting cell</a:t>
                </a:r>
                <a:r>
                  <a:rPr lang="en-US" sz="2000" b="1" dirty="0"/>
                  <a:t>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Inductive assertion:</a:t>
                </a:r>
              </a:p>
              <a:p>
                <a:pPr marL="0" indent="0">
                  <a:buNone/>
                </a:pP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): </a:t>
                </a:r>
              </a:p>
              <a:p>
                <a:pPr marL="0" indent="0">
                  <a:buNone/>
                </a:pPr>
                <a:r>
                  <a:rPr lang="en-US" sz="1800" dirty="0"/>
                  <a:t>The algorithm correctly computes distance to all cells at distance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 from the starting cell.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               As an exercise, try to prove </a:t>
                </a:r>
                <a:r>
                  <a:rPr lang="en-US" sz="1800" b="1" dirty="0"/>
                  <a:t>P(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) </a:t>
                </a:r>
                <a:r>
                  <a:rPr lang="en-US" sz="1800" dirty="0"/>
                  <a:t>by induction on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600200"/>
                <a:ext cx="8610600" cy="4525963"/>
              </a:xfrm>
              <a:blipFill rotWithShape="1">
                <a:blip r:embed="rId2"/>
                <a:stretch>
                  <a:fillRect l="-1062" t="-674" b="-7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905000" y="5562600"/>
            <a:ext cx="5105400" cy="4572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40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Operations </a:t>
            </a:r>
            <a:r>
              <a:rPr lang="en-US" sz="4000" b="1" dirty="0"/>
              <a:t>on a Queue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Query Operations</a:t>
                </a:r>
              </a:p>
              <a:p>
                <a:r>
                  <a:rPr lang="en-US" sz="2000" b="1" dirty="0" err="1">
                    <a:solidFill>
                      <a:srgbClr val="7030A0"/>
                    </a:solidFill>
                  </a:rPr>
                  <a:t>IsEmpty</a:t>
                </a:r>
                <a:r>
                  <a:rPr lang="en-US" sz="2000" b="1" dirty="0"/>
                  <a:t>(Q)</a:t>
                </a:r>
                <a:r>
                  <a:rPr lang="en-US" sz="2000" dirty="0"/>
                  <a:t>:  </a:t>
                </a:r>
              </a:p>
              <a:p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):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:r>
                  <a:rPr lang="en-US" sz="2000" dirty="0">
                    <a:solidFill>
                      <a:srgbClr val="006C31"/>
                    </a:solidFill>
                  </a:rPr>
                  <a:t>…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solidFill>
                          <a:srgbClr val="006C31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0" smtClean="0">
                        <a:solidFill>
                          <a:srgbClr val="006C31"/>
                        </a:solidFill>
                        <a:latin typeface="Cambria Math"/>
                      </a:rPr>
                      <m:t>,</m:t>
                    </m:r>
                  </m:oMath>
                </a14:m>
                <a:r>
                  <a:rPr lang="en-US" sz="2000" b="1" dirty="0"/>
                  <a:t> then</a:t>
                </a:r>
                <a:r>
                  <a:rPr lang="en-US" sz="2000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Front</a:t>
                </a:r>
                <a:r>
                  <a:rPr lang="en-US" sz="2000" b="1" dirty="0"/>
                  <a:t>(Q</a:t>
                </a:r>
                <a:r>
                  <a:rPr lang="en-US" sz="2000" dirty="0"/>
                  <a:t>) returns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         </a:t>
                </a:r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002060"/>
                    </a:solidFill>
                  </a:rPr>
                  <a:t>Update Operations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CreateEmptyQueue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):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Example:  </a:t>
                </a:r>
                <a:r>
                  <a:rPr lang="en-US" sz="2000" dirty="0"/>
                  <a:t>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Enqueue</a:t>
                </a:r>
                <a:r>
                  <a:rPr lang="en-US" sz="2000" dirty="0"/>
                  <a:t>(</a:t>
                </a:r>
                <a:r>
                  <a:rPr lang="en-US" sz="2000" b="1" dirty="0" err="1"/>
                  <a:t>x,Q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??        </a:t>
                </a:r>
                <a:endParaRPr lang="en-US" sz="2000" dirty="0"/>
              </a:p>
              <a:p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):</a:t>
                </a:r>
                <a:r>
                  <a:rPr lang="en-US" sz="2000" b="1" dirty="0"/>
                  <a:t>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     Example:</a:t>
                </a:r>
                <a:r>
                  <a:rPr lang="en-US" sz="2000" dirty="0"/>
                  <a:t> If </a:t>
                </a:r>
                <a:r>
                  <a:rPr lang="en-US" sz="2000" b="1" dirty="0"/>
                  <a:t>Q </a:t>
                </a:r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,</m:t>
                    </m:r>
                  </m:oMath>
                </a14:m>
                <a:r>
                  <a:rPr lang="en-US" sz="2000" dirty="0"/>
                  <a:t>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,  then after </a:t>
                </a:r>
                <a:r>
                  <a:rPr lang="en-US" sz="20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2000" dirty="0"/>
                  <a:t>(</a:t>
                </a:r>
                <a:r>
                  <a:rPr lang="en-US" sz="2000" b="1" dirty="0"/>
                  <a:t>Q</a:t>
                </a:r>
                <a:r>
                  <a:rPr lang="en-US" sz="2000" dirty="0"/>
                  <a:t>), queue </a:t>
                </a:r>
                <a:r>
                  <a:rPr lang="en-US" sz="2000" b="1" dirty="0"/>
                  <a:t>Q</a:t>
                </a:r>
                <a:r>
                  <a:rPr lang="en-US" sz="2000" dirty="0"/>
                  <a:t> becomes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                                    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??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 rotWithShape="1">
                <a:blip r:embed="rId2"/>
                <a:stretch>
                  <a:fillRect l="-1111" t="-1050" r="-2667" b="-8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6C3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rgbClr val="006C31"/>
                        </a:solidFill>
                        <a:latin typeface="Cambria Math"/>
                      </a:rPr>
                      <m:t>𝐱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724400"/>
                <a:ext cx="37338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5791200"/>
                <a:ext cx="3733800" cy="381000"/>
              </a:xfrm>
              <a:prstGeom prst="roundRect">
                <a:avLst/>
              </a:prstGeom>
              <a:blipFill rotWithShape="1">
                <a:blip r:embed="rId4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solidFill>
                                <a:srgbClr val="006C3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6C31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2819400"/>
                <a:ext cx="762000" cy="381000"/>
              </a:xfrm>
              <a:prstGeom prst="roundRect">
                <a:avLst/>
              </a:prstGeom>
              <a:blipFill rotWithShape="1">
                <a:blip r:embed="rId5"/>
                <a:stretch>
                  <a:fillRect t="-1969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133600" y="2057400"/>
            <a:ext cx="3395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determine if </a:t>
            </a:r>
            <a:r>
              <a:rPr lang="en-US" b="1" dirty="0"/>
              <a:t>Q</a:t>
            </a:r>
            <a:r>
              <a:rPr lang="en-US" dirty="0"/>
              <a:t> is an empty queue.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722" y="2426732"/>
            <a:ext cx="532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returns the element at the </a:t>
            </a:r>
            <a:r>
              <a:rPr lang="en-US" b="1" dirty="0"/>
              <a:t>front</a:t>
            </a:r>
            <a:r>
              <a:rPr lang="en-US" dirty="0"/>
              <a:t> position of the queue.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6023" y="3581400"/>
            <a:ext cx="238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an empty queue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30048" y="3950732"/>
            <a:ext cx="337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</a:t>
            </a:r>
            <a:r>
              <a:rPr lang="en-US" b="1" dirty="0"/>
              <a:t>x</a:t>
            </a:r>
            <a:r>
              <a:rPr lang="en-US" dirty="0"/>
              <a:t> at the </a:t>
            </a:r>
            <a:r>
              <a:rPr lang="en-US" b="1" dirty="0">
                <a:solidFill>
                  <a:srgbClr val="00B050"/>
                </a:solidFill>
              </a:rPr>
              <a:t>end</a:t>
            </a:r>
            <a:r>
              <a:rPr lang="en-US" dirty="0"/>
              <a:t> of the queue </a:t>
            </a:r>
            <a:r>
              <a:rPr lang="en-US" b="1" dirty="0"/>
              <a:t>Q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0" y="5105400"/>
            <a:ext cx="572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return element from the </a:t>
            </a:r>
            <a:r>
              <a:rPr lang="en-US" b="1" dirty="0">
                <a:solidFill>
                  <a:srgbClr val="00B050"/>
                </a:solidFill>
              </a:rPr>
              <a:t>front</a:t>
            </a:r>
            <a:r>
              <a:rPr lang="en-US" dirty="0"/>
              <a:t> of the queue </a:t>
            </a:r>
            <a:r>
              <a:rPr lang="en-US" b="1" dirty="0"/>
              <a:t>Q </a:t>
            </a:r>
            <a:r>
              <a:rPr lang="en-US" dirty="0"/>
              <a:t>and </a:t>
            </a:r>
            <a:r>
              <a:rPr lang="en-US" u="sng" dirty="0"/>
              <a:t>delete</a:t>
            </a:r>
            <a:r>
              <a:rPr lang="en-US" dirty="0"/>
              <a:t> it</a:t>
            </a:r>
          </a:p>
        </p:txBody>
      </p:sp>
    </p:spTree>
    <p:extLst>
      <p:ext uri="{BB962C8B-B14F-4D97-AF65-F5344CB8AC3E}">
        <p14:creationId xmlns:p14="http://schemas.microsoft.com/office/powerpoint/2010/main" val="190024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How to access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3200" b="1" dirty="0" err="1"/>
                  <a:t>th</a:t>
                </a:r>
                <a:r>
                  <a:rPr lang="en-US" sz="3200" b="1" dirty="0"/>
                  <a:t> element from the front ?</a:t>
                </a: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4294967295"/>
              </p:nvPr>
            </p:nvSpPr>
            <p:spPr>
              <a:xfrm>
                <a:off x="0" y="274638"/>
                <a:ext cx="8229600" cy="114300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</p:spPr>
            <p:txBody>
              <a:bodyPr/>
              <a:lstStyle/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1800" dirty="0"/>
                  <a:t>To access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element, we </a:t>
                </a:r>
                <a:r>
                  <a:rPr lang="en-US" sz="1800" b="1" dirty="0"/>
                  <a:t>must</a:t>
                </a:r>
                <a:r>
                  <a:rPr lang="en-US" sz="1800" dirty="0"/>
                  <a:t> perform 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       </a:t>
                </a:r>
                <a:r>
                  <a:rPr lang="en-US" sz="1800" b="1" dirty="0" err="1">
                    <a:solidFill>
                      <a:srgbClr val="C00000"/>
                    </a:solidFill>
                  </a:rPr>
                  <a:t>dequeue</a:t>
                </a:r>
                <a:r>
                  <a:rPr lang="en-US" sz="1800" dirty="0"/>
                  <a:t> (hence </a:t>
                </a:r>
                <a:r>
                  <a:rPr lang="en-US" sz="1800" u="sng" dirty="0"/>
                  <a:t>delete</a:t>
                </a:r>
                <a:r>
                  <a:rPr lang="en-US" sz="1800" dirty="0"/>
                  <a:t>) the first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𝑖</m:t>
                    </m:r>
                    <m:r>
                      <a:rPr lang="en-US" sz="1800" i="1" dirty="0" smtClean="0">
                        <a:solidFill>
                          <a:srgbClr val="00B0F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sz="1800" dirty="0"/>
                  <a:t> elements from the queue.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0" y="1600200"/>
                <a:ext cx="8229600" cy="4525963"/>
              </a:xfrm>
              <a:blipFill rotWithShape="1">
                <a:blip r:embed="rId3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2133600" y="2394466"/>
            <a:ext cx="3200400" cy="501134"/>
            <a:chOff x="2133600" y="2394466"/>
            <a:chExt cx="3200400" cy="501134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133600" y="2394466"/>
              <a:ext cx="3200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>
              <a:off x="2133600" y="2895600"/>
              <a:ext cx="3200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133600" y="2394466"/>
              <a:ext cx="0" cy="50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33600" y="2450068"/>
            <a:ext cx="1650652" cy="369332"/>
            <a:chOff x="2133600" y="2450068"/>
            <a:chExt cx="1650652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2450068"/>
                  <a:ext cx="66005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20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600" y="2450068"/>
                  <a:ext cx="467820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58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/>
            <p:cNvSpPr/>
            <p:nvPr/>
          </p:nvSpPr>
          <p:spPr>
            <a:xfrm>
              <a:off x="2590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2819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30480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657600" y="2450068"/>
            <a:ext cx="1458420" cy="369332"/>
            <a:chOff x="3657600" y="2450068"/>
            <a:chExt cx="1458420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8200" y="2450068"/>
                  <a:ext cx="46782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973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6C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C3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0" y="2450068"/>
                  <a:ext cx="44044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80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/>
            <p:cNvSpPr/>
            <p:nvPr/>
          </p:nvSpPr>
          <p:spPr>
            <a:xfrm>
              <a:off x="41148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4343400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75038" y="2667000"/>
              <a:ext cx="73162" cy="6006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3" name="Up Ribbon 22"/>
          <p:cNvSpPr/>
          <p:nvPr/>
        </p:nvSpPr>
        <p:spPr>
          <a:xfrm>
            <a:off x="1447800" y="4800600"/>
            <a:ext cx="5791200" cy="167640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An Important point you must remember for every data structure</a:t>
            </a:r>
            <a:br>
              <a:rPr lang="en-US" b="1" dirty="0"/>
            </a:br>
            <a:r>
              <a:rPr lang="en-US" dirty="0">
                <a:solidFill>
                  <a:schemeClr val="tx1"/>
                </a:solidFill>
              </a:rPr>
              <a:t>You can define any </a:t>
            </a:r>
            <a:r>
              <a:rPr lang="en-US" b="1" dirty="0">
                <a:solidFill>
                  <a:schemeClr val="tx1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operation only in terms of the </a:t>
            </a:r>
            <a:r>
              <a:rPr lang="en-US" u="sng" dirty="0">
                <a:solidFill>
                  <a:schemeClr val="tx1"/>
                </a:solidFill>
              </a:rPr>
              <a:t>primitive operations</a:t>
            </a:r>
            <a:r>
              <a:rPr lang="en-US" dirty="0">
                <a:solidFill>
                  <a:schemeClr val="tx1"/>
                </a:solidFill>
              </a:rPr>
              <a:t> of the data structures defined during its modeling.</a:t>
            </a:r>
          </a:p>
        </p:txBody>
      </p:sp>
    </p:spTree>
    <p:extLst>
      <p:ext uri="{BB962C8B-B14F-4D97-AF65-F5344CB8AC3E}">
        <p14:creationId xmlns:p14="http://schemas.microsoft.com/office/powerpoint/2010/main" val="13474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22222E-6 L -0.16302 0.0048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</a:rPr>
              <a:t>Assumption: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000" dirty="0"/>
              <a:t>At any moment of time, the number of elements in queue is </a:t>
            </a:r>
            <a:r>
              <a:rPr lang="en-US" sz="2000" dirty="0">
                <a:solidFill>
                  <a:srgbClr val="00B0F0"/>
                </a:solidFill>
              </a:rPr>
              <a:t>n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r>
              <a:rPr lang="en-US" sz="2000" dirty="0"/>
              <a:t>Keep an array of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 size </a:t>
            </a:r>
            <a:r>
              <a:rPr lang="en-US" sz="2000" dirty="0">
                <a:solidFill>
                  <a:srgbClr val="00B0F0"/>
                </a:solidFill>
              </a:rPr>
              <a:t>n</a:t>
            </a:r>
            <a:r>
              <a:rPr lang="en-US" sz="2000" dirty="0"/>
              <a:t>, and two variables </a:t>
            </a:r>
            <a:r>
              <a:rPr lang="en-US" sz="2000" dirty="0">
                <a:solidFill>
                  <a:srgbClr val="00B0F0"/>
                </a:solidFill>
              </a:rPr>
              <a:t>front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B0F0"/>
                </a:solidFill>
              </a:rPr>
              <a:t> rear</a:t>
            </a:r>
            <a:r>
              <a:rPr lang="en-US" sz="2000" dirty="0"/>
              <a:t>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:  the position of the </a:t>
            </a:r>
            <a:r>
              <a:rPr lang="en-US" sz="2000" b="1" dirty="0"/>
              <a:t>first</a:t>
            </a:r>
            <a:r>
              <a:rPr lang="en-US" sz="2000" dirty="0"/>
              <a:t> element of the queue in the array.</a:t>
            </a:r>
          </a:p>
          <a:p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:   the position of the </a:t>
            </a:r>
            <a:r>
              <a:rPr lang="en-US" sz="2000" b="1" dirty="0"/>
              <a:t>last</a:t>
            </a:r>
            <a:r>
              <a:rPr lang="en-US" sz="2000" dirty="0"/>
              <a:t> element of the queue in the array.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;}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4572000" y="5562600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4570306" y="5562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949702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10200" y="5562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726130" y="55626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4495800" y="5943600"/>
            <a:ext cx="547201" cy="688777"/>
            <a:chOff x="4495800" y="5943600"/>
            <a:chExt cx="547201" cy="688777"/>
          </a:xfrm>
        </p:grpSpPr>
        <p:sp>
          <p:nvSpPr>
            <p:cNvPr id="28" name="Up Arrow 27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069541" y="5943600"/>
            <a:ext cx="483659" cy="688777"/>
            <a:chOff x="4559342" y="5943600"/>
            <a:chExt cx="483659" cy="688777"/>
          </a:xfrm>
        </p:grpSpPr>
        <p:sp>
          <p:nvSpPr>
            <p:cNvPr id="32" name="Up Arrow 31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6107130" y="5562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688541" y="5943600"/>
            <a:ext cx="483659" cy="688777"/>
            <a:chOff x="4559342" y="5943600"/>
            <a:chExt cx="483659" cy="688777"/>
          </a:xfrm>
        </p:grpSpPr>
        <p:sp>
          <p:nvSpPr>
            <p:cNvPr id="36" name="Up Arrow 35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4862999" y="5943600"/>
            <a:ext cx="547201" cy="688777"/>
            <a:chOff x="4495800" y="5943600"/>
            <a:chExt cx="547201" cy="688777"/>
          </a:xfrm>
        </p:grpSpPr>
        <p:sp>
          <p:nvSpPr>
            <p:cNvPr id="39" name="Up Arrow 38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495800" y="6324600"/>
              <a:ext cx="547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front</a:t>
              </a:r>
            </a:p>
          </p:txBody>
        </p:sp>
      </p:grpSp>
      <p:sp>
        <p:nvSpPr>
          <p:cNvPr id="41" name="Down Ribbon 40"/>
          <p:cNvSpPr/>
          <p:nvPr/>
        </p:nvSpPr>
        <p:spPr>
          <a:xfrm>
            <a:off x="6019800" y="41910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There is a serious </a:t>
            </a:r>
            <a:r>
              <a:rPr lang="en-US" b="1" dirty="0">
                <a:solidFill>
                  <a:srgbClr val="C00000"/>
                </a:solidFill>
              </a:rPr>
              <a:t>problem</a:t>
            </a:r>
            <a:r>
              <a:rPr lang="en-US" b="1" dirty="0">
                <a:solidFill>
                  <a:schemeClr val="tx1"/>
                </a:solidFill>
              </a:rPr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46119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24" grpId="0"/>
      <p:bldP spid="24" grpId="1"/>
      <p:bldP spid="25" grpId="0"/>
      <p:bldP spid="26" grpId="0"/>
      <p:bldP spid="27" grpId="0"/>
      <p:bldP spid="34" grpId="0"/>
      <p:bldP spid="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95600" y="2283023"/>
            <a:ext cx="3048000" cy="381000"/>
            <a:chOff x="3505200" y="4114800"/>
            <a:chExt cx="3048000" cy="3810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05200" y="4114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3505200" y="4495800"/>
              <a:ext cx="3048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505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886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267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648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187068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029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410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791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553200" y="4114800"/>
              <a:ext cx="0" cy="38100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935584" y="2297668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36141" y="2664023"/>
            <a:ext cx="483659" cy="688777"/>
            <a:chOff x="4559342" y="5943600"/>
            <a:chExt cx="483659" cy="688777"/>
          </a:xfrm>
        </p:grpSpPr>
        <p:sp>
          <p:nvSpPr>
            <p:cNvPr id="25" name="Up Arrow 24"/>
            <p:cNvSpPr/>
            <p:nvPr/>
          </p:nvSpPr>
          <p:spPr>
            <a:xfrm>
              <a:off x="4686300" y="5943600"/>
              <a:ext cx="190500" cy="457200"/>
            </a:xfrm>
            <a:prstGeom prst="up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59342" y="6324600"/>
              <a:ext cx="48365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rear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329599" y="2283023"/>
            <a:ext cx="1599573" cy="1069777"/>
            <a:chOff x="4329599" y="2283023"/>
            <a:chExt cx="1599573" cy="1069777"/>
          </a:xfrm>
        </p:grpSpPr>
        <p:sp>
          <p:nvSpPr>
            <p:cNvPr id="18" name="TextBox 17"/>
            <p:cNvSpPr txBox="1"/>
            <p:nvPr/>
          </p:nvSpPr>
          <p:spPr>
            <a:xfrm>
              <a:off x="4492502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u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4936" y="22830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268930" y="2283023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k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4329599" y="2664023"/>
              <a:ext cx="547201" cy="688777"/>
              <a:chOff x="4495800" y="5943600"/>
              <a:chExt cx="547201" cy="688777"/>
            </a:xfrm>
          </p:grpSpPr>
          <p:sp>
            <p:nvSpPr>
              <p:cNvPr id="22" name="Up Arrow 21"/>
              <p:cNvSpPr/>
              <p:nvPr/>
            </p:nvSpPr>
            <p:spPr>
              <a:xfrm>
                <a:off x="4686300" y="5943600"/>
                <a:ext cx="190500" cy="457200"/>
              </a:xfrm>
              <a:prstGeom prst="upArrow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495800" y="6324600"/>
                <a:ext cx="5472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front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635502" y="2283023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v</a:t>
              </a:r>
            </a:p>
          </p:txBody>
        </p:sp>
      </p:grpSp>
      <p:sp>
        <p:nvSpPr>
          <p:cNvPr id="30" name="Down Ribbon 29"/>
          <p:cNvSpPr/>
          <p:nvPr/>
        </p:nvSpPr>
        <p:spPr>
          <a:xfrm>
            <a:off x="2971800" y="41148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t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1" name="Down Ribbon 30"/>
          <p:cNvSpPr/>
          <p:nvPr/>
        </p:nvSpPr>
        <p:spPr>
          <a:xfrm>
            <a:off x="2971800" y="4419600"/>
            <a:ext cx="2833202" cy="1066800"/>
          </a:xfrm>
          <a:prstGeom prst="ribbon">
            <a:avLst>
              <a:gd name="adj1" fmla="val 16667"/>
              <a:gd name="adj2" fmla="val 71536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How to perform </a:t>
            </a:r>
            <a:r>
              <a:rPr lang="en-US" b="1" dirty="0" err="1">
                <a:solidFill>
                  <a:srgbClr val="C00000"/>
                </a:solidFill>
              </a:rPr>
              <a:t>Enqueue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 err="1">
                <a:solidFill>
                  <a:srgbClr val="00B0F0"/>
                </a:solidFill>
              </a:rPr>
              <a:t>x</a:t>
            </a:r>
            <a:r>
              <a:rPr lang="en-US" b="1" dirty="0" err="1">
                <a:solidFill>
                  <a:schemeClr val="tx1"/>
                </a:solidFill>
              </a:rPr>
              <a:t>,</a:t>
            </a:r>
            <a:r>
              <a:rPr lang="en-US" b="1" dirty="0" err="1">
                <a:solidFill>
                  <a:srgbClr val="7030A0"/>
                </a:solidFill>
              </a:rPr>
              <a:t>Q</a:t>
            </a:r>
            <a:r>
              <a:rPr lang="en-US" b="1" dirty="0">
                <a:solidFill>
                  <a:schemeClr val="tx1"/>
                </a:solidFill>
              </a:rPr>
              <a:t>)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67136" y="22860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41528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0.29844 -0.0053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931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9844 -0.00533 L -0.24844 -0.00533 " pathEditMode="relative" rAng="0" ptsTypes="AA">
                                      <p:cBhvr>
                                        <p:cTn id="8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 animBg="1"/>
      <p:bldP spid="30" grpId="1" animBg="1"/>
      <p:bldP spid="31" grpId="0" animBg="1"/>
      <p:bldP spid="31" grpId="1" animBg="1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Implementation of </a:t>
            </a:r>
            <a:r>
              <a:rPr lang="en-US" sz="3600" b="1" dirty="0">
                <a:solidFill>
                  <a:srgbClr val="7030A0"/>
                </a:solidFill>
              </a:rPr>
              <a:t>Queue </a:t>
            </a:r>
            <a:r>
              <a:rPr lang="en-US" sz="3600" b="1" dirty="0"/>
              <a:t>using</a:t>
            </a:r>
            <a:r>
              <a:rPr lang="en-US" sz="3600" b="1" dirty="0">
                <a:solidFill>
                  <a:srgbClr val="7030A0"/>
                </a:solidFill>
              </a:rPr>
              <a:t> array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Enqueue</a:t>
            </a:r>
            <a:r>
              <a:rPr lang="en-US" sz="2000" dirty="0"/>
              <a:t>(</a:t>
            </a:r>
            <a:r>
              <a:rPr lang="en-US" sz="2000" dirty="0" err="1"/>
              <a:t>x,</a:t>
            </a:r>
            <a:r>
              <a:rPr lang="en-US" sz="2000" b="1" dirty="0" err="1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 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ym typeface="Wingdings" pitchFamily="2" charset="2"/>
              </a:rPr>
              <a:t>;  </a:t>
            </a: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  <a:sym typeface="Wingdings" pitchFamily="2" charset="2"/>
              </a:rPr>
              <a:t>  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rear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x 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Dequeue</a:t>
            </a:r>
            <a:r>
              <a:rPr lang="en-US" sz="2000" dirty="0"/>
              <a:t>(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r>
              <a:rPr lang="en-US" sz="2000" dirty="0"/>
              <a:t>{           x</a:t>
            </a:r>
            <a:r>
              <a:rPr lang="en-US" sz="2000" dirty="0">
                <a:sym typeface="Wingdings" pitchFamily="2" charset="2"/>
              </a:rPr>
              <a:t>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Q</a:t>
            </a:r>
            <a:r>
              <a:rPr lang="en-US" sz="2000" dirty="0"/>
              <a:t>[</a:t>
            </a:r>
            <a:r>
              <a:rPr lang="en-US" sz="2000" dirty="0">
                <a:solidFill>
                  <a:srgbClr val="00B0F0"/>
                </a:solidFill>
              </a:rPr>
              <a:t>front</a:t>
            </a:r>
            <a:r>
              <a:rPr lang="en-US" sz="2000" dirty="0"/>
              <a:t>]</a:t>
            </a:r>
            <a:r>
              <a:rPr lang="en-US" sz="2000" dirty="0">
                <a:sym typeface="Wingdings" pitchFamily="2" charset="2"/>
              </a:rPr>
              <a:t>;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00B0F0"/>
                </a:solidFill>
              </a:rPr>
              <a:t>     front</a:t>
            </a:r>
            <a:r>
              <a:rPr lang="en-US" sz="2000" dirty="0">
                <a:sym typeface="Wingdings" pitchFamily="2" charset="2"/>
              </a:rPr>
              <a:t> 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    return </a:t>
            </a:r>
            <a:r>
              <a:rPr lang="en-US" sz="2000" dirty="0"/>
              <a:t>x</a:t>
            </a:r>
            <a:r>
              <a:rPr lang="en-US" sz="20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ym typeface="Wingdings" pitchFamily="2" charset="2"/>
              </a:rPr>
              <a:t>}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C00000"/>
                </a:solidFill>
              </a:rPr>
              <a:t>IsEmpty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7030A0"/>
                </a:solidFill>
              </a:rPr>
              <a:t>Q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         ??                    }</a:t>
            </a:r>
          </a:p>
          <a:p>
            <a:pPr marL="0" indent="0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752600" y="1981200"/>
            <a:ext cx="21336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rear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676400" y="4191000"/>
            <a:ext cx="2209800" cy="381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sz="2000" dirty="0">
                <a:solidFill>
                  <a:srgbClr val="00B0F0"/>
                </a:solidFill>
                <a:sym typeface="Wingdings" pitchFamily="2" charset="2"/>
              </a:rPr>
              <a:t>front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+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1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)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mod</a:t>
            </a:r>
            <a:r>
              <a:rPr lang="en-US" sz="2000" dirty="0">
                <a:solidFill>
                  <a:srgbClr val="0070C0"/>
                </a:solidFill>
                <a:sym typeface="Wingdings" pitchFamily="2" charset="2"/>
              </a:rPr>
              <a:t> n </a:t>
            </a:r>
            <a:r>
              <a:rPr lang="en-US" sz="2000" dirty="0">
                <a:solidFill>
                  <a:schemeClr val="tx1"/>
                </a:solidFill>
                <a:sym typeface="Wingdings" pitchFamily="2" charset="2"/>
              </a:rPr>
              <a:t>;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90600" y="5715000"/>
            <a:ext cx="22098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sym typeface="Wingdings" pitchFamily="2" charset="2"/>
              </a:rPr>
              <a:t>Do it as an exercise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2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7011</TotalTime>
  <Words>2055</Words>
  <Application>Microsoft Office PowerPoint</Application>
  <PresentationFormat>On-screen Show (4:3)</PresentationFormat>
  <Paragraphs>427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Cambria Math</vt:lpstr>
      <vt:lpstr>Office Theme</vt:lpstr>
      <vt:lpstr>Data Structures and Algorithms (ESO207) </vt:lpstr>
      <vt:lpstr>Queue: a new data structure</vt:lpstr>
      <vt:lpstr>Stack</vt:lpstr>
      <vt:lpstr>Queue: a new data structure</vt:lpstr>
      <vt:lpstr>Operations on a Queue</vt:lpstr>
      <vt:lpstr>How to access ith element from the front ?</vt:lpstr>
      <vt:lpstr>Implementation of Queue using array</vt:lpstr>
      <vt:lpstr>Implementation of Queue using array</vt:lpstr>
      <vt:lpstr>Implementation of Queue using array</vt:lpstr>
      <vt:lpstr>Exercise Questions</vt:lpstr>
      <vt:lpstr>Shortest route in a grid with obstacles</vt:lpstr>
      <vt:lpstr>Shortest route in a grid </vt:lpstr>
      <vt:lpstr>Step 1: </vt:lpstr>
      <vt:lpstr>Shortest route in a grid nontriviality of the problem </vt:lpstr>
      <vt:lpstr>PowerPoint Presentation</vt:lpstr>
      <vt:lpstr>Get inspiration from nature</vt:lpstr>
      <vt:lpstr>Shortest route in a grid nontriviality of the problem </vt:lpstr>
      <vt:lpstr>propagation of a ripple from the start cell</vt:lpstr>
      <vt:lpstr>ripple reaches cells at distance 1 in step 1</vt:lpstr>
      <vt:lpstr>ripple reaches cells at distance 2 in step 2</vt:lpstr>
      <vt:lpstr>ripple reaches cells at distance 3 in step 3</vt:lpstr>
      <vt:lpstr>ripple reaches cells at distance 8 in step 8</vt:lpstr>
      <vt:lpstr>ripple reaches cells at distance 9 in step 9</vt:lpstr>
      <vt:lpstr>ripple reaches cells at distance 10 in step 10</vt:lpstr>
      <vt:lpstr>ripple reaches cells at distance 11 in step 11</vt:lpstr>
      <vt:lpstr>ripple reaches cells at distance 12 in step 12</vt:lpstr>
      <vt:lpstr>ripple reaches cells at distance 13 in step 13</vt:lpstr>
      <vt:lpstr>ripple reaches cells at distance 14 in step 14</vt:lpstr>
      <vt:lpstr>ripple reaches cells at distance 15 in step 15</vt:lpstr>
      <vt:lpstr>Step 2:  Designing algorithm for distances in grid</vt:lpstr>
      <vt:lpstr>A snapshot of ripple after i steps</vt:lpstr>
      <vt:lpstr>A snapshot of ripple after i steps</vt:lpstr>
      <vt:lpstr>A snapshot of the ripple after i+1 steps</vt:lpstr>
      <vt:lpstr>Distance from the start cell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How can we generate L_(i+1) from L_i ?</vt:lpstr>
      <vt:lpstr>Algorithm to compute L_(i+1) if we know L_i</vt:lpstr>
      <vt:lpstr>The first (not so elegant) algorithm  (to compute distance to all cells in the grid)</vt:lpstr>
      <vt:lpstr>Towards an elegant algorithm …</vt:lpstr>
      <vt:lpstr>Keep a queue Q</vt:lpstr>
      <vt:lpstr>An elegant algorithm  (to compute distance to all cells in the grid)</vt:lpstr>
      <vt:lpstr>Proof of correctness of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826</cp:revision>
  <dcterms:created xsi:type="dcterms:W3CDTF">2011-12-03T04:13:03Z</dcterms:created>
  <dcterms:modified xsi:type="dcterms:W3CDTF">2023-09-08T15:26:13Z</dcterms:modified>
</cp:coreProperties>
</file>