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390" r:id="rId2"/>
    <p:sldId id="368" r:id="rId3"/>
    <p:sldId id="366" r:id="rId4"/>
    <p:sldId id="354" r:id="rId5"/>
    <p:sldId id="367" r:id="rId6"/>
    <p:sldId id="406" r:id="rId7"/>
    <p:sldId id="377" r:id="rId8"/>
    <p:sldId id="407" r:id="rId9"/>
    <p:sldId id="372" r:id="rId10"/>
    <p:sldId id="379" r:id="rId11"/>
    <p:sldId id="380" r:id="rId12"/>
    <p:sldId id="381" r:id="rId13"/>
    <p:sldId id="382" r:id="rId14"/>
    <p:sldId id="405" r:id="rId15"/>
    <p:sldId id="384" r:id="rId16"/>
    <p:sldId id="386" r:id="rId17"/>
    <p:sldId id="387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8" r:id="rId28"/>
    <p:sldId id="402" r:id="rId29"/>
    <p:sldId id="403" r:id="rId30"/>
    <p:sldId id="411" r:id="rId31"/>
    <p:sldId id="412" r:id="rId32"/>
    <p:sldId id="413" r:id="rId33"/>
    <p:sldId id="409" r:id="rId34"/>
    <p:sldId id="410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704" autoAdjust="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vi Bohra" userId="fa2425a5-a17c-4ff4-a3e9-ad162dccfc59" providerId="ADAL" clId="{691DF5A1-4774-4F33-8AFE-F56D756E7462}"/>
    <pc:docChg chg="addSld delSld">
      <pc:chgData name="Havi Bohra" userId="fa2425a5-a17c-4ff4-a3e9-ad162dccfc59" providerId="ADAL" clId="{691DF5A1-4774-4F33-8AFE-F56D756E7462}" dt="2023-11-18T21:08:11.741" v="1" actId="47"/>
      <pc:docMkLst>
        <pc:docMk/>
      </pc:docMkLst>
      <pc:sldChg chg="new del">
        <pc:chgData name="Havi Bohra" userId="fa2425a5-a17c-4ff4-a3e9-ad162dccfc59" providerId="ADAL" clId="{691DF5A1-4774-4F33-8AFE-F56D756E7462}" dt="2023-11-18T21:08:11.741" v="1" actId="47"/>
        <pc:sldMkLst>
          <pc:docMk/>
          <pc:sldMk cId="582559632" sldId="4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28: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Heap : </a:t>
            </a:r>
            <a:r>
              <a:rPr lang="en-US" sz="2000" dirty="0">
                <a:solidFill>
                  <a:schemeClr val="tx1"/>
                </a:solidFill>
              </a:rPr>
              <a:t>an important tree data structure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Implementing some</a:t>
            </a:r>
            <a:r>
              <a:rPr lang="en-US" sz="2000" b="1" dirty="0">
                <a:solidFill>
                  <a:srgbClr val="C00000"/>
                </a:solidFill>
              </a:rPr>
              <a:t> special binary tree </a:t>
            </a:r>
            <a:r>
              <a:rPr lang="en-US" sz="2000" dirty="0">
                <a:solidFill>
                  <a:schemeClr val="tx1"/>
                </a:solidFill>
              </a:rPr>
              <a:t>using an </a:t>
            </a:r>
            <a:r>
              <a:rPr lang="en-US" sz="2000" b="1" dirty="0">
                <a:solidFill>
                  <a:srgbClr val="C00000"/>
                </a:solidFill>
              </a:rPr>
              <a:t>array </a:t>
            </a:r>
            <a:r>
              <a:rPr lang="en-US" sz="2000" b="1" dirty="0">
                <a:solidFill>
                  <a:schemeClr val="tx1"/>
                </a:solidFill>
              </a:rPr>
              <a:t>!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Binary heap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complete</a:t>
            </a:r>
            <a:r>
              <a:rPr lang="en-US" sz="2400" b="1" dirty="0"/>
              <a:t> binary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28800" y="2514600"/>
            <a:ext cx="5029200" cy="3276600"/>
            <a:chOff x="1828800" y="1981200"/>
            <a:chExt cx="5029200" cy="3276600"/>
          </a:xfrm>
        </p:grpSpPr>
        <p:sp>
          <p:nvSpPr>
            <p:cNvPr id="6" name="Oval 5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752600" y="2514600"/>
            <a:ext cx="5181600" cy="3341132"/>
            <a:chOff x="1752600" y="2514600"/>
            <a:chExt cx="5181600" cy="33411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3505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3429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26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63" name="Group 62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1600200" y="6107668"/>
              <a:ext cx="5351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4    14     9      17   23    21     29    91    37    25    88      33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505200" y="1276290"/>
            <a:ext cx="4190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satisfying</a:t>
            </a:r>
            <a:r>
              <a:rPr lang="en-US" sz="2000" b="1" dirty="0"/>
              <a:t> heap </a:t>
            </a:r>
            <a:r>
              <a:rPr lang="en-US" sz="2000" dirty="0"/>
              <a:t>property at each node.</a:t>
            </a:r>
          </a:p>
        </p:txBody>
      </p:sp>
    </p:spTree>
    <p:extLst>
      <p:ext uri="{BB962C8B-B14F-4D97-AF65-F5344CB8AC3E}">
        <p14:creationId xmlns:p14="http://schemas.microsoft.com/office/powerpoint/2010/main" val="29887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0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Implementation </a:t>
            </a:r>
            <a:r>
              <a:rPr lang="en-US" sz="3600" b="1" dirty="0"/>
              <a:t>of a Binary heap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: the maximum number of keys at any moment of time, </a:t>
                </a: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then we keep </a:t>
                </a:r>
              </a:p>
              <a:p>
                <a:pPr marL="0" indent="0" algn="l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H</a:t>
                </a:r>
                <a:r>
                  <a:rPr lang="en-US" sz="2400" dirty="0">
                    <a:solidFill>
                      <a:schemeClr val="tx1"/>
                    </a:solidFill>
                  </a:rPr>
                  <a:t>[]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size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1600" y="3124200"/>
                <a:ext cx="50334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</a:t>
                </a:r>
                <a:r>
                  <a:rPr lang="en-US" dirty="0"/>
                  <a:t>an </a:t>
                </a:r>
                <a:r>
                  <a:rPr lang="en-US" b="1" dirty="0"/>
                  <a:t>array</a:t>
                </a:r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used for storing the binary heap.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124200"/>
                <a:ext cx="50334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211" t="-7692" r="-145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405363" y="3897868"/>
            <a:ext cx="606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 a </a:t>
            </a:r>
            <a:r>
              <a:rPr lang="en-US" b="1" dirty="0"/>
              <a:t>variable</a:t>
            </a:r>
            <a:r>
              <a:rPr lang="en-US" dirty="0"/>
              <a:t> for the total number of keys </a:t>
            </a:r>
            <a:r>
              <a:rPr lang="en-US" b="1" u="sng" dirty="0">
                <a:solidFill>
                  <a:srgbClr val="006C31"/>
                </a:solidFill>
              </a:rPr>
              <a:t>currently</a:t>
            </a:r>
            <a:r>
              <a:rPr lang="en-US" dirty="0"/>
              <a:t> in the heap.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981200"/>
            <a:ext cx="5715000" cy="3164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2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2" grpId="0"/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Find_min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Report </a:t>
            </a:r>
            <a:r>
              <a:rPr lang="en-US" sz="2000" b="1" dirty="0"/>
              <a:t>H</a:t>
            </a:r>
            <a:r>
              <a:rPr lang="en-US" sz="2000" dirty="0"/>
              <a:t>[</a:t>
            </a:r>
            <a:r>
              <a:rPr lang="en-US" sz="2000" dirty="0">
                <a:solidFill>
                  <a:schemeClr val="tx2"/>
                </a:solidFill>
              </a:rPr>
              <a:t>0</a:t>
            </a:r>
            <a:r>
              <a:rPr lang="en-US" sz="2000" dirty="0"/>
              <a:t>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28800" y="2514600"/>
            <a:ext cx="5029200" cy="3276600"/>
            <a:chOff x="1828800" y="1981200"/>
            <a:chExt cx="5029200" cy="3276600"/>
          </a:xfrm>
        </p:grpSpPr>
        <p:sp>
          <p:nvSpPr>
            <p:cNvPr id="6" name="Oval 5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752600" y="2514600"/>
            <a:ext cx="5181600" cy="3341132"/>
            <a:chOff x="1752600" y="2514600"/>
            <a:chExt cx="5181600" cy="33411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3505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3429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26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66800" y="6029980"/>
            <a:ext cx="7162800" cy="523220"/>
            <a:chOff x="1066800" y="6029980"/>
            <a:chExt cx="7162800" cy="523220"/>
          </a:xfrm>
        </p:grpSpPr>
        <p:grpSp>
          <p:nvGrpSpPr>
            <p:cNvPr id="73" name="Group 72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524000" y="6096000"/>
                <a:ext cx="6705600" cy="381000"/>
                <a:chOff x="1524000" y="6096000"/>
                <a:chExt cx="6705600" cy="3810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524000" y="6096000"/>
                  <a:ext cx="6705600" cy="381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961952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3622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8194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2766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7338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41910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6482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1054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5626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0198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4770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69342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3914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78486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/>
              <p:cNvSpPr txBox="1"/>
              <p:nvPr/>
            </p:nvSpPr>
            <p:spPr>
              <a:xfrm>
                <a:off x="1600200" y="6107668"/>
                <a:ext cx="5351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4    14     9      17   23    21     29    91    37    25    88      33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066800" y="602998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18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Extract_min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Think hard on designing efficient algorithm for this operation.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The challenge is: </a:t>
            </a:r>
          </a:p>
          <a:p>
            <a:pPr marL="0" indent="0">
              <a:buNone/>
            </a:pPr>
            <a:r>
              <a:rPr lang="en-US" sz="1800" dirty="0"/>
              <a:t>how to preserve the complete binary tree structure as well as the heap property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28800" y="2514600"/>
            <a:ext cx="5029200" cy="3276600"/>
            <a:chOff x="1828800" y="1981200"/>
            <a:chExt cx="5029200" cy="3276600"/>
          </a:xfrm>
        </p:grpSpPr>
        <p:sp>
          <p:nvSpPr>
            <p:cNvPr id="6" name="Oval 5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752600" y="2514600"/>
            <a:ext cx="5181600" cy="3341132"/>
            <a:chOff x="1752600" y="2514600"/>
            <a:chExt cx="5181600" cy="33411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3505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3429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26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351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4    14     9      17   23    21     29    91    37    25    88      33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669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Extract_min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28800" y="2514600"/>
            <a:ext cx="5029200" cy="3276600"/>
            <a:chOff x="1828800" y="1981200"/>
            <a:chExt cx="5029200" cy="3276600"/>
          </a:xfrm>
        </p:grpSpPr>
        <p:sp>
          <p:nvSpPr>
            <p:cNvPr id="6" name="Oval 5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752600" y="2514600"/>
            <a:ext cx="5181600" cy="3341132"/>
            <a:chOff x="1752600" y="2514600"/>
            <a:chExt cx="5181600" cy="33411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3505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3429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26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351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4    14     9      17   23    21     29    91    37    25    88      33</a:t>
              </a:r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>
            <a:off x="4532739" y="2883932"/>
            <a:ext cx="344061" cy="2450068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1676400" y="6362700"/>
            <a:ext cx="5181600" cy="364709"/>
            <a:chOff x="1676400" y="6362700"/>
            <a:chExt cx="5181600" cy="364709"/>
          </a:xfrm>
        </p:grpSpPr>
        <p:sp>
          <p:nvSpPr>
            <p:cNvPr id="75" name="Freeform 74"/>
            <p:cNvSpPr/>
            <p:nvPr/>
          </p:nvSpPr>
          <p:spPr>
            <a:xfrm>
              <a:off x="1739590" y="6434254"/>
              <a:ext cx="5096108" cy="293155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6718192" y="6362700"/>
              <a:ext cx="139808" cy="26670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1676400" y="6362700"/>
              <a:ext cx="152400" cy="21813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85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Extract_min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2514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7432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7432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7653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7653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7338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7338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7559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7559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7559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7559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2514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449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34290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9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626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4762896" y="4755963"/>
            <a:ext cx="496826" cy="1035237"/>
            <a:chOff x="4762896" y="4755963"/>
            <a:chExt cx="496826" cy="1035237"/>
          </a:xfrm>
        </p:grpSpPr>
        <p:grpSp>
          <p:nvGrpSpPr>
            <p:cNvPr id="39" name="Group 38"/>
            <p:cNvGrpSpPr/>
            <p:nvPr/>
          </p:nvGrpSpPr>
          <p:grpSpPr>
            <a:xfrm>
              <a:off x="4800600" y="47559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298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33  14     9      17   23    21     29    91    37    25    88      </a:t>
              </a:r>
            </a:p>
          </p:txBody>
        </p:sp>
      </p:grpSp>
      <p:cxnSp>
        <p:nvCxnSpPr>
          <p:cNvPr id="76" name="Straight Arrow Connector 75"/>
          <p:cNvCxnSpPr>
            <a:endCxn id="46" idx="1"/>
          </p:cNvCxnSpPr>
          <p:nvPr/>
        </p:nvCxnSpPr>
        <p:spPr>
          <a:xfrm>
            <a:off x="4532739" y="2883932"/>
            <a:ext cx="1258461" cy="729734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56314" y="610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739590" y="6362700"/>
            <a:ext cx="851210" cy="364709"/>
            <a:chOff x="1739590" y="6362700"/>
            <a:chExt cx="851210" cy="364709"/>
          </a:xfrm>
        </p:grpSpPr>
        <p:sp>
          <p:nvSpPr>
            <p:cNvPr id="77" name="Freeform 76"/>
            <p:cNvSpPr/>
            <p:nvPr/>
          </p:nvSpPr>
          <p:spPr>
            <a:xfrm>
              <a:off x="1739590" y="6434254"/>
              <a:ext cx="851210" cy="293155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>
              <a:stCxn id="77" idx="5"/>
            </p:cNvCxnSpPr>
            <p:nvPr/>
          </p:nvCxnSpPr>
          <p:spPr>
            <a:xfrm flipV="1">
              <a:off x="2574037" y="6362700"/>
              <a:ext cx="16763" cy="238822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752600" y="6362701"/>
              <a:ext cx="0" cy="21813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11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Extract_min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2514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7432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7432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7653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7653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7338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7338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7559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7559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7559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7559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449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34290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33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626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298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9   14    33     17   23    21     29    91    37    25    88      </a:t>
              </a:r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 flipH="1">
            <a:off x="4953000" y="3537466"/>
            <a:ext cx="838200" cy="958334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2590800" y="6362701"/>
            <a:ext cx="1360448" cy="364708"/>
            <a:chOff x="1739590" y="6362701"/>
            <a:chExt cx="1360448" cy="364708"/>
          </a:xfrm>
        </p:grpSpPr>
        <p:sp>
          <p:nvSpPr>
            <p:cNvPr id="76" name="Freeform 75"/>
            <p:cNvSpPr/>
            <p:nvPr/>
          </p:nvSpPr>
          <p:spPr>
            <a:xfrm>
              <a:off x="1739590" y="6553200"/>
              <a:ext cx="1360448" cy="174209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>
              <a:stCxn id="76" idx="5"/>
            </p:cNvCxnSpPr>
            <p:nvPr/>
          </p:nvCxnSpPr>
          <p:spPr>
            <a:xfrm flipV="1">
              <a:off x="3073246" y="6362701"/>
              <a:ext cx="26792" cy="289899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752600" y="6362701"/>
              <a:ext cx="0" cy="21813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538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Extract_min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We are done.</a:t>
                </a:r>
              </a:p>
              <a:p>
                <a:pPr marL="0" indent="0">
                  <a:buNone/>
                </a:pPr>
                <a:r>
                  <a:rPr lang="en-US" sz="1800" dirty="0"/>
                  <a:t>The no. of operations  performed =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(no. of levels in binary heap)</a:t>
                </a:r>
              </a:p>
              <a:p>
                <a:pPr marL="0" indent="0">
                  <a:buNone/>
                </a:pPr>
                <a:r>
                  <a:rPr lang="en-US" sz="1800" dirty="0"/>
                  <a:t>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     </a:t>
                </a:r>
                <a:r>
                  <a:rPr lang="en-US" sz="1800" dirty="0">
                    <a:solidFill>
                      <a:srgbClr val="7030A0"/>
                    </a:solidFill>
                  </a:rPr>
                  <a:t>…show it as an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homework exercise</a:t>
                </a:r>
                <a:r>
                  <a:rPr lang="en-US" sz="1800" dirty="0">
                    <a:solidFill>
                      <a:srgbClr val="7030A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593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2514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7432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7432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7653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7653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7338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7338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7559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7559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7559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7559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449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34290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626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128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9   14    21     17   23    33     29    91    37    25    88      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791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381000" y="5791200"/>
            <a:ext cx="8305800" cy="523220"/>
            <a:chOff x="381000" y="5791200"/>
            <a:chExt cx="8305800" cy="523220"/>
          </a:xfrm>
        </p:grpSpPr>
        <p:grpSp>
          <p:nvGrpSpPr>
            <p:cNvPr id="157" name="Group 156"/>
            <p:cNvGrpSpPr/>
            <p:nvPr/>
          </p:nvGrpSpPr>
          <p:grpSpPr>
            <a:xfrm>
              <a:off x="762000" y="5867400"/>
              <a:ext cx="7924800" cy="381000"/>
              <a:chOff x="762000" y="5867400"/>
              <a:chExt cx="7924800" cy="381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762000" y="5867400"/>
                <a:ext cx="79248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838200" y="5867400"/>
                <a:ext cx="7710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9   14  21   17   23   33   29  71   37   25   88   41  52   32   76   98   85   47  57      </a:t>
                </a:r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8001000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078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62000" y="5867400"/>
            <a:ext cx="7924800" cy="381000"/>
            <a:chOff x="762000" y="5867400"/>
            <a:chExt cx="7924800" cy="381000"/>
          </a:xfrm>
        </p:grpSpPr>
        <p:sp>
          <p:nvSpPr>
            <p:cNvPr id="136" name="Rectangle 135"/>
            <p:cNvSpPr/>
            <p:nvPr/>
          </p:nvSpPr>
          <p:spPr>
            <a:xfrm>
              <a:off x="762000" y="5867400"/>
              <a:ext cx="79248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114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52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90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28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66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04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42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57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95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33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71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09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47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85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38200" y="5867400"/>
              <a:ext cx="7710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9   14  21   17   23   33   29  71   37   25   88   41  52   32   76   98   85   47  57      </a:t>
              </a: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381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19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723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62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0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38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/>
          <p:nvPr/>
        </p:nvCxnSpPr>
        <p:spPr>
          <a:xfrm flipH="1">
            <a:off x="3448248" y="4572703"/>
            <a:ext cx="218976" cy="8374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343400" y="6264692"/>
            <a:ext cx="3810000" cy="364708"/>
            <a:chOff x="-709962" y="6362701"/>
            <a:chExt cx="3810000" cy="364708"/>
          </a:xfrm>
        </p:grpSpPr>
        <p:sp>
          <p:nvSpPr>
            <p:cNvPr id="111" name="Freeform 110"/>
            <p:cNvSpPr/>
            <p:nvPr/>
          </p:nvSpPr>
          <p:spPr>
            <a:xfrm>
              <a:off x="-709962" y="6553200"/>
              <a:ext cx="3810000" cy="174209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>
              <a:stCxn id="111" idx="5"/>
            </p:cNvCxnSpPr>
            <p:nvPr/>
          </p:nvCxnSpPr>
          <p:spPr>
            <a:xfrm flipV="1">
              <a:off x="3025005" y="6362702"/>
              <a:ext cx="75033" cy="289898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-709962" y="6362701"/>
              <a:ext cx="0" cy="21813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381000" y="57912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8001000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8919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Heap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7" name="Content Placeholder 6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Definition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  <a:r>
              <a:rPr lang="en-US" sz="1800" dirty="0"/>
              <a:t> a tree data structure where :</a:t>
            </a:r>
          </a:p>
          <a:p>
            <a:pPr marL="0" indent="0" algn="ctr">
              <a:buNone/>
            </a:pPr>
            <a:r>
              <a:rPr lang="en-US" sz="1800" dirty="0"/>
              <a:t>value stored in  a node     </a:t>
            </a:r>
            <a:r>
              <a:rPr lang="en-US" sz="1800" dirty="0">
                <a:solidFill>
                  <a:srgbClr val="C00000"/>
                </a:solidFill>
              </a:rPr>
              <a:t>?</a:t>
            </a:r>
            <a:r>
              <a:rPr lang="en-US" sz="1800" dirty="0"/>
              <a:t>      value stored in each of its children.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1828800" y="1905000"/>
            <a:ext cx="5029200" cy="4267200"/>
            <a:chOff x="1828800" y="1295400"/>
            <a:chExt cx="5029200" cy="4267200"/>
          </a:xfrm>
        </p:grpSpPr>
        <p:sp>
          <p:nvSpPr>
            <p:cNvPr id="6" name="Oval 5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715107" y="1524000"/>
              <a:ext cx="1304693" cy="7118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155796" y="1524000"/>
              <a:ext cx="1263804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286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867400" y="22358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286000" y="2546163"/>
              <a:ext cx="1665248" cy="1035237"/>
              <a:chOff x="2286000" y="3231963"/>
              <a:chExt cx="1665248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5192752" y="2514600"/>
              <a:ext cx="1665248" cy="1035237"/>
              <a:chOff x="2286000" y="3231963"/>
              <a:chExt cx="1665248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828800" y="3536763"/>
              <a:ext cx="1143000" cy="1035237"/>
              <a:chOff x="2503448" y="3231963"/>
              <a:chExt cx="1143000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503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416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687412" y="3231963"/>
                <a:ext cx="317873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3231963" y="3231963"/>
                <a:ext cx="2620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3657600" y="3581400"/>
              <a:ext cx="304800" cy="1066800"/>
              <a:chOff x="2960648" y="3200400"/>
              <a:chExt cx="304800" cy="10668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9606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17" idx="4"/>
                <a:endCxn id="49" idx="0"/>
              </p:cNvCxnSpPr>
              <p:nvPr/>
            </p:nvCxnSpPr>
            <p:spPr>
              <a:xfrm>
                <a:off x="3101896" y="3200400"/>
                <a:ext cx="11152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971800" y="2590800"/>
              <a:ext cx="304800" cy="990600"/>
              <a:chOff x="2427248" y="3276600"/>
              <a:chExt cx="304800" cy="9906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4" idx="4"/>
                <a:endCxn id="55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1828800" y="4572000"/>
              <a:ext cx="304800" cy="990600"/>
              <a:chOff x="2427248" y="3276600"/>
              <a:chExt cx="304800" cy="9906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endCxn id="59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6553200" y="3546088"/>
              <a:ext cx="304800" cy="990600"/>
              <a:chOff x="2427248" y="3276600"/>
              <a:chExt cx="304800" cy="99060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endCxn id="63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83"/>
          <p:cNvGrpSpPr/>
          <p:nvPr/>
        </p:nvGrpSpPr>
        <p:grpSpPr>
          <a:xfrm>
            <a:off x="1752600" y="1916668"/>
            <a:ext cx="5143104" cy="4331732"/>
            <a:chOff x="1752600" y="1295400"/>
            <a:chExt cx="5143104" cy="4331732"/>
          </a:xfrm>
        </p:grpSpPr>
        <p:sp>
          <p:nvSpPr>
            <p:cNvPr id="69" name="TextBox 68"/>
            <p:cNvSpPr txBox="1"/>
            <p:nvPr/>
          </p:nvSpPr>
          <p:spPr>
            <a:xfrm>
              <a:off x="5791200" y="22214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1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143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77000" y="3200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770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00648" y="43111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34096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34096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19896" y="3276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52600" y="4278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52600" y="5257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43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21361" y="42349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3800" y="1383268"/>
                <a:ext cx="4106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383268"/>
                <a:ext cx="41068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44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uiExpand="1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62000" y="5867400"/>
            <a:ext cx="7924800" cy="381000"/>
            <a:chOff x="762000" y="5867400"/>
            <a:chExt cx="7924800" cy="381000"/>
          </a:xfrm>
        </p:grpSpPr>
        <p:sp>
          <p:nvSpPr>
            <p:cNvPr id="136" name="Rectangle 135"/>
            <p:cNvSpPr/>
            <p:nvPr/>
          </p:nvSpPr>
          <p:spPr>
            <a:xfrm>
              <a:off x="762000" y="5867400"/>
              <a:ext cx="79248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114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52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90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28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66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04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42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57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95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33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71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09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47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85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38200" y="5867400"/>
              <a:ext cx="7529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9   14  21   17   23   33   29  71   37   </a:t>
              </a:r>
              <a:r>
                <a:rPr lang="en-US" b="1" dirty="0">
                  <a:solidFill>
                    <a:srgbClr val="0070C0"/>
                  </a:solidFill>
                </a:rPr>
                <a:t>11</a:t>
              </a:r>
              <a:r>
                <a:rPr lang="en-US" dirty="0"/>
                <a:t>   88   41  52   32   76   98   85   47  57      </a:t>
              </a: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381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19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723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62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0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38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7963296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cxnSp>
        <p:nvCxnSpPr>
          <p:cNvPr id="109" name="Straight Arrow Connector 108"/>
          <p:cNvCxnSpPr>
            <a:stCxn id="52" idx="2"/>
          </p:cNvCxnSpPr>
          <p:nvPr/>
        </p:nvCxnSpPr>
        <p:spPr>
          <a:xfrm flipH="1">
            <a:off x="3581400" y="3581400"/>
            <a:ext cx="247848" cy="7612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2514600" y="6264693"/>
            <a:ext cx="1905000" cy="364707"/>
            <a:chOff x="1195038" y="6362702"/>
            <a:chExt cx="1905000" cy="364707"/>
          </a:xfrm>
        </p:grpSpPr>
        <p:sp>
          <p:nvSpPr>
            <p:cNvPr id="111" name="Freeform 110"/>
            <p:cNvSpPr/>
            <p:nvPr/>
          </p:nvSpPr>
          <p:spPr>
            <a:xfrm>
              <a:off x="1195038" y="6567915"/>
              <a:ext cx="1905000" cy="159494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>
              <a:stCxn id="111" idx="5"/>
            </p:cNvCxnSpPr>
            <p:nvPr/>
          </p:nvCxnSpPr>
          <p:spPr>
            <a:xfrm flipV="1">
              <a:off x="3062522" y="6362703"/>
              <a:ext cx="37516" cy="29621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1195038" y="6362702"/>
              <a:ext cx="0" cy="28496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381000" y="57912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374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62000" y="5867400"/>
            <a:ext cx="7924800" cy="381000"/>
            <a:chOff x="762000" y="5867400"/>
            <a:chExt cx="7924800" cy="381000"/>
          </a:xfrm>
        </p:grpSpPr>
        <p:sp>
          <p:nvSpPr>
            <p:cNvPr id="136" name="Rectangle 135"/>
            <p:cNvSpPr/>
            <p:nvPr/>
          </p:nvSpPr>
          <p:spPr>
            <a:xfrm>
              <a:off x="762000" y="5867400"/>
              <a:ext cx="79248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114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52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90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28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66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04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42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57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95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33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71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09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47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85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38200" y="5867400"/>
              <a:ext cx="776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9   14  21   17   </a:t>
              </a:r>
              <a:r>
                <a:rPr lang="en-US" b="1" dirty="0">
                  <a:solidFill>
                    <a:srgbClr val="0070C0"/>
                  </a:solidFill>
                </a:rPr>
                <a:t>11</a:t>
              </a:r>
              <a:r>
                <a:rPr lang="en-US" dirty="0"/>
                <a:t>   33   29  71   37   23   88   41  52   32   76   98   85   47  57      </a:t>
              </a: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381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19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723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62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0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38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7963296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3419376" y="2438400"/>
            <a:ext cx="509539" cy="6850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1371600" y="6264693"/>
            <a:ext cx="1143000" cy="364707"/>
            <a:chOff x="1957038" y="6362702"/>
            <a:chExt cx="1143000" cy="364707"/>
          </a:xfrm>
        </p:grpSpPr>
        <p:sp>
          <p:nvSpPr>
            <p:cNvPr id="111" name="Freeform 110"/>
            <p:cNvSpPr/>
            <p:nvPr/>
          </p:nvSpPr>
          <p:spPr>
            <a:xfrm>
              <a:off x="1957038" y="6567915"/>
              <a:ext cx="1143000" cy="159494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>
              <a:stCxn id="111" idx="5"/>
            </p:cNvCxnSpPr>
            <p:nvPr/>
          </p:nvCxnSpPr>
          <p:spPr>
            <a:xfrm flipV="1">
              <a:off x="3077528" y="6362703"/>
              <a:ext cx="22510" cy="29621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1957038" y="6362702"/>
              <a:ext cx="0" cy="28496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381000" y="57912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05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62000" y="5867400"/>
            <a:ext cx="7924800" cy="381000"/>
            <a:chOff x="762000" y="5867400"/>
            <a:chExt cx="7924800" cy="381000"/>
          </a:xfrm>
        </p:grpSpPr>
        <p:sp>
          <p:nvSpPr>
            <p:cNvPr id="136" name="Rectangle 135"/>
            <p:cNvSpPr/>
            <p:nvPr/>
          </p:nvSpPr>
          <p:spPr>
            <a:xfrm>
              <a:off x="762000" y="5867400"/>
              <a:ext cx="79248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114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52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90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28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66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04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42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57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95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33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71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09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47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85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38200" y="5867400"/>
              <a:ext cx="7646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   </a:t>
              </a:r>
              <a:r>
                <a:rPr lang="en-US" b="1" dirty="0">
                  <a:solidFill>
                    <a:srgbClr val="0070C0"/>
                  </a:solidFill>
                </a:rPr>
                <a:t>11</a:t>
              </a:r>
              <a:r>
                <a:rPr lang="en-US" dirty="0"/>
                <a:t>  21   17   14   33   29  71   37   23   88   41  52   32   76   98   85   47  57      </a:t>
              </a: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381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19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723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62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0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38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7963296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3372048" y="1664732"/>
            <a:ext cx="1160691" cy="723520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90600" y="6264693"/>
            <a:ext cx="381000" cy="364706"/>
            <a:chOff x="1576038" y="6362702"/>
            <a:chExt cx="381000" cy="364706"/>
          </a:xfrm>
        </p:grpSpPr>
        <p:sp>
          <p:nvSpPr>
            <p:cNvPr id="111" name="Freeform 110"/>
            <p:cNvSpPr/>
            <p:nvPr/>
          </p:nvSpPr>
          <p:spPr>
            <a:xfrm>
              <a:off x="1576038" y="6647661"/>
              <a:ext cx="381000" cy="79747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1576038" y="6362703"/>
              <a:ext cx="30013" cy="29621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1957038" y="6362702"/>
              <a:ext cx="0" cy="28496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381000" y="57912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669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Insert(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,</a:t>
                </a:r>
                <a:r>
                  <a:rPr lang="en-US" sz="2000" b="1" dirty="0" err="1"/>
                  <a:t>H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{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size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H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ym typeface="Wingdings" pitchFamily="2" charset="2"/>
                  </a:rPr>
                  <a:t>H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size</a:t>
                </a:r>
                <a:r>
                  <a:rPr lang="en-US" sz="2000" dirty="0">
                    <a:sym typeface="Wingdings" pitchFamily="2" charset="2"/>
                  </a:rPr>
                  <a:t>) 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size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H</a:t>
                </a:r>
                <a:r>
                  <a:rPr lang="en-US" sz="2000" dirty="0">
                    <a:sym typeface="Wingdings" pitchFamily="2" charset="2"/>
                  </a:rPr>
                  <a:t>) 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size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H</a:t>
                </a:r>
                <a:r>
                  <a:rPr lang="en-US" sz="2000" dirty="0">
                    <a:sym typeface="Wingdings" pitchFamily="2" charset="2"/>
                  </a:rPr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While(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       </a:t>
                </a:r>
                <a:r>
                  <a:rPr lang="en-US" sz="2000" b="1" dirty="0"/>
                  <a:t>    and     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2000" b="1" dirty="0"/>
                  <a:t>              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  <a:r>
                  <a:rPr lang="en-US" sz="2000" b="1" dirty="0"/>
                  <a:t>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         Time complexity: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(log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78179" y="3059668"/>
                <a:ext cx="214642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 &lt;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79" y="3059668"/>
                <a:ext cx="214642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66" t="-8197" r="-45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34104" y="3821668"/>
                <a:ext cx="239969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 </a:t>
                </a:r>
                <a:r>
                  <a:rPr lang="en-US" b="1" dirty="0">
                    <a:solidFill>
                      <a:srgbClr val="C00000"/>
                    </a:solidFill>
                  </a:rPr>
                  <a:t>↔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104" y="3821668"/>
                <a:ext cx="239969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284" t="-8197" r="-3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8400" y="3135868"/>
                <a:ext cx="6062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&gt;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135868"/>
                <a:ext cx="60625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69027" y="4202668"/>
                <a:ext cx="190757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 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;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027" y="4202668"/>
                <a:ext cx="190757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9836" r="-44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1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  <p:bldP spid="10" grpId="0" uiExpand="1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The remaining operations on 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b="1" dirty="0">
                  <a:solidFill>
                    <a:srgbClr val="C00000"/>
                  </a:solidFill>
                </a:endParaRPr>
              </a:p>
              <a:p>
                <a:endParaRPr lang="en-US" sz="2000" b="1" dirty="0">
                  <a:solidFill>
                    <a:srgbClr val="C00000"/>
                  </a:solidFill>
                </a:endParaRP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Decrease-key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p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70C0"/>
                    </a:solidFill>
                  </a:rPr>
                  <a:t>∆</a:t>
                </a:r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2000" dirty="0"/>
                  <a:t>): decrease the value of the key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p</a:t>
                </a:r>
                <a:r>
                  <a:rPr lang="en-US" sz="2000" dirty="0"/>
                  <a:t> by amount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∆</a:t>
                </a:r>
                <a:r>
                  <a:rPr lang="en-US" sz="2000" b="1" dirty="0"/>
                  <a:t>.  </a:t>
                </a:r>
              </a:p>
              <a:p>
                <a:pPr lvl="1"/>
                <a:r>
                  <a:rPr lang="en-US" sz="1600" dirty="0"/>
                  <a:t>Similar to</a:t>
                </a:r>
                <a:r>
                  <a:rPr lang="en-US" sz="1600" b="1" dirty="0"/>
                  <a:t>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Insert</a:t>
                </a:r>
                <a:r>
                  <a:rPr lang="en-US" sz="1600" b="1" dirty="0"/>
                  <a:t>(</a:t>
                </a:r>
                <a:r>
                  <a:rPr lang="en-US" sz="1600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US" sz="1600" b="1" dirty="0" err="1"/>
                  <a:t>,</a:t>
                </a:r>
                <a:r>
                  <a:rPr lang="en-US" sz="1600" b="1" dirty="0" err="1">
                    <a:solidFill>
                      <a:srgbClr val="0070C0"/>
                    </a:solidFill>
                  </a:rPr>
                  <a:t>H</a:t>
                </a:r>
                <a:r>
                  <a:rPr lang="en-US" sz="1600" b="1" dirty="0"/>
                  <a:t>).</a:t>
                </a:r>
              </a:p>
              <a:p>
                <a:pPr lvl="1"/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:r>
                  <a:rPr lang="en-US" sz="1600" dirty="0"/>
                  <a:t>log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) time </a:t>
                </a:r>
              </a:p>
              <a:p>
                <a:pPr lvl="1"/>
                <a:r>
                  <a:rPr lang="en-US" sz="1600" dirty="0"/>
                  <a:t>Do it as an exercise</a:t>
                </a:r>
              </a:p>
              <a:p>
                <a:pPr marL="457200" lvl="1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Merge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,H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): Merge two heaps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 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) time </a:t>
                </a:r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/>
                  <a:t>= total number of elements in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12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/>
                  <a:t>and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H</a:t>
                </a:r>
                <a:r>
                  <a:rPr lang="en-US" sz="1200" b="1" dirty="0">
                    <a:solidFill>
                      <a:srgbClr val="0070C0"/>
                    </a:solidFill>
                  </a:rPr>
                  <a:t>2</a:t>
                </a:r>
              </a:p>
              <a:p>
                <a:pPr marL="457200" lvl="1" indent="0">
                  <a:buNone/>
                </a:pPr>
                <a:r>
                  <a:rPr lang="en-US" sz="1600" b="1" dirty="0"/>
                  <a:t>                    (This is because of the array implementation)</a:t>
                </a:r>
              </a:p>
              <a:p>
                <a:pPr lvl="1"/>
                <a:endParaRPr lang="en-US" sz="16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8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Other heaps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Fibonacci</a:t>
            </a:r>
            <a:r>
              <a:rPr lang="en-US" sz="2000" b="1" dirty="0"/>
              <a:t> heap </a:t>
            </a:r>
            <a:r>
              <a:rPr lang="en-US" sz="2000" dirty="0"/>
              <a:t>: a </a:t>
            </a:r>
            <a:r>
              <a:rPr lang="en-US" sz="2000" b="1" dirty="0"/>
              <a:t>link</a:t>
            </a:r>
            <a:r>
              <a:rPr lang="en-US" sz="2000" dirty="0"/>
              <a:t> based data structure.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42727"/>
              </p:ext>
            </p:extLst>
          </p:nvPr>
        </p:nvGraphicFramePr>
        <p:xfrm>
          <a:off x="1524000" y="3048000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Fibonacci</a:t>
                      </a:r>
                      <a:r>
                        <a:rPr lang="en-US" dirty="0"/>
                        <a:t> heap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Find-min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</a:rPr>
                        <a:t>x</a:t>
                      </a:r>
                      <a:r>
                        <a:rPr lang="en-US" sz="1800" dirty="0" err="1"/>
                        <a:t>,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Extract-min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Decrease-key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i="1" dirty="0">
                          <a:solidFill>
                            <a:srgbClr val="0070C0"/>
                          </a:solidFill>
                        </a:rPr>
                        <a:t>p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∆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Merge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,H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own Ribbon 2"/>
          <p:cNvSpPr/>
          <p:nvPr/>
        </p:nvSpPr>
        <p:spPr>
          <a:xfrm>
            <a:off x="1066800" y="5562600"/>
            <a:ext cx="7010400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Fibonacci Heaps are not part of this course.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 can read about them by yourselves.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0" y="35052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84123" y="420266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23" y="4202668"/>
                <a:ext cx="95487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732" t="-8197" r="-95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477000" y="3821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4583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77000" y="4964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62400" y="35052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62400" y="382166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821668"/>
                <a:ext cx="9548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096" t="-8197" r="-95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62400" y="420266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202668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096" t="-8197" r="-95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62400" y="458366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583668"/>
                <a:ext cx="9548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096" t="-8197" r="-95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98123" y="4964668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123" y="4964668"/>
                <a:ext cx="61824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3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Building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Binary heap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Building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Binary heap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Problem:</a:t>
                </a:r>
                <a:r>
                  <a:rPr lang="en-US" sz="2400" b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 elements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}, build a binary </a:t>
                </a:r>
                <a:r>
                  <a:rPr lang="en-US" sz="2000" b="1" dirty="0"/>
                  <a:t>heap H</a:t>
                </a:r>
                <a:r>
                  <a:rPr lang="en-US" sz="2000" dirty="0"/>
                  <a:t> storing them.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Trivial solution: 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(</a:t>
                </a:r>
                <a:r>
                  <a:rPr lang="en-US" sz="2000" dirty="0"/>
                  <a:t>Building the Binary heap </a:t>
                </a:r>
                <a:r>
                  <a:rPr lang="en-US" sz="2000" dirty="0">
                    <a:solidFill>
                      <a:srgbClr val="0070C0"/>
                    </a:solidFill>
                  </a:rPr>
                  <a:t>incrementally</a:t>
                </a:r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CreateHeap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H</a:t>
                </a:r>
                <a:r>
                  <a:rPr lang="en-US" sz="2000" dirty="0"/>
                  <a:t>);</a:t>
                </a: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:r>
                  <a:rPr lang="en-US" sz="2000" b="1" dirty="0"/>
                  <a:t>For(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Insert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H);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 rotWithShape="1">
                <a:blip r:embed="rId2"/>
                <a:stretch>
                  <a:fillRect l="-1154" t="-1078" r="-5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4953000" y="4340352"/>
            <a:ext cx="3505200" cy="1146048"/>
          </a:xfrm>
          <a:prstGeom prst="cloudCallout">
            <a:avLst>
              <a:gd name="adj1" fmla="val -24332"/>
              <a:gd name="adj2" fmla="val 800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time complexity of this algorithm?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Building </a:t>
            </a:r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Binary heap </a:t>
            </a:r>
            <a:r>
              <a:rPr lang="en-US" sz="3600" b="1" dirty="0">
                <a:solidFill>
                  <a:srgbClr val="C00000"/>
                </a:solidFill>
              </a:rPr>
              <a:t>incrementally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562496" y="1295400"/>
            <a:ext cx="5752704" cy="4407932"/>
            <a:chOff x="1562496" y="1295400"/>
            <a:chExt cx="5752704" cy="4407932"/>
          </a:xfrm>
        </p:grpSpPr>
        <p:grpSp>
          <p:nvGrpSpPr>
            <p:cNvPr id="27" name="Group 26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600200" y="1295400"/>
                <a:ext cx="5638800" cy="4343400"/>
                <a:chOff x="1600200" y="1295400"/>
                <a:chExt cx="5638800" cy="43434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1295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" name="Group 4"/>
                <p:cNvGrpSpPr/>
                <p:nvPr/>
              </p:nvGrpSpPr>
              <p:grpSpPr>
                <a:xfrm>
                  <a:off x="2971800" y="1524000"/>
                  <a:ext cx="1447800" cy="1066800"/>
                  <a:chOff x="2971800" y="2209800"/>
                  <a:chExt cx="1447800" cy="1066800"/>
                </a:xfrm>
              </p:grpSpPr>
              <p:cxnSp>
                <p:nvCxnSpPr>
                  <p:cNvPr id="12" name="Straight Arrow Connector 11"/>
                  <p:cNvCxnSpPr/>
                  <p:nvPr/>
                </p:nvCxnSpPr>
                <p:spPr>
                  <a:xfrm flipH="1">
                    <a:off x="3155796" y="2209800"/>
                    <a:ext cx="1263804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Oval 13"/>
                  <p:cNvSpPr/>
                  <p:nvPr/>
                </p:nvSpPr>
                <p:spPr>
                  <a:xfrm>
                    <a:off x="2971800" y="2971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4715107" y="1524000"/>
                  <a:ext cx="1457093" cy="1016652"/>
                  <a:chOff x="4715107" y="2209800"/>
                  <a:chExt cx="1457093" cy="1016652"/>
                </a:xfrm>
              </p:grpSpPr>
              <p:cxnSp>
                <p:nvCxnSpPr>
                  <p:cNvPr id="8" name="Straight Arrow Connector 7"/>
                  <p:cNvCxnSpPr/>
                  <p:nvPr/>
                </p:nvCxnSpPr>
                <p:spPr>
                  <a:xfrm>
                    <a:off x="4715107" y="2209800"/>
                    <a:ext cx="1304693" cy="711852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Oval 14"/>
                  <p:cNvSpPr/>
                  <p:nvPr/>
                </p:nvSpPr>
                <p:spPr>
                  <a:xfrm>
                    <a:off x="5867400" y="2921652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2286000" y="2546163"/>
                  <a:ext cx="730437" cy="1035237"/>
                  <a:chOff x="2286000" y="3231963"/>
                  <a:chExt cx="730437" cy="1035237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2286000" y="39624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Arrow Connector 17"/>
                  <p:cNvCxnSpPr>
                    <a:stCxn id="14" idx="3"/>
                    <a:endCxn id="16" idx="0"/>
                  </p:cNvCxnSpPr>
                  <p:nvPr/>
                </p:nvCxnSpPr>
                <p:spPr>
                  <a:xfrm flipH="1">
                    <a:off x="2438400" y="3231963"/>
                    <a:ext cx="578037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3231963" y="2546163"/>
                  <a:ext cx="719285" cy="1035237"/>
                  <a:chOff x="3231963" y="3231963"/>
                  <a:chExt cx="719285" cy="1035237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3646448" y="39624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Arrow Connector 20"/>
                  <p:cNvCxnSpPr>
                    <a:stCxn id="14" idx="5"/>
                  </p:cNvCxnSpPr>
                  <p:nvPr/>
                </p:nvCxnSpPr>
                <p:spPr>
                  <a:xfrm>
                    <a:off x="3231963" y="3231963"/>
                    <a:ext cx="566885" cy="730437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5192752" y="2514600"/>
                  <a:ext cx="730437" cy="1035237"/>
                  <a:chOff x="5192752" y="3200400"/>
                  <a:chExt cx="730437" cy="1035237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5192752" y="3930837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>
                    <a:endCxn id="28" idx="0"/>
                  </p:cNvCxnSpPr>
                  <p:nvPr/>
                </p:nvCxnSpPr>
                <p:spPr>
                  <a:xfrm flipH="1">
                    <a:off x="5345152" y="3200400"/>
                    <a:ext cx="578037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6138715" y="2514600"/>
                  <a:ext cx="719285" cy="1035237"/>
                  <a:chOff x="6138715" y="3200400"/>
                  <a:chExt cx="719285" cy="1035237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6553200" y="3930837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6138715" y="3200400"/>
                    <a:ext cx="5668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1828800" y="3536763"/>
                  <a:ext cx="501837" cy="1035237"/>
                  <a:chOff x="1828800" y="4222563"/>
                  <a:chExt cx="501837" cy="1035237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18288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Arrow Connector 34"/>
                  <p:cNvCxnSpPr>
                    <a:stCxn id="16" idx="3"/>
                  </p:cNvCxnSpPr>
                  <p:nvPr/>
                </p:nvCxnSpPr>
                <p:spPr>
                  <a:xfrm flipH="1">
                    <a:off x="2012764" y="4222563"/>
                    <a:ext cx="317873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557315" y="3536763"/>
                  <a:ext cx="414485" cy="1035237"/>
                  <a:chOff x="2557315" y="4222563"/>
                  <a:chExt cx="414485" cy="1035237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26670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" name="Straight Arrow Connector 35"/>
                  <p:cNvCxnSpPr>
                    <a:endCxn id="34" idx="0"/>
                  </p:cNvCxnSpPr>
                  <p:nvPr/>
                </p:nvCxnSpPr>
                <p:spPr>
                  <a:xfrm>
                    <a:off x="2557315" y="4222563"/>
                    <a:ext cx="2620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352800" y="3549837"/>
                  <a:ext cx="381000" cy="1022163"/>
                  <a:chOff x="3245037" y="4235637"/>
                  <a:chExt cx="381000" cy="1022163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3245037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Arrow Connector 49"/>
                  <p:cNvCxnSpPr/>
                  <p:nvPr/>
                </p:nvCxnSpPr>
                <p:spPr>
                  <a:xfrm flipH="1">
                    <a:off x="3384365" y="4235637"/>
                    <a:ext cx="241672" cy="717363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3928915" y="3536763"/>
                  <a:ext cx="414485" cy="1035237"/>
                  <a:chOff x="3928915" y="4222563"/>
                  <a:chExt cx="414485" cy="1035237"/>
                </a:xfrm>
              </p:grpSpPr>
              <p:sp>
                <p:nvSpPr>
                  <p:cNvPr id="49" name="Oval 48"/>
                  <p:cNvSpPr/>
                  <p:nvPr/>
                </p:nvSpPr>
                <p:spPr>
                  <a:xfrm>
                    <a:off x="40386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" name="Straight Arrow Connector 50"/>
                  <p:cNvCxnSpPr>
                    <a:endCxn id="49" idx="0"/>
                  </p:cNvCxnSpPr>
                  <p:nvPr/>
                </p:nvCxnSpPr>
                <p:spPr>
                  <a:xfrm>
                    <a:off x="3928915" y="4222563"/>
                    <a:ext cx="2620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4755963" y="3536763"/>
                  <a:ext cx="501837" cy="1035237"/>
                  <a:chOff x="3200400" y="4222563"/>
                  <a:chExt cx="501837" cy="1035237"/>
                </a:xfrm>
              </p:grpSpPr>
              <p:sp>
                <p:nvSpPr>
                  <p:cNvPr id="75" name="Oval 74"/>
                  <p:cNvSpPr/>
                  <p:nvPr/>
                </p:nvSpPr>
                <p:spPr>
                  <a:xfrm>
                    <a:off x="32004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" name="Straight Arrow Connector 75"/>
                  <p:cNvCxnSpPr/>
                  <p:nvPr/>
                </p:nvCxnSpPr>
                <p:spPr>
                  <a:xfrm flipH="1">
                    <a:off x="3384364" y="4222563"/>
                    <a:ext cx="317873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6127563" y="3536763"/>
                  <a:ext cx="501837" cy="1035237"/>
                  <a:chOff x="3200400" y="4222563"/>
                  <a:chExt cx="501837" cy="1035237"/>
                </a:xfrm>
              </p:grpSpPr>
              <p:sp>
                <p:nvSpPr>
                  <p:cNvPr id="78" name="Oval 77"/>
                  <p:cNvSpPr/>
                  <p:nvPr/>
                </p:nvSpPr>
                <p:spPr>
                  <a:xfrm>
                    <a:off x="32004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9" name="Straight Arrow Connector 78"/>
                  <p:cNvCxnSpPr/>
                  <p:nvPr/>
                </p:nvCxnSpPr>
                <p:spPr>
                  <a:xfrm flipH="1">
                    <a:off x="3384364" y="4222563"/>
                    <a:ext cx="317873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5452915" y="3505200"/>
                  <a:ext cx="414485" cy="1035237"/>
                  <a:chOff x="3928915" y="4222563"/>
                  <a:chExt cx="414485" cy="1035237"/>
                </a:xfrm>
              </p:grpSpPr>
              <p:sp>
                <p:nvSpPr>
                  <p:cNvPr id="81" name="Oval 80"/>
                  <p:cNvSpPr/>
                  <p:nvPr/>
                </p:nvSpPr>
                <p:spPr>
                  <a:xfrm>
                    <a:off x="40386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Arrow Connector 81"/>
                  <p:cNvCxnSpPr>
                    <a:endCxn id="81" idx="0"/>
                  </p:cNvCxnSpPr>
                  <p:nvPr/>
                </p:nvCxnSpPr>
                <p:spPr>
                  <a:xfrm>
                    <a:off x="3928915" y="4222563"/>
                    <a:ext cx="2620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6824515" y="3505200"/>
                  <a:ext cx="414485" cy="1035237"/>
                  <a:chOff x="3928915" y="4222563"/>
                  <a:chExt cx="414485" cy="1035237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40386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>
                    <a:endCxn id="84" idx="0"/>
                  </p:cNvCxnSpPr>
                  <p:nvPr/>
                </p:nvCxnSpPr>
                <p:spPr>
                  <a:xfrm>
                    <a:off x="3928915" y="4222563"/>
                    <a:ext cx="2620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1600200" y="4540437"/>
                  <a:ext cx="685800" cy="1098363"/>
                  <a:chOff x="1600200" y="4540437"/>
                  <a:chExt cx="685800" cy="1098363"/>
                </a:xfrm>
              </p:grpSpPr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1981200" y="4572000"/>
                    <a:ext cx="304800" cy="1066800"/>
                    <a:chOff x="3852715" y="4222563"/>
                    <a:chExt cx="304800" cy="1066800"/>
                  </a:xfrm>
                </p:grpSpPr>
                <p:sp>
                  <p:nvSpPr>
                    <p:cNvPr id="87" name="Oval 86"/>
                    <p:cNvSpPr/>
                    <p:nvPr/>
                  </p:nvSpPr>
                  <p:spPr>
                    <a:xfrm>
                      <a:off x="3852715" y="4984563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>
                      <a:off x="3884279" y="4222563"/>
                      <a:ext cx="120836" cy="7620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1600200" y="4540437"/>
                    <a:ext cx="304800" cy="1098363"/>
                    <a:chOff x="3429000" y="4235637"/>
                    <a:chExt cx="304800" cy="1098363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3429000" y="50292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1" name="Straight Arrow Connector 90"/>
                    <p:cNvCxnSpPr/>
                    <p:nvPr/>
                  </p:nvCxnSpPr>
                  <p:spPr>
                    <a:xfrm flipH="1">
                      <a:off x="3600647" y="4235637"/>
                      <a:ext cx="133153" cy="805934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2438400" y="4540437"/>
                  <a:ext cx="685800" cy="1098363"/>
                  <a:chOff x="1600200" y="4540437"/>
                  <a:chExt cx="685800" cy="1098363"/>
                </a:xfrm>
              </p:grpSpPr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1981200" y="4572000"/>
                    <a:ext cx="304800" cy="1066800"/>
                    <a:chOff x="3852715" y="4222563"/>
                    <a:chExt cx="304800" cy="1066800"/>
                  </a:xfrm>
                </p:grpSpPr>
                <p:sp>
                  <p:nvSpPr>
                    <p:cNvPr id="104" name="Oval 103"/>
                    <p:cNvSpPr/>
                    <p:nvPr/>
                  </p:nvSpPr>
                  <p:spPr>
                    <a:xfrm>
                      <a:off x="3852715" y="4984563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5" name="Straight Arrow Connector 104"/>
                    <p:cNvCxnSpPr/>
                    <p:nvPr/>
                  </p:nvCxnSpPr>
                  <p:spPr>
                    <a:xfrm>
                      <a:off x="3884279" y="4222563"/>
                      <a:ext cx="120836" cy="7620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1600200" y="4540437"/>
                    <a:ext cx="304800" cy="1098363"/>
                    <a:chOff x="3429000" y="4235637"/>
                    <a:chExt cx="304800" cy="1098363"/>
                  </a:xfrm>
                </p:grpSpPr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3429000" y="50292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3" name="Straight Arrow Connector 102"/>
                    <p:cNvCxnSpPr/>
                    <p:nvPr/>
                  </p:nvCxnSpPr>
                  <p:spPr>
                    <a:xfrm flipH="1">
                      <a:off x="3600647" y="4235637"/>
                      <a:ext cx="133153" cy="805934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5" name="Straight Arrow Connector 114"/>
                <p:cNvCxnSpPr/>
                <p:nvPr/>
              </p:nvCxnSpPr>
              <p:spPr>
                <a:xfrm flipH="1">
                  <a:off x="3314304" y="4572703"/>
                  <a:ext cx="210144" cy="76129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562496" y="1295400"/>
              <a:ext cx="5752704" cy="4407932"/>
              <a:chOff x="1562496" y="1295400"/>
              <a:chExt cx="5752704" cy="440793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562496" y="1295400"/>
                <a:ext cx="5752704" cy="4407932"/>
                <a:chOff x="1562496" y="1295400"/>
                <a:chExt cx="5752704" cy="4407932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4381896" y="12954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95600" y="2286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2209800" y="32766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17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752600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71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791200" y="2209800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21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181600" y="32120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33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619896" y="32120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515496" y="32120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29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590800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37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3315096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23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000896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88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4724400" y="42026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41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5524896" y="4191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52</a:t>
                  </a: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6058296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32</a:t>
                  </a: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6896496" y="4191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76</a:t>
                  </a: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1562496" y="5334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98</a:t>
                  </a: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1943496" y="5334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85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2400696" y="5334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47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781696" y="5334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57</a:t>
                  </a:r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3162696" y="5334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25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381000" y="5791200"/>
            <a:ext cx="8103845" cy="523220"/>
            <a:chOff x="381000" y="5791200"/>
            <a:chExt cx="8103845" cy="523220"/>
          </a:xfrm>
        </p:grpSpPr>
        <p:grpSp>
          <p:nvGrpSpPr>
            <p:cNvPr id="157" name="Group 156"/>
            <p:cNvGrpSpPr/>
            <p:nvPr/>
          </p:nvGrpSpPr>
          <p:grpSpPr>
            <a:xfrm>
              <a:off x="762000" y="5867400"/>
              <a:ext cx="7722845" cy="381000"/>
              <a:chOff x="762000" y="5867400"/>
              <a:chExt cx="7722845" cy="381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762000" y="5867400"/>
                <a:ext cx="7620000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838200" y="5867400"/>
                <a:ext cx="7646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9   11  21   17   14   33   29  71   37   23   88   41  52   32   76   98   85   47  57      </a:t>
                </a:r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TextBox 157"/>
            <p:cNvSpPr txBox="1"/>
            <p:nvPr/>
          </p:nvSpPr>
          <p:spPr>
            <a:xfrm>
              <a:off x="7963296" y="5879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963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Time complexity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b="1" dirty="0"/>
                  <a:t>: </a:t>
                </a:r>
                <a:r>
                  <a:rPr lang="en-US" sz="2000" dirty="0"/>
                  <a:t>Time complexity of building a binary heap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incrementally</a:t>
                </a: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log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 rotWithShape="1">
                <a:blip r:embed="rId2"/>
                <a:stretch>
                  <a:fillRect l="-708" t="-674" r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524000" y="3810000"/>
                <a:ext cx="50292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A binary heap can be built in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810000"/>
                <a:ext cx="50292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09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Operations </a:t>
            </a:r>
            <a:r>
              <a:rPr lang="en-US" sz="4000" b="1" dirty="0"/>
              <a:t>on a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Query Operations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Find-min</a:t>
            </a:r>
            <a:r>
              <a:rPr lang="en-US" sz="2000" dirty="0"/>
              <a:t>: report the smallest key stored in the heap.</a:t>
            </a: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Update Operations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CreateHeap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)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Insert</a:t>
            </a:r>
            <a:r>
              <a:rPr lang="en-US" sz="2000" dirty="0"/>
              <a:t>(</a:t>
            </a:r>
            <a:r>
              <a:rPr lang="en-US" sz="2000" b="1" dirty="0" err="1">
                <a:solidFill>
                  <a:srgbClr val="0070C0"/>
                </a:solidFill>
              </a:rPr>
              <a:t>x</a:t>
            </a:r>
            <a:r>
              <a:rPr lang="en-US" sz="2000" dirty="0" err="1"/>
              <a:t>,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/>
              <a:t>)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Extract-min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)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Decrease-key</a:t>
            </a:r>
            <a:r>
              <a:rPr lang="en-US" sz="2000" dirty="0"/>
              <a:t>(</a:t>
            </a:r>
            <a:r>
              <a:rPr lang="en-US" sz="2000" b="1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∆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) </a:t>
            </a:r>
            <a:endParaRPr lang="en-US" sz="2000" b="1" dirty="0"/>
          </a:p>
          <a:p>
            <a:r>
              <a:rPr lang="en-US" sz="2000" b="1" dirty="0">
                <a:solidFill>
                  <a:srgbClr val="C00000"/>
                </a:solidFill>
              </a:rPr>
              <a:t>Merge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1600" b="1" dirty="0">
                <a:solidFill>
                  <a:srgbClr val="0070C0"/>
                </a:solidFill>
              </a:rPr>
              <a:t>1</a:t>
            </a:r>
            <a:r>
              <a:rPr lang="en-US" sz="2000" b="1" dirty="0">
                <a:solidFill>
                  <a:srgbClr val="0070C0"/>
                </a:solidFill>
              </a:rPr>
              <a:t>,H</a:t>
            </a:r>
            <a:r>
              <a:rPr lang="en-US" sz="1600" b="1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)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0111" y="3276600"/>
            <a:ext cx="2900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Create an empty heap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4573" y="3657600"/>
            <a:ext cx="5062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Insert a </a:t>
            </a:r>
            <a:r>
              <a:rPr lang="en-US" sz="2000" u="sng" dirty="0"/>
              <a:t>new key</a:t>
            </a:r>
            <a:r>
              <a:rPr lang="en-US" sz="2000" dirty="0"/>
              <a:t> with value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b="1" dirty="0"/>
              <a:t> </a:t>
            </a:r>
            <a:r>
              <a:rPr lang="en-US" sz="2000" dirty="0"/>
              <a:t>into the heap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b="1" dirty="0"/>
              <a:t>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4019490"/>
            <a:ext cx="3557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delete the </a:t>
            </a:r>
            <a:r>
              <a:rPr lang="en-US" sz="2000" u="sng" dirty="0"/>
              <a:t>smallest</a:t>
            </a:r>
            <a:r>
              <a:rPr lang="en-US" sz="2000" dirty="0"/>
              <a:t> key from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b="1" dirty="0"/>
              <a:t>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149979" y="4343400"/>
            <a:ext cx="500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decrease the value of the key </a:t>
            </a:r>
            <a:r>
              <a:rPr lang="en-US" sz="2000" b="1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 by amount </a:t>
            </a:r>
            <a:r>
              <a:rPr lang="en-US" sz="2000" dirty="0">
                <a:solidFill>
                  <a:srgbClr val="0070C0"/>
                </a:solidFill>
              </a:rPr>
              <a:t>∆</a:t>
            </a:r>
            <a:r>
              <a:rPr lang="en-US" sz="2000" b="1" dirty="0"/>
              <a:t>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4724400"/>
            <a:ext cx="3281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Merge two heaps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1600" b="1" dirty="0">
                <a:solidFill>
                  <a:srgbClr val="0070C0"/>
                </a:solidFill>
              </a:rPr>
              <a:t>1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1600" b="1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61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00200" y="1752600"/>
            <a:ext cx="5638800" cy="4343400"/>
            <a:chOff x="1600200" y="1295400"/>
            <a:chExt cx="5638800" cy="4343400"/>
          </a:xfrm>
        </p:grpSpPr>
        <p:grpSp>
          <p:nvGrpSpPr>
            <p:cNvPr id="6" name="Group 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64" name="Straight Arrow Connector 63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Arrow Connector 60"/>
                <p:cNvCxnSpPr>
                  <a:stCxn id="65" idx="3"/>
                  <a:endCxn id="60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Arrow Connector 58"/>
                <p:cNvCxnSpPr>
                  <a:stCxn id="65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>
                  <a:endCxn id="56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>
                  <a:stCxn id="60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50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/>
                <p:cNvCxnSpPr>
                  <a:endCxn id="46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>
                  <a:endCxn id="40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>
                  <a:endCxn id="38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" name="Group 23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5" name="Straight Arrow Connector 2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478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28800" y="1752600"/>
            <a:ext cx="5410200" cy="3276600"/>
            <a:chOff x="1828800" y="1295400"/>
            <a:chExt cx="5410200" cy="3276600"/>
          </a:xfrm>
        </p:grpSpPr>
        <p:sp>
          <p:nvSpPr>
            <p:cNvPr id="8" name="Oval 7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>
                <a:stCxn id="65" idx="3"/>
                <a:endCxn id="60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/>
              <p:cNvCxnSpPr>
                <a:stCxn id="65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endCxn id="56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/>
              <p:cNvCxnSpPr>
                <a:stCxn id="60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50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endCxn id="46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endCxn id="40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>
                <a:endCxn id="38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loud Callout 65"/>
              <p:cNvSpPr/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many </a:t>
                </a:r>
                <a:r>
                  <a:rPr lang="en-US" b="1" dirty="0">
                    <a:solidFill>
                      <a:schemeClr val="tx1"/>
                    </a:solidFill>
                  </a:rPr>
                  <a:t>leaves</a:t>
                </a:r>
                <a:r>
                  <a:rPr lang="en-US" dirty="0">
                    <a:solidFill>
                      <a:schemeClr val="tx1"/>
                    </a:solidFill>
                  </a:rPr>
                  <a:t> are there in a complete Binary tree of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6" name="Cloud Callout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1600200" y="4997637"/>
            <a:ext cx="1924248" cy="1098363"/>
            <a:chOff x="1600200" y="4997637"/>
            <a:chExt cx="1924248" cy="1098363"/>
          </a:xfrm>
        </p:grpSpPr>
        <p:sp>
          <p:nvSpPr>
            <p:cNvPr id="67" name="Oval 66"/>
            <p:cNvSpPr/>
            <p:nvPr/>
          </p:nvSpPr>
          <p:spPr>
            <a:xfrm>
              <a:off x="19812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2012764" y="5029200"/>
              <a:ext cx="12083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6002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1771847" y="4997637"/>
              <a:ext cx="133153" cy="8059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2819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2850964" y="5029200"/>
              <a:ext cx="12083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438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2610047" y="4997637"/>
              <a:ext cx="133153" cy="8059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3314304" y="50299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200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191000" y="5498068"/>
            <a:ext cx="44234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No. of </a:t>
            </a:r>
            <a:r>
              <a:rPr lang="en-US" b="1" dirty="0"/>
              <a:t>Leaf nodes  </a:t>
            </a:r>
            <a:r>
              <a:rPr lang="en-US" dirty="0"/>
              <a:t>= No. of </a:t>
            </a:r>
            <a:r>
              <a:rPr lang="en-US" b="1" dirty="0"/>
              <a:t>Internal nodes </a:t>
            </a:r>
            <a:r>
              <a:rPr lang="en-US" dirty="0"/>
              <a:t>+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28800" y="1752600"/>
            <a:ext cx="5410200" cy="3276600"/>
            <a:chOff x="1828800" y="1295400"/>
            <a:chExt cx="5410200" cy="3276600"/>
          </a:xfrm>
        </p:grpSpPr>
        <p:sp>
          <p:nvSpPr>
            <p:cNvPr id="8" name="Oval 7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>
                <a:stCxn id="65" idx="3"/>
                <a:endCxn id="60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/>
              <p:cNvCxnSpPr>
                <a:stCxn id="65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endCxn id="56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/>
              <p:cNvCxnSpPr>
                <a:stCxn id="60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50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endCxn id="46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endCxn id="40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>
                <a:endCxn id="38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loud Callout 65"/>
              <p:cNvSpPr/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many leaves are there in a Complete Binary tree of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6" name="Cloud Callout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981200" y="5029200"/>
            <a:ext cx="304800" cy="1066800"/>
            <a:chOff x="1981200" y="5029200"/>
            <a:chExt cx="304800" cy="1066800"/>
          </a:xfrm>
        </p:grpSpPr>
        <p:sp>
          <p:nvSpPr>
            <p:cNvPr id="67" name="Oval 66"/>
            <p:cNvSpPr/>
            <p:nvPr/>
          </p:nvSpPr>
          <p:spPr>
            <a:xfrm>
              <a:off x="19812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2012764" y="5029200"/>
              <a:ext cx="12083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1600200" y="4997637"/>
            <a:ext cx="304800" cy="1098363"/>
            <a:chOff x="1600200" y="4997637"/>
            <a:chExt cx="304800" cy="1098363"/>
          </a:xfrm>
        </p:grpSpPr>
        <p:sp>
          <p:nvSpPr>
            <p:cNvPr id="69" name="Oval 68"/>
            <p:cNvSpPr/>
            <p:nvPr/>
          </p:nvSpPr>
          <p:spPr>
            <a:xfrm>
              <a:off x="16002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1771847" y="4997637"/>
              <a:ext cx="133153" cy="8059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438400" y="4997637"/>
            <a:ext cx="1086048" cy="1098363"/>
            <a:chOff x="2438400" y="4997637"/>
            <a:chExt cx="1086048" cy="1098363"/>
          </a:xfrm>
        </p:grpSpPr>
        <p:sp>
          <p:nvSpPr>
            <p:cNvPr id="71" name="Oval 70"/>
            <p:cNvSpPr/>
            <p:nvPr/>
          </p:nvSpPr>
          <p:spPr>
            <a:xfrm>
              <a:off x="2819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2850964" y="5029200"/>
              <a:ext cx="12083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438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2610047" y="4997637"/>
              <a:ext cx="133153" cy="8059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3314304" y="50299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200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765048" y="3200400"/>
                <a:ext cx="1216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48" y="3200400"/>
                <a:ext cx="1216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4267200" y="5486400"/>
            <a:ext cx="417479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No. of </a:t>
            </a:r>
            <a:r>
              <a:rPr lang="en-US" b="1" dirty="0"/>
              <a:t>Leaf nodes  </a:t>
            </a:r>
            <a:r>
              <a:rPr lang="en-US" dirty="0"/>
              <a:t>= No. of </a:t>
            </a:r>
            <a:r>
              <a:rPr lang="en-US" b="1" dirty="0"/>
              <a:t>Internal nodes 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5498068"/>
            <a:ext cx="44234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No. of </a:t>
            </a:r>
            <a:r>
              <a:rPr lang="en-US" b="1" dirty="0"/>
              <a:t>Leaf nodes  </a:t>
            </a:r>
            <a:r>
              <a:rPr lang="en-US" dirty="0"/>
              <a:t>= No. of </a:t>
            </a:r>
            <a:r>
              <a:rPr lang="en-US" b="1" dirty="0"/>
              <a:t>Internal nodes </a:t>
            </a:r>
            <a:r>
              <a:rPr lang="en-US" dirty="0"/>
              <a:t>+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91000" y="5486400"/>
            <a:ext cx="417479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No. of </a:t>
            </a:r>
            <a:r>
              <a:rPr lang="en-US" b="1" dirty="0"/>
              <a:t>Leaf nodes  </a:t>
            </a:r>
            <a:r>
              <a:rPr lang="en-US" dirty="0"/>
              <a:t>= No. of </a:t>
            </a:r>
            <a:r>
              <a:rPr lang="en-US" b="1" dirty="0"/>
              <a:t>Internal nodes 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9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7" grpId="0" animBg="1"/>
      <p:bldP spid="77" grpId="1" animBg="1"/>
      <p:bldP spid="79" grpId="0" animBg="1"/>
      <p:bldP spid="79" grpId="1" animBg="1"/>
      <p:bldP spid="80" grpId="0" animBg="1"/>
      <p:bldP spid="8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Building a</a:t>
            </a:r>
            <a:r>
              <a:rPr lang="en-US" sz="3200" b="1" dirty="0">
                <a:solidFill>
                  <a:srgbClr val="7030A0"/>
                </a:solidFill>
              </a:rPr>
              <a:t> Binary heap </a:t>
            </a:r>
            <a:r>
              <a:rPr lang="en-US" sz="3200" b="1" dirty="0">
                <a:solidFill>
                  <a:srgbClr val="0070C0"/>
                </a:solidFill>
              </a:rPr>
              <a:t>incrementally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1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The time complexity for inserting a leaf node =  ?</a:t>
                </a:r>
              </a:p>
              <a:p>
                <a:pPr marL="0" indent="0">
                  <a:buNone/>
                </a:pPr>
                <a:r>
                  <a:rPr lang="en-US" sz="1800" dirty="0"/>
                  <a:t># leaf nodes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latin typeface="Cambria Math"/>
                          </a:rPr>
                          <m:t>/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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b="1" dirty="0"/>
                  <a:t>: </a:t>
                </a:r>
                <a:r>
                  <a:rPr lang="en-US" sz="1800" dirty="0"/>
                  <a:t>Time complexity of building a binary heap incrementally is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log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).</a:t>
                </a:r>
                <a:endParaRPr lang="en-US" sz="1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  <a:blipFill rotWithShape="1">
                <a:blip r:embed="rId2"/>
                <a:stretch>
                  <a:fillRect l="-593" t="-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362200" y="1752600"/>
            <a:ext cx="2209800" cy="3581401"/>
            <a:chOff x="2362200" y="1752600"/>
            <a:chExt cx="2209800" cy="3581401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3276600" y="1752600"/>
              <a:ext cx="1295400" cy="83820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2362200" y="2590800"/>
              <a:ext cx="869763" cy="123498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362200" y="3825781"/>
              <a:ext cx="228600" cy="593819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2438400" y="4451866"/>
              <a:ext cx="152400" cy="882135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2330636" y="5181600"/>
            <a:ext cx="488763" cy="5334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3" name="Group 72"/>
          <p:cNvGrpSpPr/>
          <p:nvPr/>
        </p:nvGrpSpPr>
        <p:grpSpPr>
          <a:xfrm>
            <a:off x="4572000" y="1752600"/>
            <a:ext cx="1143000" cy="1455690"/>
            <a:chOff x="4572000" y="1752600"/>
            <a:chExt cx="1143000" cy="1455690"/>
          </a:xfrm>
        </p:grpSpPr>
        <p:cxnSp>
          <p:nvCxnSpPr>
            <p:cNvPr id="160" name="Straight Connector 159"/>
            <p:cNvCxnSpPr/>
            <p:nvPr/>
          </p:nvCxnSpPr>
          <p:spPr>
            <a:xfrm flipH="1">
              <a:off x="5098863" y="2438400"/>
              <a:ext cx="616137" cy="76989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 flipV="1">
              <a:off x="4572000" y="1752600"/>
              <a:ext cx="1143000" cy="635652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Oval 162"/>
          <p:cNvSpPr/>
          <p:nvPr/>
        </p:nvSpPr>
        <p:spPr>
          <a:xfrm>
            <a:off x="5073837" y="3124200"/>
            <a:ext cx="488763" cy="5334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953000" y="5715000"/>
                <a:ext cx="101822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715000"/>
                <a:ext cx="101822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389" t="-8333" r="-958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1447800" y="5257800"/>
            <a:ext cx="2209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ounded Rectangle 163"/>
          <p:cNvSpPr/>
          <p:nvPr/>
        </p:nvSpPr>
        <p:spPr>
          <a:xfrm>
            <a:off x="3886200" y="4122690"/>
            <a:ext cx="3581400" cy="525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Up Arrow 164"/>
          <p:cNvSpPr/>
          <p:nvPr/>
        </p:nvSpPr>
        <p:spPr>
          <a:xfrm rot="10800000"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Cloud Callout 93"/>
          <p:cNvSpPr/>
          <p:nvPr/>
        </p:nvSpPr>
        <p:spPr>
          <a:xfrm>
            <a:off x="76200" y="1520952"/>
            <a:ext cx="3505200" cy="1146048"/>
          </a:xfrm>
          <a:prstGeom prst="cloudCallout">
            <a:avLst>
              <a:gd name="adj1" fmla="val -24332"/>
              <a:gd name="adj2" fmla="val 800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useful inference can you draw from this </a:t>
            </a:r>
            <a:r>
              <a:rPr lang="en-US" b="1" dirty="0">
                <a:solidFill>
                  <a:srgbClr val="7030A0"/>
                </a:solidFill>
              </a:rPr>
              <a:t>Theorem</a:t>
            </a:r>
            <a:r>
              <a:rPr lang="en-US" dirty="0">
                <a:solidFill>
                  <a:schemeClr val="tx1"/>
                </a:solidFill>
              </a:rPr>
              <a:t>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48600" y="1868269"/>
            <a:ext cx="112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Top-down</a:t>
            </a:r>
          </a:p>
          <a:p>
            <a:r>
              <a:rPr lang="en-US" dirty="0"/>
              <a:t>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7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7" grpId="0" animBg="1"/>
      <p:bldP spid="67" grpId="1" animBg="1"/>
      <p:bldP spid="163" grpId="0" animBg="1"/>
      <p:bldP spid="163" grpId="1" animBg="1"/>
      <p:bldP spid="92" grpId="0" animBg="1"/>
      <p:bldP spid="93" grpId="0" animBg="1"/>
      <p:bldP spid="164" grpId="0" animBg="1"/>
      <p:bldP spid="165" grpId="0" animBg="1"/>
      <p:bldP spid="94" grpId="0" animBg="1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Building a</a:t>
            </a:r>
            <a:r>
              <a:rPr lang="en-US" sz="3200" b="1" dirty="0">
                <a:solidFill>
                  <a:srgbClr val="7030A0"/>
                </a:solidFill>
              </a:rPr>
              <a:t> Binary heap </a:t>
            </a:r>
            <a:r>
              <a:rPr lang="en-US" sz="3200" b="1" dirty="0">
                <a:solidFill>
                  <a:srgbClr val="0070C0"/>
                </a:solidFill>
              </a:rPr>
              <a:t>incrementally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447800" y="5257800"/>
            <a:ext cx="2209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ounded Rectangle 163"/>
          <p:cNvSpPr/>
          <p:nvPr/>
        </p:nvSpPr>
        <p:spPr>
          <a:xfrm>
            <a:off x="3886200" y="4122690"/>
            <a:ext cx="3581400" cy="525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Up Arrow 164"/>
          <p:cNvSpPr/>
          <p:nvPr/>
        </p:nvSpPr>
        <p:spPr>
          <a:xfrm rot="10800000"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2133600" y="5880485"/>
                <a:ext cx="5943600" cy="74891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 algorithm must take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) time for each of the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leaves. 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880485"/>
                <a:ext cx="5943600" cy="74891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18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7848600" y="1868269"/>
            <a:ext cx="112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Top-down</a:t>
            </a:r>
          </a:p>
          <a:p>
            <a:r>
              <a:rPr lang="en-US" dirty="0"/>
              <a:t>approach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loud Callout 94"/>
              <p:cNvSpPr/>
              <p:nvPr/>
            </p:nvSpPr>
            <p:spPr>
              <a:xfrm>
                <a:off x="0" y="1093521"/>
                <a:ext cx="4083237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Ponder over the design of the 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algorithm based on this insight.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loud Callout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3521"/>
                <a:ext cx="4083237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5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Can  we </a:t>
            </a:r>
            <a:r>
              <a:rPr lang="en-US" sz="3200" b="1" dirty="0">
                <a:solidFill>
                  <a:srgbClr val="7030A0"/>
                </a:solidFill>
              </a:rPr>
              <a:t>implement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a binary tree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an array </a:t>
            </a:r>
            <a:r>
              <a:rPr lang="en-US" sz="3200" b="1" dirty="0"/>
              <a:t>?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" name="Down Ribbon 1"/>
          <p:cNvSpPr/>
          <p:nvPr/>
        </p:nvSpPr>
        <p:spPr>
          <a:xfrm>
            <a:off x="2514600" y="4495800"/>
            <a:ext cx="37338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Yes.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 some </a:t>
            </a:r>
            <a:r>
              <a:rPr lang="en-US" b="1" dirty="0">
                <a:solidFill>
                  <a:srgbClr val="C00000"/>
                </a:solidFill>
              </a:rPr>
              <a:t>special</a:t>
            </a:r>
            <a:r>
              <a:rPr lang="en-US" b="1" dirty="0">
                <a:solidFill>
                  <a:schemeClr val="tx1"/>
                </a:solidFill>
              </a:rPr>
              <a:t> cases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A complete binary of 12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981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2098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2098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2319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2319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2004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2004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2225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2225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00600" y="4222563"/>
            <a:ext cx="459122" cy="1003674"/>
            <a:chOff x="2427248" y="3263526"/>
            <a:chExt cx="459122" cy="1003674"/>
          </a:xfrm>
        </p:grpSpPr>
        <p:sp>
          <p:nvSpPr>
            <p:cNvPr id="40" name="Oval 39"/>
            <p:cNvSpPr/>
            <p:nvPr/>
          </p:nvSpPr>
          <p:spPr>
            <a:xfrm>
              <a:off x="24272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7" idx="3"/>
              <a:endCxn id="40" idx="0"/>
            </p:cNvCxnSpPr>
            <p:nvPr/>
          </p:nvCxnSpPr>
          <p:spPr>
            <a:xfrm flipH="1">
              <a:off x="2579648" y="3263526"/>
              <a:ext cx="306722" cy="6988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2225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2225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35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complete </a:t>
            </a:r>
            <a:r>
              <a:rPr lang="en-US" sz="3600" b="1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sz="1800" dirty="0"/>
                  <a:t>The label of the </a:t>
                </a:r>
                <a:r>
                  <a:rPr lang="en-US" sz="1800" b="1" dirty="0"/>
                  <a:t>leftmost node </a:t>
                </a:r>
                <a:r>
                  <a:rPr lang="en-US" sz="1800" dirty="0"/>
                  <a:t>at level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1800" b="1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The label of  a </a:t>
                </a:r>
                <a:r>
                  <a:rPr lang="en-US" sz="1800" b="1" dirty="0"/>
                  <a:t>node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v</a:t>
                </a:r>
                <a:r>
                  <a:rPr lang="en-US" sz="1800" b="1" dirty="0"/>
                  <a:t> </a:t>
                </a:r>
                <a:r>
                  <a:rPr lang="en-US" sz="1800" dirty="0"/>
                  <a:t>at level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occurring 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 err="1"/>
                  <a:t>th</a:t>
                </a:r>
                <a:r>
                  <a:rPr lang="en-US" sz="1800" b="1" dirty="0"/>
                  <a:t> place from left 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1800" b="1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The label of the </a:t>
                </a:r>
                <a:r>
                  <a:rPr lang="en-US" sz="1800" b="1" dirty="0"/>
                  <a:t>left</a:t>
                </a:r>
                <a:r>
                  <a:rPr lang="en-US" sz="1800" dirty="0"/>
                  <a:t> child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v </a:t>
                </a:r>
                <a:r>
                  <a:rPr lang="en-US" sz="1800" dirty="0"/>
                  <a:t>is=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dirty="0"/>
                  <a:t>The label of the </a:t>
                </a:r>
                <a:r>
                  <a:rPr lang="en-US" sz="1800" b="1" dirty="0"/>
                  <a:t>right</a:t>
                </a:r>
                <a:r>
                  <a:rPr lang="en-US" sz="1800" dirty="0"/>
                  <a:t> child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v </a:t>
                </a:r>
                <a:r>
                  <a:rPr lang="en-US" sz="1800" dirty="0"/>
                  <a:t>is=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956" b="-6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981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2098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2098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2319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2319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2004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2004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2225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2225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00600" y="4222563"/>
            <a:ext cx="459122" cy="1003674"/>
            <a:chOff x="2427248" y="3263526"/>
            <a:chExt cx="459122" cy="1003674"/>
          </a:xfrm>
        </p:grpSpPr>
        <p:sp>
          <p:nvSpPr>
            <p:cNvPr id="40" name="Oval 39"/>
            <p:cNvSpPr/>
            <p:nvPr/>
          </p:nvSpPr>
          <p:spPr>
            <a:xfrm>
              <a:off x="24272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7" idx="3"/>
              <a:endCxn id="40" idx="0"/>
            </p:cNvCxnSpPr>
            <p:nvPr/>
          </p:nvCxnSpPr>
          <p:spPr>
            <a:xfrm flipH="1">
              <a:off x="2579648" y="3263526"/>
              <a:ext cx="306722" cy="6988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2225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2225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367453" y="1948934"/>
            <a:ext cx="3325526" cy="369332"/>
            <a:chOff x="5367453" y="1948934"/>
            <a:chExt cx="3325526" cy="36933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367453" y="2133600"/>
              <a:ext cx="21001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553093" y="1948934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0           1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91400" y="1524000"/>
            <a:ext cx="14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Level</a:t>
            </a:r>
            <a:r>
              <a:rPr lang="en-US" dirty="0"/>
              <a:t>    </a:t>
            </a:r>
            <a:r>
              <a:rPr lang="en-US" b="1" dirty="0">
                <a:solidFill>
                  <a:srgbClr val="002060"/>
                </a:solidFill>
              </a:rPr>
              <a:t>nodes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81853" y="2831068"/>
            <a:ext cx="2401833" cy="369332"/>
            <a:chOff x="6281853" y="2831068"/>
            <a:chExt cx="2401833" cy="36933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6281853" y="3048000"/>
              <a:ext cx="118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43800" y="28310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1           2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00" y="3821668"/>
            <a:ext cx="1825686" cy="369332"/>
            <a:chOff x="6858000" y="3821668"/>
            <a:chExt cx="1825686" cy="369332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858000" y="4038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543800" y="38216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2           4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94114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67000" y="2907268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1                                                      2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60514" y="3897868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3                        4                           5                        6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0200" y="4953000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7              8        9           10            11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95800" y="5262415"/>
                <a:ext cx="861069" cy="37638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262415"/>
                <a:ext cx="861069" cy="376385"/>
              </a:xfrm>
              <a:prstGeom prst="rect">
                <a:avLst/>
              </a:prstGeom>
              <a:blipFill rotWithShape="1">
                <a:blip r:embed="rId3"/>
                <a:stretch>
                  <a:fillRect t="-4839" r="-8511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705600" y="5567215"/>
                <a:ext cx="1277849" cy="3763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567215"/>
                <a:ext cx="1277849" cy="376385"/>
              </a:xfrm>
              <a:prstGeom prst="rect">
                <a:avLst/>
              </a:prstGeom>
              <a:blipFill rotWithShape="1">
                <a:blip r:embed="rId4"/>
                <a:stretch>
                  <a:fillRect t="-4839" r="-5238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657600" y="5867400"/>
                <a:ext cx="1638525" cy="3763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867400"/>
                <a:ext cx="1638525" cy="376385"/>
              </a:xfrm>
              <a:prstGeom prst="rect">
                <a:avLst/>
              </a:prstGeom>
              <a:blipFill rotWithShape="1">
                <a:blip r:embed="rId5"/>
                <a:stretch>
                  <a:fillRect t="-4918" r="-4089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771675" y="6248400"/>
                <a:ext cx="1638525" cy="3763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675" y="6248400"/>
                <a:ext cx="1638525" cy="376385"/>
              </a:xfrm>
              <a:prstGeom prst="rect">
                <a:avLst/>
              </a:prstGeom>
              <a:blipFill rotWithShape="1">
                <a:blip r:embed="rId6"/>
                <a:stretch>
                  <a:fillRect t="-4839" r="-408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657600" y="5872015"/>
                <a:ext cx="1406091" cy="3763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 ?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872015"/>
                <a:ext cx="1406091" cy="376385"/>
              </a:xfrm>
              <a:prstGeom prst="rect">
                <a:avLst/>
              </a:prstGeom>
              <a:blipFill rotWithShape="1">
                <a:blip r:embed="rId7"/>
                <a:stretch>
                  <a:fillRect t="-4839" r="-476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821177" y="5879068"/>
                <a:ext cx="1122423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177" y="5879068"/>
                <a:ext cx="1122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65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3446244" y="5638800"/>
            <a:ext cx="3945156" cy="3164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Callout 62"/>
          <p:cNvSpPr/>
          <p:nvPr/>
        </p:nvSpPr>
        <p:spPr>
          <a:xfrm>
            <a:off x="-1" y="1295400"/>
            <a:ext cx="3702237" cy="1535668"/>
          </a:xfrm>
          <a:prstGeom prst="cloudCallout">
            <a:avLst>
              <a:gd name="adj1" fmla="val -27548"/>
              <a:gd name="adj2" fmla="val 672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see a relationship between </a:t>
            </a:r>
            <a:r>
              <a:rPr lang="en-US" sz="1600" dirty="0">
                <a:solidFill>
                  <a:srgbClr val="C00000"/>
                </a:solidFill>
              </a:rPr>
              <a:t>label of a node </a:t>
            </a:r>
            <a:r>
              <a:rPr lang="en-US" sz="1600" dirty="0">
                <a:solidFill>
                  <a:schemeClr val="tx1"/>
                </a:solidFill>
              </a:rPr>
              <a:t>and  </a:t>
            </a:r>
            <a:r>
              <a:rPr lang="en-US" sz="1600" dirty="0">
                <a:solidFill>
                  <a:srgbClr val="C00000"/>
                </a:solidFill>
              </a:rPr>
              <a:t>labels of its children ?</a:t>
            </a:r>
          </a:p>
        </p:txBody>
      </p:sp>
    </p:spTree>
    <p:extLst>
      <p:ext uri="{BB962C8B-B14F-4D97-AF65-F5344CB8AC3E}">
        <p14:creationId xmlns:p14="http://schemas.microsoft.com/office/powerpoint/2010/main" val="338985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/>
      <p:bldP spid="53" grpId="0"/>
      <p:bldP spid="57" grpId="0"/>
      <p:bldP spid="60" grpId="0"/>
      <p:bldP spid="26" grpId="0" uiExpand="1" animBg="1"/>
      <p:bldP spid="61" grpId="0" uiExpand="1" animBg="1"/>
      <p:bldP spid="62" grpId="0" animBg="1"/>
      <p:bldP spid="64" grpId="0" animBg="1"/>
      <p:bldP spid="58" grpId="0" animBg="1"/>
      <p:bldP spid="58" grpId="1" animBg="1"/>
      <p:bldP spid="59" grpId="0" animBg="1"/>
      <p:bldP spid="59" grpId="1" animBg="1"/>
      <p:bldP spid="43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 be a node with label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Label of </a:t>
                </a:r>
                <a:r>
                  <a:rPr lang="en-US" sz="2000" b="1" dirty="0"/>
                  <a:t>left child(v) </a:t>
                </a:r>
                <a:r>
                  <a:rPr lang="en-US" sz="2000" dirty="0"/>
                  <a:t>  = </a:t>
                </a:r>
              </a:p>
              <a:p>
                <a:pPr marL="0" indent="0">
                  <a:buNone/>
                </a:pPr>
                <a:r>
                  <a:rPr lang="en-US" sz="2000" dirty="0"/>
                  <a:t>Label of </a:t>
                </a:r>
                <a:r>
                  <a:rPr lang="en-US" sz="2000" b="1" dirty="0"/>
                  <a:t>right child(v) </a:t>
                </a:r>
                <a:r>
                  <a:rPr lang="en-US" sz="2000" dirty="0"/>
                  <a:t>= </a:t>
                </a:r>
              </a:p>
              <a:p>
                <a:pPr marL="0" indent="0">
                  <a:buNone/>
                </a:pPr>
                <a:r>
                  <a:rPr lang="en-US" sz="2000" dirty="0"/>
                  <a:t>Label of </a:t>
                </a:r>
                <a:r>
                  <a:rPr lang="en-US" sz="2000" b="1" dirty="0"/>
                  <a:t>parent(v)      </a:t>
                </a:r>
                <a:r>
                  <a:rPr lang="en-US" sz="2000" dirty="0"/>
                  <a:t> =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956" b="-2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981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2098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2098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2319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2319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2004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2004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2225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2225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00600" y="4222563"/>
            <a:ext cx="459122" cy="1003674"/>
            <a:chOff x="2427248" y="3263526"/>
            <a:chExt cx="459122" cy="1003674"/>
          </a:xfrm>
        </p:grpSpPr>
        <p:sp>
          <p:nvSpPr>
            <p:cNvPr id="40" name="Oval 39"/>
            <p:cNvSpPr/>
            <p:nvPr/>
          </p:nvSpPr>
          <p:spPr>
            <a:xfrm>
              <a:off x="24272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7" idx="3"/>
              <a:endCxn id="40" idx="0"/>
            </p:cNvCxnSpPr>
            <p:nvPr/>
          </p:nvCxnSpPr>
          <p:spPr>
            <a:xfrm flipH="1">
              <a:off x="2579648" y="3263526"/>
              <a:ext cx="306722" cy="6988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2225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2225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367453" y="1948934"/>
            <a:ext cx="3325526" cy="369332"/>
            <a:chOff x="5367453" y="1948934"/>
            <a:chExt cx="3325526" cy="36933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367453" y="2133600"/>
              <a:ext cx="21001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553093" y="1948934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0           1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91400" y="1524000"/>
            <a:ext cx="14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Level</a:t>
            </a:r>
            <a:r>
              <a:rPr lang="en-US" dirty="0"/>
              <a:t>    </a:t>
            </a:r>
            <a:r>
              <a:rPr lang="en-US" b="1" dirty="0">
                <a:solidFill>
                  <a:srgbClr val="002060"/>
                </a:solidFill>
              </a:rPr>
              <a:t>nodes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81853" y="2831068"/>
            <a:ext cx="2401833" cy="369332"/>
            <a:chOff x="6281853" y="2831068"/>
            <a:chExt cx="2401833" cy="36933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6281853" y="3048000"/>
              <a:ext cx="118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43800" y="28310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1           2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00" y="3821668"/>
            <a:ext cx="1825686" cy="369332"/>
            <a:chOff x="6858000" y="3821668"/>
            <a:chExt cx="1825686" cy="369332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858000" y="4038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543800" y="38216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2           4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94114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67000" y="2907268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1                                                      2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60514" y="3897868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3                        4                           5                        6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9044" y="4964668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7              8        9           10           11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048000" y="5643415"/>
                <a:ext cx="7280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+1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643415"/>
                <a:ext cx="72808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723" t="-8333" r="-142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048000" y="6019800"/>
                <a:ext cx="675185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+2</a:t>
                </a:r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019800"/>
                <a:ext cx="6751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207" t="-8333" r="-14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048000" y="6412468"/>
                <a:ext cx="1344920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−1)/2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412468"/>
                <a:ext cx="134492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45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06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  <p:bldP spid="64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complete </a:t>
            </a:r>
            <a:r>
              <a:rPr lang="en-US" sz="3600" b="1" dirty="0"/>
              <a:t>binary tree and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array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What is the relation between a complete binary trees and an array ?</a:t>
            </a:r>
          </a:p>
          <a:p>
            <a:pPr marL="0" indent="0">
              <a:buNone/>
            </a:pPr>
            <a:r>
              <a:rPr lang="en-US" sz="2000" b="1" dirty="0"/>
              <a:t>Answer:  </a:t>
            </a:r>
            <a:r>
              <a:rPr lang="en-US" sz="2000" dirty="0"/>
              <a:t>A complete binary tree can be </a:t>
            </a:r>
            <a:r>
              <a:rPr lang="en-US" sz="2000" b="1" dirty="0"/>
              <a:t>implemented</a:t>
            </a:r>
            <a:r>
              <a:rPr lang="en-US" sz="2000" dirty="0"/>
              <a:t> by an array.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52600" y="2057400"/>
            <a:ext cx="5181600" cy="3341132"/>
            <a:chOff x="1752600" y="2057400"/>
            <a:chExt cx="5181600" cy="3341132"/>
          </a:xfrm>
        </p:grpSpPr>
        <p:grpSp>
          <p:nvGrpSpPr>
            <p:cNvPr id="24" name="Group 23"/>
            <p:cNvGrpSpPr/>
            <p:nvPr/>
          </p:nvGrpSpPr>
          <p:grpSpPr>
            <a:xfrm>
              <a:off x="1828800" y="2057400"/>
              <a:ext cx="5029200" cy="3276600"/>
              <a:chOff x="1828800" y="1981200"/>
              <a:chExt cx="5029200" cy="32766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981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22098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22098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32319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32319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32004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32004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42225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42225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4800600" y="4222563"/>
                <a:ext cx="459122" cy="1003674"/>
                <a:chOff x="2427248" y="3263526"/>
                <a:chExt cx="459122" cy="1003674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24272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Arrow Connector 41"/>
                <p:cNvCxnSpPr>
                  <a:stCxn id="17" idx="3"/>
                  <a:endCxn id="40" idx="0"/>
                </p:cNvCxnSpPr>
                <p:nvPr/>
              </p:nvCxnSpPr>
              <p:spPr>
                <a:xfrm flipH="1">
                  <a:off x="2579648" y="3263526"/>
                  <a:ext cx="306722" cy="698874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200400" y="42225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42225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/>
            <p:cNvGrpSpPr/>
            <p:nvPr/>
          </p:nvGrpSpPr>
          <p:grpSpPr>
            <a:xfrm>
              <a:off x="1752600" y="2057400"/>
              <a:ext cx="5181600" cy="3341132"/>
              <a:chOff x="1752600" y="2514600"/>
              <a:chExt cx="5181600" cy="3341132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381896" y="25146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41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95600" y="35052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17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209800" y="4495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57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752600" y="548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791200" y="34290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181600" y="4431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619896" y="4431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33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515496" y="4431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590800" y="548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37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62696" y="548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25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000896" y="548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88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762896" y="54218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35</a:t>
                </a: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1671335" y="5486400"/>
            <a:ext cx="5410200" cy="381000"/>
            <a:chOff x="1524000" y="6096000"/>
            <a:chExt cx="5410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1524000" y="6096000"/>
              <a:ext cx="54102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61952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362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19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276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7338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1910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648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105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62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0198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4770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934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1747535" y="5498068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41   17     9     57   33      1     70    91    37    25     88     35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609044" y="1981200"/>
            <a:ext cx="5071646" cy="3352800"/>
            <a:chOff x="1609044" y="1981200"/>
            <a:chExt cx="5071646" cy="3352800"/>
          </a:xfrm>
        </p:grpSpPr>
        <p:sp>
          <p:nvSpPr>
            <p:cNvPr id="71" name="TextBox 70"/>
            <p:cNvSpPr txBox="1"/>
            <p:nvPr/>
          </p:nvSpPr>
          <p:spPr>
            <a:xfrm>
              <a:off x="4194114" y="1981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67000" y="2971800"/>
              <a:ext cx="3275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1                                                      2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60514" y="3974068"/>
              <a:ext cx="4620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3                        4                           5                        6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609044" y="4964668"/>
              <a:ext cx="3648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7              8        9           10           11     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747535" y="5867400"/>
            <a:ext cx="536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0      1      2      3       4      5      6       7      8       9     10     11</a:t>
            </a:r>
          </a:p>
        </p:txBody>
      </p:sp>
      <p:sp>
        <p:nvSpPr>
          <p:cNvPr id="78" name="Cloud Callout 77"/>
          <p:cNvSpPr/>
          <p:nvPr/>
        </p:nvSpPr>
        <p:spPr>
          <a:xfrm>
            <a:off x="457200" y="2514600"/>
            <a:ext cx="2247884" cy="1010818"/>
          </a:xfrm>
          <a:prstGeom prst="cloudCallout">
            <a:avLst>
              <a:gd name="adj1" fmla="val -33235"/>
              <a:gd name="adj2" fmla="val 823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Advantages ?</a:t>
            </a:r>
          </a:p>
        </p:txBody>
      </p:sp>
      <p:sp>
        <p:nvSpPr>
          <p:cNvPr id="79" name="Down Ribbon 78"/>
          <p:cNvSpPr/>
          <p:nvPr/>
        </p:nvSpPr>
        <p:spPr>
          <a:xfrm>
            <a:off x="152400" y="2438400"/>
            <a:ext cx="2666999" cy="103758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most </a:t>
            </a:r>
            <a:r>
              <a:rPr lang="en-US" dirty="0">
                <a:solidFill>
                  <a:srgbClr val="C00000"/>
                </a:solidFill>
              </a:rPr>
              <a:t>compact</a:t>
            </a:r>
            <a:r>
              <a:rPr lang="en-US" dirty="0">
                <a:solidFill>
                  <a:schemeClr val="tx1"/>
                </a:solidFill>
              </a:rPr>
              <a:t>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76595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4" grpId="0"/>
      <p:bldP spid="77" grpId="0"/>
      <p:bldP spid="78" grpId="0" animBg="1"/>
      <p:bldP spid="78" grpId="1" animBg="1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heap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/>
          <a:p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11226</TotalTime>
  <Words>1715</Words>
  <Application>Microsoft Office PowerPoint</Application>
  <PresentationFormat>On-screen Show (4:3)</PresentationFormat>
  <Paragraphs>574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Cambria Math</vt:lpstr>
      <vt:lpstr>Office Theme</vt:lpstr>
      <vt:lpstr>Data Structures and Algorithms (ESO207) </vt:lpstr>
      <vt:lpstr>Heap </vt:lpstr>
      <vt:lpstr>Operations on a heap</vt:lpstr>
      <vt:lpstr>Can  we implement  a binary tree using an array ?</vt:lpstr>
      <vt:lpstr>A complete binary tree</vt:lpstr>
      <vt:lpstr>A complete binary tree</vt:lpstr>
      <vt:lpstr>A complete binary tree</vt:lpstr>
      <vt:lpstr>A complete binary tree and array </vt:lpstr>
      <vt:lpstr>Binary heap</vt:lpstr>
      <vt:lpstr>Binary heap</vt:lpstr>
      <vt:lpstr>Implementation of a Binary heap</vt:lpstr>
      <vt:lpstr>Find_min(H)</vt:lpstr>
      <vt:lpstr>Extract_min(H)</vt:lpstr>
      <vt:lpstr>Extract_min(H)</vt:lpstr>
      <vt:lpstr>Extract_min(H)</vt:lpstr>
      <vt:lpstr>Extract_min(H)</vt:lpstr>
      <vt:lpstr>Extract_min(H)</vt:lpstr>
      <vt:lpstr>Insert(x,H)</vt:lpstr>
      <vt:lpstr>Insert(x,H)</vt:lpstr>
      <vt:lpstr>Insert(x,H)</vt:lpstr>
      <vt:lpstr>Insert(x,H)</vt:lpstr>
      <vt:lpstr>Insert(x,H)</vt:lpstr>
      <vt:lpstr>Insert(x,H)</vt:lpstr>
      <vt:lpstr>The remaining operations on Binary heap</vt:lpstr>
      <vt:lpstr>Other heaps</vt:lpstr>
      <vt:lpstr>Building a Binary heap</vt:lpstr>
      <vt:lpstr>Building a Binary heap</vt:lpstr>
      <vt:lpstr>Building a Binary heap incrementally</vt:lpstr>
      <vt:lpstr>Time complexity</vt:lpstr>
      <vt:lpstr>A complete binary tree</vt:lpstr>
      <vt:lpstr>A complete binary tree</vt:lpstr>
      <vt:lpstr>A complete binary tree</vt:lpstr>
      <vt:lpstr>Building a Binary heap incrementally</vt:lpstr>
      <vt:lpstr>Building a Binary heap incrementally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Havi Bohra</cp:lastModifiedBy>
  <cp:revision>1118</cp:revision>
  <dcterms:created xsi:type="dcterms:W3CDTF">2011-12-03T04:13:03Z</dcterms:created>
  <dcterms:modified xsi:type="dcterms:W3CDTF">2023-11-18T21:08:23Z</dcterms:modified>
</cp:coreProperties>
</file>