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08" r:id="rId2"/>
    <p:sldId id="354" r:id="rId3"/>
    <p:sldId id="372" r:id="rId4"/>
    <p:sldId id="369" r:id="rId5"/>
    <p:sldId id="380" r:id="rId6"/>
    <p:sldId id="405" r:id="rId7"/>
    <p:sldId id="404" r:id="rId8"/>
    <p:sldId id="407" r:id="rId9"/>
    <p:sldId id="383" r:id="rId10"/>
    <p:sldId id="387" r:id="rId11"/>
    <p:sldId id="390" r:id="rId12"/>
    <p:sldId id="389" r:id="rId13"/>
    <p:sldId id="386" r:id="rId14"/>
    <p:sldId id="411" r:id="rId15"/>
    <p:sldId id="412" r:id="rId16"/>
    <p:sldId id="413" r:id="rId17"/>
    <p:sldId id="419" r:id="rId18"/>
    <p:sldId id="384" r:id="rId19"/>
    <p:sldId id="391" r:id="rId20"/>
    <p:sldId id="392" r:id="rId21"/>
    <p:sldId id="393" r:id="rId22"/>
    <p:sldId id="394" r:id="rId23"/>
    <p:sldId id="395" r:id="rId24"/>
    <p:sldId id="417" r:id="rId25"/>
    <p:sldId id="418" r:id="rId26"/>
    <p:sldId id="396" r:id="rId27"/>
    <p:sldId id="397" r:id="rId28"/>
    <p:sldId id="375" r:id="rId29"/>
    <p:sldId id="376" r:id="rId30"/>
    <p:sldId id="377" r:id="rId31"/>
    <p:sldId id="401" r:id="rId32"/>
    <p:sldId id="373" r:id="rId33"/>
    <p:sldId id="371" r:id="rId34"/>
    <p:sldId id="39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16" autoAdjust="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068D109F-B379-4F7E-B08C-B4E29947D786}"/>
    <pc:docChg chg="addSld delSld">
      <pc:chgData name="Havi Bohra" userId="fa2425a5-a17c-4ff4-a3e9-ad162dccfc59" providerId="ADAL" clId="{068D109F-B379-4F7E-B08C-B4E29947D786}" dt="2023-11-05T07:54:53.090" v="5" actId="47"/>
      <pc:docMkLst>
        <pc:docMk/>
      </pc:docMkLst>
      <pc:sldChg chg="new del">
        <pc:chgData name="Havi Bohra" userId="fa2425a5-a17c-4ff4-a3e9-ad162dccfc59" providerId="ADAL" clId="{068D109F-B379-4F7E-B08C-B4E29947D786}" dt="2023-11-05T07:54:53.090" v="5" actId="47"/>
        <pc:sldMkLst>
          <pc:docMk/>
          <pc:sldMk cId="1280479115" sldId="420"/>
        </pc:sldMkLst>
      </pc:sldChg>
      <pc:sldChg chg="new del">
        <pc:chgData name="Havi Bohra" userId="fa2425a5-a17c-4ff4-a3e9-ad162dccfc59" providerId="ADAL" clId="{068D109F-B379-4F7E-B08C-B4E29947D786}" dt="2023-11-05T07:54:50.303" v="4" actId="47"/>
        <pc:sldMkLst>
          <pc:docMk/>
          <pc:sldMk cId="794141260" sldId="421"/>
        </pc:sldMkLst>
      </pc:sldChg>
      <pc:sldChg chg="new del">
        <pc:chgData name="Havi Bohra" userId="fa2425a5-a17c-4ff4-a3e9-ad162dccfc59" providerId="ADAL" clId="{068D109F-B379-4F7E-B08C-B4E29947D786}" dt="2023-11-05T07:54:45.690" v="3" actId="47"/>
        <pc:sldMkLst>
          <pc:docMk/>
          <pc:sldMk cId="1008957588" sldId="422"/>
        </pc:sldMkLst>
      </pc:sldChg>
    </pc:docChg>
  </pc:docChgLst>
  <pc:docChgLst>
    <pc:chgData name="Raghunath Tewari" userId="2638bdda-d406-4938-a2a6-e4e967acb772" providerId="ADAL" clId="{36B42A16-8A13-1E47-B251-AB1F0A821628}"/>
    <pc:docChg chg="custSel modSld">
      <pc:chgData name="Raghunath Tewari" userId="2638bdda-d406-4938-a2a6-e4e967acb772" providerId="ADAL" clId="{36B42A16-8A13-1E47-B251-AB1F0A821628}" dt="2021-03-25T02:58:57.558" v="17" actId="20577"/>
      <pc:docMkLst>
        <pc:docMk/>
      </pc:docMkLst>
      <pc:sldChg chg="modSp">
        <pc:chgData name="Raghunath Tewari" userId="2638bdda-d406-4938-a2a6-e4e967acb772" providerId="ADAL" clId="{36B42A16-8A13-1E47-B251-AB1F0A821628}" dt="2021-03-25T02:58:57.558" v="17" actId="20577"/>
        <pc:sldMkLst>
          <pc:docMk/>
          <pc:sldMk cId="1842203076" sldId="399"/>
        </pc:sldMkLst>
        <pc:spChg chg="mod">
          <ac:chgData name="Raghunath Tewari" userId="2638bdda-d406-4938-a2a6-e4e967acb772" providerId="ADAL" clId="{36B42A16-8A13-1E47-B251-AB1F0A821628}" dt="2021-03-25T02:58:57.558" v="17" actId="20577"/>
          <ac:spMkLst>
            <pc:docMk/>
            <pc:sldMk cId="1842203076" sldId="399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36B42A16-8A13-1E47-B251-AB1F0A821628}" dt="2021-03-24T04:21:08.752" v="8" actId="20577"/>
        <pc:sldMkLst>
          <pc:docMk/>
          <pc:sldMk cId="1588977177" sldId="408"/>
        </pc:sldMkLst>
        <pc:spChg chg="mod">
          <ac:chgData name="Raghunath Tewari" userId="2638bdda-d406-4938-a2a6-e4e967acb772" providerId="ADAL" clId="{36B42A16-8A13-1E47-B251-AB1F0A821628}" dt="2021-03-24T04:21:08.752" v="8" actId="20577"/>
          <ac:spMkLst>
            <pc:docMk/>
            <pc:sldMk cId="1588977177" sldId="40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02.png"/><Relationship Id="rId5" Type="http://schemas.openxmlformats.org/officeDocument/2006/relationships/image" Target="../media/image110.png"/><Relationship Id="rId10" Type="http://schemas.openxmlformats.org/officeDocument/2006/relationships/image" Target="../media/image13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41.png"/><Relationship Id="rId5" Type="http://schemas.openxmlformats.org/officeDocument/2006/relationships/image" Target="../media/image110.png"/><Relationship Id="rId10" Type="http://schemas.openxmlformats.org/officeDocument/2006/relationships/image" Target="../media/image12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70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30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70C0"/>
                </a:solidFill>
              </a:rPr>
              <a:t>Binary Trees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	Magical applications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6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143000" y="243840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294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p Arrow 4"/>
          <p:cNvSpPr/>
          <p:nvPr/>
        </p:nvSpPr>
        <p:spPr>
          <a:xfrm>
            <a:off x="6629400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>
            <a:off x="6629400" y="3276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3" name="Up Arrow 72"/>
          <p:cNvSpPr/>
          <p:nvPr/>
        </p:nvSpPr>
        <p:spPr>
          <a:xfrm>
            <a:off x="6629400" y="25146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>
            <a:off x="6629400" y="1905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25146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722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>
            <a:off x="25770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>
            <a:off x="6234684" y="41148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715000" y="4648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Up Arrow 79"/>
          <p:cNvSpPr/>
          <p:nvPr/>
        </p:nvSpPr>
        <p:spPr>
          <a:xfrm>
            <a:off x="25908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Up Arrow 80"/>
          <p:cNvSpPr/>
          <p:nvPr/>
        </p:nvSpPr>
        <p:spPr>
          <a:xfrm>
            <a:off x="6248400" y="34290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Up Arrow 82"/>
          <p:cNvSpPr/>
          <p:nvPr/>
        </p:nvSpPr>
        <p:spPr>
          <a:xfrm>
            <a:off x="25770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p Arrow 84"/>
          <p:cNvSpPr/>
          <p:nvPr/>
        </p:nvSpPr>
        <p:spPr>
          <a:xfrm>
            <a:off x="6234684" y="2743200"/>
            <a:ext cx="242316" cy="38100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11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3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interval 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] can be expressed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:r>
                  <a:rPr lang="en-US" b="1" dirty="0"/>
                  <a:t>union </a:t>
                </a:r>
                <a:r>
                  <a:rPr lang="en-US" dirty="0"/>
                  <a:t>of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basic intervals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2" y="5720576"/>
                <a:ext cx="369254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488" t="-9836" r="-19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14600" y="3200400"/>
            <a:ext cx="3962400" cy="1447800"/>
            <a:chOff x="2514600" y="3200400"/>
            <a:chExt cx="3962400" cy="14478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5146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722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15000" y="46482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800600" y="3962400"/>
              <a:ext cx="76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71800" y="3200400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2514600" y="5257800"/>
            <a:ext cx="396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096000" y="4572000"/>
            <a:ext cx="457200" cy="24026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Up Arrow 74"/>
          <p:cNvSpPr/>
          <p:nvPr/>
        </p:nvSpPr>
        <p:spPr>
          <a:xfrm>
            <a:off x="6140178" y="1828800"/>
            <a:ext cx="413022" cy="2667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Maintain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intervals with a field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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 b="-8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How to use this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b="1" dirty="0">
                    <a:solidFill>
                      <a:schemeClr val="tx1"/>
                    </a:solidFill>
                  </a:rPr>
                  <a:t> to perform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∆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efficiently?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1000"/>
                <a:ext cx="7848600" cy="914400"/>
              </a:xfrm>
              <a:prstGeom prst="flowChartAlternateProcess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 </a:t>
                </a:r>
                <a:r>
                  <a:rPr lang="en-US" b="1" dirty="0">
                    <a:solidFill>
                      <a:srgbClr val="C00000"/>
                    </a:solidFill>
                  </a:rPr>
                  <a:t>∆ </a:t>
                </a:r>
                <a:r>
                  <a:rPr lang="en-US" dirty="0"/>
                  <a:t>to </a:t>
                </a:r>
                <a:r>
                  <a:rPr lang="en-US" b="1" dirty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/>
                  <a:t>  field of its  </a:t>
                </a:r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intervals.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8" y="5726669"/>
                <a:ext cx="537210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>
                <a:solidFill>
                  <a:srgbClr val="7030A0"/>
                </a:solidFill>
              </a:rPr>
              <a:t>data structure </a:t>
            </a:r>
            <a:r>
              <a:rPr lang="en-US" sz="3200" b="1" dirty="0"/>
              <a:t>emerges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Up Arrow 191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3994666"/>
            <a:ext cx="8382000" cy="1339334"/>
            <a:chOff x="0" y="3994666"/>
            <a:chExt cx="8382000" cy="1339334"/>
          </a:xfrm>
        </p:grpSpPr>
        <p:sp>
          <p:nvSpPr>
            <p:cNvPr id="187" name="TextBox 186"/>
            <p:cNvSpPr txBox="1"/>
            <p:nvPr/>
          </p:nvSpPr>
          <p:spPr>
            <a:xfrm>
              <a:off x="1164960" y="4495800"/>
              <a:ext cx="721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4      14     9     17    23    21     29    91     37    25     8      33      2     67    11   44</a:t>
              </a:r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0" y="3994666"/>
              <a:ext cx="1143000" cy="1339334"/>
            </a:xfrm>
            <a:prstGeom prst="rightArrowCallout">
              <a:avLst>
                <a:gd name="adj1" fmla="val 25000"/>
                <a:gd name="adj2" fmla="val 25000"/>
                <a:gd name="adj3" fmla="val 14547"/>
                <a:gd name="adj4" fmla="val 8065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Initial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sequence</a:t>
              </a:r>
            </a:p>
          </p:txBody>
        </p:sp>
      </p:grpSp>
      <p:cxnSp>
        <p:nvCxnSpPr>
          <p:cNvPr id="194" name="Straight Connector 193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loud Callout 144"/>
          <p:cNvSpPr/>
          <p:nvPr/>
        </p:nvSpPr>
        <p:spPr>
          <a:xfrm>
            <a:off x="2819400" y="5181600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internal nodes </a:t>
            </a:r>
            <a:r>
              <a:rPr lang="en-US" sz="1600" dirty="0">
                <a:solidFill>
                  <a:schemeClr val="tx1"/>
                </a:solidFill>
              </a:rPr>
              <a:t>initially ?</a:t>
            </a:r>
          </a:p>
        </p:txBody>
      </p:sp>
      <p:sp>
        <p:nvSpPr>
          <p:cNvPr id="193" name="Cloud Callout 192"/>
          <p:cNvSpPr/>
          <p:nvPr/>
        </p:nvSpPr>
        <p:spPr>
          <a:xfrm>
            <a:off x="2819400" y="5178552"/>
            <a:ext cx="4114800" cy="69189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value should you keep in </a:t>
            </a:r>
            <a:r>
              <a:rPr lang="en-US" sz="1600" b="1" dirty="0">
                <a:solidFill>
                  <a:schemeClr val="tx1"/>
                </a:solidFill>
              </a:rPr>
              <a:t>leaf nodes </a:t>
            </a:r>
            <a:r>
              <a:rPr lang="en-US" sz="1600" dirty="0">
                <a:solidFill>
                  <a:schemeClr val="tx1"/>
                </a:solidFill>
              </a:rPr>
              <a:t>initially ?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2590800" y="609600"/>
            <a:ext cx="4495800" cy="6096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Isn’t it a </a:t>
            </a:r>
            <a:r>
              <a:rPr lang="en-US" sz="2400" b="1" dirty="0">
                <a:solidFill>
                  <a:schemeClr val="accent3"/>
                </a:solidFill>
              </a:rPr>
              <a:t>Binary tree </a:t>
            </a:r>
            <a:r>
              <a:rPr lang="en-US" dirty="0">
                <a:solidFill>
                  <a:schemeClr val="bg1"/>
                </a:solidFill>
              </a:rPr>
              <a:t>that you thought 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8" grpId="0"/>
      <p:bldP spid="189" grpId="0"/>
      <p:bldP spid="190" grpId="0"/>
      <p:bldP spid="32" grpId="0"/>
      <p:bldP spid="191" grpId="0" animBg="1"/>
      <p:bldP spid="192" grpId="0" animBg="1"/>
      <p:bldP spid="145" grpId="0" animBg="1"/>
      <p:bldP spid="145" grpId="1" animBg="1"/>
      <p:bldP spid="193" grpId="0" animBg="1"/>
      <p:bldP spid="193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23    21     29    91     37    25     8 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20620823">
            <a:off x="2617593" y="4027003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Up Arrow 142"/>
          <p:cNvSpPr/>
          <p:nvPr/>
        </p:nvSpPr>
        <p:spPr>
          <a:xfrm rot="20620823">
            <a:off x="6304694" y="3984839"/>
            <a:ext cx="221714" cy="43246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5638824" y="4484132"/>
            <a:ext cx="457176" cy="316468"/>
            <a:chOff x="2362200" y="1359932"/>
            <a:chExt cx="457176" cy="316468"/>
          </a:xfrm>
        </p:grpSpPr>
        <p:sp>
          <p:nvSpPr>
            <p:cNvPr id="196" name="Oval 19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Right Arrow 197"/>
          <p:cNvSpPr/>
          <p:nvPr/>
        </p:nvSpPr>
        <p:spPr>
          <a:xfrm>
            <a:off x="457200" y="4314479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3" grpId="0" animBg="1"/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Two</a:t>
            </a:r>
            <a:r>
              <a:rPr lang="en-US" sz="3200" b="1" dirty="0">
                <a:solidFill>
                  <a:srgbClr val="7030A0"/>
                </a:solidFill>
              </a:rPr>
              <a:t> interesting problems </a:t>
            </a:r>
            <a:r>
              <a:rPr lang="en-US" sz="3200" b="1" dirty="0"/>
              <a:t>on </a:t>
            </a:r>
            <a:r>
              <a:rPr lang="en-US" sz="3200" b="1" dirty="0">
                <a:solidFill>
                  <a:srgbClr val="0070C0"/>
                </a:solidFill>
              </a:rPr>
              <a:t>sequences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229600" cy="1752600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0               0                0               0                0              0               0               0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8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19700674">
            <a:off x="2319269" y="3189331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Up Arrow 143"/>
          <p:cNvSpPr/>
          <p:nvPr/>
        </p:nvSpPr>
        <p:spPr>
          <a:xfrm rot="19700674">
            <a:off x="5987955" y="3144845"/>
            <a:ext cx="227176" cy="52382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2860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943600" y="3810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57200" y="3657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953000" y="3810000"/>
            <a:ext cx="457176" cy="316468"/>
            <a:chOff x="2362200" y="1359932"/>
            <a:chExt cx="457176" cy="316468"/>
          </a:xfrm>
        </p:grpSpPr>
        <p:sp>
          <p:nvSpPr>
            <p:cNvPr id="193" name="Oval 192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1359932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8" name="Oval 197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1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0                                0                                 0                               0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Right Arrow 143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5" name="Group 144"/>
          <p:cNvGrpSpPr/>
          <p:nvPr/>
        </p:nvGrpSpPr>
        <p:grpSpPr>
          <a:xfrm>
            <a:off x="3581424" y="3059668"/>
            <a:ext cx="457176" cy="307777"/>
            <a:chOff x="2362200" y="1371600"/>
            <a:chExt cx="457176" cy="307777"/>
          </a:xfrm>
        </p:grpSpPr>
        <p:sp>
          <p:nvSpPr>
            <p:cNvPr id="146" name="Oval 145"/>
            <p:cNvSpPr/>
            <p:nvPr/>
          </p:nvSpPr>
          <p:spPr>
            <a:xfrm>
              <a:off x="2438400" y="1371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362200" y="137160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+10</a:t>
              </a:r>
              <a:endParaRPr lang="en-IN" sz="1400" dirty="0"/>
            </a:p>
          </p:txBody>
        </p:sp>
      </p:grpSp>
      <p:sp>
        <p:nvSpPr>
          <p:cNvPr id="193" name="Oval 192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3287361">
            <a:off x="2063109" y="2381050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3287361">
            <a:off x="5875849" y="2344462"/>
            <a:ext cx="214442" cy="68468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895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8288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5486400" y="3048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 rot="4005321">
            <a:off x="3573300" y="1686616"/>
            <a:ext cx="204947" cy="78084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Up Arrow 140"/>
          <p:cNvSpPr/>
          <p:nvPr/>
        </p:nvSpPr>
        <p:spPr>
          <a:xfrm rot="17457522">
            <a:off x="5874458" y="1610646"/>
            <a:ext cx="172846" cy="8759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5" name="Right Arrow 144"/>
          <p:cNvSpPr/>
          <p:nvPr/>
        </p:nvSpPr>
        <p:spPr>
          <a:xfrm>
            <a:off x="457200" y="2133600"/>
            <a:ext cx="489204" cy="638521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26670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/>
          <p:cNvSpPr/>
          <p:nvPr/>
        </p:nvSpPr>
        <p:spPr>
          <a:xfrm>
            <a:off x="6400800" y="2286000"/>
            <a:ext cx="304800" cy="3048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ounded Rectangle 192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Are we done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41" grpId="0" animBg="1"/>
      <p:bldP spid="1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3352800" y="6248400"/>
            <a:ext cx="2362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Yes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400800" y="4865132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0198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47244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2971800" y="3200400"/>
            <a:ext cx="0" cy="2297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2514600" y="4876800"/>
            <a:ext cx="0" cy="6212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562600" y="3962400"/>
            <a:ext cx="0" cy="1535668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                               </a:t>
            </a:r>
          </a:p>
          <a:p>
            <a:pPr marL="0" indent="0">
              <a:buNone/>
            </a:pPr>
            <a:r>
              <a:rPr lang="en-US" sz="2000" b="1" dirty="0"/>
              <a:t>                                  How to do </a:t>
            </a:r>
            <a:r>
              <a:rPr lang="en-US" sz="2000" b="1" dirty="0">
                <a:solidFill>
                  <a:srgbClr val="7030A0"/>
                </a:solidFill>
              </a:rPr>
              <a:t>Multi-Increment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3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11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/>
              <a:t>)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143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7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862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00600" y="39624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7150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294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43800" y="3962400"/>
            <a:ext cx="76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3200400"/>
            <a:ext cx="1676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006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29400" y="320040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43000" y="1676400"/>
            <a:ext cx="7086600" cy="3124200"/>
            <a:chOff x="1143000" y="1676400"/>
            <a:chExt cx="7086600" cy="3124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143000" y="4495800"/>
              <a:ext cx="7086600" cy="304800"/>
              <a:chOff x="1143000" y="4495800"/>
              <a:chExt cx="7086600" cy="30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43000" y="4495800"/>
                <a:ext cx="3505200" cy="304800"/>
                <a:chOff x="1143000" y="4495800"/>
                <a:chExt cx="3505200" cy="304800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343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4800600" y="4495800"/>
                <a:ext cx="3429000" cy="304800"/>
                <a:chOff x="1143000" y="4495800"/>
                <a:chExt cx="3429000" cy="30480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143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00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057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14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971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429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886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1371600" y="3810000"/>
              <a:ext cx="6705600" cy="304800"/>
              <a:chOff x="1447800" y="4495800"/>
              <a:chExt cx="6705600" cy="3048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>
              <a:off x="1828800" y="3048000"/>
              <a:ext cx="5715000" cy="304800"/>
              <a:chOff x="1524000" y="4495800"/>
              <a:chExt cx="5715000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2667000" y="2286000"/>
              <a:ext cx="4038600" cy="304800"/>
              <a:chOff x="3276600" y="4495800"/>
              <a:chExt cx="4038600" cy="3048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Oval 123"/>
            <p:cNvSpPr/>
            <p:nvPr/>
          </p:nvSpPr>
          <p:spPr>
            <a:xfrm>
              <a:off x="4572000" y="1676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/>
            <p:cNvCxnSpPr>
              <a:stCxn id="124" idx="2"/>
              <a:endCxn id="120" idx="6"/>
            </p:cNvCxnSpPr>
            <p:nvPr/>
          </p:nvCxnSpPr>
          <p:spPr>
            <a:xfrm flipH="1">
              <a:off x="2971800" y="18288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4876800" y="18288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1936564" y="2546163"/>
              <a:ext cx="1765673" cy="546474"/>
              <a:chOff x="1936564" y="2546163"/>
              <a:chExt cx="1765673" cy="546474"/>
            </a:xfrm>
          </p:grpSpPr>
          <p:cxnSp>
            <p:nvCxnSpPr>
              <p:cNvPr id="127" name="Straight Arrow Connector 126"/>
              <p:cNvCxnSpPr>
                <a:stCxn id="120" idx="3"/>
              </p:cNvCxnSpPr>
              <p:nvPr/>
            </p:nvCxnSpPr>
            <p:spPr>
              <a:xfrm flipH="1">
                <a:off x="1936564" y="2546163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0" idx="5"/>
                <a:endCxn id="112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5625728" y="2514600"/>
              <a:ext cx="1765672" cy="564963"/>
              <a:chOff x="1936565" y="2483037"/>
              <a:chExt cx="1765672" cy="564963"/>
            </a:xfrm>
          </p:grpSpPr>
          <p:cxnSp>
            <p:nvCxnSpPr>
              <p:cNvPr id="136" name="Straight Arrow Connector 135"/>
              <p:cNvCxnSpPr>
                <a:stCxn id="118" idx="3"/>
              </p:cNvCxnSpPr>
              <p:nvPr/>
            </p:nvCxnSpPr>
            <p:spPr>
              <a:xfrm flipH="1">
                <a:off x="1936565" y="2514600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15240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39" name="Straight Arrow Connector 138"/>
              <p:cNvCxnSpPr>
                <a:stCxn id="110" idx="3"/>
                <a:endCxn id="95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10" idx="5"/>
              </p:cNvCxnSpPr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33528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0" name="Straight Arrow Connector 149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5181600" y="3308163"/>
              <a:ext cx="914400" cy="501837"/>
              <a:chOff x="1524000" y="3308163"/>
              <a:chExt cx="914400" cy="501837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086600" y="3308163"/>
              <a:ext cx="762000" cy="501837"/>
              <a:chOff x="1676400" y="3308163"/>
              <a:chExt cx="762000" cy="501837"/>
            </a:xfrm>
          </p:grpSpPr>
          <p:cxnSp>
            <p:nvCxnSpPr>
              <p:cNvPr id="156" name="Straight Arrow Connector 155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2954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59" name="Straight Arrow Connector 158"/>
              <p:cNvCxnSpPr>
                <a:stCxn id="95" idx="3"/>
              </p:cNvCxnSpPr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95" idx="5"/>
              </p:cNvCxnSpPr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209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1242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40386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530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5" name="Straight Arrow Connector 174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58674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78" name="Straight Arrow Connector 177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6781800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1" name="Straight Arrow Connector 180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7696202" y="4070163"/>
              <a:ext cx="457198" cy="425637"/>
              <a:chOff x="1524002" y="3384363"/>
              <a:chExt cx="457198" cy="425637"/>
            </a:xfrm>
          </p:grpSpPr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524002" y="3384363"/>
                <a:ext cx="120835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1860363" y="3384363"/>
                <a:ext cx="120837" cy="4256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4,5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8,9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10,11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12,13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[14,15]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295266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1164960" y="4495800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4      14     9     </a:t>
            </a:r>
            <a:r>
              <a:rPr lang="en-US" b="1" dirty="0"/>
              <a:t>27</a:t>
            </a:r>
            <a:r>
              <a:rPr lang="en-US" dirty="0"/>
              <a:t>    23    21     29    91     37    25    </a:t>
            </a:r>
            <a:r>
              <a:rPr lang="en-US" b="1" dirty="0"/>
              <a:t>18</a:t>
            </a:r>
            <a:r>
              <a:rPr lang="en-US" dirty="0"/>
              <a:t>     </a:t>
            </a:r>
            <a:r>
              <a:rPr lang="en-US" b="1" dirty="0"/>
              <a:t>43</a:t>
            </a:r>
            <a:r>
              <a:rPr lang="en-US" dirty="0"/>
              <a:t>      2     67    11   44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75698" y="38100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0               0                0               0              10              0               0               0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828800" y="3048000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0                               10                                0                               0  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981200" y="2286000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0                                                                      0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514600" y="5486400"/>
            <a:ext cx="38412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4" name="Oval 143"/>
          <p:cNvSpPr/>
          <p:nvPr/>
        </p:nvSpPr>
        <p:spPr>
          <a:xfrm>
            <a:off x="3657600" y="3048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5029200" y="38100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/>
          <p:cNvSpPr/>
          <p:nvPr/>
        </p:nvSpPr>
        <p:spPr>
          <a:xfrm>
            <a:off x="57150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61722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ounded Rectangle 195"/>
          <p:cNvSpPr/>
          <p:nvPr/>
        </p:nvSpPr>
        <p:spPr>
          <a:xfrm>
            <a:off x="2667000" y="6248400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What path was followed ?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4832161" y="1808357"/>
            <a:ext cx="1829731" cy="2665141"/>
            <a:chOff x="1181098" y="1806498"/>
            <a:chExt cx="1829731" cy="2665141"/>
          </a:xfrm>
        </p:grpSpPr>
        <p:sp>
          <p:nvSpPr>
            <p:cNvPr id="204" name="Freeform 203"/>
            <p:cNvSpPr/>
            <p:nvPr/>
          </p:nvSpPr>
          <p:spPr>
            <a:xfrm>
              <a:off x="1204332" y="1806498"/>
              <a:ext cx="1806497" cy="2665141"/>
            </a:xfrm>
            <a:custGeom>
              <a:avLst/>
              <a:gdLst>
                <a:gd name="connsiteX0" fmla="*/ 301083 w 2653990"/>
                <a:gd name="connsiteY0" fmla="*/ 2642839 h 2642839"/>
                <a:gd name="connsiteX1" fmla="*/ 301083 w 2653990"/>
                <a:gd name="connsiteY1" fmla="*/ 2642839 h 2642839"/>
                <a:gd name="connsiteX2" fmla="*/ 501805 w 2653990"/>
                <a:gd name="connsiteY2" fmla="*/ 1940313 h 2642839"/>
                <a:gd name="connsiteX3" fmla="*/ 0 w 2653990"/>
                <a:gd name="connsiteY3" fmla="*/ 1237786 h 2642839"/>
                <a:gd name="connsiteX4" fmla="*/ 825190 w 2653990"/>
                <a:gd name="connsiteY4" fmla="*/ 691376 h 2642839"/>
                <a:gd name="connsiteX5" fmla="*/ 2653990 w 2653990"/>
                <a:gd name="connsiteY5" fmla="*/ 0 h 2642839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501805 w 825190"/>
                <a:gd name="connsiteY2" fmla="*/ 1248937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301083 w 825190"/>
                <a:gd name="connsiteY0" fmla="*/ 1951463 h 1951463"/>
                <a:gd name="connsiteX1" fmla="*/ 301083 w 825190"/>
                <a:gd name="connsiteY1" fmla="*/ 1951463 h 1951463"/>
                <a:gd name="connsiteX2" fmla="*/ 178419 w 825190"/>
                <a:gd name="connsiteY2" fmla="*/ 1538869 h 1951463"/>
                <a:gd name="connsiteX3" fmla="*/ 0 w 825190"/>
                <a:gd name="connsiteY3" fmla="*/ 546410 h 1951463"/>
                <a:gd name="connsiteX4" fmla="*/ 825190 w 825190"/>
                <a:gd name="connsiteY4" fmla="*/ 0 h 1951463"/>
                <a:gd name="connsiteX5" fmla="*/ 802888 w 825190"/>
                <a:gd name="connsiteY5" fmla="*/ 11151 h 1951463"/>
                <a:gd name="connsiteX0" fmla="*/ 557561 w 1081668"/>
                <a:gd name="connsiteY0" fmla="*/ 1951463 h 1951463"/>
                <a:gd name="connsiteX1" fmla="*/ 557561 w 1081668"/>
                <a:gd name="connsiteY1" fmla="*/ 1951463 h 1951463"/>
                <a:gd name="connsiteX2" fmla="*/ 434897 w 1081668"/>
                <a:gd name="connsiteY2" fmla="*/ 1538869 h 1951463"/>
                <a:gd name="connsiteX3" fmla="*/ 0 w 1081668"/>
                <a:gd name="connsiteY3" fmla="*/ 791737 h 1951463"/>
                <a:gd name="connsiteX4" fmla="*/ 1081668 w 1081668"/>
                <a:gd name="connsiteY4" fmla="*/ 0 h 1951463"/>
                <a:gd name="connsiteX5" fmla="*/ 1059366 w 1081668"/>
                <a:gd name="connsiteY5" fmla="*/ 11151 h 1951463"/>
                <a:gd name="connsiteX0" fmla="*/ 1572322 w 2096429"/>
                <a:gd name="connsiteY0" fmla="*/ 1951463 h 1951463"/>
                <a:gd name="connsiteX1" fmla="*/ 1572322 w 2096429"/>
                <a:gd name="connsiteY1" fmla="*/ 1951463 h 1951463"/>
                <a:gd name="connsiteX2" fmla="*/ 1449658 w 2096429"/>
                <a:gd name="connsiteY2" fmla="*/ 1538869 h 1951463"/>
                <a:gd name="connsiteX3" fmla="*/ 1014761 w 2096429"/>
                <a:gd name="connsiteY3" fmla="*/ 791737 h 1951463"/>
                <a:gd name="connsiteX4" fmla="*/ 2096429 w 2096429"/>
                <a:gd name="connsiteY4" fmla="*/ 0 h 1951463"/>
                <a:gd name="connsiteX5" fmla="*/ 0 w 2096429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14761 w 1572322"/>
                <a:gd name="connsiteY3" fmla="*/ 791737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572322"/>
                <a:gd name="connsiteY0" fmla="*/ 1951463 h 1951463"/>
                <a:gd name="connsiteX1" fmla="*/ 1572322 w 1572322"/>
                <a:gd name="connsiteY1" fmla="*/ 1951463 h 1951463"/>
                <a:gd name="connsiteX2" fmla="*/ 1449658 w 1572322"/>
                <a:gd name="connsiteY2" fmla="*/ 1538869 h 1951463"/>
                <a:gd name="connsiteX3" fmla="*/ 1037063 w 1572322"/>
                <a:gd name="connsiteY3" fmla="*/ 747132 h 1951463"/>
                <a:gd name="connsiteX4" fmla="*/ 22302 w 1572322"/>
                <a:gd name="connsiteY4" fmla="*/ 33454 h 1951463"/>
                <a:gd name="connsiteX5" fmla="*/ 0 w 1572322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037063 w 1806497"/>
                <a:gd name="connsiteY3" fmla="*/ 747132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1806497"/>
                <a:gd name="connsiteY0" fmla="*/ 1951463 h 1951463"/>
                <a:gd name="connsiteX1" fmla="*/ 1572322 w 1806497"/>
                <a:gd name="connsiteY1" fmla="*/ 1951463 h 1951463"/>
                <a:gd name="connsiteX2" fmla="*/ 1806497 w 1806497"/>
                <a:gd name="connsiteY2" fmla="*/ 1282391 h 1951463"/>
                <a:gd name="connsiteX3" fmla="*/ 1338146 w 1806497"/>
                <a:gd name="connsiteY3" fmla="*/ 602166 h 1951463"/>
                <a:gd name="connsiteX4" fmla="*/ 22302 w 1806497"/>
                <a:gd name="connsiteY4" fmla="*/ 33454 h 1951463"/>
                <a:gd name="connsiteX5" fmla="*/ 0 w 1806497"/>
                <a:gd name="connsiteY5" fmla="*/ 0 h 1951463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338146 w 2230244"/>
                <a:gd name="connsiteY3" fmla="*/ 657922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572322 w 2230244"/>
                <a:gd name="connsiteY0" fmla="*/ 2007219 h 2007219"/>
                <a:gd name="connsiteX1" fmla="*/ 1572322 w 2230244"/>
                <a:gd name="connsiteY1" fmla="*/ 2007219 h 2007219"/>
                <a:gd name="connsiteX2" fmla="*/ 1806497 w 2230244"/>
                <a:gd name="connsiteY2" fmla="*/ 1338147 h 2007219"/>
                <a:gd name="connsiteX3" fmla="*/ 1271239 w 2230244"/>
                <a:gd name="connsiteY3" fmla="*/ 613317 h 2007219"/>
                <a:gd name="connsiteX4" fmla="*/ 2230244 w 2230244"/>
                <a:gd name="connsiteY4" fmla="*/ 0 h 2007219"/>
                <a:gd name="connsiteX5" fmla="*/ 0 w 2230244"/>
                <a:gd name="connsiteY5" fmla="*/ 55756 h 2007219"/>
                <a:gd name="connsiteX0" fmla="*/ 1014761 w 1672683"/>
                <a:gd name="connsiteY0" fmla="*/ 2687443 h 2687443"/>
                <a:gd name="connsiteX1" fmla="*/ 1014761 w 1672683"/>
                <a:gd name="connsiteY1" fmla="*/ 2687443 h 2687443"/>
                <a:gd name="connsiteX2" fmla="*/ 1248936 w 1672683"/>
                <a:gd name="connsiteY2" fmla="*/ 2018371 h 2687443"/>
                <a:gd name="connsiteX3" fmla="*/ 713678 w 1672683"/>
                <a:gd name="connsiteY3" fmla="*/ 1293541 h 2687443"/>
                <a:gd name="connsiteX4" fmla="*/ 1672683 w 1672683"/>
                <a:gd name="connsiteY4" fmla="*/ 680224 h 2687443"/>
                <a:gd name="connsiteX5" fmla="*/ 0 w 1672683"/>
                <a:gd name="connsiteY5" fmla="*/ 0 h 2687443"/>
                <a:gd name="connsiteX0" fmla="*/ 1014761 w 1806497"/>
                <a:gd name="connsiteY0" fmla="*/ 2687443 h 2687443"/>
                <a:gd name="connsiteX1" fmla="*/ 1014761 w 1806497"/>
                <a:gd name="connsiteY1" fmla="*/ 2687443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014761 w 1806497"/>
                <a:gd name="connsiteY0" fmla="*/ 2687443 h 2687443"/>
                <a:gd name="connsiteX1" fmla="*/ 1483112 w 1806497"/>
                <a:gd name="connsiteY1" fmla="*/ 2665141 h 2687443"/>
                <a:gd name="connsiteX2" fmla="*/ 1248936 w 1806497"/>
                <a:gd name="connsiteY2" fmla="*/ 2018371 h 2687443"/>
                <a:gd name="connsiteX3" fmla="*/ 713678 w 1806497"/>
                <a:gd name="connsiteY3" fmla="*/ 1293541 h 2687443"/>
                <a:gd name="connsiteX4" fmla="*/ 1806497 w 1806497"/>
                <a:gd name="connsiteY4" fmla="*/ 591014 h 2687443"/>
                <a:gd name="connsiteX5" fmla="*/ 0 w 1806497"/>
                <a:gd name="connsiteY5" fmla="*/ 0 h 2687443"/>
                <a:gd name="connsiteX0" fmla="*/ 1304693 w 1806497"/>
                <a:gd name="connsiteY0" fmla="*/ 2620536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38507 w 1806497"/>
                <a:gd name="connsiteY0" fmla="*/ 264283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  <a:gd name="connsiteX0" fmla="*/ 1449658 w 1806497"/>
                <a:gd name="connsiteY0" fmla="*/ 2553628 h 2665141"/>
                <a:gd name="connsiteX1" fmla="*/ 1483112 w 1806497"/>
                <a:gd name="connsiteY1" fmla="*/ 2665141 h 2665141"/>
                <a:gd name="connsiteX2" fmla="*/ 1248936 w 1806497"/>
                <a:gd name="connsiteY2" fmla="*/ 2018371 h 2665141"/>
                <a:gd name="connsiteX3" fmla="*/ 713678 w 1806497"/>
                <a:gd name="connsiteY3" fmla="*/ 1293541 h 2665141"/>
                <a:gd name="connsiteX4" fmla="*/ 1806497 w 1806497"/>
                <a:gd name="connsiteY4" fmla="*/ 591014 h 2665141"/>
                <a:gd name="connsiteX5" fmla="*/ 0 w 1806497"/>
                <a:gd name="connsiteY5" fmla="*/ 0 h 266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6497" h="2665141">
                  <a:moveTo>
                    <a:pt x="1449658" y="2553628"/>
                  </a:moveTo>
                  <a:cubicBezTo>
                    <a:pt x="1505414" y="2691160"/>
                    <a:pt x="1427356" y="2416097"/>
                    <a:pt x="1483112" y="2665141"/>
                  </a:cubicBezTo>
                  <a:lnTo>
                    <a:pt x="1248936" y="2018371"/>
                  </a:lnTo>
                  <a:lnTo>
                    <a:pt x="713678" y="1293541"/>
                  </a:lnTo>
                  <a:lnTo>
                    <a:pt x="1806497" y="591014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1" flipV="1">
              <a:off x="1181098" y="1806498"/>
              <a:ext cx="457200" cy="152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Up Arrow 205"/>
          <p:cNvSpPr/>
          <p:nvPr/>
        </p:nvSpPr>
        <p:spPr>
          <a:xfrm>
            <a:off x="25770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Up Arrow 206"/>
          <p:cNvSpPr/>
          <p:nvPr/>
        </p:nvSpPr>
        <p:spPr>
          <a:xfrm>
            <a:off x="6234684" y="5105400"/>
            <a:ext cx="242316" cy="381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6564" y="1828800"/>
            <a:ext cx="2635436" cy="2667000"/>
            <a:chOff x="1936564" y="1828800"/>
            <a:chExt cx="2635436" cy="2667000"/>
          </a:xfrm>
        </p:grpSpPr>
        <p:cxnSp>
          <p:nvCxnSpPr>
            <p:cNvPr id="7" name="Straight Connector 6"/>
            <p:cNvCxnSpPr>
              <a:stCxn id="195" idx="0"/>
            </p:cNvCxnSpPr>
            <p:nvPr/>
          </p:nvCxnSpPr>
          <p:spPr>
            <a:xfrm flipH="1" flipV="1">
              <a:off x="2514600" y="3962400"/>
              <a:ext cx="152400" cy="533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1936564" y="3048000"/>
              <a:ext cx="578036" cy="91440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1936564" y="2546164"/>
              <a:ext cx="775073" cy="514910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V="1">
              <a:off x="2971800" y="1884558"/>
              <a:ext cx="1447800" cy="553842"/>
            </a:xfrm>
            <a:prstGeom prst="line">
              <a:avLst/>
            </a:prstGeom>
            <a:ln w="762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267200" y="1828800"/>
              <a:ext cx="304800" cy="99691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5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6" grpId="0" animBg="1"/>
      <p:bldP spid="2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 be the leaf nodes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Increment the value stored at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Keep repeating the following </a:t>
                </a:r>
                <a:r>
                  <a:rPr lang="en-US" sz="2000" b="1" dirty="0"/>
                  <a:t>step</a:t>
                </a:r>
                <a:r>
                  <a:rPr lang="en-US" sz="2000" dirty="0"/>
                  <a:t> as long as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) &lt;&gt;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Move up by one step simultaneously from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v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left child </a:t>
                </a:r>
                <a:r>
                  <a:rPr lang="en-US" sz="2000" dirty="0"/>
                  <a:t>of its parent, increment value stored in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sibling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-   If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right child </a:t>
                </a:r>
                <a:r>
                  <a:rPr lang="en-US" sz="2000" dirty="0"/>
                  <a:t>of its parent, increment value stored in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sibling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Executing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Report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Sketch: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2000" dirty="0"/>
                  <a:t> be the 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Keep moving up from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u </a:t>
                </a:r>
                <a:r>
                  <a:rPr lang="en-US" sz="2000" dirty="0"/>
                  <a:t>and keep adding the value of all the nodes on the path to the root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val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val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140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343400"/>
            <a:ext cx="64008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 we efficiently implement the tree data structure for these two algorithms?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5791200"/>
            <a:ext cx="49530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Realize that it was a </a:t>
            </a:r>
            <a:r>
              <a:rPr lang="en-US" b="1" dirty="0">
                <a:solidFill>
                  <a:srgbClr val="7030A0"/>
                </a:solidFill>
              </a:rPr>
              <a:t>complete </a:t>
            </a:r>
            <a:r>
              <a:rPr lang="en-US" b="1" dirty="0">
                <a:solidFill>
                  <a:schemeClr val="tx1"/>
                </a:solidFill>
              </a:rPr>
              <a:t>binary tree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Exploiting complete binary tree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/>
                  <a:t>Data structure:  </a:t>
                </a:r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of size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Copy the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into   ??</a:t>
                </a:r>
              </a:p>
              <a:p>
                <a:pPr marL="0" indent="0">
                  <a:buNone/>
                </a:pPr>
                <a:r>
                  <a:rPr lang="en-US" sz="1800" dirty="0"/>
                  <a:t>Leaf node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dirty="0"/>
                  <a:t>=  ??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check if a node is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(if index of the node is odd, then the  node is left child, else the node is right child)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1553" r="-963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343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62200" y="21452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1                                                                     2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676400" y="283106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3                               4                                  5                              6 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66800" y="3669268"/>
            <a:ext cx="711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7               8               9              10               11            12             13              14  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40555" y="4812268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15    16    17     18    19    20    21     22    23    24     25     26   27    28     29     30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−1)+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50" y="5726668"/>
                <a:ext cx="152965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187" t="-8197" r="-6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]…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21868"/>
                <a:ext cx="21146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05" t="-8197" r="-48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156" y="606254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child </a:t>
            </a:r>
            <a:r>
              <a:rPr lang="en-US" dirty="0"/>
              <a:t>or </a:t>
            </a:r>
            <a:r>
              <a:rPr lang="en-US" b="1" dirty="0"/>
              <a:t>right child </a:t>
            </a:r>
            <a:r>
              <a:rPr lang="en-US" dirty="0"/>
              <a:t>of its parent ?</a:t>
            </a:r>
          </a:p>
        </p:txBody>
      </p:sp>
    </p:spTree>
    <p:extLst>
      <p:ext uri="{BB962C8B-B14F-4D97-AF65-F5344CB8AC3E}">
        <p14:creationId xmlns:p14="http://schemas.microsoft.com/office/powerpoint/2010/main" val="42423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/>
      <p:bldP spid="161" grpId="0"/>
      <p:bldP spid="162" grpId="0"/>
      <p:bldP spid="163" grpId="0"/>
      <p:bldP spid="164" grpId="0"/>
      <p:bldP spid="29" grpId="0" animBg="1"/>
      <p:bldP spid="186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MultiIncrement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MultiIncrement(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</a:t>
                </a:r>
                <a:r>
                  <a:rPr lang="en-US" sz="2000" b="1" dirty="0">
                    <a:sym typeface="Wingdings" pitchFamily="2" charset="2"/>
                  </a:rPr>
                  <a:t> A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…      )       …          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       …     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If</a:t>
                </a:r>
                <a:r>
                  <a:rPr lang="en-US" sz="2000" dirty="0"/>
                  <a:t>(     …      )    </a:t>
                </a:r>
                <a:r>
                  <a:rPr lang="en-US" sz="2000" b="1" dirty="0">
                    <a:sym typeface="Wingdings" pitchFamily="2" charset="2"/>
                  </a:rPr>
                  <a:t>      …       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                </a:t>
                </a:r>
                <a:r>
                  <a:rPr lang="en-US" sz="2000" dirty="0">
                    <a:sym typeface="Wingdings" pitchFamily="2" charset="2"/>
                  </a:rPr>
                  <a:t>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3"/>
                <a:stretch>
                  <a:fillRect l="-741" t="-811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&lt;&gt;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)/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69" y="3440668"/>
                <a:ext cx="2695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11" y="4191000"/>
                <a:ext cx="7841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31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%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01" y="4507468"/>
                <a:ext cx="7889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26" t="-8197" r="-13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84" y="4191000"/>
                <a:ext cx="9637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031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75" y="4202668"/>
                <a:ext cx="9637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696" t="-8197" r="-107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65" y="4495800"/>
                <a:ext cx="96853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660" t="-8333" r="-10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07468"/>
                <a:ext cx="96853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696" t="-8197" r="-11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2" grpId="0" animBg="1"/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Multi-increment</a:t>
            </a:r>
          </a:p>
        </p:txBody>
      </p:sp>
    </p:spTree>
    <p:extLst>
      <p:ext uri="{BB962C8B-B14F-4D97-AF65-F5344CB8AC3E}">
        <p14:creationId xmlns:p14="http://schemas.microsoft.com/office/powerpoint/2010/main" val="41889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Report(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</a:t>
                </a:r>
                <a:r>
                  <a:rPr lang="en-US" sz="2000" b="1" dirty="0"/>
                  <a:t> 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>
                    <a:sym typeface="Wingdings" pitchFamily="2" charset="2"/>
                  </a:rPr>
                  <a:t> + A[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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)/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return </a:t>
                </a:r>
                <a:r>
                  <a:rPr lang="en-US" sz="2000" b="1" dirty="0" err="1">
                    <a:solidFill>
                      <a:srgbClr val="0070C0"/>
                    </a:solidFill>
                    <a:sym typeface="Wingdings" pitchFamily="2" charset="2"/>
                  </a:rPr>
                  <a:t>val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b="1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90800"/>
                <a:ext cx="6062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3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0070C0"/>
                </a:solidFill>
              </a:rPr>
              <a:t> solution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Multi-Increment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data structure of size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maintaining a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</a:t>
                </a:r>
                <a:r>
                  <a:rPr lang="en-US" sz="2000" b="1" dirty="0"/>
                  <a:t>=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≺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≻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() operation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Dynamic Range-minima</a:t>
            </a:r>
          </a:p>
        </p:txBody>
      </p:sp>
    </p:spTree>
    <p:extLst>
      <p:ext uri="{BB962C8B-B14F-4D97-AF65-F5344CB8AC3E}">
        <p14:creationId xmlns:p14="http://schemas.microsoft.com/office/powerpoint/2010/main" val="38106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numbers, maintain a compact data structure to perform the following operations efficiently for any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b="1" dirty="0" err="1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):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                      </m:t>
                    </m:r>
                    <m:r>
                      <m:rPr>
                        <m:nor/>
                      </m:rPr>
                      <a:rPr lang="en-US" sz="1800" b="0" i="0" dirty="0" smtClean="0"/>
                      <m:t>Report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the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minimum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element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from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{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each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becomes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AIM: </a:t>
                </a:r>
              </a:p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size data structure.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  <m:r>
                      <m:rPr>
                        <m:nor/>
                      </m:rPr>
                      <a:rPr lang="en-US" sz="1800" b="0" i="0" dirty="0" smtClean="0"/>
                      <m:t>in</m:t>
                    </m:r>
                    <m:r>
                      <m:rPr>
                        <m:nor/>
                      </m:rPr>
                      <a:rPr lang="en-US" sz="1800" b="0" i="0" dirty="0" smtClean="0"/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593" t="-606" b="-19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Efficient dynamic range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</a:t>
                </a:r>
                <a:r>
                  <a:rPr lang="en-US" sz="1800" b="1" dirty="0"/>
                  <a:t>to store </a:t>
                </a:r>
                <a:r>
                  <a:rPr lang="en-US" sz="1800" dirty="0"/>
                  <a:t>at internal nodes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ReportMin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perform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Update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Make sincere attempts to solve the problem. We shall discuss it in next </a:t>
                </a:r>
                <a:r>
                  <a:rPr lang="en-US" sz="1800"/>
                  <a:t>lecture.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617" r="-154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143000" y="4495800"/>
            <a:ext cx="7086600" cy="304800"/>
            <a:chOff x="1143000" y="4495800"/>
            <a:chExt cx="7086600" cy="304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4495800"/>
              <a:ext cx="3505200" cy="304800"/>
              <a:chOff x="1143000" y="4495800"/>
              <a:chExt cx="3505200" cy="304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43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00600" y="4495800"/>
              <a:ext cx="3429000" cy="304800"/>
              <a:chOff x="1143000" y="4495800"/>
              <a:chExt cx="3429000" cy="3048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1371600" y="3810000"/>
            <a:ext cx="6705600" cy="304800"/>
            <a:chOff x="1447800" y="4495800"/>
            <a:chExt cx="6705600" cy="304800"/>
          </a:xfrm>
        </p:grpSpPr>
        <p:grpSp>
          <p:nvGrpSpPr>
            <p:cNvPr id="85" name="Group 84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28800" y="3048000"/>
            <a:ext cx="5715000" cy="304800"/>
            <a:chOff x="1524000" y="4495800"/>
            <a:chExt cx="5715000" cy="304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67000" y="2286000"/>
            <a:ext cx="4038600" cy="304800"/>
            <a:chOff x="3276600" y="4495800"/>
            <a:chExt cx="4038600" cy="304800"/>
          </a:xfrm>
        </p:grpSpPr>
        <p:sp>
          <p:nvSpPr>
            <p:cNvPr id="120" name="Oval 119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Oval 123"/>
          <p:cNvSpPr/>
          <p:nvPr/>
        </p:nvSpPr>
        <p:spPr>
          <a:xfrm>
            <a:off x="4572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4" idx="2"/>
            <a:endCxn id="120" idx="6"/>
          </p:cNvCxnSpPr>
          <p:nvPr/>
        </p:nvCxnSpPr>
        <p:spPr>
          <a:xfrm flipH="1">
            <a:off x="2971800" y="18288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8" idx="1"/>
          </p:cNvCxnSpPr>
          <p:nvPr/>
        </p:nvCxnSpPr>
        <p:spPr>
          <a:xfrm>
            <a:off x="4876800" y="18288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936564" y="2546163"/>
            <a:ext cx="1765673" cy="546474"/>
            <a:chOff x="1936564" y="2546163"/>
            <a:chExt cx="1765673" cy="546474"/>
          </a:xfrm>
        </p:grpSpPr>
        <p:cxnSp>
          <p:nvCxnSpPr>
            <p:cNvPr id="127" name="Straight Arrow Connector 126"/>
            <p:cNvCxnSpPr>
              <a:stCxn id="120" idx="3"/>
            </p:cNvCxnSpPr>
            <p:nvPr/>
          </p:nvCxnSpPr>
          <p:spPr>
            <a:xfrm flipH="1">
              <a:off x="1936564" y="2546163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5"/>
              <a:endCxn id="112" idx="1"/>
            </p:cNvCxnSpPr>
            <p:nvPr/>
          </p:nvCxnSpPr>
          <p:spPr>
            <a:xfrm>
              <a:off x="2927163" y="2546163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625728" y="2514600"/>
            <a:ext cx="1765672" cy="564963"/>
            <a:chOff x="1936565" y="2483037"/>
            <a:chExt cx="1765672" cy="564963"/>
          </a:xfrm>
        </p:grpSpPr>
        <p:cxnSp>
          <p:nvCxnSpPr>
            <p:cNvPr id="136" name="Straight Arrow Connector 135"/>
            <p:cNvCxnSpPr>
              <a:stCxn id="118" idx="3"/>
            </p:cNvCxnSpPr>
            <p:nvPr/>
          </p:nvCxnSpPr>
          <p:spPr>
            <a:xfrm flipH="1">
              <a:off x="1936565" y="2514600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524000" y="3308163"/>
            <a:ext cx="914400" cy="501837"/>
            <a:chOff x="1524000" y="3308163"/>
            <a:chExt cx="914400" cy="501837"/>
          </a:xfrm>
        </p:grpSpPr>
        <p:cxnSp>
          <p:nvCxnSpPr>
            <p:cNvPr id="139" name="Straight Arrow Connector 138"/>
            <p:cNvCxnSpPr>
              <a:stCxn id="110" idx="3"/>
              <a:endCxn id="95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0" idx="5"/>
            </p:cNvCxnSpPr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3352800" y="3308163"/>
            <a:ext cx="914400" cy="501837"/>
            <a:chOff x="1524000" y="3308163"/>
            <a:chExt cx="914400" cy="501837"/>
          </a:xfrm>
        </p:grpSpPr>
        <p:cxnSp>
          <p:nvCxnSpPr>
            <p:cNvPr id="150" name="Straight Arrow Connector 149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181600" y="3308163"/>
            <a:ext cx="914400" cy="501837"/>
            <a:chOff x="1524000" y="3308163"/>
            <a:chExt cx="914400" cy="501837"/>
          </a:xfrm>
        </p:grpSpPr>
        <p:cxnSp>
          <p:nvCxnSpPr>
            <p:cNvPr id="153" name="Straight Arrow Connector 152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934200" y="3308163"/>
            <a:ext cx="914400" cy="501837"/>
            <a:chOff x="1524000" y="3308163"/>
            <a:chExt cx="914400" cy="501837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295402" y="4070163"/>
            <a:ext cx="457198" cy="425637"/>
            <a:chOff x="1524002" y="3384363"/>
            <a:chExt cx="457198" cy="425637"/>
          </a:xfrm>
        </p:grpSpPr>
        <p:cxnSp>
          <p:nvCxnSpPr>
            <p:cNvPr id="159" name="Straight Arrow Connector 158"/>
            <p:cNvCxnSpPr>
              <a:stCxn id="95" idx="3"/>
            </p:cNvCxnSpPr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95" idx="5"/>
            </p:cNvCxnSpPr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209800" y="4070163"/>
            <a:ext cx="457198" cy="425637"/>
            <a:chOff x="1524002" y="3384363"/>
            <a:chExt cx="457198" cy="425637"/>
          </a:xfrm>
        </p:grpSpPr>
        <p:cxnSp>
          <p:nvCxnSpPr>
            <p:cNvPr id="166" name="Straight Arrow Connector 165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3124200" y="4070163"/>
            <a:ext cx="457198" cy="425637"/>
            <a:chOff x="1524002" y="3384363"/>
            <a:chExt cx="457198" cy="425637"/>
          </a:xfrm>
        </p:grpSpPr>
        <p:cxnSp>
          <p:nvCxnSpPr>
            <p:cNvPr id="169" name="Straight Arrow Connector 168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4038602" y="4070163"/>
            <a:ext cx="457198" cy="425637"/>
            <a:chOff x="1524002" y="3384363"/>
            <a:chExt cx="457198" cy="425637"/>
          </a:xfrm>
        </p:grpSpPr>
        <p:cxnSp>
          <p:nvCxnSpPr>
            <p:cNvPr id="172" name="Straight Arrow Connector 171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3000" y="4070163"/>
            <a:ext cx="457198" cy="425637"/>
            <a:chOff x="1524002" y="3384363"/>
            <a:chExt cx="457198" cy="425637"/>
          </a:xfrm>
        </p:grpSpPr>
        <p:cxnSp>
          <p:nvCxnSpPr>
            <p:cNvPr id="175" name="Straight Arrow Connector 174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867400" y="4070163"/>
            <a:ext cx="457198" cy="425637"/>
            <a:chOff x="1524002" y="3384363"/>
            <a:chExt cx="457198" cy="425637"/>
          </a:xfrm>
        </p:grpSpPr>
        <p:cxnSp>
          <p:nvCxnSpPr>
            <p:cNvPr id="178" name="Straight Arrow Connector 177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6781800" y="4070163"/>
            <a:ext cx="457198" cy="425637"/>
            <a:chOff x="1524002" y="3384363"/>
            <a:chExt cx="457198" cy="425637"/>
          </a:xfrm>
        </p:grpSpPr>
        <p:cxnSp>
          <p:nvCxnSpPr>
            <p:cNvPr id="181" name="Straight Arrow Connector 18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7696202" y="4070163"/>
            <a:ext cx="457198" cy="425637"/>
            <a:chOff x="1524002" y="3384363"/>
            <a:chExt cx="457198" cy="425637"/>
          </a:xfrm>
        </p:grpSpPr>
        <p:cxnSp>
          <p:nvCxnSpPr>
            <p:cNvPr id="184" name="Straight Arrow Connector 18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2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Given an initial sequence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</a:t>
                </a:r>
                <a:r>
                  <a:rPr lang="en-US" sz="1800" b="1" dirty="0"/>
                  <a:t>=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≺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≻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numbers, </a:t>
                </a:r>
              </a:p>
              <a:p>
                <a:pPr marL="0" indent="0">
                  <a:buNone/>
                </a:pPr>
                <a:r>
                  <a:rPr lang="en-US" sz="1800" dirty="0"/>
                  <a:t>maintain a compact data structure to perform the following operations efficiently :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Report the current value of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Add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for each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the initial sequence be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b="1" dirty="0"/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23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111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51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321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Multi-Increment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6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800" dirty="0"/>
                  <a:t>),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S </a:t>
                </a:r>
                <a:r>
                  <a:rPr lang="en-US" sz="1800" dirty="0"/>
                  <a:t>becomes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≺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14</a:t>
                </a:r>
                <a:r>
                  <a:rPr lang="en-US" sz="1800" dirty="0"/>
                  <a:t>,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22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121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61</a:t>
                </a:r>
                <a:r>
                  <a:rPr lang="en-US" sz="1800" dirty="0"/>
                  <a:t>,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331</a:t>
                </a:r>
                <a:r>
                  <a:rPr lang="en-US" sz="1800" dirty="0"/>
                  <a:t>,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-40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≻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Trivial </a:t>
                </a:r>
                <a:r>
                  <a:rPr lang="en-US" sz="1800" dirty="0"/>
                  <a:t>solution discussed in the last class :</a:t>
                </a:r>
              </a:p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per 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800" dirty="0"/>
                  <a:t>) </a:t>
                </a:r>
              </a:p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) time  per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029200"/>
              </a:xfrm>
              <a:blipFill rotWithShape="1">
                <a:blip r:embed="rId2"/>
                <a:stretch>
                  <a:fillRect l="-593" t="-60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429000"/>
            <a:ext cx="7848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28956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5638800"/>
            <a:ext cx="2362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 efficient solution of Problem 1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Explore ways to maintain sequence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 </a:t>
                </a:r>
                <a:r>
                  <a:rPr lang="en-US" sz="2000" b="1" dirty="0"/>
                  <a:t>implicitly</a:t>
                </a:r>
                <a:r>
                  <a:rPr lang="en-US" sz="2000" dirty="0"/>
                  <a:t>  such that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Multi-Increment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2000" dirty="0"/>
                  <a:t>) is efficient.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is efficient too.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Assumption:</a:t>
                </a:r>
                <a:r>
                  <a:rPr lang="en-US" sz="2000" dirty="0"/>
                  <a:t>  without loss of generality assume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power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9600" y="2362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8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</a:t>
            </a:r>
            <a:r>
              <a:rPr lang="en-US" u="sng" dirty="0">
                <a:solidFill>
                  <a:srgbClr val="7030A0"/>
                </a:solidFill>
              </a:rPr>
              <a:t>systematic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Journey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to the </a:t>
            </a:r>
            <a:r>
              <a:rPr lang="en-US" dirty="0">
                <a:solidFill>
                  <a:srgbClr val="002060"/>
                </a:solidFill>
              </a:rPr>
              <a:t>solution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motivating</a:t>
            </a:r>
            <a:r>
              <a:rPr lang="en-US" sz="3200" b="1" dirty="0"/>
              <a:t> problem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numbers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number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 = 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…,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53001"/>
              </a:xfrm>
              <a:blipFill rotWithShape="1">
                <a:blip r:embed="rId2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30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435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53" y="4491335"/>
                <a:ext cx="113524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021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708" y="4034135"/>
                <a:ext cx="1372492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888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76935"/>
                <a:ext cx="191430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4459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1 0 0 0 0 0 0  0 0 0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60" y="3128642"/>
                <a:ext cx="2626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08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1 0 0 1 0 1 1  0 0 1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707" y="5486400"/>
                <a:ext cx="262604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974" r="-392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Ribbon 10"/>
          <p:cNvSpPr/>
          <p:nvPr/>
        </p:nvSpPr>
        <p:spPr>
          <a:xfrm>
            <a:off x="6096000" y="3128641"/>
            <a:ext cx="3048000" cy="12147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it is too trivial, try to answer the problem of next slide.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1822" y="2286000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/>
              <a:t>sum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8044" y="2286000"/>
            <a:ext cx="3012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 </a:t>
            </a:r>
            <a:r>
              <a:rPr lang="en-US" sz="2000" b="1" u="sng" dirty="0"/>
              <a:t>a few</a:t>
            </a:r>
            <a:r>
              <a:rPr lang="en-US" sz="2000" dirty="0"/>
              <a:t> numbers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67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 = {[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] 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have a </a:t>
                </a:r>
                <a:r>
                  <a:rPr lang="en-US" sz="2000" u="sng" dirty="0"/>
                  <a:t>small set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intervals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every interval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 </a:t>
                </a:r>
                <a:r>
                  <a:rPr lang="en-US" sz="2000" dirty="0"/>
                  <a:t>can be expressed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72" t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2514600" y="326359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5000" y="34290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14600" y="32766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19800" y="3279800"/>
            <a:ext cx="0" cy="136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7150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848600" y="3429000"/>
            <a:ext cx="0" cy="1219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6312" y="22098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 a </a:t>
            </a:r>
            <a:r>
              <a:rPr lang="en-US" sz="2000" b="1" u="sng" dirty="0"/>
              <a:t>union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88196" y="2209800"/>
            <a:ext cx="292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 </a:t>
            </a:r>
            <a:r>
              <a:rPr lang="en-US" sz="2000" u="sng" dirty="0"/>
              <a:t>a few </a:t>
            </a:r>
            <a:r>
              <a:rPr lang="en-US" sz="2000" b="1" dirty="0"/>
              <a:t>intervals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7030A0"/>
                </a:solidFill>
              </a:rPr>
              <a:t>X </a:t>
            </a:r>
            <a:r>
              <a:rPr lang="en-US" sz="2000" dirty="0"/>
              <a:t>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7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/>
      <p:bldP spid="29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Extension </a:t>
            </a:r>
            <a:r>
              <a:rPr lang="en-US" sz="3200" b="1" dirty="0"/>
              <a:t>to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intervals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43000" y="4648200"/>
            <a:ext cx="7086600" cy="0"/>
            <a:chOff x="1143000" y="4800600"/>
            <a:chExt cx="7086600" cy="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143000" y="3962400"/>
            <a:ext cx="7162800" cy="0"/>
            <a:chOff x="1143000" y="4495800"/>
            <a:chExt cx="7162800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143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057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71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62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006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150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543800" y="4495800"/>
              <a:ext cx="7620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43000" y="3200400"/>
            <a:ext cx="7162800" cy="0"/>
            <a:chOff x="1143000" y="3657600"/>
            <a:chExt cx="7162800" cy="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1430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9718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006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29400" y="3657600"/>
              <a:ext cx="16764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143000" y="2438400"/>
            <a:ext cx="7162800" cy="0"/>
            <a:chOff x="1143000" y="3276600"/>
            <a:chExt cx="7162800" cy="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8006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143000" y="1828800"/>
            <a:ext cx="7162800" cy="0"/>
            <a:chOff x="1143000" y="3276600"/>
            <a:chExt cx="7162800" cy="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143000" y="3276600"/>
              <a:ext cx="35052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648200" y="3276600"/>
              <a:ext cx="36576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14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2268"/>
                <a:ext cx="7715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[4,7]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[12,15]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6375143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4,5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6,7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8,9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10,11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12,13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[14,15]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39785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65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[8,15]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57400"/>
                <a:ext cx="684803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625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[0,7]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0623"/>
                <a:ext cx="58541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729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[0,15]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684803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62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2438400" y="2057401"/>
            <a:ext cx="38862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b="1" dirty="0">
                <a:solidFill>
                  <a:srgbClr val="7030A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previous problem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43000" y="5410200"/>
            <a:ext cx="5791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430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934200" y="46482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5791200"/>
            <a:ext cx="24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express</a:t>
            </a:r>
            <a:r>
              <a:rPr lang="en-US" dirty="0"/>
              <a:t> [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12</a:t>
            </a:r>
            <a:r>
              <a:rPr lang="en-US" dirty="0"/>
              <a:t>] 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0,0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4,4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8,8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…………………………………. [15,15]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0423"/>
                <a:ext cx="764908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59" t="-1961" r="-159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8" grpId="0"/>
      <p:bldP spid="76" grpId="0"/>
      <p:bldP spid="77" grpId="0"/>
      <p:bldP spid="78" grpId="0"/>
      <p:bldP spid="5" grpId="0" animBg="1"/>
      <p:bldP spid="5" grpId="1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13296</TotalTime>
  <Words>2733</Words>
  <Application>Microsoft Office PowerPoint</Application>
  <PresentationFormat>On-screen Show (4:3)</PresentationFormat>
  <Paragraphs>533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Data Structures and Algorithms (ESO207)</vt:lpstr>
      <vt:lpstr>Two interesting problems on sequences</vt:lpstr>
      <vt:lpstr>Problem 1</vt:lpstr>
      <vt:lpstr>Problem 1</vt:lpstr>
      <vt:lpstr>Towards efficient solution of Problem 1</vt:lpstr>
      <vt:lpstr>A systematic Journey  to the solution </vt:lpstr>
      <vt:lpstr>A motivating problem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 </vt:lpstr>
      <vt:lpstr>Extension to intervals</vt:lpstr>
      <vt:lpstr>Extension to intervals</vt:lpstr>
      <vt:lpstr>Extension to intervals</vt:lpstr>
      <vt:lpstr>Which data structure emerges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Multi-Increment(i, j, ∆) efficiently</vt:lpstr>
      <vt:lpstr>Executing Report(i) efficiently</vt:lpstr>
      <vt:lpstr>Exploiting complete binary tree structure</vt:lpstr>
      <vt:lpstr>MultiIncrement(i, j, ∆)</vt:lpstr>
      <vt:lpstr>Report(i)</vt:lpstr>
      <vt:lpstr>The solution of Multi-Increment Problem</vt:lpstr>
      <vt:lpstr>Problem 2</vt:lpstr>
      <vt:lpstr>Problem 2</vt:lpstr>
      <vt:lpstr>Efficient dynamic range minima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1171</cp:revision>
  <dcterms:created xsi:type="dcterms:W3CDTF">2011-12-03T04:13:03Z</dcterms:created>
  <dcterms:modified xsi:type="dcterms:W3CDTF">2023-11-05T07:55:02Z</dcterms:modified>
</cp:coreProperties>
</file>