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6"/>
  </p:notesMasterIdLst>
  <p:sldIdLst>
    <p:sldId id="540" r:id="rId2"/>
    <p:sldId id="542" r:id="rId3"/>
    <p:sldId id="476" r:id="rId4"/>
    <p:sldId id="454" r:id="rId5"/>
    <p:sldId id="538" r:id="rId6"/>
    <p:sldId id="280" r:id="rId7"/>
    <p:sldId id="282" r:id="rId8"/>
    <p:sldId id="281" r:id="rId9"/>
    <p:sldId id="331" r:id="rId10"/>
    <p:sldId id="283" r:id="rId11"/>
    <p:sldId id="289" r:id="rId12"/>
    <p:sldId id="285" r:id="rId13"/>
    <p:sldId id="286" r:id="rId14"/>
    <p:sldId id="287" r:id="rId15"/>
    <p:sldId id="288" r:id="rId16"/>
    <p:sldId id="284" r:id="rId17"/>
    <p:sldId id="290" r:id="rId18"/>
    <p:sldId id="314" r:id="rId19"/>
    <p:sldId id="320" r:id="rId20"/>
    <p:sldId id="333" r:id="rId21"/>
    <p:sldId id="278" r:id="rId22"/>
    <p:sldId id="339" r:id="rId23"/>
    <p:sldId id="340" r:id="rId24"/>
    <p:sldId id="341" r:id="rId25"/>
    <p:sldId id="345" r:id="rId26"/>
    <p:sldId id="363" r:id="rId27"/>
    <p:sldId id="544" r:id="rId28"/>
    <p:sldId id="366" r:id="rId29"/>
    <p:sldId id="364" r:id="rId30"/>
    <p:sldId id="367" r:id="rId31"/>
    <p:sldId id="368" r:id="rId32"/>
    <p:sldId id="365" r:id="rId33"/>
    <p:sldId id="369" r:id="rId34"/>
    <p:sldId id="342" r:id="rId35"/>
    <p:sldId id="375" r:id="rId36"/>
    <p:sldId id="376" r:id="rId37"/>
    <p:sldId id="377" r:id="rId38"/>
    <p:sldId id="378" r:id="rId39"/>
    <p:sldId id="343" r:id="rId40"/>
    <p:sldId id="344" r:id="rId41"/>
    <p:sldId id="354" r:id="rId42"/>
    <p:sldId id="355" r:id="rId43"/>
    <p:sldId id="539" r:id="rId44"/>
    <p:sldId id="324" r:id="rId4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C4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62" autoAdjust="0"/>
    <p:restoredTop sz="94660"/>
  </p:normalViewPr>
  <p:slideViewPr>
    <p:cSldViewPr>
      <p:cViewPr varScale="1">
        <p:scale>
          <a:sx n="57" d="100"/>
          <a:sy n="57" d="100"/>
        </p:scale>
        <p:origin x="148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3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2T01:49:25.0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20020 7885 145 0,'0'0'0'15,"0"0"15"-15,0 8-15 0,9-8 47 0,-9 0-47 16,0 0 80-16,0-8-80 0,0 16 66 0,0-8-66 15,0 0 38-15,0 9-38 0,0-9 5 0,-9 0-5 0,9 9 3 16,-8-9-3-16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2T23:59:05.53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5786 10134 249 0,'-9'0'0'0,"18"0"50"0,-9 0-50 16,0 8 212-16,0-8-212 0,0 0 376 0,0 0-376 16,0 0 357-16,0 0-357 0,0 9 227 0,0-9-227 15,-9 9 96-15,9-9-96 0,0 0 96 0,-9 9-96 16,9-9 98-16,0 9-98 0,-9-9 102 0,9 8-102 0,-8 1 101 16,8-9-101-16,-9 9 99 0,9 0-99 0,-9 0 98 15,0 0-98-15,9-9 102 0,-9 8-102 0,9-8 69 16,-8 9-69-16,-1 0 35 0,0-9-35 0,0 9-3 15,9 0 3-15,-9-1-5 0,0 1 5 0,9-9-3 0,-8 9 3 16,-1 0 3-16,0-9-3 0,9 9 34 0,-9 0-34 16,0-9 62-16,9 8-62 0,-8 1 61 0,-1-9-61 15,9 9 35-15,-9-9-35 0,0 9 2 0,0 0-2 16,0-1-2-16,1 1 2 0,-1 0-38 0,0 0 38 16,0 9-66-16,0-10 66 0,0 10-62 0,1-9 62 15,-1 9-26-15,0-1 26 0,0-8 2 0,0 9-2 0,1-10-2 16,8 1 2-16,-9 9-3 0,0-9 3 0,9 0 3 15,-9-1-3-15,9 10 5 0,-9-9-5 0,9 0 3 16,-9-1-3-16,9 1 0 0,-8 0 0 0,8 9 0 16,-9-9 0-16,9-1-3 0,-9 10 3 0,9-9-5 15,-9 8 5-15,0 1 29 0,1 0-29 0,-1-1 67 16,0 1-67-16,9-9 69 0,-18 8-69 0,9 1 35 16,1-9-35-16,-1 9-3 0,0-1 3 0,0-8-5 0,0 0 5 15,1 8-3-15,-1-8 3 0,0 9 3 0,0-9-3 16,9 8 37-16,-9-8-37 0,0 9 67 0,1-9-67 15,-1-1 66-15,9 1-66 0,-9 0 38 0,0 9-38 16,0-9 2-16,1 8-2 0,-1-8-2 0,9 9 2 16,-9-10-6-16,0 10 6 0,9 0-2 0,-9-9 2 15,0 8 2-15,1-8-2 0,-1 0 6 0,9 9-6 16,-9-1 5-16,0 10-2 0,0-19-3 0,1 1 0 16,8 0 0-16,-9 9 0 0,9-9 0 0,-9 8-3 15,9 1 3-15,-9-1-5 0,9 1 5 0,-9 0-6 16,9-9 6-16,-9 8-2 0,9 1 2 0,0 8 0 15,-8-8 0-15,8 0 0 0,-9-1 0 0,9 1 0 0,0-9 0 16,-9 8 0-16,9 1 0 0,0 0 0 0,-9-1 0 16,9-8 0-16,0 9 0 0,0-1 0 0,-9-8 0 15,9 9 0-15,0-1 0 0,-9 1 0 0,9-9 0 16,-8 9 0-16,8-1 0 0,-9 10 32 0,9-10-32 0,-9 1 64 16,9 8-64-16,-9-8 64 0,9 0-64 15,-9 8 32-15,9-8-32 0,-8-1 2 0,-1 1-2 0,9 0 6 16,0-1-6-16,0 1 5 0,-9-9-5 0,9 8 3 15,0-8-3-15,0 9 0 0,0-9 0 0,0 8 0 16,0-8 0-16,0 0 32 0,9 9-32 0,-9-10 64 16,0 10-64-16,9-9 64 0,-9 8-64 0,0 1 32 15,8 0-32-15,-8-1 0 0,0 1 0 0,0 0 0 16,0 8 0-16,9-8 0 0,-9-1 0 0,0 1 0 16,0 8 0-16,9-8-3 0,-9 0 3 0,0 8-5 15,0-8 5-15,0 8-3 0,0-8 3 0,9 0 3 0,-9-1-3 16,0 1 5-16,0 0-5 0,0-1 3 0,0 1-3 15,9-1 0-15,-9 1 0 0,0 0 0 0,0-1 0 16,0 1-3-16,0 0 3 0,8-1-5 0,-8 1 5 16,0 0-6-16,9-10 6 0,-9 10-2 0,0 0 2 15,9-1 2-15,-9-8-2 0,9 9 6 0,-9-9-6 16,9 8 10-16,-9 1-10 0,9-9 14 0,-9-1-14 16,8 10 8-16,-8-9-8 0,9 9 0 0,-9-10 0 0,9 1-8 15,0 0 8-15,0 9-8 0,-9-9 8 0,9-1-8 16,-1 1 8-16,1 0-8 0,0 0 8 0,0 0-6 15,0-1 6-15,-1 1-2 0,1 0 2 0,0 0 2 16,9 0-2-16,-9 8 6 0,-1-8-6 0,10 0 5 0,-9 0-5 16,8 0 3-16,-8-1-3 0,9 1 2 0,-9 9-2 15,8-9 6-15,-8 8-6 0,0-8 0 0,9 9 0 16,-10-9-8-16,1 8 8 0,9-8-8 0,-9 9 8 16,0-9 0-16,-1-1 0 0,1 10 5 0,0-9-5 15,0 0 3-15,-9-1-3 0,17 10 0 0,-8-9 0 0,0 9 0 16,0-10 0-16,0 1 2 0,0 0-2 0,-1 9 6 15,10-10-6-15,-9 1 2 0,0 9-2 0,8-9-2 16,-8 0 2-16,9-1-6 0,-9 1 6 0,8 0-2 16,-8 0 2-16,9 0-32 0,-9-9 32 0,8 8-64 15,-8 1 64-15,9-9-32 0,-10 9 32 0,1 0 32 16,9-9-32-16,-9 9 69 0,0 0-69 0,8-9 43 16,-17 8-43-16,18 1 5 0,-18-9-5 0,9 9-5 0,8-9 5 15,-17 9-11-15,9-9 11 0,0 9-5 0,0-9 5 16,0 8 2-16,-9-8-2 0,8 0 6 0,1 0-6 15,0 9 2-15,0-9-2 0,0 0-2 0,-1 0 2 16,1 0-8-16,-9 0 8 0,9 9-8 0,0-9 8 16,0 0-3-16,0 0 3 0,-9 9 3 0,8-18-3 15,1 18 2-15,0-9-2 0,0 0-2 0,0 0 2 16,-9 0-3-16,8 9 3 0,1-9 3 0,-9 9-3 16,9-9 2-16,-9 8-2 0,9-8-2 0,-9 9 2 15,9-9-6-15,-9 0 6 0,9 0-2 0,-9 0 2 0,8 0 2 16,-8 0-2-16,0 9 6 0,0-18-6 0,0 18 5 15,9-9-5-15,-9 0 3 0,9 0-3 0,-9 0-3 16,0 0 3-16,9 0-5 0,-9 0 5 0,9 0-3 0,-9 9 3 16,0-9 3-16,8 0-3 0,-8 0 2 15,9 9-2-15,-9 0-2 0,0-9 2 0,9 0-3 0,-9 0 3 16,0 0 3-16,0 8-3 0,9-8 5 0,-9 9-5 16,0 0 3-16,0-9-3 0,0 9 0 0,0-9 0 15,0 0 0-15,0 0 0 0,0 0-3 0,0 0 3 16,9 0-5-16,-9 0 5 0,0 0-6 0,0 9 6 0,0-9-2 15,0 0 2-15,9 0 2 0,-9 0-2 0,0 0 6 16,0 0-6-16,0 0 8 0,0 0-8 0,8 0 8 16,-8 0-8-16,0 8 2 0,0-8-2 0,0 0-2 15,9 0 2-15,-9 0-6 0,0 0 6 0,0 0-2 16,9 0 2-16,-9 0 0 0,0 0 0 0,0 0 0 16,0 0 0-16,0 9-3 0,0-18 3 0,9 9-5 15,-9 0 5-15,0 0-6 0,0 0 6 0,9 0-2 16,-9 0 2-16,8 0 2 0,-8-8-2 0,0 8 6 0,0-9-6 15,9 9 5-15,-9 0-5 0,9 0 3 0,0 0-3 16,-9-9 0-16,9 9 0 0,-9-9 0 0,9 0 0 16,-9 9 0-16,8 0 0 0,-8 0 0 0,9 0 0 15,0 0 0-15,-9-8 0 0,9 8 0 0,0 0 0 16,-9-9 0-16,8 9 0 0,-8 0 0 0,9 0 0 16,-9 0 0-16,9 0 0 0,-9 0 0 0,0-9 0 15,9 9 0-15,-9 0 0 0,0 0 0 0,0 0 0 0,9 0-32 16,-9 0 32-16,0 0-64 0,0 0 64 0,9 0-67 15,-9 0 67-15,0 0-37 0,0 0 37 0,0 0-3 16,0 0 3-16,0 0 3 0,0 0-3 0,8-9 5 16,-8 9-5-16,0-9 3 0,9 9-3 0,-9 0-3 0,0 9 3 15,0-9-5-15,0 0 5 0,0 0-3 0,0 0 3 16,0 0 3-16,0 0-3 0,0 0-27 0,0 9 27 16,9-9-61-16,-9 0 61 0,0 0-166 0,0 0 166 15,0 0-234-15,0-9 234 0,0 9-334 0,0 0 334 16,9-9-362-16,-9 0 362 0,0 9-262 0,0-8 262 15,0 8-130-15,0-9 130 0,0 9 0 0,0 0 0 0,0 0 0 16,0 0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2T23:59:18.67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18195 7355 345 0,'0'0'0'0,"0"0"82"0,0 0-82 0,0 0 180 0,-9 0-180 15,9 0 280-15,0 0-280 0,9 0 226 0,-9 0-226 16,0 0 158-16,0-8-158 0,0 8 128 0,0 0-128 16,0 0 168-16,0 0-168 0,0 0 170 0,0 0-170 15,9 0 134-15,-9 0-134 0,0-9 58 0,0 9-58 16,0 0 22-16,0 0-22 0,0 0 26 0,0 0-26 0,0 9 70 16,0-9-70-16,0 0 77 0,0 0-77 0,0 8 43 15,0-8-43-15,0 0-30 0,0 9 30 0,0-9-66 16,0 0 66-16,-9 9-70 0,9-9 70 0,0 9-34 15,0-9 34-15,0 9-99 0,-9 0 99 0,9-1-197 16,0-8 197-16,-9 9-198 0,9 0 198 0,0 0-98 16,0-9 98-16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3T00:06:37.91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8608 7867 153 0,'0'0'0'0,"0"0"18"0,0 0-18 16,0 0 15-16,0-9-15 0,0 9 13 0,0 0-13 15,0-9 32-15,-9 9-32 0,9 0 72 0,0 0-72 16,0-9 136-16,-9 9-136 0,9 0 160 0,0-8-160 0,0 8 189 16,-8 0-189-16,8 0 195 0,0 0-195 0,-9 0 165 15,9-9-165-15,0 9 131 0,-9 0-131 0,0 9 98 16,9-9-98-16,0 0 102 0,-9 0-102 0,9 0 98 16,-8-9-98-16,-1 9 94 0,0 0-94 0,0 9 58 15,0-9-58-15,9 0 30 0,-9 0-30 0,1 8 34 0,-10-8-34 16,9 0 70-16,0 0-70 0,1 9 69 0,-1 0-69 15,-9-9 35-15,9 9-35 0,0 0 0 0,-8-9 0 16,8 9 0-16,0-1 0 0,0 1 32 0,-8 9-32 16,8-9 64-16,0 0-64 0,0 8 64 0,-8-8-64 15,-1 9 32-15,9-10-32 0,-8 10 0 0,-1 0 0 0,0-1 0 16,1 1 0-16,8 0 0 0,-18-1 0 0,10 1 0 16,-1 0 0-16,0-1 0 0,1 1 0 0,-1-1 0 15,0 10 0-15,1-9 34 0,-1-1-34 0,1 1 70 16,-1 8-70-16,9-8 66 0,-9 0-66 0,1 8 30 15,8-8-30-15,-9-1-38 0,10 10 38 0,-1-10-66 16,0 1 66-16,0 8-64 0,0-8 64 0,0 0-32 16,1-1 32-16,8 10 2 0,-9-10-2 0,0 1 6 15,9 0-6-15,0-1 2 0,-9 1-2 0,9 0-2 16,0-1 2-16,0 1-3 0,0 0 3 0,0-1 3 16,0-8-3-16,9 9 2 0,-9-1-2 0,0-8-2 0,9 0 2 15,0 9-3-15,-1-10 3 0,1 10 3 0,0-9-3 16,0 0 2-16,0 0-2 0,0 8-2 0,-1-8 2 15,10 0-6-15,-9 0 6 0,8-1-2 0,-8 1 2 16,9 0 0-16,0 0 0 0,-10 0 0 0,10 0 0 16,0-1-32-16,-1-8 32 0,1 0-64 0,0 9 64 0,8-9-64 15,-8 0 64-15,-1 0-32 0,10 0 32 0,-10 0 2 16,10 0-2-16,-9-9 6 0,8 9-6 0,-8 0 2 16,8-8-2-16,-8-1-2 0,8 0 2 0,1 9-3 15,-1-9 3-15,1 0 3 0,-1 0-3 0,0 1 5 0,1-1-5 16,-1 0 3-16,1-9-3 0,-1 10-3 15,1-10 3-15,-1 9-5 0,1-9 5 0,-1 1 26 0,-8-1-26 16,8 1 62-16,1-1-62 0,-10-9 34 0,10 1-34 16,-1 0-26-16,-8-10 26 0,8 10-64 0,-8-10 64 15,8 10-40-15,-8-9 40 0,0 8 26 0,8-8-26 16,-8 9 70-16,-9-10-70 0,8 10 106 0,-17-1-106 0,18 1 102 16,-18-9-102-16,9 8 64 0,-9 1-64 0,0 8 32 15,0-8-32-15,-9-1 0 0,9 1 0 0,-9 8 0 16,0-8 0-16,-8 8 0 0,8-8 0 0,-9 8 0 15,1-9 0-15,-1 10-3 0,0-1 3 0,1 1-5 16,-1-1 5-16,0 0-3 0,1 1 3 0,-1 8 3 16,0-9-3-16,1 0 37 0,-1 10-37 0,0-1 67 15,-8 0-67-15,8 9 64 0,1-9-64 0,-10 9 32 16,1 0-32-16,8 0-3 0,-8 9 3 0,-1 0-5 0,1 0 5 16,-1 17-35-16,1-8 35 0,-1 8-61 0,1 1 61 15,0 8-158-15,-1 0 158 0,1 1-226 0,-1-1 226 16,10 0-198-16,-10 0 198 0,9-8-98 0,10-1 98 15,-10-8 0-15,9 0 0 0,0-1 0 0,1 1 0 16</inkml:trace>
  <inkml:trace contextRef="#ctx0" brushRef="#br0" timeOffset="1899.58">17392 8096 841 0,'0'0'0'0,"0"0"247"0,0 0-247 0,0 9 247 0,0-9-247 15,0 0 248-15,0 0-248 0,0 0-3 0,-9 0 3 16,9 9-5-16,0-18 5 0,0 9-38 0,-8-9 38 16,8 9-66-16,0-9 66 0,-9 9-32 0,9 0 32 15,-9 0 32-15,0 0-32 0,9 0 130 0,-9-8-130 0,1 8 166 16,-1 0-166-16,0-9 133 0,0 9-133 0,9 0 67 15,-9-9-67-15,0 9-32 0,1 0 32 0,-1 0-64 16,0 0 64-16,0-9-64 0,0 0 64 0,1 9-32 16,-1-8 32-16,-9 8 29 0,9 8-29 0,0-8 59 15,1 0-59-15,-10 0 61 0,9-8-61 0,0 16 35 16,-8-8-35-16,8 0 37 0,-9 9-37 0,1 0 67 16,8 0-67-16,-9 0 64 0,1 8-64 0,8 1 32 15,-9 0-32-15,9-10 0 0,0 10 0 0,1-9 0 0,-1 8 0 16,0 1 0-16,0 0 0 0,9-1 0 0,-9 1 0 15,9 0-3-15,-9-1 3 0,9 1-5 0,0 0 5 16,0-1-3-16,0 10 3 0,0-10 3 0,0 1-3 16,9 0 8-16,-9-1-8 0,9 1 8 0,-9-1-8 15,9 10-35-15,0-9 35 0,0-1-77 0,-1 1 77 16,10-1-72-16,-9 1 72 0,9 0-24 0,-1-1 24 16,1 1-19-16,-1-9 19 0,1 9-61 0,0-1 61 0,8-8-72 15,-8 9 72-15,8-10-40 0,-8 1 40 0,8 0-38 16,-8 0 38-16,8 0-66 0,1 0 66 0,-9-9-32 15,8 8 32-15,-8-8 32 0,8 9-32 0,-8-9 98 16,8 0-98-16,1 0 102 0,-10 0-102 0,10 0 72 16,-10 0-72-16,10-9 40 0,-1 1-40 0,1 8 2 15,-10-9-2-15,1 0-2 0,8 0 2 0,-8 0 29 0,0 0-29 16,-1-8 67-16,1 8-67 0,9-9 66 0,-19 1-66 16,10-1 30-16,0 0-30 0,-10 1-6 0,1-1 6 15,9 0-2-15,-9 1 2 0,0-10 32 0,-1 10-32 16,-8-10 64-16,9 10-64 0,-9-10 66 0,9 10-66 0,-9-10 38 15,0 9-38-15,0-8 2 0,-9 0-2 16,9-1-2-16,-9 1 2 0,1 8-3 0,-1-8 3 0,0 8 3 16,0-9-3-16,0 10 37 0,-8-1-37 0,-1 1 67 15,0-1-67-15,1 0 64 0,-1-8-64 0,0 8 32 16,-8 9-32-16,8-8 32 0,-8 8-32 0,-1 0 64 16,1-9-64-16,-1 10 66 0,1-1-66 0,0 9 38 15,-1-9-38-15,-8 9-30 0,8 0 30 0,1 0-66 0,-1 9 66 16,-8 0-136-16,9-1 136 0,-10 1-168 0,1 0 168 15,9 0-230-15,-18 0 230 0,17 8-258 0,-8 1 258 16,0 0-192-16,8-1 192 0,1-8-96 0,-1 0 96 16,10 9 0-16,-1-18 0 0,0 17 0 0,9-17 0 15</inkml:trace>
  <inkml:trace contextRef="#ctx0" brushRef="#br0" timeOffset="3448.38">17401 12956 633 0,'0'0'0'0,"0"0"178"16,-9 0-178-16,9 0 252 0,0 0-252 0,0 9 328 15,-9-9-328-15,9 8 141 0,0-8-141 0,-8 0 59 16,8 0-59-16,-9 9 16 0,0-9-16 0,9 0 56 16,-9 0-56-16,9 0 101 0,-9 0-101 0,1 9 107 15,8-9-107-15,-9 0 104 0,0 0-104 0,0 9 96 16,0-9-96-16,0 0 58 0,-8 0-58 0,8 9 30 15,-9-9-30-15,10 9 0 0,-10-9 0 0,0 8 0 16,1 1 0-16,8 0 0 0,-9-9 0 0,1 18 0 0,-1-18 0 16,0 17 2-16,1-8-2 0,-1 0 6 0,9 9-6 15,-8-10 2-15,8 10-2 0,-9 0-2 0,0-10 2 16,1 10-6-16,8 0 6 0,-9-1-2 0,9 1 2 16,-8 8 34-16,8-8-34 0,0 0 70 0,-8 8-70 15,8-8 66-15,0 8-66 0,0 1 30 0,0-1-30 16,9 9-6-16,-17-8 6 0,17-1-2 0,-9 10 2 0,9-1-30 15,-9-9 30-15,9 10-58 0,0-1 58 0,0 0-62 16,0-8 62-16,0 8-34 0,9 0 34 0,-9 1-6 16,9-10 6-16,-1 0-2 0,1-8 2 0,9 9-32 15,-9-1 32-15,0 0-64 0,8-8 64 0,1 9-64 16,-9-10 64-16,17 1-32 0,-8-1 32 0,-1 1 0 16,10-9 0-16,-9 0 0 0,8 8 0 0,0-8 0 0,1 0 0 15,-1-9 0-15,1 0 0 0,-1 9-32 0,1-9 32 16,-1-9-64-16,1 9 64 0,8-9-67 0,-9 0 67 15,1 1-37-15,-1-1 37 0,10-9 29 0,-10 9-29 16,0-8 67-16,10-1-67 0,-10 0 101 0,9-8-101 0,-8-1 99 16,-1 1-99-16,1 0 66 0,-1-1-66 15,1 1 38-15,-1-10-38 0,-8 10 2 0,8-9-2 0,-8 8-2 16,0-8 2-16,-1 0-6 0,1-1 6 0,0 10-2 16,-10-9 2-16,10-1 32 0,-9 1-32 0,0 0 64 15,-1-1-64-15,1 10 66 0,-9-9-66 0,0 8 38 16,0 1-38-16,-9-9 37 0,9 8-37 0,-8 1 67 15,-1-1-67-15,-9 10 61 0,9-10-61 0,-8 9 27 16,-1 1-27-16,0-1 29 0,1 1-29 0,-1-1 67 0,-8-9-67 16,-1 19 72-16,1-10-72 0,-1 0 40 0,1 1-40 15,-1 8-30-15,1 0 30 0,8-9-66 0,-8 10 66 16,-1-1-134-16,1 0 134 0,8 9-162 0,-8 0 162 16,8 0-294-16,1 9 294 0,-1 0-394 0,0-1 394 15</inkml:trace>
  <inkml:trace contextRef="#ctx0" brushRef="#br0" timeOffset="5114.22">8441 12832 545 0,'0'0'0'0,"0"0"148"0,0 0-148 16,0 0 213-16,-9 0-213 0,9 9 277 0,0-9-277 15,0 0 160-15,-9 9-160 0,9 0 128 0,-9-9-128 16,9 0 29-16,0 9-29 0,-9-9-37 0,0 8 37 15,9 1-67-15,-8 0 67 0,8 0-29 0,-9 0 29 16,0-1 5-16,0 1-5 0,0 0 3 0,1 0-3 0,8 9 0 16,-9-10 0-16,0 1 0 0,0 0 0 0,0 9 0 15,0-9 0-15,1-1 0 0,-1 1 0 0,0 9-32 16,0-9 32-16,0 8-64 0,-8 1 64 0,17 0-163 16,-9-10 163-16,0 10-229 0,0 0 229 0,0-1-200 15,1-8 200-15,-1 18-104 0,0-10 104 0,0 1 29 0,0 8-29 16,1-8 67-16,-1 8-67 0,0-8 69 15,0 8-69-15,0 1 35 0,0-9-35 0,9 8-3 0,-8 0 3 16,-1-8-5-16,9 9 5 0,-9-1 61 0,9 0-61 16,-9 1 131-16,9-9-131 0,0 8 165 0,9-8-165 15,-9 8 131-15,0-8-131 0,9 8 34 0,-9 1-34 16,9-10-26-16,-1 1 26 0,1 0-62 0,0-1 62 0,0 1-34 16,0-9 34-16,8 8-3 0,-8-8 3 0,9 9 3 15,-9-9-3-15,8-1 37 0,-8 1-37 0,9 9 67 16,-9-18-67-16,8 9 64 0,1 0-64 0,-1-9 32 15,1 8-32-15,0-8 0 0,-1 0 0 0,1 0 0 16,8 0 0-16,-8 0-3 0,9-8 3 0,-1-1-5 16,0 0 5-16,1 0 24 0,-9 0-24 0,8-8 56 15,0-1-56-15,-8 0 96 0,0 1-96 0,8-1 104 16,-8-8-104-16,-1-1 109 0,1 10-109 0,0-10 107 0,-1 1-107 16,-8-1 101-16,9-8-101 0,-9 8 99 0,-1 1-99 15,10-9 64-15,-18-1-64 0,9 1 32 0,0 0-32 16,-9 0 2-16,0-1-2 0,9 10 6 0,-18-18-6 15,9 17 34-15,0-8-34 0,0 0 62 0,-9 8-62 16,0-8 61-16,9 9-61 0,-9-1 35 0,0 1-35 16,1-1 2-16,-1 1-2 0,0 8-2 0,-9 0 2 0,10 1-3 15,-10-1 3-15,0 9 3 0,1 0-3 0,-1 9 2 16,-8-8-2-16,8 8-2 0,0 0 2 0,-8 8-35 16,-1 1 35-16,10 0-61 0,-10 0 61 0,10 0-128 15,-10 8 128-15,10 1-168 0,-10 0 168 0,9-1-366 16,1 10 366-16,-1-10-522 0,1 10 522 0,-1-9-454 0,0 8 454 15,9-8-226-15,1-10 226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2160" units="cm"/>
          <inkml:channel name="F" type="integer" max="4095" units="cm"/>
          <inkml:channel name="T" type="integer" max="2.14748E9" units="dev"/>
        </inkml:traceFormat>
        <inkml:channelProperties>
          <inkml:channelProperty channel="X" name="resolution" value="130.61224" units="1/cm"/>
          <inkml:channelProperty channel="Y" name="resolution" value="130.12048" units="1/cm"/>
          <inkml:channelProperty channel="F" name="resolution" value="246.68674" units="1/cm"/>
          <inkml:channelProperty channel="T" name="resolution" value="1" units="1/dev"/>
        </inkml:channelProperties>
      </inkml:inkSource>
      <inkml:timestamp xml:id="ts0" timeString="2021-03-23T00:26:30.21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20373 4965 249 0,'0'0'0'0,"0"0"50"0,0 0-50 0,0 0 146 16,0 0-146-16,0 0 242 0,-9 0-242 0,9 0 256 15,0 0-256-15,0 9 224 0,-8-9-224 0,8 0 130 16,0 0-130-16,-9 0 70 0,9 0-70 0,0 0 37 15,-9 0-37-15,9 0 67 0,0 0-67 0,0 0 96 16,-9 0-96-16,9 0 96 0,0 0-96 0,0 0 64 16,-9 0-64-16,18 0 32 0,-18 0-32 0,9 0 2 0,0 0-2 15,0 0 6-15,0 0-6 0,0 0 5 0,0 0-5 16,9 9 3-16,-9-9-3 0,0 0-35 0,0 9 35 16,0-9-69-16,0 0 69 0,9 9-72 0,-9-9 72 0,0 8-40 15,9 1 40-15,-9 0 29 0,0 0-29 0,0-9 67 16,0 9-67-16,9 0 69 0,-9 8-69 0,0-8 35 15,0 0-35-15,8 0 0 0,-8-1 0 0,0 1 0 16,0 0 0-16,9 9 0 0,-9-9 0 0,0-1 0 16,9 1 0-16,-9 0 0 0,9 0 0 0,-9 0 0 15,9-1 0-15,-9 10 2 0,9-9-2 0,-9 0 6 16,8 0-6-16,-8-1 5 0,9 10-5 0,-9-9 3 16,9 8-3-16,0-8-3 0,-9 9 3 0,9-9-5 15,-9 8 5-15,8 1 29 0,-8-9-29 0,9 9 67 0,-9-10-67 16,9 1 37-16,-9 9-37 0,9-9-29 0,0-1 29 15,-9 10-67-15,9-9 67 0,-9 0-37 0,8 0 37 16,-8-1-3-16,9 1 3 0,0 9 3 0,-9-9-3 16,9-1 5-16,-9 10-5 0,9-9 3 0,-1 0-3 15,-8 8 29-15,9-8-29 0,-9 0 59 0,9 9-59 16,0-10 61-16,-9 10-61 0,9-9 35 0,-9 0-35 0,9 8 5 16,-9-8-5-16,8 9 3 0,1-9-3 0,0 8 0 15,-9-8 0-15,9 9 0 0,-9-9 0 0,9-1 2 16,-1 10-2-16,-8 0 6 0,9-1-1 15,0 1-5-15,-9 0 3 0,9-10-3 0,-9 10-6 16,9 0 6-16,0-1-10 0,-9 1 10 0,8 0 26 16,-8-1-26-16,9 1 70 0,-9-1-70 0,9 1 106 0,-9 0-106 15,9 8 102-15,-9-8-102 0,9 0 64 0,-9-1-64 16,8 10 32-16,-8-10-32 0,9 1 0 0,0 0 0 16,-9-1 0-16,9 10 0 0,0-10 0 0,0 1 0 15,-1 8 0-15,-8-8 0 0,9 0 0 0,0 8 0 16,9 1 0-16,-9-10 0 0,-1 10 32 0,1-10-32 0,0 10 64 15,0-10-64-15,8 10 61 0,-8-10-61 0,9 10 27 16,-9-1-27-16,0 1-3 0,8-1 3 0,-8 1 3 16,0-10-3-16,8 10 5 0,-8-1-5 0,9 1 3 15,-9-1-3-15,8 1 34 0,-8-1-34 0,0 1 70 16,0-10-70-16,8 10 66 0,-8-10-66 0,0 10 30 16,0-10-30-16,9 10-6 0,-10-9 6 0,10 8-2 15,-9-8 2-15,8 8 0 0,-8-8 0 0,9 8 0 0,-9-8 0 16,8 8 2-16,1-8-2 0,0 8 6 0,-1-8-6 15,1 0 2-15,0-1-2 0,8 1-2 0,-8 8 2 16,-1-8-6-16,1 0 6 0,0 8-2 0,-1-8 2 16,1-1 0-16,-1 1 0 0,1 0 0 0,0 8 0 15,-1 1 2-15,-8-10-2 0,9 10 6 0,-9-1-6 16,8-8 2-16,-8-1-2 0,9 10-2 0,-9-9 2 16,8-1-3-16,-8 10 3 0,9-10 3 0,-9 1-3 0,8 8 37 15,-8-8-37-15,9 0 67 0,-1-1-67 0,-8 1 64 16,26 17-32-16,-17-17-32 0,0 0-3 15,-1-1 3-15,1-8-5 0,0 9 5 0,-1-1-8 16,1-8 8-16,-1 9-8 0,1-1 8 0,0-8-3 16,-9 9 3-16,8-1 3 0,1 1-3 0,-9-9 8 15,8 0-8-15,-8 8 8 0,9-8-8 0,-1 9 8 0,-8-9-8 16,9-1 8-16,-9 1-8 0,8 0 0 0,-8 0 0 16,9 0-8-16,-9 0 8 0,8-9-11 0,1 0 11 15,-9 8-5-15,8-8 5 0,1 9 2 0,0-9-2 16,-1 0 6-16,1 9-6 0,0-9 2 0,-1 0-2 15,10 9-2-15,-19-9 2 0,10 0 2 0,0 9-2 0,-1-9 14 16,-8 0-14-16,9 8 8 0,-9-8-8 0,8 9-8 16,-8-9 8-16,9 0-16 0,-9 9 16 0,-1-9-8 15,1 0 8-15,0 0 34 0,0 9-34 0,0-9 70 16,-1 9-70-16,-8-9 34 0,9 9-34 0,0-1-34 16,0-8 34-16,0 9-35 0,-9 0 35 0,9 0 35 15,-1-9-35-15,-8 9 69 0,9-1-69 0,0 1 35 16,-9 0-35-16,9-9-3 0,-9 9 3 0,9 0-5 0,-9-9 5 15,0 9-3-15,8-1 3 0,-8-8 3 0,9 0-3 16,-9 0 0-16,0 9 0 0,9-9-8 0,-9 9 8 16,0 0-6-16,9-9 6 0,-9 0 6 0,0 0-6 15,0 0 8-15,9 0-8 0,-9 9 0 0,0-9 0 16,0 0-11-16,9 0 11 0,-9 0-13 0,0 0 13 16,8 8-6-16,-8-16 6 0,0 16 6 0,9-16-6 15,-9 16 10-15,0-8-10 0,0 0 6 0,9 0-6 16,-9 0-30-16,9 0 30 0,-9 0-58 0,0 0 58 0,9 0-126 15,-9 0 126-15,8 0-162 0,-8 0 162 0,0 0-267 16,9 0 267-16,-9 0-333 0,9 0 333 0,-9 0-494 16,0-8 494-16,0-1-586 0,0 0 586 0,9 0-454 15,-9 9 454-15,0-9-226 0,0 9 226 0,0 0 0 16,0-8 0-16,9-1 0 0,-9 9 0 0</inkml:trace>
  <inkml:trace contextRef="#ctx0" brushRef="#br0" timeOffset="4716.57">23151 5477 649 0,'0'0'0'0,"0"0"183"0,0 0-183 0,0 0 210 15,0 0-210-15,0 0 237 0,0 0-237 16,0 0 122-16,0 0-122 0,9 0 166 0,-9 0-166 0,0 0 170 15,0 0-170-15,0 9 134 0,0-9-134 0,9 0 98 16,-9 0-98-16,0 0 102 0,0 0-102 0,9 0 69 16,-9 9-69-16,9-9 35 0,-1 0-35 0,1 0 0 0,0 0 0 15,0-9 0-15,9 9 0 0,-1 0-3 0,1-9 3 16,-1 9-5-16,1 0 5 0,9-9-6 0,-1 9 6 16,-8-9-2-16,8 9 2 0,1-9-3 0,-1 9 3 15,1-8-5-15,8 8 5 0,-9 0-32 0,1 0 32 0,8-9-56 16,-9 9 56-16,1 0-120 0,-1 0 120 0,1 0-160 15,-1 0 160-15,-8 0-200 0,0 0 200 0,-1 0-200 16,1-9 200-16,-1 9-296 0,1 0 296 0,-9 0-392 16,9 0 392-16</inkml:trace>
  <inkml:trace contextRef="#ctx0" brushRef="#br0" timeOffset="5249.1">23566 5883 729 0,'0'0'0'15,"0"0"210"-15,0 0-210 0,0-9 146 0,0 0-146 0,9-9 82 16,-9 9-82-16,9-8-30 0,-9-10 30 0,8 10 134 16,1-10-134-16,-9 1 264 0,0-1-264 0,9 1 232 15,-9-9-232-15,0 8 168 0,9-8-168 0,-9 8 136 16,0 1-136-16,0-9 101 0,0-1-101 0,0 10 99 16,0-9-99-16,0 8 61 0,0-8-61 0,0 8 27 15,0 1-27-15,0 0-6 0,9-1 6 0,-9 1-2 16,0-1 2-16,8 1-30 0,-8-1 30 0,0 10-58 15,0-10 58-15,0 10-128 0,0-1 128 0,9 0-168 0,-18 9 168 16,9-8-200-16,0-1 200 0,0 9-192 0,0-8 192 16,0 8-123-16,-8 0 123 0,8 0-61 0,0 0 61 15,0 1 0-15,0 8 0 0,0-9 0 0,0 9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021F02CC-86FE-4CD4-9A0C-AEC5FAC54AFE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F0CA-A33F-478C-91F3-90FC56BF35C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44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F0CA-A33F-478C-91F3-90FC56BF35C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16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EA6A-14B3-4BFA-9B03-1B93A09E4A0D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4286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EA6A-14B3-4BFA-9B03-1B93A09E4A0D}" type="slidenum">
              <a:rPr lang="en-IN" smtClean="0"/>
              <a:pPr/>
              <a:t>30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1970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DCEA6A-14B3-4BFA-9B03-1B93A09E4A0D}" type="slidenum">
              <a:rPr lang="en-IN" smtClean="0"/>
              <a:pPr/>
              <a:t>39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026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E7904-7304-4F94-A6E3-8616DFDE3459}" type="datetimeFigureOut">
              <a:rPr lang="en-IN" smtClean="0"/>
              <a:t>29-03-2022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44427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146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64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432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82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008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30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931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7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9B8ED-7ABA-45E5-A03C-22E0D4919A90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48D5FA-9E69-426C-B0E7-D2A0EACFD1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mailto:prayagy@iitk.ac.in" TargetMode="External"/><Relationship Id="rId3" Type="http://schemas.openxmlformats.org/officeDocument/2006/relationships/hyperlink" Target="https://webmail.iitk.ac.in/squirrelmail/src/compose.php?send_to=bishakh@iitk.ac.in" TargetMode="External"/><Relationship Id="rId7" Type="http://schemas.openxmlformats.org/officeDocument/2006/relationships/hyperlink" Target="https://webmail.iitk.ac.in/squirrelmail/src/compose.php?send_to=vyas@iitk.ac.in" TargetMode="External"/><Relationship Id="rId12" Type="http://schemas.openxmlformats.org/officeDocument/2006/relationships/hyperlink" Target="https://webmail.iitk.ac.in/squirrelmail/src/compose.php?send_to=tejasgta@iitk.ac.in" TargetMode="External"/><Relationship Id="rId2" Type="http://schemas.openxmlformats.org/officeDocument/2006/relationships/hyperlink" Target="https://webmail.iitk.ac.in/squirrelmail/src/compose.php?send_to=adutta@iitk.ac.in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ebmail.iitk.ac.in/squirrelmail/src/compose.php?send_to=msnaim@iitk.ac.in" TargetMode="External"/><Relationship Id="rId11" Type="http://schemas.openxmlformats.org/officeDocument/2006/relationships/hyperlink" Target="https://webmail.iitk.ac.in/squirrelmail/src/compose.php?send_to=shubhce@iitk.ac.in" TargetMode="External"/><Relationship Id="rId5" Type="http://schemas.openxmlformats.org/officeDocument/2006/relationships/hyperlink" Target="https://webmail.iitk.ac.in/squirrelmail/src/compose.php?send_to=madhavl@iitk.ac.in" TargetMode="External"/><Relationship Id="rId10" Type="http://schemas.openxmlformats.org/officeDocument/2006/relationships/hyperlink" Target="https://webmail.iitk.ac.in/squirrelmail/src/compose.php?send_to=rrajput@iitk.ac.in" TargetMode="External"/><Relationship Id="rId4" Type="http://schemas.openxmlformats.org/officeDocument/2006/relationships/hyperlink" Target="https://webmail.iitk.ac.in/squirrelmail/src/compose.php?send_to=neelisg@iitk.ac.in" TargetMode="External"/><Relationship Id="rId9" Type="http://schemas.openxmlformats.org/officeDocument/2006/relationships/hyperlink" Target="https://webmail.iitk.ac.in/squirrelmail/src/compose.php?send_to=ravikm@iitk.ac.in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TEOH982-2Is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3276600"/>
            <a:ext cx="8458200" cy="1470025"/>
          </a:xfrm>
        </p:spPr>
        <p:txBody>
          <a:bodyPr>
            <a:norm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Technical Arts (TA 101AA)</a:t>
            </a:r>
            <a:b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Engineering Graphics</a:t>
            </a:r>
            <a:endParaRPr lang="en-IN" sz="4800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5029200"/>
            <a:ext cx="8763000" cy="2057400"/>
          </a:xfrm>
        </p:spPr>
        <p:txBody>
          <a:bodyPr>
            <a:normAutofit/>
          </a:bodyPr>
          <a:lstStyle/>
          <a:p>
            <a:pPr algn="r"/>
            <a:r>
              <a:rPr lang="en-US" sz="33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Prof. Nachiketa Tiwari</a:t>
            </a:r>
          </a:p>
          <a:p>
            <a:pPr algn="r"/>
            <a:r>
              <a:rPr lang="en-US" sz="3300" dirty="0">
                <a:solidFill>
                  <a:schemeClr val="bg1"/>
                </a:solidFill>
                <a:latin typeface="Calibri" pitchFamily="34" charset="0"/>
                <a:ea typeface="Verdana" pitchFamily="34" charset="0"/>
                <a:cs typeface="Calibri" pitchFamily="34" charset="0"/>
              </a:rPr>
              <a:t>Department of Design</a:t>
            </a:r>
          </a:p>
          <a:p>
            <a:pPr algn="r"/>
            <a:r>
              <a:rPr lang="en-US" sz="3200" dirty="0">
                <a:latin typeface="Verdana" pitchFamily="34" charset="0"/>
                <a:ea typeface="Verdana" pitchFamily="34" charset="0"/>
                <a:cs typeface="Verdana" pitchFamily="34" charset="0"/>
              </a:rPr>
              <a:t>    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1364" r="11364"/>
          <a:stretch>
            <a:fillRect/>
          </a:stretch>
        </p:blipFill>
        <p:spPr bwMode="auto">
          <a:xfrm>
            <a:off x="1981200" y="10668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362200" y="609600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057400" y="457200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3"/>
          <a:srcRect t="1471" b="1471"/>
          <a:stretch>
            <a:fillRect/>
          </a:stretch>
        </p:blipFill>
        <p:spPr bwMode="auto">
          <a:xfrm>
            <a:off x="1752599" y="1219200"/>
            <a:ext cx="6553892" cy="419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057400" y="685800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1981200" y="688975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1981200" y="457200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438400" y="6172200"/>
            <a:ext cx="4343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USE THIS IN ALL DRAWINGS</a:t>
            </a:r>
            <a:endParaRPr lang="en-IN" sz="2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l="13302" r="13302"/>
          <a:stretch>
            <a:fillRect/>
          </a:stretch>
        </p:blipFill>
        <p:spPr bwMode="auto">
          <a:xfrm>
            <a:off x="2209800" y="536575"/>
            <a:ext cx="4629150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  <a:noFill/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</a:rPr>
              <a:t>Lettering practice !   (Lab &amp; Home)</a:t>
            </a:r>
            <a:endParaRPr lang="en-IN" sz="3600" b="1" dirty="0">
              <a:solidFill>
                <a:srgbClr val="C00000"/>
              </a:solidFill>
              <a:latin typeface="+mn-lt"/>
              <a:ea typeface="Verdana" panose="020B0604030504040204" pitchFamily="34" charset="0"/>
            </a:endParaRPr>
          </a:p>
        </p:txBody>
      </p:sp>
      <p:pic>
        <p:nvPicPr>
          <p:cNvPr id="4" name="Content Placeholder 3" descr="F:\Office documents\courses\TA101 Instructor\Scanned figs\2.90.jpg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914400"/>
            <a:ext cx="7924800" cy="60491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scene3d>
            <a:camera prst="orthographicFront">
              <a:rot lat="0" lon="0" rev="60000"/>
            </a:camera>
            <a:lightRig rig="threePt" dir="t"/>
          </a:scene3d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8229600" cy="1066800"/>
          </a:xfrm>
          <a:noFill/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</a:rPr>
              <a:t>Why take so much trouble?</a:t>
            </a:r>
            <a:endParaRPr lang="en-IN" sz="4000" b="1" dirty="0">
              <a:solidFill>
                <a:srgbClr val="C00000"/>
              </a:solidFill>
              <a:latin typeface="+mn-lt"/>
              <a:ea typeface="Verdana" panose="020B060403050404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32511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Drawings made in one country may be used for manufacturing parts  or assembly  in another country ! </a:t>
            </a: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Need for STANDARDS !</a:t>
            </a:r>
          </a:p>
          <a:p>
            <a:pPr>
              <a:lnSpc>
                <a:spcPct val="150000"/>
              </a:lnSpc>
              <a:buNone/>
            </a:pPr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(BIS, DIN, JIS, ASTM …)</a:t>
            </a:r>
          </a:p>
          <a:p>
            <a:endParaRPr lang="en-IN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8BC5-4737-4ED0-940D-E700A6E01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886700" cy="625474"/>
          </a:xfrm>
        </p:spPr>
        <p:txBody>
          <a:bodyPr/>
          <a:lstStyle/>
          <a:p>
            <a:r>
              <a:rPr lang="en-IN" b="1" dirty="0">
                <a:solidFill>
                  <a:srgbClr val="C00000"/>
                </a:solidFill>
                <a:latin typeface="+mn-lt"/>
              </a:rPr>
              <a:t>Who is Your Tutor?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27BA6C1-C4A4-4B9C-AD87-B0A754EA0B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2951998"/>
              </p:ext>
            </p:extLst>
          </p:nvPr>
        </p:nvGraphicFramePr>
        <p:xfrm>
          <a:off x="627458" y="990601"/>
          <a:ext cx="8135542" cy="55626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3020">
                  <a:extLst>
                    <a:ext uri="{9D8B030D-6E8A-4147-A177-3AD203B41FA5}">
                      <a16:colId xmlns:a16="http://schemas.microsoft.com/office/drawing/2014/main" val="707880943"/>
                    </a:ext>
                  </a:extLst>
                </a:gridCol>
                <a:gridCol w="2009522">
                  <a:extLst>
                    <a:ext uri="{9D8B030D-6E8A-4147-A177-3AD203B41FA5}">
                      <a16:colId xmlns:a16="http://schemas.microsoft.com/office/drawing/2014/main" val="1175700096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92527998"/>
                    </a:ext>
                  </a:extLst>
                </a:gridCol>
              </a:tblGrid>
              <a:tr h="327212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NAME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EMAIL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SECTION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650134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PROF. ASHISH DUTTA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>
                          <a:solidFill>
                            <a:srgbClr val="002060"/>
                          </a:solidFill>
                          <a:effectLst/>
                          <a:hlinkClick r:id="rId2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adutta@iitk.ac.in</a:t>
                      </a:r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C1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799406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PROF. BISHAKH BHATTACHARYA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solidFill>
                            <a:srgbClr val="002060"/>
                          </a:solidFill>
                          <a:effectLst/>
                          <a:hlinkClick r:id="rId3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bishakh@iitk.ac.in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C2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11274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u="none" strike="noStrike" dirty="0">
                          <a:solidFill>
                            <a:srgbClr val="002060"/>
                          </a:solidFill>
                          <a:effectLst/>
                        </a:rPr>
                        <a:t>NEETESH KUMAR (18101267)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C3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237444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INDRANEEL SENGUPTA ( 18203262)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solidFill>
                            <a:srgbClr val="002060"/>
                          </a:solidFill>
                          <a:effectLst/>
                          <a:hlinkClick r:id="rId4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neelisg@iitk.ac.in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C4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9180687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PROF. K V HARISH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solidFill>
                            <a:srgbClr val="002060"/>
                          </a:solidFill>
                          <a:effectLst/>
                        </a:rPr>
                        <a:t>kvharish@iitk.ac.in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C5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295590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MADHAVRAO VITTHAL LONDHE (16205266)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solidFill>
                            <a:srgbClr val="002060"/>
                          </a:solidFill>
                          <a:effectLst/>
                          <a:hlinkClick r:id="rId5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madhavl@iitk.ac.in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C6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130601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MOHD. SUHAIL NAIM ( 18201267)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>
                          <a:solidFill>
                            <a:srgbClr val="002060"/>
                          </a:solidFill>
                          <a:effectLst/>
                          <a:hlinkClick r:id="rId6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msnaim@iitk.ac.in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rgbClr val="002060"/>
                          </a:solidFill>
                          <a:effectLst/>
                        </a:rPr>
                        <a:t>C7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889075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none" strike="noStrike" dirty="0">
                          <a:solidFill>
                            <a:srgbClr val="002060"/>
                          </a:solidFill>
                          <a:effectLst/>
                        </a:rPr>
                        <a:t>PROF. NALINAKSH S  VYAS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u="sng" strike="noStrike" dirty="0">
                          <a:solidFill>
                            <a:srgbClr val="002060"/>
                          </a:solidFill>
                          <a:effectLst/>
                          <a:hlinkClick r:id="rId7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vyas@iitk.ac.in</a:t>
                      </a:r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u="none" strike="noStrike">
                          <a:solidFill>
                            <a:srgbClr val="002060"/>
                          </a:solidFill>
                          <a:effectLst/>
                        </a:rPr>
                        <a:t>C8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1574495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HARISH M. THULASI (17105271)</a:t>
                      </a: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D1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36847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D2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0719034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>
                          <a:solidFill>
                            <a:srgbClr val="002060"/>
                          </a:solidFill>
                          <a:effectLst/>
                        </a:rPr>
                        <a:t>PRAYAGADHWAJ YADAV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u="sng" strike="noStrike">
                          <a:solidFill>
                            <a:srgbClr val="002060"/>
                          </a:solidFill>
                          <a:effectLst/>
                          <a:hlinkClick r:id="rId8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prayagy@iitk.ac.in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D3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7790126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>
                          <a:solidFill>
                            <a:srgbClr val="002060"/>
                          </a:solidFill>
                          <a:effectLst/>
                        </a:rPr>
                        <a:t>RAVI KUMAR (17205266)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sng" strike="noStrike" dirty="0">
                          <a:solidFill>
                            <a:srgbClr val="002060"/>
                          </a:solidFill>
                          <a:effectLst/>
                          <a:hlinkClick r:id="rId9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ravikm@iitk.ac.in</a:t>
                      </a:r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D4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795500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>
                          <a:solidFill>
                            <a:srgbClr val="002060"/>
                          </a:solidFill>
                          <a:effectLst/>
                        </a:rPr>
                        <a:t>ROHIT RAJPUT (19103282)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sng" strike="noStrike" dirty="0">
                          <a:solidFill>
                            <a:srgbClr val="002060"/>
                          </a:solidFill>
                          <a:effectLst/>
                          <a:hlinkClick r:id="rId10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rrajput@iitk.ac.in</a:t>
                      </a:r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D5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257487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>
                          <a:solidFill>
                            <a:srgbClr val="002060"/>
                          </a:solidFill>
                          <a:effectLst/>
                        </a:rPr>
                        <a:t>SHUBHAM RAJ (18103277)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sng" strike="noStrike" dirty="0">
                          <a:solidFill>
                            <a:srgbClr val="002060"/>
                          </a:solidFill>
                          <a:effectLst/>
                          <a:hlinkClick r:id="rId11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shubhce@iitk.ac.in</a:t>
                      </a:r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D6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923066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1" i="0" u="none" strike="noStrike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</a:rPr>
                        <a:t>PRASANNABALAJI S. (</a:t>
                      </a:r>
                      <a:r>
                        <a:rPr lang="en-IN" sz="1800" b="1" dirty="0"/>
                        <a:t>18101268)</a:t>
                      </a:r>
                      <a:endParaRPr lang="en-IN" sz="1800" b="1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IN" sz="1800" b="0" i="0" u="sng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D7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1621079"/>
                  </a:ext>
                </a:extLst>
              </a:tr>
              <a:tr h="327212"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none" strike="noStrike">
                          <a:solidFill>
                            <a:srgbClr val="002060"/>
                          </a:solidFill>
                          <a:effectLst/>
                        </a:rPr>
                        <a:t>TEJAS GUPTA (19103288)</a:t>
                      </a:r>
                      <a:endParaRPr lang="en-IN" sz="1800" b="0" i="0" u="none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N" sz="1800" b="0" u="sng" strike="noStrike">
                          <a:solidFill>
                            <a:srgbClr val="002060"/>
                          </a:solidFill>
                          <a:effectLst/>
                          <a:hlinkClick r:id="rId12" tooltip="This external link will open in a new window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tejasgta@iitk.ac.in</a:t>
                      </a:r>
                      <a:endParaRPr lang="en-IN" sz="1800" b="0" i="0" u="sng" strike="noStrike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800" b="0" u="none" strike="noStrike" dirty="0">
                          <a:solidFill>
                            <a:srgbClr val="002060"/>
                          </a:solidFill>
                          <a:effectLst/>
                        </a:rPr>
                        <a:t>D8</a:t>
                      </a:r>
                      <a:endParaRPr lang="en-IN" sz="1800" b="0" i="0" u="none" strike="noStrike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82383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2851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88214" y="63013"/>
            <a:ext cx="6840760" cy="6480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4000" b="1" dirty="0">
                <a:solidFill>
                  <a:srgbClr val="C00000"/>
                </a:solidFill>
                <a:ea typeface="Verdana" panose="020B0604030504040204" pitchFamily="34" charset="0"/>
              </a:rPr>
              <a:t>Scales</a:t>
            </a:r>
            <a:br>
              <a:rPr lang="en-IN" sz="4800" b="1" dirty="0">
                <a:solidFill>
                  <a:srgbClr val="C00000"/>
                </a:solidFill>
              </a:rPr>
            </a:br>
            <a:endParaRPr lang="en-IN" sz="4800" b="1" dirty="0">
              <a:solidFill>
                <a:srgbClr val="C00000"/>
              </a:solidFill>
            </a:endParaRPr>
          </a:p>
          <a:p>
            <a:pPr marL="45720" indent="0">
              <a:buNone/>
            </a:pPr>
            <a:endParaRPr lang="en-IN" sz="4800" b="1" dirty="0">
              <a:solidFill>
                <a:srgbClr val="C00000"/>
              </a:solidFill>
            </a:endParaRPr>
          </a:p>
          <a:p>
            <a:pPr marL="45720" indent="0">
              <a:buNone/>
            </a:pPr>
            <a:br>
              <a:rPr lang="en-IN" sz="4800" b="1" dirty="0">
                <a:solidFill>
                  <a:srgbClr val="C00000"/>
                </a:solidFill>
              </a:rPr>
            </a:br>
            <a:endParaRPr lang="en-IN" sz="4800" b="1" dirty="0">
              <a:solidFill>
                <a:srgbClr val="C00000"/>
              </a:solidFill>
            </a:endParaRPr>
          </a:p>
        </p:txBody>
      </p:sp>
      <p:pic>
        <p:nvPicPr>
          <p:cNvPr id="5" name="Picture 4" descr="B-47E 3-view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491879" y="1412776"/>
            <a:ext cx="5491093" cy="4011930"/>
          </a:xfrm>
          <a:prstGeom prst="rect">
            <a:avLst/>
          </a:prstGeom>
        </p:spPr>
      </p:pic>
      <p:pic>
        <p:nvPicPr>
          <p:cNvPr id="6" name="Picture 5" descr="boeing-b-47-stratoje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520" y="4437113"/>
            <a:ext cx="4365428" cy="22506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3616" y="2988466"/>
            <a:ext cx="3006219" cy="1166304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Note: Drawings specify the actual dimension. Always!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0263" y="1831283"/>
            <a:ext cx="2534351" cy="827749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500" dirty="0">
                <a:solidFill>
                  <a:srgbClr val="002060"/>
                </a:solidFill>
              </a:rPr>
              <a:t>Some scales.</a:t>
            </a:r>
          </a:p>
          <a:p>
            <a:r>
              <a:rPr lang="en-IN" sz="2500" dirty="0">
                <a:solidFill>
                  <a:srgbClr val="002060"/>
                </a:solidFill>
              </a:rPr>
              <a:t>1:2, 1:5,1:10, etc.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38424" y="5565570"/>
            <a:ext cx="3006219" cy="1166304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400" dirty="0">
                <a:solidFill>
                  <a:srgbClr val="002060"/>
                </a:solidFill>
              </a:rPr>
              <a:t>Note: A drawing should always mention the scale.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03617" y="2988467"/>
            <a:ext cx="3006219" cy="116061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206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734315" y="5578332"/>
            <a:ext cx="3006219" cy="1134492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327281" y="1899218"/>
            <a:ext cx="3006219" cy="73033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>
              <a:solidFill>
                <a:srgbClr val="00206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>
                <a:solidFill>
                  <a:srgbClr val="002060"/>
                </a:solidFill>
              </a:rPr>
              <a:pPr/>
              <a:t>20</a:t>
            </a:fld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24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6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 animBg="1"/>
      <p:bldP spid="11" grpId="0" animBg="1"/>
      <p:bldP spid="1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/>
          <a:srcRect t="10420" b="10420"/>
          <a:stretch>
            <a:fillRect/>
          </a:stretch>
        </p:blipFill>
        <p:spPr bwMode="auto">
          <a:xfrm>
            <a:off x="-435443" y="1213048"/>
            <a:ext cx="8979308" cy="54925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2295314" cy="1066800"/>
          </a:xfrm>
          <a:noFill/>
        </p:spPr>
        <p:txBody>
          <a:bodyPr vert="horz">
            <a:normAutofit/>
          </a:bodyPr>
          <a:lstStyle/>
          <a:p>
            <a:r>
              <a:rPr lang="en-US" sz="4800" b="1" dirty="0">
                <a:solidFill>
                  <a:srgbClr val="C00000"/>
                </a:solidFill>
                <a:latin typeface="+mn-lt"/>
              </a:rPr>
              <a:t>SCALES</a:t>
            </a:r>
            <a:endParaRPr lang="en-US" sz="3200" b="1" dirty="0">
              <a:solidFill>
                <a:srgbClr val="C00000"/>
              </a:solidFill>
              <a:latin typeface="+mn-lt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/>
          <a:srcRect t="1471" b="1471"/>
          <a:stretch>
            <a:fillRect/>
          </a:stretch>
        </p:blipFill>
        <p:spPr bwMode="auto">
          <a:xfrm>
            <a:off x="4847042" y="66907"/>
            <a:ext cx="4276514" cy="279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381000" y="266327"/>
            <a:ext cx="6840760" cy="6480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4000" b="1" dirty="0">
                <a:solidFill>
                  <a:srgbClr val="C00000"/>
                </a:solidFill>
              </a:rPr>
              <a:t>Some Basic Geometric Shapes</a:t>
            </a:r>
            <a:br>
              <a:rPr lang="en-IN" sz="4000" b="1" dirty="0">
                <a:solidFill>
                  <a:srgbClr val="C00000"/>
                </a:solidFill>
              </a:rPr>
            </a:br>
            <a:br>
              <a:rPr lang="en-IN" sz="4000" b="1" dirty="0">
                <a:solidFill>
                  <a:srgbClr val="C00000"/>
                </a:solidFill>
              </a:rPr>
            </a:br>
            <a:br>
              <a:rPr lang="en-IN" sz="4000" b="1" dirty="0">
                <a:solidFill>
                  <a:srgbClr val="C00000"/>
                </a:solidFill>
              </a:rPr>
            </a:br>
            <a:endParaRPr lang="en-IN" sz="40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endParaRPr lang="en-IN" sz="40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br>
              <a:rPr lang="en-IN" sz="4000" b="1" dirty="0">
                <a:solidFill>
                  <a:srgbClr val="C00000"/>
                </a:solidFill>
              </a:rPr>
            </a:b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66800"/>
            <a:ext cx="8568951" cy="5328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20064" y="6392252"/>
            <a:ext cx="7855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5	     6	          7	              8	    9	       10	            12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99855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857" y="1169572"/>
            <a:ext cx="8743950" cy="5067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194782" y="6237312"/>
            <a:ext cx="2752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Cylinders and Cones</a:t>
            </a:r>
            <a:endParaRPr lang="en-IN" sz="2400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23</a:t>
            </a:fld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AC30C2-D939-4A16-8054-884990625680}"/>
              </a:ext>
            </a:extLst>
          </p:cNvPr>
          <p:cNvSpPr txBox="1">
            <a:spLocks/>
          </p:cNvSpPr>
          <p:nvPr/>
        </p:nvSpPr>
        <p:spPr>
          <a:xfrm>
            <a:off x="381000" y="266327"/>
            <a:ext cx="6840760" cy="6480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4000" b="1" dirty="0">
                <a:solidFill>
                  <a:srgbClr val="C00000"/>
                </a:solidFill>
              </a:rPr>
              <a:t>Some Basic Geometric Shapes</a:t>
            </a:r>
            <a:br>
              <a:rPr lang="en-IN" sz="4000" b="1" dirty="0">
                <a:solidFill>
                  <a:srgbClr val="C00000"/>
                </a:solidFill>
              </a:rPr>
            </a:br>
            <a:br>
              <a:rPr lang="en-IN" sz="4000" b="1" dirty="0">
                <a:solidFill>
                  <a:srgbClr val="C00000"/>
                </a:solidFill>
              </a:rPr>
            </a:br>
            <a:br>
              <a:rPr lang="en-IN" sz="4000" b="1" dirty="0">
                <a:solidFill>
                  <a:srgbClr val="C00000"/>
                </a:solidFill>
              </a:rPr>
            </a:br>
            <a:endParaRPr lang="en-IN" sz="40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endParaRPr lang="en-IN" sz="40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br>
              <a:rPr lang="en-IN" sz="4000" b="1" dirty="0">
                <a:solidFill>
                  <a:srgbClr val="C00000"/>
                </a:solidFill>
              </a:rPr>
            </a:b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743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icture1.png"/>
          <p:cNvPicPr>
            <a:picLocks noChangeAspect="1"/>
          </p:cNvPicPr>
          <p:nvPr/>
        </p:nvPicPr>
        <p:blipFill rotWithShape="1">
          <a:blip r:embed="rId2" cstate="print"/>
          <a:srcRect r="11959"/>
          <a:stretch/>
        </p:blipFill>
        <p:spPr>
          <a:xfrm>
            <a:off x="6019800" y="1628800"/>
            <a:ext cx="3296607" cy="5149746"/>
          </a:xfrm>
          <a:prstGeom prst="rect">
            <a:avLst/>
          </a:prstGeom>
        </p:spPr>
      </p:pic>
      <p:sp>
        <p:nvSpPr>
          <p:cNvPr id="4" name="Content Placeholder 2"/>
          <p:cNvSpPr txBox="1">
            <a:spLocks/>
          </p:cNvSpPr>
          <p:nvPr/>
        </p:nvSpPr>
        <p:spPr>
          <a:xfrm>
            <a:off x="304800" y="95671"/>
            <a:ext cx="3733800" cy="74252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4000" b="1" dirty="0">
                <a:solidFill>
                  <a:srgbClr val="C00000"/>
                </a:solidFill>
              </a:rPr>
              <a:t>Conic Sections</a:t>
            </a:r>
          </a:p>
          <a:p>
            <a:pPr marL="45720" indent="0" algn="ctr">
              <a:buNone/>
            </a:pPr>
            <a:endParaRPr lang="en-IN" sz="36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" indent="0" algn="ctr">
              <a:buNone/>
            </a:pPr>
            <a:br>
              <a:rPr lang="en-IN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endParaRPr lang="en-IN" sz="36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br>
              <a:rPr lang="en-IN" sz="3600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7504" y="1598268"/>
            <a:ext cx="6192688" cy="4859622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endParaRPr lang="en-IN" sz="26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0000"/>
                </a:solidFill>
              </a:rPr>
              <a:t>Circle</a:t>
            </a:r>
            <a:r>
              <a:rPr lang="en-IN" sz="2600" dirty="0">
                <a:solidFill>
                  <a:srgbClr val="002060"/>
                </a:solidFill>
              </a:rPr>
              <a:t>: Cutting plane perpendicular to conic axis.</a:t>
            </a:r>
          </a:p>
          <a:p>
            <a:endParaRPr lang="en-IN" sz="26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0000"/>
                </a:solidFill>
              </a:rPr>
              <a:t>Ellipse</a:t>
            </a:r>
            <a:r>
              <a:rPr lang="en-IN" sz="2600" dirty="0">
                <a:solidFill>
                  <a:srgbClr val="002060"/>
                </a:solidFill>
              </a:rPr>
              <a:t>: Angle between cutting plane and </a:t>
            </a:r>
          </a:p>
          <a:p>
            <a:r>
              <a:rPr lang="en-IN" sz="2600" dirty="0">
                <a:solidFill>
                  <a:srgbClr val="002060"/>
                </a:solidFill>
              </a:rPr>
              <a:t>   axis exceeds than conic half-angle.</a:t>
            </a:r>
          </a:p>
          <a:p>
            <a:endParaRPr lang="en-IN" sz="26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0000"/>
                </a:solidFill>
              </a:rPr>
              <a:t>Parabola</a:t>
            </a:r>
            <a:r>
              <a:rPr lang="en-IN" sz="2600" dirty="0">
                <a:solidFill>
                  <a:srgbClr val="002060"/>
                </a:solidFill>
              </a:rPr>
              <a:t>: Angle between the cutting plane and axis is equal to conic half-angle.</a:t>
            </a:r>
          </a:p>
          <a:p>
            <a:endParaRPr lang="en-IN" sz="26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600" dirty="0">
                <a:solidFill>
                  <a:srgbClr val="FF0000"/>
                </a:solidFill>
              </a:rPr>
              <a:t>Hyperbola</a:t>
            </a:r>
            <a:r>
              <a:rPr lang="en-IN" sz="2600" dirty="0">
                <a:solidFill>
                  <a:srgbClr val="002060"/>
                </a:solidFill>
              </a:rPr>
              <a:t>: Angle between the cutting plane and axis is less than conic half-angle.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24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CF094CF-E807-49EE-A5D6-69EABEC9CE3B}"/>
                  </a:ext>
                </a:extLst>
              </p14:cNvPr>
              <p14:cNvContentPartPr/>
              <p14:nvPr/>
            </p14:nvContentPartPr>
            <p14:xfrm>
              <a:off x="7204320" y="2838600"/>
              <a:ext cx="6480" cy="972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CF094CF-E807-49EE-A5D6-69EABEC9CE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4960" y="2829240"/>
                <a:ext cx="25200" cy="2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900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0" y="113927"/>
            <a:ext cx="6840760" cy="6480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4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Importance of Drawing Ellipse</a:t>
            </a:r>
          </a:p>
          <a:p>
            <a:pPr marL="45720" indent="0" algn="ctr">
              <a:buNone/>
            </a:pPr>
            <a:br>
              <a:rPr lang="en-IN" sz="4000" dirty="0">
                <a:solidFill>
                  <a:srgbClr val="C00000"/>
                </a:solidFill>
              </a:rPr>
            </a:br>
            <a:br>
              <a:rPr lang="en-IN" sz="4000" dirty="0">
                <a:solidFill>
                  <a:srgbClr val="C00000"/>
                </a:solidFill>
              </a:rPr>
            </a:br>
            <a:endParaRPr lang="en-IN" sz="4000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endParaRPr lang="en-IN" sz="4000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br>
              <a:rPr lang="en-IN" sz="4000" dirty="0">
                <a:solidFill>
                  <a:srgbClr val="C00000"/>
                </a:solidFill>
              </a:rPr>
            </a:br>
            <a:endParaRPr lang="en-IN" sz="40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3881" y="1143000"/>
            <a:ext cx="8437223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2060"/>
                </a:solidFill>
              </a:rPr>
              <a:t>A circle appears to be an ellipse when viewed at an angle.</a:t>
            </a:r>
          </a:p>
          <a:p>
            <a:pPr marL="457200" indent="-457200">
              <a:buFont typeface="Wingdings" panose="05000000000000000000" pitchFamily="2" charset="2"/>
              <a:buChar char="§"/>
            </a:pPr>
            <a:endParaRPr lang="en-IN" sz="2600" dirty="0">
              <a:solidFill>
                <a:srgbClr val="002060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2600" dirty="0">
                <a:solidFill>
                  <a:srgbClr val="002060"/>
                </a:solidFill>
              </a:rPr>
              <a:t>Sharp edges: Not preferred, usually replaced by fillets with circular/elliptic arcs</a:t>
            </a:r>
            <a:br>
              <a:rPr lang="en-IN" sz="2600" dirty="0">
                <a:solidFill>
                  <a:srgbClr val="002060"/>
                </a:solidFill>
              </a:rPr>
            </a:br>
            <a:endParaRPr lang="en-IN" sz="2600" dirty="0">
              <a:solidFill>
                <a:srgbClr val="002060"/>
              </a:solidFill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5400000">
            <a:off x="699497" y="2503035"/>
            <a:ext cx="3816424" cy="4509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5400000">
            <a:off x="5024407" y="2744780"/>
            <a:ext cx="3816424" cy="4026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1907704" y="4073772"/>
            <a:ext cx="2304256" cy="504056"/>
          </a:xfrm>
          <a:prstGeom prst="ellipse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00B050"/>
              </a:solidFill>
            </a:endParaRPr>
          </a:p>
        </p:txBody>
      </p:sp>
      <p:sp>
        <p:nvSpPr>
          <p:cNvPr id="10" name="Oval 9"/>
          <p:cNvSpPr/>
          <p:nvPr/>
        </p:nvSpPr>
        <p:spPr>
          <a:xfrm>
            <a:off x="5796136" y="3857748"/>
            <a:ext cx="432048" cy="46805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Oval 10"/>
          <p:cNvSpPr/>
          <p:nvPr/>
        </p:nvSpPr>
        <p:spPr>
          <a:xfrm>
            <a:off x="6284168" y="4089002"/>
            <a:ext cx="432048" cy="468052"/>
          </a:xfrm>
          <a:prstGeom prst="ellipse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6457950" y="6569075"/>
            <a:ext cx="2057400" cy="365125"/>
          </a:xfrm>
        </p:spPr>
        <p:txBody>
          <a:bodyPr/>
          <a:lstStyle/>
          <a:p>
            <a:fld id="{B1A36A37-2CD4-484C-960F-D66F417715B6}" type="slidenum">
              <a:rPr lang="en-IN" smtClean="0"/>
              <a:pPr/>
              <a:t>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823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03547" y="332658"/>
            <a:ext cx="6840760" cy="1014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5400" b="1" dirty="0">
                <a:solidFill>
                  <a:srgbClr val="C00000"/>
                </a:solidFill>
              </a:rPr>
              <a:t>Ellipse: Terminology</a:t>
            </a:r>
            <a:endParaRPr lang="en-IN" sz="5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1761590"/>
            <a:ext cx="3528391" cy="2458965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600" dirty="0">
                <a:solidFill>
                  <a:srgbClr val="002060"/>
                </a:solidFill>
              </a:rPr>
              <a:t>Ellipse: is a curve generated by a point moving such that the sum of its distances from the foci equals the major diameter.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764894" y="4869160"/>
            <a:ext cx="3226279" cy="1258637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600" b="1" dirty="0">
                <a:solidFill>
                  <a:srgbClr val="002060"/>
                </a:solidFill>
              </a:rPr>
              <a:t>AB : Major diameter.</a:t>
            </a:r>
          </a:p>
          <a:p>
            <a:r>
              <a:rPr lang="en-IN" sz="2600" b="1" dirty="0">
                <a:solidFill>
                  <a:srgbClr val="002060"/>
                </a:solidFill>
              </a:rPr>
              <a:t>DE : Minor diameter.</a:t>
            </a:r>
          </a:p>
          <a:p>
            <a:r>
              <a:rPr lang="en-IN" sz="2600" b="1" dirty="0">
                <a:solidFill>
                  <a:srgbClr val="002060"/>
                </a:solidFill>
              </a:rPr>
              <a:t>F1 , F 2: Focii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4143372" y="1361342"/>
            <a:ext cx="4317783" cy="3174817"/>
            <a:chOff x="4143372" y="1361342"/>
            <a:chExt cx="4317783" cy="3174817"/>
          </a:xfrm>
        </p:grpSpPr>
        <p:sp>
          <p:nvSpPr>
            <p:cNvPr id="17" name="TextBox 16"/>
            <p:cNvSpPr txBox="1"/>
            <p:nvPr/>
          </p:nvSpPr>
          <p:spPr>
            <a:xfrm>
              <a:off x="7798069" y="2612498"/>
              <a:ext cx="375459" cy="335307"/>
            </a:xfrm>
            <a:prstGeom prst="rect">
              <a:avLst/>
            </a:prstGeom>
            <a:noFill/>
          </p:spPr>
          <p:txBody>
            <a:bodyPr wrap="square" lIns="57744" tIns="28872" rIns="57744" bIns="28872" rtlCol="0">
              <a:spAutoFit/>
            </a:bodyPr>
            <a:lstStyle/>
            <a:p>
              <a:r>
                <a:rPr lang="en-US" dirty="0"/>
                <a:t>F2</a:t>
              </a:r>
              <a:endParaRPr lang="en-IN" dirty="0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4143372" y="1361342"/>
              <a:ext cx="4317783" cy="3174817"/>
              <a:chOff x="4143372" y="1361342"/>
              <a:chExt cx="4317783" cy="3174817"/>
            </a:xfrm>
          </p:grpSpPr>
          <p:cxnSp>
            <p:nvCxnSpPr>
              <p:cNvPr id="22" name="Straight Connector 21"/>
              <p:cNvCxnSpPr/>
              <p:nvPr/>
            </p:nvCxnSpPr>
            <p:spPr>
              <a:xfrm rot="16200000" flipH="1">
                <a:off x="5078888" y="2930575"/>
                <a:ext cx="2540615" cy="978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grpSp>
            <p:nvGrpSpPr>
              <p:cNvPr id="3" name="Group 2"/>
              <p:cNvGrpSpPr/>
              <p:nvPr/>
            </p:nvGrpSpPr>
            <p:grpSpPr>
              <a:xfrm>
                <a:off x="4143372" y="1361342"/>
                <a:ext cx="4317783" cy="3174817"/>
                <a:chOff x="4143372" y="1361342"/>
                <a:chExt cx="4317783" cy="3174817"/>
              </a:xfrm>
            </p:grpSpPr>
            <p:cxnSp>
              <p:nvCxnSpPr>
                <p:cNvPr id="10" name="Straight Connector 9"/>
                <p:cNvCxnSpPr>
                  <a:stCxn id="8" idx="3"/>
                  <a:endCxn id="9" idx="3"/>
                </p:cNvCxnSpPr>
                <p:nvPr/>
              </p:nvCxnSpPr>
              <p:spPr>
                <a:xfrm>
                  <a:off x="4753104" y="2952573"/>
                  <a:ext cx="202270" cy="87621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6208399" y="1361342"/>
                  <a:ext cx="234662" cy="335307"/>
                </a:xfrm>
                <a:prstGeom prst="rect">
                  <a:avLst/>
                </a:prstGeom>
                <a:noFill/>
              </p:spPr>
              <p:txBody>
                <a:bodyPr wrap="square" lIns="57744" tIns="28872" rIns="57744" bIns="28872" rtlCol="0">
                  <a:spAutoFit/>
                </a:bodyPr>
                <a:lstStyle/>
                <a:p>
                  <a:r>
                    <a:rPr lang="en-US" dirty="0"/>
                    <a:t>D</a:t>
                  </a:r>
                  <a:endParaRPr lang="en-IN" dirty="0"/>
                </a:p>
              </p:txBody>
            </p:sp>
            <p:cxnSp>
              <p:nvCxnSpPr>
                <p:cNvPr id="24" name="Straight Connector 23"/>
                <p:cNvCxnSpPr>
                  <a:endCxn id="25" idx="2"/>
                </p:cNvCxnSpPr>
                <p:nvPr/>
              </p:nvCxnSpPr>
              <p:spPr>
                <a:xfrm flipH="1">
                  <a:off x="4758596" y="1660236"/>
                  <a:ext cx="1590602" cy="1270814"/>
                </a:xfrm>
                <a:prstGeom prst="line">
                  <a:avLst/>
                </a:prstGeom>
                <a:ln>
                  <a:solidFill>
                    <a:srgbClr val="0070C0"/>
                  </a:solidFill>
                  <a:tailEnd type="stealth" w="lg" len="lg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2" name="Group 1"/>
                <p:cNvGrpSpPr/>
                <p:nvPr/>
              </p:nvGrpSpPr>
              <p:grpSpPr>
                <a:xfrm>
                  <a:off x="4143372" y="1610422"/>
                  <a:ext cx="4317783" cy="2925737"/>
                  <a:chOff x="4143372" y="1610422"/>
                  <a:chExt cx="4317783" cy="2925737"/>
                </a:xfrm>
              </p:grpSpPr>
              <p:sp>
                <p:nvSpPr>
                  <p:cNvPr id="9" name="Oval 8"/>
                  <p:cNvSpPr/>
                  <p:nvPr/>
                </p:nvSpPr>
                <p:spPr>
                  <a:xfrm>
                    <a:off x="4378034" y="1660237"/>
                    <a:ext cx="3942323" cy="2540615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57744" tIns="28872" rIns="57744" bIns="28872" rtlCol="0" anchor="ctr"/>
                  <a:lstStyle/>
                  <a:p>
                    <a:pPr algn="ctr"/>
                    <a:endParaRPr lang="en-IN"/>
                  </a:p>
                </p:txBody>
              </p: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4955374" y="2930544"/>
                    <a:ext cx="3001002" cy="901420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3" name="TextBox 12"/>
                  <p:cNvSpPr txBox="1"/>
                  <p:nvPr/>
                </p:nvSpPr>
                <p:spPr>
                  <a:xfrm>
                    <a:off x="4143372" y="2806005"/>
                    <a:ext cx="234662" cy="335307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dirty="0"/>
                      <a:t>A</a:t>
                    </a:r>
                    <a:endParaRPr lang="en-IN" dirty="0"/>
                  </a:p>
                </p:txBody>
              </p: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4800426" y="3901957"/>
                    <a:ext cx="234662" cy="335307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dirty="0"/>
                      <a:t>P</a:t>
                    </a:r>
                    <a:endParaRPr lang="en-IN" dirty="0"/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6161466" y="4200852"/>
                    <a:ext cx="281595" cy="335307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dirty="0"/>
                      <a:t>E</a:t>
                    </a:r>
                    <a:endParaRPr lang="en-IN" dirty="0"/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8320358" y="2855821"/>
                    <a:ext cx="140797" cy="335307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dirty="0"/>
                      <a:t>B</a:t>
                    </a:r>
                    <a:endParaRPr lang="en-IN" dirty="0"/>
                  </a:p>
                </p:txBody>
              </p:sp>
              <p:sp>
                <p:nvSpPr>
                  <p:cNvPr id="18" name="TextBox 17"/>
                  <p:cNvSpPr txBox="1"/>
                  <p:nvPr/>
                </p:nvSpPr>
                <p:spPr>
                  <a:xfrm rot="19041733">
                    <a:off x="4824771" y="2140852"/>
                    <a:ext cx="1992517" cy="258363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sz="1300" dirty="0"/>
                      <a:t>Radius=1/2(Major Dia.)</a:t>
                    </a:r>
                    <a:endParaRPr lang="en-IN" sz="1300" dirty="0"/>
                  </a:p>
                </p:txBody>
              </p:sp>
              <p:sp>
                <p:nvSpPr>
                  <p:cNvPr id="19" name="TextBox 18"/>
                  <p:cNvSpPr txBox="1"/>
                  <p:nvPr/>
                </p:nvSpPr>
                <p:spPr>
                  <a:xfrm>
                    <a:off x="6443061" y="2706373"/>
                    <a:ext cx="1220243" cy="261573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sz="1300" dirty="0"/>
                      <a:t>Major Dia.</a:t>
                    </a:r>
                    <a:endParaRPr lang="en-IN" sz="1300" dirty="0"/>
                  </a:p>
                </p:txBody>
              </p:sp>
              <p:sp>
                <p:nvSpPr>
                  <p:cNvPr id="20" name="TextBox 19"/>
                  <p:cNvSpPr txBox="1"/>
                  <p:nvPr/>
                </p:nvSpPr>
                <p:spPr>
                  <a:xfrm rot="16200000">
                    <a:off x="5584257" y="2128848"/>
                    <a:ext cx="1295215" cy="258363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sz="1300" dirty="0"/>
                      <a:t>Minor Dia.</a:t>
                    </a:r>
                    <a:endParaRPr lang="en-IN" sz="1300" dirty="0"/>
                  </a:p>
                </p:txBody>
              </p:sp>
              <p:sp>
                <p:nvSpPr>
                  <p:cNvPr id="21" name="TextBox 20"/>
                  <p:cNvSpPr txBox="1"/>
                  <p:nvPr/>
                </p:nvSpPr>
                <p:spPr>
                  <a:xfrm>
                    <a:off x="4514713" y="2586111"/>
                    <a:ext cx="440661" cy="335307"/>
                  </a:xfrm>
                  <a:prstGeom prst="rect">
                    <a:avLst/>
                  </a:prstGeom>
                  <a:noFill/>
                </p:spPr>
                <p:txBody>
                  <a:bodyPr wrap="square" lIns="57744" tIns="28872" rIns="57744" bIns="28872" rtlCol="0">
                    <a:spAutoFit/>
                  </a:bodyPr>
                  <a:lstStyle/>
                  <a:p>
                    <a:r>
                      <a:rPr lang="en-US" dirty="0"/>
                      <a:t>F1</a:t>
                    </a:r>
                    <a:endParaRPr lang="en-IN" dirty="0"/>
                  </a:p>
                </p:txBody>
              </p:sp>
              <p:cxnSp>
                <p:nvCxnSpPr>
                  <p:cNvPr id="23" name="Straight Connector 22"/>
                  <p:cNvCxnSpPr/>
                  <p:nvPr/>
                </p:nvCxnSpPr>
                <p:spPr>
                  <a:xfrm rot="10800000" flipH="1">
                    <a:off x="4378034" y="2930545"/>
                    <a:ext cx="3942323" cy="1038"/>
                  </a:xfrm>
                  <a:prstGeom prst="line">
                    <a:avLst/>
                  </a:prstGeom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5" name="Arc 24"/>
                  <p:cNvSpPr/>
                  <p:nvPr/>
                </p:nvSpPr>
                <p:spPr>
                  <a:xfrm rot="10800000">
                    <a:off x="4755934" y="2294585"/>
                    <a:ext cx="3229812" cy="1350436"/>
                  </a:xfrm>
                  <a:prstGeom prst="arc">
                    <a:avLst>
                      <a:gd name="adj1" fmla="val 10726730"/>
                      <a:gd name="adj2" fmla="val 82616"/>
                    </a:avLst>
                  </a:prstGeom>
                  <a:ln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/>
                  </a:p>
                </p:txBody>
              </p:sp>
            </p:grpSp>
          </p:grpSp>
          <p:sp>
            <p:nvSpPr>
              <p:cNvPr id="8" name="Oval 7"/>
              <p:cNvSpPr/>
              <p:nvPr/>
            </p:nvSpPr>
            <p:spPr>
              <a:xfrm>
                <a:off x="4746409" y="2899389"/>
                <a:ext cx="45719" cy="6230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41" name="Oval 40"/>
            <p:cNvSpPr/>
            <p:nvPr/>
          </p:nvSpPr>
          <p:spPr>
            <a:xfrm>
              <a:off x="7940080" y="2890264"/>
              <a:ext cx="45719" cy="62309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2647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C605A8-FEC1-4FEE-A86E-707BA438100A}"/>
              </a:ext>
            </a:extLst>
          </p:cNvPr>
          <p:cNvSpPr txBox="1"/>
          <p:nvPr/>
        </p:nvSpPr>
        <p:spPr>
          <a:xfrm>
            <a:off x="2286000" y="3244334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dirty="0">
                <a:hlinkClick r:id="rId2"/>
              </a:rPr>
              <a:t>https://youtu.be/TEOH982-2Is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8760FE4-EDD4-41A3-863C-51D1BF66BE77}"/>
              </a:ext>
            </a:extLst>
          </p:cNvPr>
          <p:cNvSpPr txBox="1">
            <a:spLocks/>
          </p:cNvSpPr>
          <p:nvPr/>
        </p:nvSpPr>
        <p:spPr>
          <a:xfrm>
            <a:off x="503546" y="332658"/>
            <a:ext cx="8259453" cy="1014299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5400" b="1" dirty="0">
                <a:solidFill>
                  <a:srgbClr val="C00000"/>
                </a:solidFill>
              </a:rPr>
              <a:t>Ellipse: Construction Using Strings</a:t>
            </a:r>
            <a:endParaRPr lang="en-IN" sz="54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722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380999" y="37726"/>
            <a:ext cx="5775178" cy="124504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Concentric Circle Method: </a:t>
            </a:r>
          </a:p>
          <a:p>
            <a:pPr marL="45720" indent="0">
              <a:buNone/>
            </a:pPr>
            <a:r>
              <a:rPr lang="en-IN" sz="3600" b="1" i="1" dirty="0">
                <a:solidFill>
                  <a:srgbClr val="C00000"/>
                </a:solidFill>
              </a:rPr>
              <a:t>When Diameters are Known</a:t>
            </a:r>
            <a:endParaRPr lang="en-IN" sz="3600" b="1" i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5" name="Flowchart: Connector 4"/>
          <p:cNvSpPr/>
          <p:nvPr/>
        </p:nvSpPr>
        <p:spPr>
          <a:xfrm>
            <a:off x="1976037" y="1556790"/>
            <a:ext cx="5119917" cy="4824537"/>
          </a:xfrm>
          <a:prstGeom prst="flowChartConnector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Flowchart: Connector 5"/>
          <p:cNvSpPr/>
          <p:nvPr/>
        </p:nvSpPr>
        <p:spPr>
          <a:xfrm>
            <a:off x="2843805" y="2348876"/>
            <a:ext cx="3312372" cy="3312372"/>
          </a:xfrm>
          <a:prstGeom prst="flowChartConnector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Oval 6"/>
          <p:cNvSpPr/>
          <p:nvPr/>
        </p:nvSpPr>
        <p:spPr>
          <a:xfrm>
            <a:off x="1976036" y="2348876"/>
            <a:ext cx="5119917" cy="3312372"/>
          </a:xfrm>
          <a:prstGeom prst="ellipse">
            <a:avLst/>
          </a:prstGeom>
          <a:noFill/>
          <a:ln w="444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535996" y="1232687"/>
            <a:ext cx="0" cy="53646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048044" y="2659791"/>
            <a:ext cx="4920743" cy="261910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048044" y="2349118"/>
            <a:ext cx="4900220" cy="33121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1619672" y="3966049"/>
            <a:ext cx="5904656" cy="415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03848" y="1710100"/>
            <a:ext cx="2768054" cy="467122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V="1">
            <a:off x="3059831" y="1484784"/>
            <a:ext cx="2912071" cy="49855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3275856" y="1844824"/>
            <a:ext cx="0" cy="72007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3275856" y="2564901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2309453" y="2798928"/>
            <a:ext cx="0" cy="3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2309452" y="3196978"/>
            <a:ext cx="7503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5765837" y="1853862"/>
            <a:ext cx="0" cy="70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6624228" y="2564901"/>
            <a:ext cx="0" cy="5040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868144" y="3068960"/>
            <a:ext cx="75608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V="1">
            <a:off x="2447764" y="4969744"/>
            <a:ext cx="0" cy="3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2447764" y="4914688"/>
            <a:ext cx="684076" cy="45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6769980" y="4750544"/>
            <a:ext cx="0" cy="43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5796136" y="5445224"/>
            <a:ext cx="0" cy="648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/>
          <p:nvPr/>
        </p:nvCxnSpPr>
        <p:spPr>
          <a:xfrm flipH="1">
            <a:off x="3275856" y="544522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/>
          <p:nvPr/>
        </p:nvCxnSpPr>
        <p:spPr>
          <a:xfrm>
            <a:off x="3275856" y="5445224"/>
            <a:ext cx="0" cy="612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>
            <a:off x="5373613" y="5426174"/>
            <a:ext cx="43204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>
            <a:off x="5983622" y="4753719"/>
            <a:ext cx="7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>
            <a:off x="5336530" y="2562212"/>
            <a:ext cx="43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Flowchart: Connector 108"/>
          <p:cNvSpPr/>
          <p:nvPr/>
        </p:nvSpPr>
        <p:spPr>
          <a:xfrm>
            <a:off x="3203848" y="249289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0" name="Flowchart: Connector 109"/>
          <p:cNvSpPr/>
          <p:nvPr/>
        </p:nvSpPr>
        <p:spPr>
          <a:xfrm>
            <a:off x="2381461" y="4888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Flowchart: Connector 110"/>
          <p:cNvSpPr/>
          <p:nvPr/>
        </p:nvSpPr>
        <p:spPr>
          <a:xfrm>
            <a:off x="6552220" y="299392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" name="Flowchart: Connector 111"/>
          <p:cNvSpPr/>
          <p:nvPr/>
        </p:nvSpPr>
        <p:spPr>
          <a:xfrm>
            <a:off x="5693829" y="248385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3" name="Flowchart: Connector 112"/>
          <p:cNvSpPr/>
          <p:nvPr/>
        </p:nvSpPr>
        <p:spPr>
          <a:xfrm>
            <a:off x="4464078" y="226924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4" name="Flowchart: Connector 113"/>
          <p:cNvSpPr/>
          <p:nvPr/>
        </p:nvSpPr>
        <p:spPr>
          <a:xfrm>
            <a:off x="2237445" y="311088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5" name="Flowchart: Connector 114"/>
          <p:cNvSpPr/>
          <p:nvPr/>
        </p:nvSpPr>
        <p:spPr>
          <a:xfrm>
            <a:off x="3203848" y="5374877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Flowchart: Connector 115"/>
          <p:cNvSpPr/>
          <p:nvPr/>
        </p:nvSpPr>
        <p:spPr>
          <a:xfrm>
            <a:off x="5724128" y="536574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Flowchart: Connector 116"/>
          <p:cNvSpPr/>
          <p:nvPr/>
        </p:nvSpPr>
        <p:spPr>
          <a:xfrm>
            <a:off x="6703614" y="4697586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8" name="Flowchart: Connector 117"/>
          <p:cNvSpPr/>
          <p:nvPr/>
        </p:nvSpPr>
        <p:spPr>
          <a:xfrm>
            <a:off x="1904028" y="3933054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9" name="Flowchart: Connector 118"/>
          <p:cNvSpPr/>
          <p:nvPr/>
        </p:nvSpPr>
        <p:spPr>
          <a:xfrm>
            <a:off x="7023946" y="3915052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0" name="Flowchart: Connector 119"/>
          <p:cNvSpPr/>
          <p:nvPr/>
        </p:nvSpPr>
        <p:spPr>
          <a:xfrm>
            <a:off x="4454444" y="3897050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TextBox 40"/>
          <p:cNvSpPr txBox="1"/>
          <p:nvPr/>
        </p:nvSpPr>
        <p:spPr>
          <a:xfrm>
            <a:off x="92265" y="1524000"/>
            <a:ext cx="3024336" cy="3751627"/>
          </a:xfrm>
          <a:prstGeom prst="rect">
            <a:avLst/>
          </a:prstGeom>
          <a:noFill/>
          <a:ln>
            <a:noFill/>
          </a:ln>
        </p:spPr>
        <p:txBody>
          <a:bodyPr wrap="square" lIns="57744" tIns="28872" rIns="57744" bIns="28872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Draw concentric circles        with AB and DE as diameters.</a:t>
            </a:r>
          </a:p>
          <a:p>
            <a:endParaRPr lang="en-IN" sz="2000" b="1" dirty="0"/>
          </a:p>
          <a:p>
            <a:r>
              <a:rPr lang="en-IN" sz="2000" b="1" dirty="0">
                <a:solidFill>
                  <a:srgbClr val="0070C0"/>
                </a:solidFill>
              </a:rPr>
              <a:t>• Draw a bunch of radial lines.</a:t>
            </a:r>
            <a:endParaRPr lang="en-US" sz="2000" b="1" dirty="0">
              <a:solidFill>
                <a:srgbClr val="0070C0"/>
              </a:solidFill>
            </a:endParaRPr>
          </a:p>
          <a:p>
            <a:endParaRPr lang="en-US" sz="2000" b="1" dirty="0"/>
          </a:p>
          <a:p>
            <a:endParaRPr lang="en-IN" sz="2000" b="1" dirty="0"/>
          </a:p>
          <a:p>
            <a:r>
              <a:rPr lang="en-IN" sz="2000" b="1" dirty="0">
                <a:solidFill>
                  <a:srgbClr val="FF0000"/>
                </a:solidFill>
              </a:rPr>
              <a:t>• From P, Q, etc. draw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lines parallel to OD and from P', Q', etc. draw lines parallel to OB.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39970" y="4027263"/>
            <a:ext cx="24751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Have closely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paced points near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   the major diameter.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82341" y="1498937"/>
            <a:ext cx="34950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The intersections of lines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through P and P‘,Q and Q', etc. 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give points on the ellipse.</a:t>
            </a:r>
          </a:p>
        </p:txBody>
      </p:sp>
      <p:grpSp>
        <p:nvGrpSpPr>
          <p:cNvPr id="67" name="Group 66"/>
          <p:cNvGrpSpPr/>
          <p:nvPr/>
        </p:nvGrpSpPr>
        <p:grpSpPr>
          <a:xfrm>
            <a:off x="6686983" y="5112909"/>
            <a:ext cx="2452940" cy="1807404"/>
            <a:chOff x="6624228" y="5032224"/>
            <a:chExt cx="2452940" cy="1807404"/>
          </a:xfrm>
        </p:grpSpPr>
        <p:sp>
          <p:nvSpPr>
            <p:cNvPr id="8" name="Oval 7"/>
            <p:cNvSpPr/>
            <p:nvPr/>
          </p:nvSpPr>
          <p:spPr>
            <a:xfrm>
              <a:off x="7308304" y="5278896"/>
              <a:ext cx="1512168" cy="764704"/>
            </a:xfrm>
            <a:prstGeom prst="ellipse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Connector 11"/>
            <p:cNvCxnSpPr>
              <a:stCxn id="8" idx="2"/>
            </p:cNvCxnSpPr>
            <p:nvPr/>
          </p:nvCxnSpPr>
          <p:spPr>
            <a:xfrm>
              <a:off x="7308304" y="5661248"/>
              <a:ext cx="0" cy="108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8" idx="6"/>
            </p:cNvCxnSpPr>
            <p:nvPr/>
          </p:nvCxnSpPr>
          <p:spPr>
            <a:xfrm>
              <a:off x="8820472" y="5661248"/>
              <a:ext cx="0" cy="10801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8" idx="0"/>
            </p:cNvCxnSpPr>
            <p:nvPr/>
          </p:nvCxnSpPr>
          <p:spPr>
            <a:xfrm flipH="1">
              <a:off x="6817655" y="5278896"/>
              <a:ext cx="124673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8" idx="4"/>
            </p:cNvCxnSpPr>
            <p:nvPr/>
          </p:nvCxnSpPr>
          <p:spPr>
            <a:xfrm flipH="1">
              <a:off x="6773949" y="6043600"/>
              <a:ext cx="12904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7903211" y="6470296"/>
              <a:ext cx="412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2a</a:t>
              </a:r>
              <a:endParaRPr lang="en-IN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624228" y="5509760"/>
              <a:ext cx="4235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2b</a:t>
              </a:r>
              <a:endParaRPr lang="en-IN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7023946" y="6470296"/>
              <a:ext cx="20532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7047742" y="5032224"/>
              <a:ext cx="0" cy="116908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/>
          <p:cNvSpPr txBox="1"/>
          <p:nvPr/>
        </p:nvSpPr>
        <p:spPr>
          <a:xfrm>
            <a:off x="6498001" y="2250582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66" name="TextBox 65"/>
          <p:cNvSpPr txBox="1"/>
          <p:nvPr/>
        </p:nvSpPr>
        <p:spPr>
          <a:xfrm>
            <a:off x="5053478" y="6381816"/>
            <a:ext cx="199426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An exact method</a:t>
            </a:r>
            <a:endParaRPr lang="en-IN" sz="2000" b="1" dirty="0"/>
          </a:p>
        </p:txBody>
      </p:sp>
      <p:sp>
        <p:nvSpPr>
          <p:cNvPr id="87" name="Flowchart: Connector 86"/>
          <p:cNvSpPr/>
          <p:nvPr/>
        </p:nvSpPr>
        <p:spPr>
          <a:xfrm>
            <a:off x="4463334" y="5607208"/>
            <a:ext cx="144016" cy="144016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TextBox 57"/>
          <p:cNvSpPr txBox="1"/>
          <p:nvPr/>
        </p:nvSpPr>
        <p:spPr>
          <a:xfrm>
            <a:off x="1676838" y="367567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7070987" y="367231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4498836" y="2006596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61" name="TextBox 60"/>
          <p:cNvSpPr txBox="1"/>
          <p:nvPr/>
        </p:nvSpPr>
        <p:spPr>
          <a:xfrm>
            <a:off x="4508702" y="564575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69" name="TextBox 68"/>
          <p:cNvSpPr txBox="1"/>
          <p:nvPr/>
        </p:nvSpPr>
        <p:spPr>
          <a:xfrm>
            <a:off x="5591232" y="1526175"/>
            <a:ext cx="187730" cy="335307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>
            <a:off x="4968111" y="2484038"/>
            <a:ext cx="328527" cy="335307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US" dirty="0"/>
              <a:t>Q’</a:t>
            </a:r>
            <a:endParaRPr lang="en-IN" dirty="0"/>
          </a:p>
        </p:txBody>
      </p:sp>
      <p:sp>
        <p:nvSpPr>
          <p:cNvPr id="72" name="TextBox 71"/>
          <p:cNvSpPr txBox="1"/>
          <p:nvPr/>
        </p:nvSpPr>
        <p:spPr>
          <a:xfrm>
            <a:off x="5688821" y="3118500"/>
            <a:ext cx="328527" cy="335307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US" dirty="0"/>
              <a:t>P’</a:t>
            </a:r>
            <a:endParaRPr lang="en-IN" dirty="0"/>
          </a:p>
        </p:txBody>
      </p:sp>
      <p:sp>
        <p:nvSpPr>
          <p:cNvPr id="73" name="TextBox 72"/>
          <p:cNvSpPr txBox="1"/>
          <p:nvPr/>
        </p:nvSpPr>
        <p:spPr>
          <a:xfrm>
            <a:off x="4561024" y="3920427"/>
            <a:ext cx="46932" cy="335307"/>
          </a:xfrm>
          <a:prstGeom prst="rect">
            <a:avLst/>
          </a:prstGeom>
          <a:noFill/>
        </p:spPr>
        <p:txBody>
          <a:bodyPr wrap="square" lIns="57744" tIns="28872" rIns="57744" bIns="28872" rtlCol="0">
            <a:spAutoFit/>
          </a:bodyPr>
          <a:lstStyle/>
          <a:p>
            <a:r>
              <a:rPr lang="en-US" dirty="0"/>
              <a:t>O</a:t>
            </a:r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28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7616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1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0" fill="hold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0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6" fill="hold">
                      <p:stCondLst>
                        <p:cond delay="indefinite"/>
                      </p:stCondLst>
                      <p:childTnLst>
                        <p:par>
                          <p:cTn id="207" fill="hold">
                            <p:stCondLst>
                              <p:cond delay="0"/>
                            </p:stCondLst>
                            <p:childTnLst>
                              <p:par>
                                <p:cTn id="20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1" fill="hold">
                      <p:stCondLst>
                        <p:cond delay="indefinite"/>
                      </p:stCondLst>
                      <p:childTnLst>
                        <p:par>
                          <p:cTn id="222" fill="hold">
                            <p:stCondLst>
                              <p:cond delay="0"/>
                            </p:stCondLst>
                            <p:childTnLst>
                              <p:par>
                                <p:cTn id="2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6" fill="hold">
                      <p:stCondLst>
                        <p:cond delay="indefinite"/>
                      </p:stCondLst>
                      <p:childTnLst>
                        <p:par>
                          <p:cTn id="227" fill="hold">
                            <p:stCondLst>
                              <p:cond delay="0"/>
                            </p:stCondLst>
                            <p:childTnLst>
                              <p:par>
                                <p:cTn id="2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0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7" fill="hold">
                      <p:stCondLst>
                        <p:cond delay="indefinite"/>
                      </p:stCondLst>
                      <p:childTnLst>
                        <p:par>
                          <p:cTn id="268" fill="hold">
                            <p:stCondLst>
                              <p:cond delay="0"/>
                            </p:stCondLst>
                            <p:childTnLst>
                              <p:par>
                                <p:cTn id="2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2" grpId="0"/>
      <p:bldP spid="3" grpId="0"/>
      <p:bldP spid="63" grpId="0"/>
      <p:bldP spid="66" grpId="0"/>
      <p:bldP spid="87" grpId="0" animBg="1"/>
      <p:bldP spid="58" grpId="0"/>
      <p:bldP spid="59" grpId="0"/>
      <p:bldP spid="60" grpId="0"/>
      <p:bldP spid="61" grpId="0"/>
      <p:bldP spid="69" grpId="0"/>
      <p:bldP spid="70" grpId="0"/>
      <p:bldP spid="72" grpId="0"/>
      <p:bldP spid="7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0983" y="1484784"/>
            <a:ext cx="48274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• An ellipse has infinite number of pairs of conjugate diameters.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504" y="3149497"/>
            <a:ext cx="478938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70C0"/>
                </a:solidFill>
              </a:rPr>
              <a:t>• Two </a:t>
            </a:r>
            <a:r>
              <a:rPr lang="en-IN" sz="2400" b="1" dirty="0" err="1">
                <a:solidFill>
                  <a:srgbClr val="0070C0"/>
                </a:solidFill>
              </a:rPr>
              <a:t>dias</a:t>
            </a:r>
            <a:r>
              <a:rPr lang="en-IN" sz="2400" b="1" dirty="0">
                <a:solidFill>
                  <a:srgbClr val="0070C0"/>
                </a:solidFill>
              </a:rPr>
              <a:t> form a </a:t>
            </a:r>
            <a:r>
              <a:rPr lang="en-IN" sz="2400" b="1" i="1" dirty="0">
                <a:solidFill>
                  <a:srgbClr val="0070C0"/>
                </a:solidFill>
              </a:rPr>
              <a:t>conjugate pair</a:t>
            </a:r>
            <a:r>
              <a:rPr lang="en-IN" sz="2400" b="1" dirty="0">
                <a:solidFill>
                  <a:srgbClr val="0070C0"/>
                </a:solidFill>
              </a:rPr>
              <a:t> when each diameter is parallel to the tangents at the ends of the other diameter.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7504" y="5299467"/>
            <a:ext cx="59884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• AB and CD form a conjugate pair. Thus:  </a:t>
            </a:r>
          </a:p>
          <a:p>
            <a:r>
              <a:rPr lang="en-IN" sz="2400" b="1" dirty="0">
                <a:solidFill>
                  <a:srgbClr val="FF0000"/>
                </a:solidFill>
              </a:rPr>
              <a:t>AB // MN, &amp; PQ   AND CD //MP &amp; NQ.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25" t="5877" r="3177" b="4985"/>
          <a:stretch/>
        </p:blipFill>
        <p:spPr bwMode="auto">
          <a:xfrm>
            <a:off x="4896892" y="1811833"/>
            <a:ext cx="4247108" cy="255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29</a:t>
            </a:fld>
            <a:endParaRPr lang="en-IN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058C193-EBEB-4FE4-9F14-F56B0D37131E}"/>
              </a:ext>
            </a:extLst>
          </p:cNvPr>
          <p:cNvSpPr txBox="1">
            <a:spLocks/>
          </p:cNvSpPr>
          <p:nvPr/>
        </p:nvSpPr>
        <p:spPr>
          <a:xfrm>
            <a:off x="514840" y="292817"/>
            <a:ext cx="6999688" cy="872685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3600" b="1" dirty="0">
                <a:solidFill>
                  <a:srgbClr val="C00000"/>
                </a:solidFill>
              </a:rPr>
              <a:t>Conjugate Diameters of an Ellipse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FD675-0F0C-4443-8DAE-56AF0AEBEA8E}"/>
              </a:ext>
            </a:extLst>
          </p:cNvPr>
          <p:cNvSpPr txBox="1"/>
          <p:nvPr/>
        </p:nvSpPr>
        <p:spPr>
          <a:xfrm>
            <a:off x="5867400" y="4572000"/>
            <a:ext cx="35052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The angle between conjugate diameters  is 90° when we have major and minor dia.</a:t>
            </a:r>
          </a:p>
        </p:txBody>
      </p:sp>
    </p:spTree>
    <p:extLst>
      <p:ext uri="{BB962C8B-B14F-4D97-AF65-F5344CB8AC3E}">
        <p14:creationId xmlns:p14="http://schemas.microsoft.com/office/powerpoint/2010/main" val="2600197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685800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</a:rPr>
              <a:t>About </a:t>
            </a:r>
            <a:r>
              <a:rPr lang="en-US" sz="4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Lines &amp; Text for Drawings</a:t>
            </a:r>
          </a:p>
        </p:txBody>
      </p:sp>
      <p:sp>
        <p:nvSpPr>
          <p:cNvPr id="2253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153400" cy="5334000"/>
          </a:xfrm>
        </p:spPr>
        <p:txBody>
          <a:bodyPr>
            <a:noAutofit/>
          </a:bodyPr>
          <a:lstStyle/>
          <a:p>
            <a:pPr marL="342900" lvl="1" indent="-342900" eaLnBrk="1" hangingPunct="1">
              <a:buFont typeface="Arial" charset="0"/>
              <a:buChar char="•"/>
            </a:pPr>
            <a:r>
              <a:rPr lang="en-US" sz="2800" dirty="0">
                <a:solidFill>
                  <a:srgbClr val="002060"/>
                </a:solidFill>
                <a:cs typeface="Times New Roman" pitchFamily="18" charset="0"/>
              </a:rPr>
              <a:t>‘Lines’ represent the shape of an object in the form of either an edge, a surface, or contours of the object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sz="1000" dirty="0">
              <a:solidFill>
                <a:srgbClr val="002060"/>
              </a:solidFill>
              <a:cs typeface="Times New Roman" pitchFamily="18" charset="0"/>
            </a:endParaRPr>
          </a:p>
          <a:p>
            <a:pPr marL="342900" lvl="1" indent="-342900">
              <a:buFont typeface="Arial" charset="0"/>
              <a:buChar char="•"/>
            </a:pPr>
            <a:r>
              <a:rPr lang="en-US" sz="2800" dirty="0">
                <a:solidFill>
                  <a:srgbClr val="002060"/>
                </a:solidFill>
                <a:cs typeface="Times New Roman" pitchFamily="18" charset="0"/>
              </a:rPr>
              <a:t>‘Text’ is used to describe the size and other necessary information</a:t>
            </a:r>
          </a:p>
          <a:p>
            <a:pPr marL="342900" lvl="1" indent="-342900" eaLnBrk="1" hangingPunct="1">
              <a:buFont typeface="Arial" charset="0"/>
              <a:buChar char="•"/>
            </a:pPr>
            <a:endParaRPr lang="en-US" sz="1000" dirty="0">
              <a:solidFill>
                <a:srgbClr val="002060"/>
              </a:solidFill>
              <a:cs typeface="Times New Roman" pitchFamily="18" charset="0"/>
            </a:endParaRPr>
          </a:p>
          <a:p>
            <a:pPr marL="342900" lvl="1" indent="-342900" eaLnBrk="1" hangingPunct="1">
              <a:buFont typeface="Arial" charset="0"/>
              <a:buChar char="•"/>
            </a:pPr>
            <a:r>
              <a:rPr lang="en-US" sz="2800" dirty="0">
                <a:solidFill>
                  <a:srgbClr val="002060"/>
                </a:solidFill>
                <a:cs typeface="Times New Roman" pitchFamily="18" charset="0"/>
              </a:rPr>
              <a:t>Lines &amp; text along with certain symbols, abbreviations, and standard practices collectively make the complete description of an object on an engineering drawing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50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90127"/>
            <a:ext cx="6840760" cy="64807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4000" b="1" dirty="0">
                <a:solidFill>
                  <a:srgbClr val="C00000"/>
                </a:solidFill>
              </a:rPr>
              <a:t>Parallelogram Method</a:t>
            </a: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4427984" y="2663220"/>
            <a:ext cx="0" cy="23762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627784" y="3851352"/>
            <a:ext cx="36004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2627784" y="2663220"/>
            <a:ext cx="3600400" cy="2376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9" name="Straight Connector 18"/>
          <p:cNvCxnSpPr/>
          <p:nvPr/>
        </p:nvCxnSpPr>
        <p:spPr>
          <a:xfrm flipH="1">
            <a:off x="2627784" y="2663220"/>
            <a:ext cx="180020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7" idx="0"/>
          </p:cNvCxnSpPr>
          <p:nvPr/>
        </p:nvCxnSpPr>
        <p:spPr>
          <a:xfrm flipH="1">
            <a:off x="2627784" y="2663220"/>
            <a:ext cx="180020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7" idx="0"/>
          </p:cNvCxnSpPr>
          <p:nvPr/>
        </p:nvCxnSpPr>
        <p:spPr>
          <a:xfrm flipH="1">
            <a:off x="2627784" y="2663220"/>
            <a:ext cx="180020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7" idx="0"/>
          </p:cNvCxnSpPr>
          <p:nvPr/>
        </p:nvCxnSpPr>
        <p:spPr>
          <a:xfrm>
            <a:off x="4427984" y="2663220"/>
            <a:ext cx="1800200" cy="2880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7" idx="0"/>
          </p:cNvCxnSpPr>
          <p:nvPr/>
        </p:nvCxnSpPr>
        <p:spPr>
          <a:xfrm>
            <a:off x="4427984" y="2663220"/>
            <a:ext cx="1800200" cy="5760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7" idx="0"/>
          </p:cNvCxnSpPr>
          <p:nvPr/>
        </p:nvCxnSpPr>
        <p:spPr>
          <a:xfrm>
            <a:off x="4427984" y="2663220"/>
            <a:ext cx="1800200" cy="8640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4424809" y="2785011"/>
            <a:ext cx="792088" cy="22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4"/>
          </p:cNvCxnSpPr>
          <p:nvPr/>
        </p:nvCxnSpPr>
        <p:spPr>
          <a:xfrm flipV="1">
            <a:off x="4427984" y="3095268"/>
            <a:ext cx="1368152" cy="194421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V="1">
            <a:off x="4434334" y="3458483"/>
            <a:ext cx="1692000" cy="15841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flipH="1" flipV="1">
            <a:off x="2706142" y="3483883"/>
            <a:ext cx="1728000" cy="154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H="1" flipV="1">
            <a:off x="2994174" y="3107968"/>
            <a:ext cx="1440160" cy="190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H="1" flipV="1">
            <a:off x="3607093" y="2775486"/>
            <a:ext cx="820891" cy="22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1230" y="1600200"/>
            <a:ext cx="3776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Can be used when any pair of conjugate diameters are known.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92762" y="5184625"/>
            <a:ext cx="33773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Using given diameters AB and DE construct a parallelogram.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4947313" y="1314855"/>
            <a:ext cx="442772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Divide AG  as well as AO into X number of equal parts, and number the division marks.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5216897" y="5138374"/>
            <a:ext cx="36331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Through these points draw lines from D and E as shown.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026505" y="5954066"/>
            <a:ext cx="398580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Their intersections will be points on the ellipse.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39752" y="3651327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IN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261142" y="23397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</a:t>
            </a:r>
            <a:endParaRPr lang="en-IN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4351521" y="4958184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</a:t>
            </a:r>
            <a:endParaRPr lang="en-IN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6267450" y="3710457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N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4183045" y="358454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</a:t>
            </a:r>
            <a:endParaRPr lang="en-IN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273140" y="3082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2268085" y="2775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273378" y="33768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2980997" y="390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  <a:endParaRPr lang="en-IN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33591" y="39052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  <a:endParaRPr lang="en-IN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455131" y="390948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</a:t>
            </a:r>
            <a:endParaRPr lang="en-IN" b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627784" y="2663220"/>
            <a:ext cx="0" cy="2389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627784" y="5053011"/>
            <a:ext cx="360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627784" y="2663220"/>
            <a:ext cx="36004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V="1">
            <a:off x="6228184" y="2663220"/>
            <a:ext cx="0" cy="2389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2341668" y="237787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</a:t>
            </a:r>
            <a:endParaRPr lang="en-IN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30</a:t>
            </a:fld>
            <a:endParaRPr lang="en-IN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DAE945F-9BBF-4EAD-8B07-044D91E08E75}"/>
              </a:ext>
            </a:extLst>
          </p:cNvPr>
          <p:cNvSpPr txBox="1"/>
          <p:nvPr/>
        </p:nvSpPr>
        <p:spPr>
          <a:xfrm>
            <a:off x="6692536" y="6381816"/>
            <a:ext cx="1994264" cy="400110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000" b="1" dirty="0"/>
              <a:t>An exact method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67527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38" grpId="0"/>
      <p:bldP spid="39" grpId="0"/>
      <p:bldP spid="40" grpId="0"/>
      <p:bldP spid="41" grpId="0"/>
      <p:bldP spid="42" grpId="0"/>
      <p:bldP spid="2" grpId="0"/>
      <p:bldP spid="44" grpId="0"/>
      <p:bldP spid="46" grpId="0"/>
      <p:bldP spid="47" grpId="0"/>
      <p:bldP spid="49" grpId="0"/>
      <p:bldP spid="3" grpId="0"/>
      <p:bldP spid="50" grpId="0"/>
      <p:bldP spid="51" grpId="0"/>
      <p:bldP spid="53" grpId="0"/>
      <p:bldP spid="55" grpId="0"/>
      <p:bldP spid="56" grpId="0"/>
      <p:bldP spid="84" grpId="0"/>
      <p:bldP spid="4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2561491" y="3668499"/>
            <a:ext cx="368681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>
            <a:off x="3944045" y="2369736"/>
            <a:ext cx="912904" cy="25975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19" idx="3"/>
          </p:cNvCxnSpPr>
          <p:nvPr/>
        </p:nvCxnSpPr>
        <p:spPr>
          <a:xfrm flipH="1">
            <a:off x="2939118" y="2369736"/>
            <a:ext cx="1897619" cy="223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>
            <a:off x="2748712" y="2369736"/>
            <a:ext cx="2108237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56949" y="2369736"/>
            <a:ext cx="1780195" cy="21602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56949" y="2369736"/>
            <a:ext cx="1708187" cy="432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856949" y="2369736"/>
            <a:ext cx="1606337" cy="7200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3944045" y="2477748"/>
            <a:ext cx="0" cy="24895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3347864" y="2729776"/>
            <a:ext cx="596184" cy="223748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 flipV="1">
            <a:off x="2998644" y="2998758"/>
            <a:ext cx="945402" cy="19685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944045" y="2408332"/>
            <a:ext cx="1274205" cy="25589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3944046" y="2524952"/>
            <a:ext cx="1579831" cy="24423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3944045" y="2873792"/>
            <a:ext cx="2117035" cy="2093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574191" y="3232313"/>
            <a:ext cx="3682079" cy="8868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044856" y="2471398"/>
            <a:ext cx="717039" cy="2418848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2637432" y="24083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4624297" y="3089817"/>
            <a:ext cx="572687" cy="14249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196984" y="3232313"/>
            <a:ext cx="0" cy="43354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5091451" y="2939413"/>
            <a:ext cx="864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Conjugate </a:t>
            </a:r>
          </a:p>
          <a:p>
            <a:r>
              <a:rPr lang="en-US" sz="1200" b="1" dirty="0"/>
              <a:t>diameters</a:t>
            </a:r>
            <a:endParaRPr lang="en-IN" sz="12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6357135" y="34838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3853617" y="366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IN" dirty="0"/>
          </a:p>
        </p:txBody>
      </p:sp>
      <p:sp>
        <p:nvSpPr>
          <p:cNvPr id="25" name="TextBox 24"/>
          <p:cNvSpPr txBox="1"/>
          <p:nvPr/>
        </p:nvSpPr>
        <p:spPr>
          <a:xfrm>
            <a:off x="3555576" y="366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6" name="TextBox 25"/>
          <p:cNvSpPr txBox="1"/>
          <p:nvPr/>
        </p:nvSpPr>
        <p:spPr>
          <a:xfrm>
            <a:off x="3180283" y="36655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7" name="TextBox 26"/>
          <p:cNvSpPr txBox="1"/>
          <p:nvPr/>
        </p:nvSpPr>
        <p:spPr>
          <a:xfrm>
            <a:off x="2553700" y="26891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IN" dirty="0"/>
          </a:p>
        </p:txBody>
      </p:sp>
      <p:sp>
        <p:nvSpPr>
          <p:cNvPr id="28" name="TextBox 27"/>
          <p:cNvSpPr txBox="1"/>
          <p:nvPr/>
        </p:nvSpPr>
        <p:spPr>
          <a:xfrm>
            <a:off x="2440199" y="294866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IN" dirty="0"/>
          </a:p>
        </p:txBody>
      </p:sp>
      <p:sp>
        <p:nvSpPr>
          <p:cNvPr id="29" name="TextBox 28"/>
          <p:cNvSpPr txBox="1"/>
          <p:nvPr/>
        </p:nvSpPr>
        <p:spPr>
          <a:xfrm>
            <a:off x="4174152" y="3343826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IN" dirty="0"/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2998644" y="2369736"/>
            <a:ext cx="37105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5773048" y="2369736"/>
            <a:ext cx="936104" cy="259752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835562" y="2369736"/>
            <a:ext cx="2001349" cy="5043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 rot="20894465">
            <a:off x="2526798" y="2408736"/>
            <a:ext cx="3756186" cy="251424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4" name="TextBox 33"/>
          <p:cNvSpPr txBox="1"/>
          <p:nvPr/>
        </p:nvSpPr>
        <p:spPr>
          <a:xfrm>
            <a:off x="2151160" y="344908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5" name="TextBox 34"/>
          <p:cNvSpPr txBox="1"/>
          <p:nvPr/>
        </p:nvSpPr>
        <p:spPr>
          <a:xfrm>
            <a:off x="3779110" y="498503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cxnSp>
        <p:nvCxnSpPr>
          <p:cNvPr id="36" name="Straight Connector 35"/>
          <p:cNvCxnSpPr/>
          <p:nvPr/>
        </p:nvCxnSpPr>
        <p:spPr>
          <a:xfrm flipH="1">
            <a:off x="2106990" y="2357036"/>
            <a:ext cx="900000" cy="262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2100640" y="4970458"/>
            <a:ext cx="367240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710364" y="204796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55591" y="1812514"/>
            <a:ext cx="43367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On the given diameters AB and DE construct a parallelogram.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3830" y="2923731"/>
            <a:ext cx="27348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Divide AG into any number of equal parts and AO into the same number of equal parts, numbering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points from A.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147479" y="5712612"/>
            <a:ext cx="36331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Through these points draw lines from D and E as shown.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131662" y="1516917"/>
            <a:ext cx="3985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Their intersections will be points on the ellipse.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6388146" y="2244100"/>
            <a:ext cx="32403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</a:t>
            </a:r>
            <a:r>
              <a:rPr lang="en-US" sz="2000" b="1" dirty="0">
                <a:solidFill>
                  <a:srgbClr val="0070C0"/>
                </a:solidFill>
              </a:rPr>
              <a:t>With O as centre, OD as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radius draw a arc cutting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the ellipse at H 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54" name="Arc 53"/>
          <p:cNvSpPr/>
          <p:nvPr/>
        </p:nvSpPr>
        <p:spPr>
          <a:xfrm rot="3607782">
            <a:off x="4669363" y="3877733"/>
            <a:ext cx="833258" cy="1100201"/>
          </a:xfrm>
          <a:prstGeom prst="arc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5" name="Straight Connector 54"/>
          <p:cNvCxnSpPr/>
          <p:nvPr/>
        </p:nvCxnSpPr>
        <p:spPr>
          <a:xfrm>
            <a:off x="4902127" y="2376308"/>
            <a:ext cx="632247" cy="2160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463495" y="4450048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</a:t>
            </a:r>
            <a:endParaRPr lang="en-IN" dirty="0"/>
          </a:p>
        </p:txBody>
      </p:sp>
      <p:sp>
        <p:nvSpPr>
          <p:cNvPr id="59" name="TextBox 58"/>
          <p:cNvSpPr txBox="1"/>
          <p:nvPr/>
        </p:nvSpPr>
        <p:spPr>
          <a:xfrm>
            <a:off x="2743779" y="204444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endParaRPr lang="en-IN" dirty="0"/>
          </a:p>
        </p:txBody>
      </p:sp>
      <p:sp>
        <p:nvSpPr>
          <p:cNvPr id="60" name="TextBox 59"/>
          <p:cNvSpPr txBox="1"/>
          <p:nvPr/>
        </p:nvSpPr>
        <p:spPr>
          <a:xfrm>
            <a:off x="6631339" y="3665584"/>
            <a:ext cx="2486130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</a:t>
            </a:r>
            <a:r>
              <a:rPr lang="en-US" sz="2000" b="1" dirty="0">
                <a:solidFill>
                  <a:srgbClr val="FF0000"/>
                </a:solidFill>
              </a:rPr>
              <a:t>Join the line DH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and draw parallel line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to DH cutting the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ellipse at J and K to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get minor axis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9090" y="216374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</a:t>
            </a:r>
            <a:endParaRPr lang="en-IN" dirty="0"/>
          </a:p>
        </p:txBody>
      </p:sp>
      <p:sp>
        <p:nvSpPr>
          <p:cNvPr id="62" name="TextBox 61"/>
          <p:cNvSpPr txBox="1"/>
          <p:nvPr/>
        </p:nvSpPr>
        <p:spPr>
          <a:xfrm>
            <a:off x="4653969" y="4782595"/>
            <a:ext cx="3048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</a:t>
            </a:r>
            <a:endParaRPr lang="en-IN" dirty="0"/>
          </a:p>
        </p:txBody>
      </p:sp>
      <p:sp>
        <p:nvSpPr>
          <p:cNvPr id="63" name="TextBox 62"/>
          <p:cNvSpPr txBox="1"/>
          <p:nvPr/>
        </p:nvSpPr>
        <p:spPr>
          <a:xfrm>
            <a:off x="5071671" y="5621032"/>
            <a:ext cx="38805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</a:t>
            </a:r>
            <a:r>
              <a:rPr lang="en-US" sz="2000" b="1" dirty="0">
                <a:solidFill>
                  <a:srgbClr val="0070C0"/>
                </a:solidFill>
              </a:rPr>
              <a:t>Through O draw a perpendicular and cutting the ellipse at point M and N to get the major axis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2245948" y="399577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en-IN" dirty="0"/>
          </a:p>
        </p:txBody>
      </p:sp>
      <p:sp>
        <p:nvSpPr>
          <p:cNvPr id="65" name="TextBox 64"/>
          <p:cNvSpPr txBox="1"/>
          <p:nvPr/>
        </p:nvSpPr>
        <p:spPr>
          <a:xfrm>
            <a:off x="6182470" y="2996952"/>
            <a:ext cx="333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endParaRPr lang="en-IN" dirty="0"/>
          </a:p>
        </p:txBody>
      </p:sp>
      <p:sp>
        <p:nvSpPr>
          <p:cNvPr id="70" name="TextBox 69"/>
          <p:cNvSpPr txBox="1"/>
          <p:nvPr/>
        </p:nvSpPr>
        <p:spPr>
          <a:xfrm rot="20762024">
            <a:off x="2842682" y="3853941"/>
            <a:ext cx="116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major axis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 rot="4402563">
            <a:off x="4128640" y="4015455"/>
            <a:ext cx="1174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minor axis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31</a:t>
            </a:fld>
            <a:endParaRPr lang="en-IN" dirty="0"/>
          </a:p>
        </p:txBody>
      </p:sp>
      <p:sp>
        <p:nvSpPr>
          <p:cNvPr id="66" name="Content Placeholder 2">
            <a:extLst>
              <a:ext uri="{FF2B5EF4-FFF2-40B4-BE49-F238E27FC236}">
                <a16:creationId xmlns:a16="http://schemas.microsoft.com/office/drawing/2014/main" id="{65CDCE25-4228-4056-88C7-EF1D82C6423C}"/>
              </a:ext>
            </a:extLst>
          </p:cNvPr>
          <p:cNvSpPr txBox="1">
            <a:spLocks/>
          </p:cNvSpPr>
          <p:nvPr/>
        </p:nvSpPr>
        <p:spPr>
          <a:xfrm>
            <a:off x="457200" y="190127"/>
            <a:ext cx="8305800" cy="648073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>
              <a:buNone/>
            </a:pPr>
            <a:r>
              <a:rPr lang="en-IN" sz="4000" b="1" dirty="0">
                <a:solidFill>
                  <a:srgbClr val="C00000"/>
                </a:solidFill>
              </a:rPr>
              <a:t>Identifying Major/Minor </a:t>
            </a:r>
            <a:r>
              <a:rPr lang="en-IN" sz="4000" b="1" dirty="0" err="1">
                <a:solidFill>
                  <a:srgbClr val="C00000"/>
                </a:solidFill>
              </a:rPr>
              <a:t>Dia</a:t>
            </a:r>
            <a:r>
              <a:rPr lang="en-IN" sz="4000" b="1" dirty="0">
                <a:solidFill>
                  <a:srgbClr val="C00000"/>
                </a:solidFill>
              </a:rPr>
              <a:t> when Other Conjugate </a:t>
            </a:r>
            <a:r>
              <a:rPr lang="en-IN" sz="4000" b="1" dirty="0" err="1">
                <a:solidFill>
                  <a:srgbClr val="C00000"/>
                </a:solidFill>
              </a:rPr>
              <a:t>Dia</a:t>
            </a:r>
            <a:r>
              <a:rPr lang="en-IN" sz="4000" b="1" dirty="0">
                <a:solidFill>
                  <a:srgbClr val="C00000"/>
                </a:solidFill>
              </a:rPr>
              <a:t> are Used</a:t>
            </a: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5726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7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  <p:bldP spid="33" grpId="0" animBg="1"/>
      <p:bldP spid="34" grpId="0"/>
      <p:bldP spid="35" grpId="0"/>
      <p:bldP spid="38" grpId="0"/>
      <p:bldP spid="48" grpId="0"/>
      <p:bldP spid="49" grpId="0"/>
      <p:bldP spid="50" grpId="0"/>
      <p:bldP spid="51" grpId="0"/>
      <p:bldP spid="53" grpId="0"/>
      <p:bldP spid="54" grpId="0" animBg="1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70" grpId="0"/>
      <p:bldP spid="7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9164" y="69110"/>
            <a:ext cx="8731260" cy="648073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3600" b="1" dirty="0">
                <a:solidFill>
                  <a:srgbClr val="C00000"/>
                </a:solidFill>
              </a:rPr>
              <a:t>Conjugate Diameter Ellipse – Circle method </a:t>
            </a:r>
            <a:br>
              <a:rPr lang="en-IN" sz="3600" b="1" dirty="0">
                <a:solidFill>
                  <a:srgbClr val="C00000"/>
                </a:solidFill>
              </a:rPr>
            </a:br>
            <a:br>
              <a:rPr lang="en-IN" sz="3600" b="1" dirty="0">
                <a:solidFill>
                  <a:srgbClr val="C00000"/>
                </a:solidFill>
              </a:rPr>
            </a:br>
            <a:br>
              <a:rPr lang="en-IN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endParaRPr lang="en-IN" sz="3600" b="1" dirty="0">
              <a:solidFill>
                <a:srgbClr val="C00000"/>
              </a:solidFill>
            </a:endParaRPr>
          </a:p>
          <a:p>
            <a:pPr marL="45720" indent="0" algn="ctr">
              <a:buNone/>
            </a:pPr>
            <a:br>
              <a:rPr lang="en-IN" sz="3600" b="1" dirty="0">
                <a:solidFill>
                  <a:srgbClr val="C00000"/>
                </a:solidFill>
              </a:rPr>
            </a:br>
            <a:endParaRPr lang="en-IN" sz="36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2123728" y="1628800"/>
            <a:ext cx="4752528" cy="446449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6" name="Straight Connector 5"/>
          <p:cNvCxnSpPr>
            <a:stCxn id="2" idx="2"/>
            <a:endCxn id="2" idx="6"/>
          </p:cNvCxnSpPr>
          <p:nvPr/>
        </p:nvCxnSpPr>
        <p:spPr>
          <a:xfrm>
            <a:off x="2123728" y="3861048"/>
            <a:ext cx="475252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" idx="0"/>
            <a:endCxn id="2" idx="4"/>
          </p:cNvCxnSpPr>
          <p:nvPr/>
        </p:nvCxnSpPr>
        <p:spPr>
          <a:xfrm>
            <a:off x="4499992" y="1628800"/>
            <a:ext cx="0" cy="446449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364088" y="1772816"/>
            <a:ext cx="0" cy="41764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3635896" y="1772816"/>
            <a:ext cx="0" cy="4176464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2" idx="1"/>
            <a:endCxn id="2" idx="3"/>
          </p:cNvCxnSpPr>
          <p:nvPr/>
        </p:nvCxnSpPr>
        <p:spPr>
          <a:xfrm>
            <a:off x="2819720" y="2282610"/>
            <a:ext cx="0" cy="31568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2" idx="7"/>
            <a:endCxn id="2" idx="5"/>
          </p:cNvCxnSpPr>
          <p:nvPr/>
        </p:nvCxnSpPr>
        <p:spPr>
          <a:xfrm>
            <a:off x="6180264" y="2282610"/>
            <a:ext cx="0" cy="3156876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 rot="20789074">
            <a:off x="1674774" y="2597570"/>
            <a:ext cx="5580040" cy="2452863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3106440" y="2631534"/>
            <a:ext cx="1046328" cy="25245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026314" y="2475945"/>
            <a:ext cx="1008000" cy="270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flipH="1">
            <a:off x="4900854" y="2492800"/>
            <a:ext cx="1039298" cy="248851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635896" y="1772816"/>
            <a:ext cx="504056" cy="86409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2" idx="0"/>
          </p:cNvCxnSpPr>
          <p:nvPr/>
        </p:nvCxnSpPr>
        <p:spPr>
          <a:xfrm>
            <a:off x="4499992" y="1628800"/>
            <a:ext cx="540000" cy="8640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5364088" y="1772816"/>
            <a:ext cx="576064" cy="71998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endCxn id="2" idx="4"/>
          </p:cNvCxnSpPr>
          <p:nvPr/>
        </p:nvCxnSpPr>
        <p:spPr>
          <a:xfrm>
            <a:off x="4026314" y="5156110"/>
            <a:ext cx="473678" cy="937186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900854" y="4981317"/>
            <a:ext cx="468620" cy="941737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796136" y="4653136"/>
            <a:ext cx="387303" cy="78990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flipH="1" flipV="1">
            <a:off x="3106440" y="5156110"/>
            <a:ext cx="529458" cy="793174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2" idx="3"/>
          </p:cNvCxnSpPr>
          <p:nvPr/>
        </p:nvCxnSpPr>
        <p:spPr>
          <a:xfrm flipH="1" flipV="1">
            <a:off x="2339752" y="5013176"/>
            <a:ext cx="479968" cy="42631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flipV="1">
            <a:off x="2339752" y="2915607"/>
            <a:ext cx="904648" cy="209756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 flipV="1">
            <a:off x="2819720" y="2282610"/>
            <a:ext cx="424680" cy="651449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/>
          <p:cNvCxnSpPr/>
          <p:nvPr/>
        </p:nvCxnSpPr>
        <p:spPr>
          <a:xfrm flipV="1">
            <a:off x="5796136" y="2708920"/>
            <a:ext cx="936104" cy="194421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2" idx="7"/>
          </p:cNvCxnSpPr>
          <p:nvPr/>
        </p:nvCxnSpPr>
        <p:spPr>
          <a:xfrm>
            <a:off x="6180264" y="2282610"/>
            <a:ext cx="551976" cy="426310"/>
          </a:xfrm>
          <a:prstGeom prst="line">
            <a:avLst/>
          </a:prstGeom>
          <a:ln w="127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0" y="1299313"/>
            <a:ext cx="2743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FF0000"/>
                </a:solidFill>
              </a:rPr>
              <a:t>• </a:t>
            </a:r>
            <a:r>
              <a:rPr lang="en-IN" sz="2000" b="1" dirty="0">
                <a:solidFill>
                  <a:srgbClr val="FF0000"/>
                </a:solidFill>
              </a:rPr>
              <a:t>Conjugate diameters AB and DE given.</a:t>
            </a:r>
            <a:endParaRPr lang="en-GB" sz="2000" b="1" dirty="0">
              <a:solidFill>
                <a:srgbClr val="FF0000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0" y="2083016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Draw a circle with AB as diameter.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242" y="2849394"/>
            <a:ext cx="2438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Draw OQ and OR perpendicular </a:t>
            </a:r>
          </a:p>
          <a:p>
            <a:r>
              <a:rPr lang="en-IN" sz="2000" b="1" dirty="0">
                <a:solidFill>
                  <a:srgbClr val="FF0000"/>
                </a:solidFill>
              </a:rPr>
              <a:t>to AB.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72880" y="5247216"/>
            <a:ext cx="2743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From a number of points on either side</a:t>
            </a:r>
          </a:p>
          <a:p>
            <a:r>
              <a:rPr lang="en-IN" sz="2000" b="1" dirty="0">
                <a:solidFill>
                  <a:srgbClr val="0070C0"/>
                </a:solidFill>
              </a:rPr>
              <a:t>of Q, such as P and S, draw perpendiculars PP', SS', etc. to AB.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002" y="940061"/>
            <a:ext cx="237626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From S, P, etc. draw lines parallel to QD and RE from S', P', etc. draw lines parallel to OD.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6876256" y="4482190"/>
            <a:ext cx="21167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FF0000"/>
                </a:solidFill>
              </a:rPr>
              <a:t>• Intersection of lines through P &amp; P', S &amp; S', etc. give points on the ellipse.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835696" y="364838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44" name="TextBox 43"/>
          <p:cNvSpPr txBox="1"/>
          <p:nvPr/>
        </p:nvSpPr>
        <p:spPr>
          <a:xfrm>
            <a:off x="6888922" y="367558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5" name="TextBox 44"/>
          <p:cNvSpPr txBox="1"/>
          <p:nvPr/>
        </p:nvSpPr>
        <p:spPr>
          <a:xfrm>
            <a:off x="4935677" y="218999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47" name="TextBox 46"/>
          <p:cNvSpPr txBox="1"/>
          <p:nvPr/>
        </p:nvSpPr>
        <p:spPr>
          <a:xfrm>
            <a:off x="4177280" y="3538153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</a:t>
            </a:r>
            <a:endParaRPr lang="en-IN" dirty="0"/>
          </a:p>
        </p:txBody>
      </p:sp>
      <p:sp>
        <p:nvSpPr>
          <p:cNvPr id="48" name="TextBox 47"/>
          <p:cNvSpPr txBox="1"/>
          <p:nvPr/>
        </p:nvSpPr>
        <p:spPr>
          <a:xfrm>
            <a:off x="3729438" y="5156110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endParaRPr lang="en-IN" dirty="0"/>
          </a:p>
        </p:txBody>
      </p:sp>
      <p:sp>
        <p:nvSpPr>
          <p:cNvPr id="49" name="TextBox 48"/>
          <p:cNvSpPr txBox="1"/>
          <p:nvPr/>
        </p:nvSpPr>
        <p:spPr>
          <a:xfrm>
            <a:off x="4298228" y="6143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  <a:endParaRPr lang="en-IN" dirty="0"/>
          </a:p>
        </p:txBody>
      </p:sp>
      <p:sp>
        <p:nvSpPr>
          <p:cNvPr id="50" name="TextBox 49"/>
          <p:cNvSpPr txBox="1"/>
          <p:nvPr/>
        </p:nvSpPr>
        <p:spPr>
          <a:xfrm>
            <a:off x="4377138" y="120858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51" name="TextBox 50"/>
          <p:cNvSpPr txBox="1"/>
          <p:nvPr/>
        </p:nvSpPr>
        <p:spPr>
          <a:xfrm>
            <a:off x="3465817" y="6078759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S’</a:t>
            </a:r>
            <a:endParaRPr lang="en-IN" dirty="0"/>
          </a:p>
        </p:txBody>
      </p:sp>
      <p:sp>
        <p:nvSpPr>
          <p:cNvPr id="52" name="TextBox 51"/>
          <p:cNvSpPr txBox="1"/>
          <p:nvPr/>
        </p:nvSpPr>
        <p:spPr>
          <a:xfrm>
            <a:off x="3429813" y="1322021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5291901" y="13770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5263011" y="6078759"/>
            <a:ext cx="366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P’</a:t>
            </a:r>
            <a:endParaRPr lang="en-IN" dirty="0"/>
          </a:p>
        </p:txBody>
      </p:sp>
      <p:sp>
        <p:nvSpPr>
          <p:cNvPr id="18" name="TextBox 17"/>
          <p:cNvSpPr txBox="1"/>
          <p:nvPr/>
        </p:nvSpPr>
        <p:spPr>
          <a:xfrm>
            <a:off x="6392411" y="6381690"/>
            <a:ext cx="26070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Approximate method</a:t>
            </a:r>
            <a:endParaRPr lang="en-IN" sz="2000" b="1" dirty="0">
              <a:solidFill>
                <a:srgbClr val="00206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242" y="4017720"/>
            <a:ext cx="2438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Join QD and </a:t>
            </a:r>
          </a:p>
          <a:p>
            <a:r>
              <a:rPr lang="en-US" sz="2000" b="1" dirty="0">
                <a:solidFill>
                  <a:srgbClr val="0070C0"/>
                </a:solidFill>
              </a:rPr>
              <a:t>   RE</a:t>
            </a:r>
            <a:endParaRPr lang="en-IN" sz="2000" b="1" dirty="0">
              <a:solidFill>
                <a:srgbClr val="0070C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32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679F0B4-6C3D-4F7C-8E29-A295E5B7EDE7}"/>
                  </a:ext>
                </a:extLst>
              </p14:cNvPr>
              <p14:cNvContentPartPr/>
              <p14:nvPr/>
            </p14:nvContentPartPr>
            <p14:xfrm>
              <a:off x="1765440" y="3648240"/>
              <a:ext cx="511560" cy="13240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679F0B4-6C3D-4F7C-8E29-A295E5B7ED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49600" y="3584880"/>
                <a:ext cx="542880" cy="145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CBFDD48-6D1C-4674-9710-8DAC569D5597}"/>
                  </a:ext>
                </a:extLst>
              </p14:cNvPr>
              <p14:cNvContentPartPr/>
              <p14:nvPr/>
            </p14:nvContentPartPr>
            <p14:xfrm>
              <a:off x="6543720" y="2641680"/>
              <a:ext cx="10080" cy="3528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CBFDD48-6D1C-4674-9710-8DAC569D559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7880" y="2578320"/>
                <a:ext cx="4140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47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8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1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6" fill="hold">
                      <p:stCondLst>
                        <p:cond delay="indefinite"/>
                      </p:stCondLst>
                      <p:childTnLst>
                        <p:par>
                          <p:cTn id="167" fill="hold">
                            <p:stCondLst>
                              <p:cond delay="0"/>
                            </p:stCondLst>
                            <p:childTnLst>
                              <p:par>
                                <p:cTn id="16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1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animBg="1"/>
      <p:bldP spid="30" grpId="0"/>
      <p:bldP spid="31" grpId="0"/>
      <p:bldP spid="32" grpId="0"/>
      <p:bldP spid="34" grpId="0"/>
      <p:bldP spid="35" grpId="0"/>
      <p:bldP spid="36" grpId="0"/>
      <p:bldP spid="16" grpId="0"/>
      <p:bldP spid="44" grpId="0"/>
      <p:bldP spid="45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5" grpId="0"/>
      <p:bldP spid="18" grpId="0" animBg="1"/>
      <p:bldP spid="5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520114" y="310026"/>
            <a:ext cx="6427096" cy="626676"/>
          </a:xfrm>
          <a:prstGeom prst="rect">
            <a:avLst/>
          </a:prstGeom>
          <a:noFill/>
          <a:ln w="12700">
            <a:noFill/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Four-</a:t>
            </a:r>
            <a:r>
              <a:rPr kumimoji="0" lang="en-I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</a:t>
            </a:r>
            <a: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Method</a:t>
            </a:r>
            <a:br>
              <a:rPr kumimoji="0" lang="en-IN" sz="3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</a:b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45720" marR="0" lvl="0" indent="0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IN" sz="36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3" name="Line 5"/>
          <p:cNvSpPr>
            <a:spLocks noChangeShapeType="1"/>
          </p:cNvSpPr>
          <p:nvPr/>
        </p:nvSpPr>
        <p:spPr bwMode="auto">
          <a:xfrm>
            <a:off x="2447725" y="3937001"/>
            <a:ext cx="4320000" cy="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Line 7"/>
          <p:cNvSpPr>
            <a:spLocks noChangeShapeType="1"/>
          </p:cNvSpPr>
          <p:nvPr/>
        </p:nvSpPr>
        <p:spPr bwMode="auto">
          <a:xfrm flipH="1">
            <a:off x="4603750" y="2508251"/>
            <a:ext cx="395" cy="288000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Line 8"/>
          <p:cNvSpPr>
            <a:spLocks noChangeShapeType="1"/>
          </p:cNvSpPr>
          <p:nvPr/>
        </p:nvSpPr>
        <p:spPr bwMode="auto">
          <a:xfrm flipH="1" flipV="1">
            <a:off x="2887661" y="2920483"/>
            <a:ext cx="1860819" cy="2857993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7" name="Line 9"/>
          <p:cNvSpPr>
            <a:spLocks noChangeShapeType="1"/>
          </p:cNvSpPr>
          <p:nvPr/>
        </p:nvSpPr>
        <p:spPr bwMode="auto">
          <a:xfrm flipV="1">
            <a:off x="4611419" y="2876628"/>
            <a:ext cx="1732293" cy="2665608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ine 10"/>
          <p:cNvSpPr>
            <a:spLocks noChangeShapeType="1"/>
          </p:cNvSpPr>
          <p:nvPr/>
        </p:nvSpPr>
        <p:spPr bwMode="auto">
          <a:xfrm flipV="1">
            <a:off x="2905913" y="2328884"/>
            <a:ext cx="1705033" cy="2626709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ine 11"/>
          <p:cNvSpPr>
            <a:spLocks noChangeShapeType="1"/>
          </p:cNvSpPr>
          <p:nvPr/>
        </p:nvSpPr>
        <p:spPr bwMode="auto">
          <a:xfrm>
            <a:off x="4610495" y="2341262"/>
            <a:ext cx="1685350" cy="2594969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3" name="Freeform 15"/>
          <p:cNvSpPr>
            <a:spLocks/>
          </p:cNvSpPr>
          <p:nvPr/>
        </p:nvSpPr>
        <p:spPr bwMode="auto">
          <a:xfrm>
            <a:off x="3906248" y="1759158"/>
            <a:ext cx="691152" cy="1147584"/>
          </a:xfrm>
          <a:custGeom>
            <a:avLst/>
            <a:gdLst>
              <a:gd name="T0" fmla="*/ 2063 w 2063"/>
              <a:gd name="T1" fmla="*/ 3 h 2841"/>
              <a:gd name="T2" fmla="*/ 1961 w 2063"/>
              <a:gd name="T3" fmla="*/ 0 h 2841"/>
              <a:gd name="T4" fmla="*/ 1858 w 2063"/>
              <a:gd name="T5" fmla="*/ 2 h 2841"/>
              <a:gd name="T6" fmla="*/ 1756 w 2063"/>
              <a:gd name="T7" fmla="*/ 11 h 2841"/>
              <a:gd name="T8" fmla="*/ 1654 w 2063"/>
              <a:gd name="T9" fmla="*/ 24 h 2841"/>
              <a:gd name="T10" fmla="*/ 1554 w 2063"/>
              <a:gd name="T11" fmla="*/ 42 h 2841"/>
              <a:gd name="T12" fmla="*/ 1454 w 2063"/>
              <a:gd name="T13" fmla="*/ 66 h 2841"/>
              <a:gd name="T14" fmla="*/ 1356 w 2063"/>
              <a:gd name="T15" fmla="*/ 95 h 2841"/>
              <a:gd name="T16" fmla="*/ 1259 w 2063"/>
              <a:gd name="T17" fmla="*/ 129 h 2841"/>
              <a:gd name="T18" fmla="*/ 1165 w 2063"/>
              <a:gd name="T19" fmla="*/ 168 h 2841"/>
              <a:gd name="T20" fmla="*/ 1073 w 2063"/>
              <a:gd name="T21" fmla="*/ 212 h 2841"/>
              <a:gd name="T22" fmla="*/ 982 w 2063"/>
              <a:gd name="T23" fmla="*/ 261 h 2841"/>
              <a:gd name="T24" fmla="*/ 895 w 2063"/>
              <a:gd name="T25" fmla="*/ 314 h 2841"/>
              <a:gd name="T26" fmla="*/ 811 w 2063"/>
              <a:gd name="T27" fmla="*/ 372 h 2841"/>
              <a:gd name="T28" fmla="*/ 730 w 2063"/>
              <a:gd name="T29" fmla="*/ 435 h 2841"/>
              <a:gd name="T30" fmla="*/ 652 w 2063"/>
              <a:gd name="T31" fmla="*/ 501 h 2841"/>
              <a:gd name="T32" fmla="*/ 577 w 2063"/>
              <a:gd name="T33" fmla="*/ 570 h 2841"/>
              <a:gd name="T34" fmla="*/ 507 w 2063"/>
              <a:gd name="T35" fmla="*/ 644 h 2841"/>
              <a:gd name="T36" fmla="*/ 440 w 2063"/>
              <a:gd name="T37" fmla="*/ 722 h 2841"/>
              <a:gd name="T38" fmla="*/ 378 w 2063"/>
              <a:gd name="T39" fmla="*/ 803 h 2841"/>
              <a:gd name="T40" fmla="*/ 319 w 2063"/>
              <a:gd name="T41" fmla="*/ 888 h 2841"/>
              <a:gd name="T42" fmla="*/ 265 w 2063"/>
              <a:gd name="T43" fmla="*/ 974 h 2841"/>
              <a:gd name="T44" fmla="*/ 216 w 2063"/>
              <a:gd name="T45" fmla="*/ 1065 h 2841"/>
              <a:gd name="T46" fmla="*/ 172 w 2063"/>
              <a:gd name="T47" fmla="*/ 1157 h 2841"/>
              <a:gd name="T48" fmla="*/ 132 w 2063"/>
              <a:gd name="T49" fmla="*/ 1251 h 2841"/>
              <a:gd name="T50" fmla="*/ 98 w 2063"/>
              <a:gd name="T51" fmla="*/ 1347 h 2841"/>
              <a:gd name="T52" fmla="*/ 68 w 2063"/>
              <a:gd name="T53" fmla="*/ 1445 h 2841"/>
              <a:gd name="T54" fmla="*/ 44 w 2063"/>
              <a:gd name="T55" fmla="*/ 1545 h 2841"/>
              <a:gd name="T56" fmla="*/ 26 w 2063"/>
              <a:gd name="T57" fmla="*/ 1646 h 2841"/>
              <a:gd name="T58" fmla="*/ 11 w 2063"/>
              <a:gd name="T59" fmla="*/ 1747 h 2841"/>
              <a:gd name="T60" fmla="*/ 2 w 2063"/>
              <a:gd name="T61" fmla="*/ 1849 h 2841"/>
              <a:gd name="T62" fmla="*/ 0 w 2063"/>
              <a:gd name="T63" fmla="*/ 1952 h 2841"/>
              <a:gd name="T64" fmla="*/ 2 w 2063"/>
              <a:gd name="T65" fmla="*/ 2054 h 2841"/>
              <a:gd name="T66" fmla="*/ 10 w 2063"/>
              <a:gd name="T67" fmla="*/ 2156 h 2841"/>
              <a:gd name="T68" fmla="*/ 22 w 2063"/>
              <a:gd name="T69" fmla="*/ 2258 h 2841"/>
              <a:gd name="T70" fmla="*/ 41 w 2063"/>
              <a:gd name="T71" fmla="*/ 2358 h 2841"/>
              <a:gd name="T72" fmla="*/ 64 w 2063"/>
              <a:gd name="T73" fmla="*/ 2458 h 2841"/>
              <a:gd name="T74" fmla="*/ 93 w 2063"/>
              <a:gd name="T75" fmla="*/ 2556 h 2841"/>
              <a:gd name="T76" fmla="*/ 127 w 2063"/>
              <a:gd name="T77" fmla="*/ 2653 h 2841"/>
              <a:gd name="T78" fmla="*/ 165 w 2063"/>
              <a:gd name="T79" fmla="*/ 2748 h 2841"/>
              <a:gd name="T80" fmla="*/ 208 w 2063"/>
              <a:gd name="T81" fmla="*/ 2841 h 28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2063" h="2841">
                <a:moveTo>
                  <a:pt x="2063" y="3"/>
                </a:moveTo>
                <a:lnTo>
                  <a:pt x="1961" y="0"/>
                </a:lnTo>
                <a:lnTo>
                  <a:pt x="1858" y="2"/>
                </a:lnTo>
                <a:lnTo>
                  <a:pt x="1756" y="11"/>
                </a:lnTo>
                <a:lnTo>
                  <a:pt x="1654" y="24"/>
                </a:lnTo>
                <a:lnTo>
                  <a:pt x="1554" y="42"/>
                </a:lnTo>
                <a:lnTo>
                  <a:pt x="1454" y="66"/>
                </a:lnTo>
                <a:lnTo>
                  <a:pt x="1356" y="95"/>
                </a:lnTo>
                <a:lnTo>
                  <a:pt x="1259" y="129"/>
                </a:lnTo>
                <a:lnTo>
                  <a:pt x="1165" y="168"/>
                </a:lnTo>
                <a:lnTo>
                  <a:pt x="1073" y="212"/>
                </a:lnTo>
                <a:lnTo>
                  <a:pt x="982" y="261"/>
                </a:lnTo>
                <a:lnTo>
                  <a:pt x="895" y="314"/>
                </a:lnTo>
                <a:lnTo>
                  <a:pt x="811" y="372"/>
                </a:lnTo>
                <a:lnTo>
                  <a:pt x="730" y="435"/>
                </a:lnTo>
                <a:lnTo>
                  <a:pt x="652" y="501"/>
                </a:lnTo>
                <a:lnTo>
                  <a:pt x="577" y="570"/>
                </a:lnTo>
                <a:lnTo>
                  <a:pt x="507" y="644"/>
                </a:lnTo>
                <a:lnTo>
                  <a:pt x="440" y="722"/>
                </a:lnTo>
                <a:lnTo>
                  <a:pt x="378" y="803"/>
                </a:lnTo>
                <a:lnTo>
                  <a:pt x="319" y="888"/>
                </a:lnTo>
                <a:lnTo>
                  <a:pt x="265" y="974"/>
                </a:lnTo>
                <a:lnTo>
                  <a:pt x="216" y="1065"/>
                </a:lnTo>
                <a:lnTo>
                  <a:pt x="172" y="1157"/>
                </a:lnTo>
                <a:lnTo>
                  <a:pt x="132" y="1251"/>
                </a:lnTo>
                <a:lnTo>
                  <a:pt x="98" y="1347"/>
                </a:lnTo>
                <a:lnTo>
                  <a:pt x="68" y="1445"/>
                </a:lnTo>
                <a:lnTo>
                  <a:pt x="44" y="1545"/>
                </a:lnTo>
                <a:lnTo>
                  <a:pt x="26" y="1646"/>
                </a:lnTo>
                <a:lnTo>
                  <a:pt x="11" y="1747"/>
                </a:lnTo>
                <a:lnTo>
                  <a:pt x="2" y="1849"/>
                </a:lnTo>
                <a:lnTo>
                  <a:pt x="0" y="1952"/>
                </a:lnTo>
                <a:lnTo>
                  <a:pt x="2" y="2054"/>
                </a:lnTo>
                <a:lnTo>
                  <a:pt x="10" y="2156"/>
                </a:lnTo>
                <a:lnTo>
                  <a:pt x="22" y="2258"/>
                </a:lnTo>
                <a:lnTo>
                  <a:pt x="41" y="2358"/>
                </a:lnTo>
                <a:lnTo>
                  <a:pt x="64" y="2458"/>
                </a:lnTo>
                <a:lnTo>
                  <a:pt x="93" y="2556"/>
                </a:lnTo>
                <a:lnTo>
                  <a:pt x="127" y="2653"/>
                </a:lnTo>
                <a:lnTo>
                  <a:pt x="165" y="2748"/>
                </a:lnTo>
                <a:lnTo>
                  <a:pt x="208" y="2841"/>
                </a:lnTo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" name="Freeform 16"/>
          <p:cNvSpPr>
            <a:spLocks/>
          </p:cNvSpPr>
          <p:nvPr/>
        </p:nvSpPr>
        <p:spPr bwMode="auto">
          <a:xfrm>
            <a:off x="2448054" y="1739867"/>
            <a:ext cx="2196000" cy="2196000"/>
          </a:xfrm>
          <a:custGeom>
            <a:avLst/>
            <a:gdLst>
              <a:gd name="T0" fmla="*/ 5749 w 5749"/>
              <a:gd name="T1" fmla="*/ 62 h 5218"/>
              <a:gd name="T2" fmla="*/ 5587 w 5749"/>
              <a:gd name="T3" fmla="*/ 39 h 5218"/>
              <a:gd name="T4" fmla="*/ 5424 w 5749"/>
              <a:gd name="T5" fmla="*/ 21 h 5218"/>
              <a:gd name="T6" fmla="*/ 5261 w 5749"/>
              <a:gd name="T7" fmla="*/ 9 h 5218"/>
              <a:gd name="T8" fmla="*/ 5098 w 5749"/>
              <a:gd name="T9" fmla="*/ 2 h 5218"/>
              <a:gd name="T10" fmla="*/ 4933 w 5749"/>
              <a:gd name="T11" fmla="*/ 0 h 5218"/>
              <a:gd name="T12" fmla="*/ 4770 w 5749"/>
              <a:gd name="T13" fmla="*/ 4 h 5218"/>
              <a:gd name="T14" fmla="*/ 4607 w 5749"/>
              <a:gd name="T15" fmla="*/ 13 h 5218"/>
              <a:gd name="T16" fmla="*/ 4444 w 5749"/>
              <a:gd name="T17" fmla="*/ 28 h 5218"/>
              <a:gd name="T18" fmla="*/ 4282 w 5749"/>
              <a:gd name="T19" fmla="*/ 48 h 5218"/>
              <a:gd name="T20" fmla="*/ 4121 w 5749"/>
              <a:gd name="T21" fmla="*/ 73 h 5218"/>
              <a:gd name="T22" fmla="*/ 3959 w 5749"/>
              <a:gd name="T23" fmla="*/ 104 h 5218"/>
              <a:gd name="T24" fmla="*/ 3800 w 5749"/>
              <a:gd name="T25" fmla="*/ 140 h 5218"/>
              <a:gd name="T26" fmla="*/ 3642 w 5749"/>
              <a:gd name="T27" fmla="*/ 180 h 5218"/>
              <a:gd name="T28" fmla="*/ 3485 w 5749"/>
              <a:gd name="T29" fmla="*/ 227 h 5218"/>
              <a:gd name="T30" fmla="*/ 3330 w 5749"/>
              <a:gd name="T31" fmla="*/ 279 h 5218"/>
              <a:gd name="T32" fmla="*/ 3176 w 5749"/>
              <a:gd name="T33" fmla="*/ 336 h 5218"/>
              <a:gd name="T34" fmla="*/ 3024 w 5749"/>
              <a:gd name="T35" fmla="*/ 396 h 5218"/>
              <a:gd name="T36" fmla="*/ 2874 w 5749"/>
              <a:gd name="T37" fmla="*/ 464 h 5218"/>
              <a:gd name="T38" fmla="*/ 2728 w 5749"/>
              <a:gd name="T39" fmla="*/ 535 h 5218"/>
              <a:gd name="T40" fmla="*/ 2583 w 5749"/>
              <a:gd name="T41" fmla="*/ 611 h 5218"/>
              <a:gd name="T42" fmla="*/ 2441 w 5749"/>
              <a:gd name="T43" fmla="*/ 692 h 5218"/>
              <a:gd name="T44" fmla="*/ 2301 w 5749"/>
              <a:gd name="T45" fmla="*/ 777 h 5218"/>
              <a:gd name="T46" fmla="*/ 2165 w 5749"/>
              <a:gd name="T47" fmla="*/ 868 h 5218"/>
              <a:gd name="T48" fmla="*/ 2032 w 5749"/>
              <a:gd name="T49" fmla="*/ 962 h 5218"/>
              <a:gd name="T50" fmla="*/ 1901 w 5749"/>
              <a:gd name="T51" fmla="*/ 1060 h 5218"/>
              <a:gd name="T52" fmla="*/ 1774 w 5749"/>
              <a:gd name="T53" fmla="*/ 1164 h 5218"/>
              <a:gd name="T54" fmla="*/ 1650 w 5749"/>
              <a:gd name="T55" fmla="*/ 1271 h 5218"/>
              <a:gd name="T56" fmla="*/ 1531 w 5749"/>
              <a:gd name="T57" fmla="*/ 1383 h 5218"/>
              <a:gd name="T58" fmla="*/ 1414 w 5749"/>
              <a:gd name="T59" fmla="*/ 1498 h 5218"/>
              <a:gd name="T60" fmla="*/ 1302 w 5749"/>
              <a:gd name="T61" fmla="*/ 1617 h 5218"/>
              <a:gd name="T62" fmla="*/ 1193 w 5749"/>
              <a:gd name="T63" fmla="*/ 1739 h 5218"/>
              <a:gd name="T64" fmla="*/ 1089 w 5749"/>
              <a:gd name="T65" fmla="*/ 1866 h 5218"/>
              <a:gd name="T66" fmla="*/ 989 w 5749"/>
              <a:gd name="T67" fmla="*/ 1995 h 5218"/>
              <a:gd name="T68" fmla="*/ 893 w 5749"/>
              <a:gd name="T69" fmla="*/ 2127 h 5218"/>
              <a:gd name="T70" fmla="*/ 802 w 5749"/>
              <a:gd name="T71" fmla="*/ 2263 h 5218"/>
              <a:gd name="T72" fmla="*/ 715 w 5749"/>
              <a:gd name="T73" fmla="*/ 2401 h 5218"/>
              <a:gd name="T74" fmla="*/ 633 w 5749"/>
              <a:gd name="T75" fmla="*/ 2544 h 5218"/>
              <a:gd name="T76" fmla="*/ 555 w 5749"/>
              <a:gd name="T77" fmla="*/ 2688 h 5218"/>
              <a:gd name="T78" fmla="*/ 482 w 5749"/>
              <a:gd name="T79" fmla="*/ 2834 h 5218"/>
              <a:gd name="T80" fmla="*/ 415 w 5749"/>
              <a:gd name="T81" fmla="*/ 2983 h 5218"/>
              <a:gd name="T82" fmla="*/ 352 w 5749"/>
              <a:gd name="T83" fmla="*/ 3134 h 5218"/>
              <a:gd name="T84" fmla="*/ 294 w 5749"/>
              <a:gd name="T85" fmla="*/ 3287 h 5218"/>
              <a:gd name="T86" fmla="*/ 240 w 5749"/>
              <a:gd name="T87" fmla="*/ 3442 h 5218"/>
              <a:gd name="T88" fmla="*/ 193 w 5749"/>
              <a:gd name="T89" fmla="*/ 3599 h 5218"/>
              <a:gd name="T90" fmla="*/ 150 w 5749"/>
              <a:gd name="T91" fmla="*/ 3757 h 5218"/>
              <a:gd name="T92" fmla="*/ 114 w 5749"/>
              <a:gd name="T93" fmla="*/ 3916 h 5218"/>
              <a:gd name="T94" fmla="*/ 81 w 5749"/>
              <a:gd name="T95" fmla="*/ 4076 h 5218"/>
              <a:gd name="T96" fmla="*/ 54 w 5749"/>
              <a:gd name="T97" fmla="*/ 4238 h 5218"/>
              <a:gd name="T98" fmla="*/ 32 w 5749"/>
              <a:gd name="T99" fmla="*/ 4400 h 5218"/>
              <a:gd name="T100" fmla="*/ 17 w 5749"/>
              <a:gd name="T101" fmla="*/ 4563 h 5218"/>
              <a:gd name="T102" fmla="*/ 6 w 5749"/>
              <a:gd name="T103" fmla="*/ 4726 h 5218"/>
              <a:gd name="T104" fmla="*/ 0 w 5749"/>
              <a:gd name="T105" fmla="*/ 4891 h 5218"/>
              <a:gd name="T106" fmla="*/ 0 w 5749"/>
              <a:gd name="T107" fmla="*/ 5054 h 5218"/>
              <a:gd name="T108" fmla="*/ 6 w 5749"/>
              <a:gd name="T109" fmla="*/ 5218 h 521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5749" h="5218">
                <a:moveTo>
                  <a:pt x="5749" y="62"/>
                </a:moveTo>
                <a:lnTo>
                  <a:pt x="5587" y="39"/>
                </a:lnTo>
                <a:lnTo>
                  <a:pt x="5424" y="21"/>
                </a:lnTo>
                <a:lnTo>
                  <a:pt x="5261" y="9"/>
                </a:lnTo>
                <a:lnTo>
                  <a:pt x="5098" y="2"/>
                </a:lnTo>
                <a:lnTo>
                  <a:pt x="4933" y="0"/>
                </a:lnTo>
                <a:lnTo>
                  <a:pt x="4770" y="4"/>
                </a:lnTo>
                <a:lnTo>
                  <a:pt x="4607" y="13"/>
                </a:lnTo>
                <a:lnTo>
                  <a:pt x="4444" y="28"/>
                </a:lnTo>
                <a:lnTo>
                  <a:pt x="4282" y="48"/>
                </a:lnTo>
                <a:lnTo>
                  <a:pt x="4121" y="73"/>
                </a:lnTo>
                <a:lnTo>
                  <a:pt x="3959" y="104"/>
                </a:lnTo>
                <a:lnTo>
                  <a:pt x="3800" y="140"/>
                </a:lnTo>
                <a:lnTo>
                  <a:pt x="3642" y="180"/>
                </a:lnTo>
                <a:lnTo>
                  <a:pt x="3485" y="227"/>
                </a:lnTo>
                <a:lnTo>
                  <a:pt x="3330" y="279"/>
                </a:lnTo>
                <a:lnTo>
                  <a:pt x="3176" y="336"/>
                </a:lnTo>
                <a:lnTo>
                  <a:pt x="3024" y="396"/>
                </a:lnTo>
                <a:lnTo>
                  <a:pt x="2874" y="464"/>
                </a:lnTo>
                <a:lnTo>
                  <a:pt x="2728" y="535"/>
                </a:lnTo>
                <a:lnTo>
                  <a:pt x="2583" y="611"/>
                </a:lnTo>
                <a:lnTo>
                  <a:pt x="2441" y="692"/>
                </a:lnTo>
                <a:lnTo>
                  <a:pt x="2301" y="777"/>
                </a:lnTo>
                <a:lnTo>
                  <a:pt x="2165" y="868"/>
                </a:lnTo>
                <a:lnTo>
                  <a:pt x="2032" y="962"/>
                </a:lnTo>
                <a:lnTo>
                  <a:pt x="1901" y="1060"/>
                </a:lnTo>
                <a:lnTo>
                  <a:pt x="1774" y="1164"/>
                </a:lnTo>
                <a:lnTo>
                  <a:pt x="1650" y="1271"/>
                </a:lnTo>
                <a:lnTo>
                  <a:pt x="1531" y="1383"/>
                </a:lnTo>
                <a:lnTo>
                  <a:pt x="1414" y="1498"/>
                </a:lnTo>
                <a:lnTo>
                  <a:pt x="1302" y="1617"/>
                </a:lnTo>
                <a:lnTo>
                  <a:pt x="1193" y="1739"/>
                </a:lnTo>
                <a:lnTo>
                  <a:pt x="1089" y="1866"/>
                </a:lnTo>
                <a:lnTo>
                  <a:pt x="989" y="1995"/>
                </a:lnTo>
                <a:lnTo>
                  <a:pt x="893" y="2127"/>
                </a:lnTo>
                <a:lnTo>
                  <a:pt x="802" y="2263"/>
                </a:lnTo>
                <a:lnTo>
                  <a:pt x="715" y="2401"/>
                </a:lnTo>
                <a:lnTo>
                  <a:pt x="633" y="2544"/>
                </a:lnTo>
                <a:lnTo>
                  <a:pt x="555" y="2688"/>
                </a:lnTo>
                <a:lnTo>
                  <a:pt x="482" y="2834"/>
                </a:lnTo>
                <a:lnTo>
                  <a:pt x="415" y="2983"/>
                </a:lnTo>
                <a:lnTo>
                  <a:pt x="352" y="3134"/>
                </a:lnTo>
                <a:lnTo>
                  <a:pt x="294" y="3287"/>
                </a:lnTo>
                <a:lnTo>
                  <a:pt x="240" y="3442"/>
                </a:lnTo>
                <a:lnTo>
                  <a:pt x="193" y="3599"/>
                </a:lnTo>
                <a:lnTo>
                  <a:pt x="150" y="3757"/>
                </a:lnTo>
                <a:lnTo>
                  <a:pt x="114" y="3916"/>
                </a:lnTo>
                <a:lnTo>
                  <a:pt x="81" y="4076"/>
                </a:lnTo>
                <a:lnTo>
                  <a:pt x="54" y="4238"/>
                </a:lnTo>
                <a:lnTo>
                  <a:pt x="32" y="4400"/>
                </a:lnTo>
                <a:lnTo>
                  <a:pt x="17" y="4563"/>
                </a:lnTo>
                <a:lnTo>
                  <a:pt x="6" y="4726"/>
                </a:lnTo>
                <a:lnTo>
                  <a:pt x="0" y="4891"/>
                </a:lnTo>
                <a:lnTo>
                  <a:pt x="0" y="5054"/>
                </a:lnTo>
                <a:lnTo>
                  <a:pt x="6" y="5218"/>
                </a:lnTo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8" name="Freeform 20"/>
          <p:cNvSpPr>
            <a:spLocks/>
          </p:cNvSpPr>
          <p:nvPr/>
        </p:nvSpPr>
        <p:spPr bwMode="auto">
          <a:xfrm>
            <a:off x="4548188" y="5326327"/>
            <a:ext cx="111125" cy="111125"/>
          </a:xfrm>
          <a:custGeom>
            <a:avLst/>
            <a:gdLst>
              <a:gd name="T0" fmla="*/ 284 w 284"/>
              <a:gd name="T1" fmla="*/ 142 h 284"/>
              <a:gd name="T2" fmla="*/ 281 w 284"/>
              <a:gd name="T3" fmla="*/ 115 h 284"/>
              <a:gd name="T4" fmla="*/ 273 w 284"/>
              <a:gd name="T5" fmla="*/ 88 h 284"/>
              <a:gd name="T6" fmla="*/ 261 w 284"/>
              <a:gd name="T7" fmla="*/ 64 h 284"/>
              <a:gd name="T8" fmla="*/ 242 w 284"/>
              <a:gd name="T9" fmla="*/ 43 h 284"/>
              <a:gd name="T10" fmla="*/ 222 w 284"/>
              <a:gd name="T11" fmla="*/ 25 h 284"/>
              <a:gd name="T12" fmla="*/ 197 w 284"/>
              <a:gd name="T13" fmla="*/ 12 h 284"/>
              <a:gd name="T14" fmla="*/ 170 w 284"/>
              <a:gd name="T15" fmla="*/ 4 h 284"/>
              <a:gd name="T16" fmla="*/ 143 w 284"/>
              <a:gd name="T17" fmla="*/ 0 h 284"/>
              <a:gd name="T18" fmla="*/ 114 w 284"/>
              <a:gd name="T19" fmla="*/ 4 h 284"/>
              <a:gd name="T20" fmla="*/ 88 w 284"/>
              <a:gd name="T21" fmla="*/ 12 h 284"/>
              <a:gd name="T22" fmla="*/ 64 w 284"/>
              <a:gd name="T23" fmla="*/ 25 h 284"/>
              <a:gd name="T24" fmla="*/ 42 w 284"/>
              <a:gd name="T25" fmla="*/ 43 h 284"/>
              <a:gd name="T26" fmla="*/ 25 w 284"/>
              <a:gd name="T27" fmla="*/ 64 h 284"/>
              <a:gd name="T28" fmla="*/ 12 w 284"/>
              <a:gd name="T29" fmla="*/ 88 h 284"/>
              <a:gd name="T30" fmla="*/ 4 w 284"/>
              <a:gd name="T31" fmla="*/ 115 h 284"/>
              <a:gd name="T32" fmla="*/ 0 w 284"/>
              <a:gd name="T33" fmla="*/ 142 h 284"/>
              <a:gd name="T34" fmla="*/ 4 w 284"/>
              <a:gd name="T35" fmla="*/ 170 h 284"/>
              <a:gd name="T36" fmla="*/ 12 w 284"/>
              <a:gd name="T37" fmla="*/ 197 h 284"/>
              <a:gd name="T38" fmla="*/ 25 w 284"/>
              <a:gd name="T39" fmla="*/ 221 h 284"/>
              <a:gd name="T40" fmla="*/ 42 w 284"/>
              <a:gd name="T41" fmla="*/ 242 h 284"/>
              <a:gd name="T42" fmla="*/ 64 w 284"/>
              <a:gd name="T43" fmla="*/ 260 h 284"/>
              <a:gd name="T44" fmla="*/ 88 w 284"/>
              <a:gd name="T45" fmla="*/ 273 h 284"/>
              <a:gd name="T46" fmla="*/ 114 w 284"/>
              <a:gd name="T47" fmla="*/ 281 h 284"/>
              <a:gd name="T48" fmla="*/ 143 w 284"/>
              <a:gd name="T49" fmla="*/ 284 h 284"/>
              <a:gd name="T50" fmla="*/ 170 w 284"/>
              <a:gd name="T51" fmla="*/ 281 h 284"/>
              <a:gd name="T52" fmla="*/ 197 w 284"/>
              <a:gd name="T53" fmla="*/ 273 h 284"/>
              <a:gd name="T54" fmla="*/ 222 w 284"/>
              <a:gd name="T55" fmla="*/ 260 h 284"/>
              <a:gd name="T56" fmla="*/ 242 w 284"/>
              <a:gd name="T57" fmla="*/ 242 h 284"/>
              <a:gd name="T58" fmla="*/ 261 w 284"/>
              <a:gd name="T59" fmla="*/ 221 h 284"/>
              <a:gd name="T60" fmla="*/ 273 w 284"/>
              <a:gd name="T61" fmla="*/ 197 h 284"/>
              <a:gd name="T62" fmla="*/ 281 w 284"/>
              <a:gd name="T63" fmla="*/ 170 h 284"/>
              <a:gd name="T64" fmla="*/ 284 w 284"/>
              <a:gd name="T65" fmla="*/ 142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4" h="284">
                <a:moveTo>
                  <a:pt x="284" y="142"/>
                </a:moveTo>
                <a:lnTo>
                  <a:pt x="281" y="115"/>
                </a:lnTo>
                <a:lnTo>
                  <a:pt x="273" y="88"/>
                </a:lnTo>
                <a:lnTo>
                  <a:pt x="261" y="64"/>
                </a:lnTo>
                <a:lnTo>
                  <a:pt x="242" y="43"/>
                </a:lnTo>
                <a:lnTo>
                  <a:pt x="222" y="25"/>
                </a:lnTo>
                <a:lnTo>
                  <a:pt x="197" y="12"/>
                </a:lnTo>
                <a:lnTo>
                  <a:pt x="170" y="4"/>
                </a:lnTo>
                <a:lnTo>
                  <a:pt x="143" y="0"/>
                </a:lnTo>
                <a:lnTo>
                  <a:pt x="114" y="4"/>
                </a:lnTo>
                <a:lnTo>
                  <a:pt x="88" y="12"/>
                </a:lnTo>
                <a:lnTo>
                  <a:pt x="64" y="25"/>
                </a:lnTo>
                <a:lnTo>
                  <a:pt x="42" y="43"/>
                </a:lnTo>
                <a:lnTo>
                  <a:pt x="25" y="64"/>
                </a:lnTo>
                <a:lnTo>
                  <a:pt x="12" y="88"/>
                </a:lnTo>
                <a:lnTo>
                  <a:pt x="4" y="115"/>
                </a:lnTo>
                <a:lnTo>
                  <a:pt x="0" y="142"/>
                </a:lnTo>
                <a:lnTo>
                  <a:pt x="4" y="170"/>
                </a:lnTo>
                <a:lnTo>
                  <a:pt x="12" y="197"/>
                </a:lnTo>
                <a:lnTo>
                  <a:pt x="25" y="221"/>
                </a:lnTo>
                <a:lnTo>
                  <a:pt x="42" y="242"/>
                </a:lnTo>
                <a:lnTo>
                  <a:pt x="64" y="260"/>
                </a:lnTo>
                <a:lnTo>
                  <a:pt x="88" y="273"/>
                </a:lnTo>
                <a:lnTo>
                  <a:pt x="114" y="281"/>
                </a:lnTo>
                <a:lnTo>
                  <a:pt x="143" y="284"/>
                </a:lnTo>
                <a:lnTo>
                  <a:pt x="170" y="281"/>
                </a:lnTo>
                <a:lnTo>
                  <a:pt x="197" y="273"/>
                </a:lnTo>
                <a:lnTo>
                  <a:pt x="222" y="260"/>
                </a:lnTo>
                <a:lnTo>
                  <a:pt x="242" y="242"/>
                </a:lnTo>
                <a:lnTo>
                  <a:pt x="261" y="221"/>
                </a:lnTo>
                <a:lnTo>
                  <a:pt x="273" y="197"/>
                </a:lnTo>
                <a:lnTo>
                  <a:pt x="281" y="170"/>
                </a:lnTo>
                <a:lnTo>
                  <a:pt x="284" y="14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33"/>
          <p:cNvSpPr>
            <a:spLocks/>
          </p:cNvSpPr>
          <p:nvPr/>
        </p:nvSpPr>
        <p:spPr bwMode="auto">
          <a:xfrm>
            <a:off x="6696035" y="3880925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2" name="Freeform 34"/>
          <p:cNvSpPr>
            <a:spLocks/>
          </p:cNvSpPr>
          <p:nvPr/>
        </p:nvSpPr>
        <p:spPr bwMode="auto">
          <a:xfrm>
            <a:off x="4556125" y="2454547"/>
            <a:ext cx="111125" cy="112713"/>
          </a:xfrm>
          <a:custGeom>
            <a:avLst/>
            <a:gdLst>
              <a:gd name="T0" fmla="*/ 284 w 284"/>
              <a:gd name="T1" fmla="*/ 141 h 284"/>
              <a:gd name="T2" fmla="*/ 281 w 284"/>
              <a:gd name="T3" fmla="*/ 114 h 284"/>
              <a:gd name="T4" fmla="*/ 273 w 284"/>
              <a:gd name="T5" fmla="*/ 87 h 284"/>
              <a:gd name="T6" fmla="*/ 261 w 284"/>
              <a:gd name="T7" fmla="*/ 62 h 284"/>
              <a:gd name="T8" fmla="*/ 242 w 284"/>
              <a:gd name="T9" fmla="*/ 42 h 284"/>
              <a:gd name="T10" fmla="*/ 222 w 284"/>
              <a:gd name="T11" fmla="*/ 24 h 284"/>
              <a:gd name="T12" fmla="*/ 197 w 284"/>
              <a:gd name="T13" fmla="*/ 11 h 284"/>
              <a:gd name="T14" fmla="*/ 170 w 284"/>
              <a:gd name="T15" fmla="*/ 3 h 284"/>
              <a:gd name="T16" fmla="*/ 143 w 284"/>
              <a:gd name="T17" fmla="*/ 0 h 284"/>
              <a:gd name="T18" fmla="*/ 114 w 284"/>
              <a:gd name="T19" fmla="*/ 3 h 284"/>
              <a:gd name="T20" fmla="*/ 88 w 284"/>
              <a:gd name="T21" fmla="*/ 11 h 284"/>
              <a:gd name="T22" fmla="*/ 64 w 284"/>
              <a:gd name="T23" fmla="*/ 24 h 284"/>
              <a:gd name="T24" fmla="*/ 42 w 284"/>
              <a:gd name="T25" fmla="*/ 42 h 284"/>
              <a:gd name="T26" fmla="*/ 25 w 284"/>
              <a:gd name="T27" fmla="*/ 62 h 284"/>
              <a:gd name="T28" fmla="*/ 12 w 284"/>
              <a:gd name="T29" fmla="*/ 87 h 284"/>
              <a:gd name="T30" fmla="*/ 4 w 284"/>
              <a:gd name="T31" fmla="*/ 114 h 284"/>
              <a:gd name="T32" fmla="*/ 0 w 284"/>
              <a:gd name="T33" fmla="*/ 141 h 284"/>
              <a:gd name="T34" fmla="*/ 4 w 284"/>
              <a:gd name="T35" fmla="*/ 169 h 284"/>
              <a:gd name="T36" fmla="*/ 12 w 284"/>
              <a:gd name="T37" fmla="*/ 196 h 284"/>
              <a:gd name="T38" fmla="*/ 25 w 284"/>
              <a:gd name="T39" fmla="*/ 220 h 284"/>
              <a:gd name="T40" fmla="*/ 42 w 284"/>
              <a:gd name="T41" fmla="*/ 241 h 284"/>
              <a:gd name="T42" fmla="*/ 64 w 284"/>
              <a:gd name="T43" fmla="*/ 259 h 284"/>
              <a:gd name="T44" fmla="*/ 88 w 284"/>
              <a:gd name="T45" fmla="*/ 272 h 284"/>
              <a:gd name="T46" fmla="*/ 114 w 284"/>
              <a:gd name="T47" fmla="*/ 280 h 284"/>
              <a:gd name="T48" fmla="*/ 143 w 284"/>
              <a:gd name="T49" fmla="*/ 284 h 284"/>
              <a:gd name="T50" fmla="*/ 170 w 284"/>
              <a:gd name="T51" fmla="*/ 280 h 284"/>
              <a:gd name="T52" fmla="*/ 197 w 284"/>
              <a:gd name="T53" fmla="*/ 272 h 284"/>
              <a:gd name="T54" fmla="*/ 222 w 284"/>
              <a:gd name="T55" fmla="*/ 259 h 284"/>
              <a:gd name="T56" fmla="*/ 242 w 284"/>
              <a:gd name="T57" fmla="*/ 241 h 284"/>
              <a:gd name="T58" fmla="*/ 261 w 284"/>
              <a:gd name="T59" fmla="*/ 220 h 284"/>
              <a:gd name="T60" fmla="*/ 273 w 284"/>
              <a:gd name="T61" fmla="*/ 196 h 284"/>
              <a:gd name="T62" fmla="*/ 281 w 284"/>
              <a:gd name="T63" fmla="*/ 169 h 284"/>
              <a:gd name="T64" fmla="*/ 284 w 284"/>
              <a:gd name="T65" fmla="*/ 141 h 2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4" h="284">
                <a:moveTo>
                  <a:pt x="284" y="141"/>
                </a:moveTo>
                <a:lnTo>
                  <a:pt x="281" y="114"/>
                </a:lnTo>
                <a:lnTo>
                  <a:pt x="273" y="87"/>
                </a:lnTo>
                <a:lnTo>
                  <a:pt x="261" y="62"/>
                </a:lnTo>
                <a:lnTo>
                  <a:pt x="242" y="42"/>
                </a:lnTo>
                <a:lnTo>
                  <a:pt x="222" y="24"/>
                </a:lnTo>
                <a:lnTo>
                  <a:pt x="197" y="11"/>
                </a:lnTo>
                <a:lnTo>
                  <a:pt x="170" y="3"/>
                </a:lnTo>
                <a:lnTo>
                  <a:pt x="143" y="0"/>
                </a:lnTo>
                <a:lnTo>
                  <a:pt x="114" y="3"/>
                </a:lnTo>
                <a:lnTo>
                  <a:pt x="88" y="11"/>
                </a:lnTo>
                <a:lnTo>
                  <a:pt x="64" y="24"/>
                </a:lnTo>
                <a:lnTo>
                  <a:pt x="42" y="42"/>
                </a:lnTo>
                <a:lnTo>
                  <a:pt x="25" y="62"/>
                </a:lnTo>
                <a:lnTo>
                  <a:pt x="12" y="87"/>
                </a:lnTo>
                <a:lnTo>
                  <a:pt x="4" y="114"/>
                </a:lnTo>
                <a:lnTo>
                  <a:pt x="0" y="141"/>
                </a:lnTo>
                <a:lnTo>
                  <a:pt x="4" y="169"/>
                </a:lnTo>
                <a:lnTo>
                  <a:pt x="12" y="196"/>
                </a:lnTo>
                <a:lnTo>
                  <a:pt x="25" y="220"/>
                </a:lnTo>
                <a:lnTo>
                  <a:pt x="42" y="241"/>
                </a:lnTo>
                <a:lnTo>
                  <a:pt x="64" y="259"/>
                </a:lnTo>
                <a:lnTo>
                  <a:pt x="88" y="272"/>
                </a:lnTo>
                <a:lnTo>
                  <a:pt x="114" y="280"/>
                </a:lnTo>
                <a:lnTo>
                  <a:pt x="143" y="284"/>
                </a:lnTo>
                <a:lnTo>
                  <a:pt x="170" y="280"/>
                </a:lnTo>
                <a:lnTo>
                  <a:pt x="197" y="272"/>
                </a:lnTo>
                <a:lnTo>
                  <a:pt x="222" y="259"/>
                </a:lnTo>
                <a:lnTo>
                  <a:pt x="242" y="241"/>
                </a:lnTo>
                <a:lnTo>
                  <a:pt x="261" y="220"/>
                </a:lnTo>
                <a:lnTo>
                  <a:pt x="273" y="196"/>
                </a:lnTo>
                <a:lnTo>
                  <a:pt x="281" y="169"/>
                </a:lnTo>
                <a:lnTo>
                  <a:pt x="284" y="141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3" name="Freeform 35"/>
          <p:cNvSpPr>
            <a:spLocks/>
          </p:cNvSpPr>
          <p:nvPr/>
        </p:nvSpPr>
        <p:spPr bwMode="auto">
          <a:xfrm>
            <a:off x="2401901" y="3874575"/>
            <a:ext cx="112713" cy="112713"/>
          </a:xfrm>
          <a:custGeom>
            <a:avLst/>
            <a:gdLst>
              <a:gd name="T0" fmla="*/ 283 w 283"/>
              <a:gd name="T1" fmla="*/ 142 h 283"/>
              <a:gd name="T2" fmla="*/ 281 w 283"/>
              <a:gd name="T3" fmla="*/ 114 h 283"/>
              <a:gd name="T4" fmla="*/ 273 w 283"/>
              <a:gd name="T5" fmla="*/ 88 h 283"/>
              <a:gd name="T6" fmla="*/ 260 w 283"/>
              <a:gd name="T7" fmla="*/ 63 h 283"/>
              <a:gd name="T8" fmla="*/ 242 w 283"/>
              <a:gd name="T9" fmla="*/ 41 h 283"/>
              <a:gd name="T10" fmla="*/ 220 w 283"/>
              <a:gd name="T11" fmla="*/ 24 h 283"/>
              <a:gd name="T12" fmla="*/ 195 w 283"/>
              <a:gd name="T13" fmla="*/ 10 h 283"/>
              <a:gd name="T14" fmla="*/ 169 w 283"/>
              <a:gd name="T15" fmla="*/ 2 h 283"/>
              <a:gd name="T16" fmla="*/ 142 w 283"/>
              <a:gd name="T17" fmla="*/ 0 h 283"/>
              <a:gd name="T18" fmla="*/ 114 w 283"/>
              <a:gd name="T19" fmla="*/ 2 h 283"/>
              <a:gd name="T20" fmla="*/ 88 w 283"/>
              <a:gd name="T21" fmla="*/ 10 h 283"/>
              <a:gd name="T22" fmla="*/ 63 w 283"/>
              <a:gd name="T23" fmla="*/ 24 h 283"/>
              <a:gd name="T24" fmla="*/ 41 w 283"/>
              <a:gd name="T25" fmla="*/ 41 h 283"/>
              <a:gd name="T26" fmla="*/ 24 w 283"/>
              <a:gd name="T27" fmla="*/ 63 h 283"/>
              <a:gd name="T28" fmla="*/ 11 w 283"/>
              <a:gd name="T29" fmla="*/ 88 h 283"/>
              <a:gd name="T30" fmla="*/ 2 w 283"/>
              <a:gd name="T31" fmla="*/ 114 h 283"/>
              <a:gd name="T32" fmla="*/ 0 w 283"/>
              <a:gd name="T33" fmla="*/ 142 h 283"/>
              <a:gd name="T34" fmla="*/ 2 w 283"/>
              <a:gd name="T35" fmla="*/ 169 h 283"/>
              <a:gd name="T36" fmla="*/ 11 w 283"/>
              <a:gd name="T37" fmla="*/ 195 h 283"/>
              <a:gd name="T38" fmla="*/ 24 w 283"/>
              <a:gd name="T39" fmla="*/ 220 h 283"/>
              <a:gd name="T40" fmla="*/ 41 w 283"/>
              <a:gd name="T41" fmla="*/ 242 h 283"/>
              <a:gd name="T42" fmla="*/ 63 w 283"/>
              <a:gd name="T43" fmla="*/ 259 h 283"/>
              <a:gd name="T44" fmla="*/ 88 w 283"/>
              <a:gd name="T45" fmla="*/ 273 h 283"/>
              <a:gd name="T46" fmla="*/ 114 w 283"/>
              <a:gd name="T47" fmla="*/ 281 h 283"/>
              <a:gd name="T48" fmla="*/ 142 w 283"/>
              <a:gd name="T49" fmla="*/ 283 h 283"/>
              <a:gd name="T50" fmla="*/ 169 w 283"/>
              <a:gd name="T51" fmla="*/ 281 h 283"/>
              <a:gd name="T52" fmla="*/ 195 w 283"/>
              <a:gd name="T53" fmla="*/ 273 h 283"/>
              <a:gd name="T54" fmla="*/ 220 w 283"/>
              <a:gd name="T55" fmla="*/ 259 h 283"/>
              <a:gd name="T56" fmla="*/ 242 w 283"/>
              <a:gd name="T57" fmla="*/ 242 h 283"/>
              <a:gd name="T58" fmla="*/ 260 w 283"/>
              <a:gd name="T59" fmla="*/ 220 h 283"/>
              <a:gd name="T60" fmla="*/ 273 w 283"/>
              <a:gd name="T61" fmla="*/ 195 h 283"/>
              <a:gd name="T62" fmla="*/ 281 w 283"/>
              <a:gd name="T63" fmla="*/ 169 h 283"/>
              <a:gd name="T64" fmla="*/ 283 w 283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3" h="283">
                <a:moveTo>
                  <a:pt x="283" y="142"/>
                </a:moveTo>
                <a:lnTo>
                  <a:pt x="281" y="114"/>
                </a:lnTo>
                <a:lnTo>
                  <a:pt x="273" y="88"/>
                </a:lnTo>
                <a:lnTo>
                  <a:pt x="260" y="63"/>
                </a:lnTo>
                <a:lnTo>
                  <a:pt x="242" y="41"/>
                </a:lnTo>
                <a:lnTo>
                  <a:pt x="220" y="24"/>
                </a:lnTo>
                <a:lnTo>
                  <a:pt x="195" y="10"/>
                </a:lnTo>
                <a:lnTo>
                  <a:pt x="169" y="2"/>
                </a:lnTo>
                <a:lnTo>
                  <a:pt x="142" y="0"/>
                </a:lnTo>
                <a:lnTo>
                  <a:pt x="114" y="2"/>
                </a:lnTo>
                <a:lnTo>
                  <a:pt x="88" y="10"/>
                </a:lnTo>
                <a:lnTo>
                  <a:pt x="63" y="24"/>
                </a:lnTo>
                <a:lnTo>
                  <a:pt x="41" y="41"/>
                </a:lnTo>
                <a:lnTo>
                  <a:pt x="24" y="63"/>
                </a:lnTo>
                <a:lnTo>
                  <a:pt x="11" y="88"/>
                </a:lnTo>
                <a:lnTo>
                  <a:pt x="2" y="114"/>
                </a:lnTo>
                <a:lnTo>
                  <a:pt x="0" y="142"/>
                </a:lnTo>
                <a:lnTo>
                  <a:pt x="2" y="169"/>
                </a:lnTo>
                <a:lnTo>
                  <a:pt x="11" y="195"/>
                </a:lnTo>
                <a:lnTo>
                  <a:pt x="24" y="220"/>
                </a:lnTo>
                <a:lnTo>
                  <a:pt x="41" y="242"/>
                </a:lnTo>
                <a:lnTo>
                  <a:pt x="63" y="259"/>
                </a:lnTo>
                <a:lnTo>
                  <a:pt x="88" y="273"/>
                </a:lnTo>
                <a:lnTo>
                  <a:pt x="114" y="281"/>
                </a:lnTo>
                <a:lnTo>
                  <a:pt x="142" y="283"/>
                </a:lnTo>
                <a:lnTo>
                  <a:pt x="169" y="281"/>
                </a:lnTo>
                <a:lnTo>
                  <a:pt x="195" y="273"/>
                </a:lnTo>
                <a:lnTo>
                  <a:pt x="220" y="259"/>
                </a:lnTo>
                <a:lnTo>
                  <a:pt x="242" y="242"/>
                </a:lnTo>
                <a:lnTo>
                  <a:pt x="260" y="220"/>
                </a:lnTo>
                <a:lnTo>
                  <a:pt x="273" y="195"/>
                </a:lnTo>
                <a:lnTo>
                  <a:pt x="281" y="169"/>
                </a:lnTo>
                <a:lnTo>
                  <a:pt x="283" y="142"/>
                </a:lnTo>
                <a:close/>
              </a:path>
            </a:pathLst>
          </a:custGeom>
          <a:solidFill>
            <a:schemeClr val="tx1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20930" y="1469890"/>
            <a:ext cx="21195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Join A and D.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48996" y="4518880"/>
            <a:ext cx="29718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With D as centre and DA' as radius, located point F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7368" y="2763827"/>
            <a:ext cx="28194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With O as centre and OA as radius, mark A'.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597735" y="1051065"/>
            <a:ext cx="35431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Bisect AF by a perpendicular which crosses AO at G, and DE  at H.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762627" y="2698810"/>
            <a:ext cx="2362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Mark OG = OG’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n-NO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and OH = OH’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953000" y="5257562"/>
            <a:ext cx="41873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• G, G', H and H' become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CENTERS </a:t>
            </a:r>
            <a:r>
              <a:rPr kumimoji="0" lang="en-IN" sz="2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for four tangent  circle arcs forming a curve approximating the shape of an ellipse.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950822" y="375233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4544111" y="3861354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555946" y="2546202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4345463" y="493287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3" name="TextBox 82"/>
          <p:cNvSpPr txBox="1"/>
          <p:nvPr/>
        </p:nvSpPr>
        <p:spPr>
          <a:xfrm>
            <a:off x="6938963" y="375233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673824" y="1726409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A’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3560812" y="281833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" name="Straight Connector 5"/>
          <p:cNvCxnSpPr>
            <a:stCxn id="58" idx="24"/>
          </p:cNvCxnSpPr>
          <p:nvPr/>
        </p:nvCxnSpPr>
        <p:spPr>
          <a:xfrm>
            <a:off x="4604142" y="5437452"/>
            <a:ext cx="4" cy="576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772608" y="202938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H’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112723" y="3897009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5750801" y="3915817"/>
            <a:ext cx="388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G’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4742227" y="5529633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9" name="Freeform 17"/>
          <p:cNvSpPr>
            <a:spLocks/>
          </p:cNvSpPr>
          <p:nvPr/>
        </p:nvSpPr>
        <p:spPr bwMode="auto">
          <a:xfrm>
            <a:off x="3160713" y="3366294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0" name="Freeform 17"/>
          <p:cNvSpPr>
            <a:spLocks/>
          </p:cNvSpPr>
          <p:nvPr/>
        </p:nvSpPr>
        <p:spPr bwMode="auto">
          <a:xfrm>
            <a:off x="3489435" y="3885156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1" name="Freeform 17"/>
          <p:cNvSpPr>
            <a:spLocks/>
          </p:cNvSpPr>
          <p:nvPr/>
        </p:nvSpPr>
        <p:spPr bwMode="auto">
          <a:xfrm>
            <a:off x="5614790" y="3879850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2" name="Freeform 17"/>
          <p:cNvSpPr>
            <a:spLocks/>
          </p:cNvSpPr>
          <p:nvPr/>
        </p:nvSpPr>
        <p:spPr bwMode="auto">
          <a:xfrm>
            <a:off x="4559993" y="1709699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I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3" name="Freeform 17"/>
          <p:cNvSpPr>
            <a:spLocks/>
          </p:cNvSpPr>
          <p:nvPr/>
        </p:nvSpPr>
        <p:spPr bwMode="auto">
          <a:xfrm>
            <a:off x="4544009" y="2281521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4" name="Freeform 17"/>
          <p:cNvSpPr>
            <a:spLocks/>
          </p:cNvSpPr>
          <p:nvPr/>
        </p:nvSpPr>
        <p:spPr bwMode="auto">
          <a:xfrm>
            <a:off x="3927475" y="2851151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5" name="Freeform 17"/>
          <p:cNvSpPr>
            <a:spLocks/>
          </p:cNvSpPr>
          <p:nvPr/>
        </p:nvSpPr>
        <p:spPr bwMode="auto">
          <a:xfrm>
            <a:off x="4545645" y="5486400"/>
            <a:ext cx="111125" cy="112713"/>
          </a:xfrm>
          <a:custGeom>
            <a:avLst/>
            <a:gdLst>
              <a:gd name="T0" fmla="*/ 282 w 282"/>
              <a:gd name="T1" fmla="*/ 142 h 283"/>
              <a:gd name="T2" fmla="*/ 280 w 282"/>
              <a:gd name="T3" fmla="*/ 114 h 283"/>
              <a:gd name="T4" fmla="*/ 272 w 282"/>
              <a:gd name="T5" fmla="*/ 88 h 283"/>
              <a:gd name="T6" fmla="*/ 259 w 282"/>
              <a:gd name="T7" fmla="*/ 63 h 283"/>
              <a:gd name="T8" fmla="*/ 241 w 282"/>
              <a:gd name="T9" fmla="*/ 41 h 283"/>
              <a:gd name="T10" fmla="*/ 220 w 282"/>
              <a:gd name="T11" fmla="*/ 24 h 283"/>
              <a:gd name="T12" fmla="*/ 196 w 282"/>
              <a:gd name="T13" fmla="*/ 10 h 283"/>
              <a:gd name="T14" fmla="*/ 168 w 282"/>
              <a:gd name="T15" fmla="*/ 2 h 283"/>
              <a:gd name="T16" fmla="*/ 141 w 282"/>
              <a:gd name="T17" fmla="*/ 0 h 283"/>
              <a:gd name="T18" fmla="*/ 114 w 282"/>
              <a:gd name="T19" fmla="*/ 2 h 283"/>
              <a:gd name="T20" fmla="*/ 87 w 282"/>
              <a:gd name="T21" fmla="*/ 10 h 283"/>
              <a:gd name="T22" fmla="*/ 62 w 282"/>
              <a:gd name="T23" fmla="*/ 24 h 283"/>
              <a:gd name="T24" fmla="*/ 42 w 282"/>
              <a:gd name="T25" fmla="*/ 41 h 283"/>
              <a:gd name="T26" fmla="*/ 24 w 282"/>
              <a:gd name="T27" fmla="*/ 63 h 283"/>
              <a:gd name="T28" fmla="*/ 11 w 282"/>
              <a:gd name="T29" fmla="*/ 88 h 283"/>
              <a:gd name="T30" fmla="*/ 3 w 282"/>
              <a:gd name="T31" fmla="*/ 114 h 283"/>
              <a:gd name="T32" fmla="*/ 0 w 282"/>
              <a:gd name="T33" fmla="*/ 142 h 283"/>
              <a:gd name="T34" fmla="*/ 3 w 282"/>
              <a:gd name="T35" fmla="*/ 169 h 283"/>
              <a:gd name="T36" fmla="*/ 11 w 282"/>
              <a:gd name="T37" fmla="*/ 195 h 283"/>
              <a:gd name="T38" fmla="*/ 24 w 282"/>
              <a:gd name="T39" fmla="*/ 220 h 283"/>
              <a:gd name="T40" fmla="*/ 42 w 282"/>
              <a:gd name="T41" fmla="*/ 242 h 283"/>
              <a:gd name="T42" fmla="*/ 62 w 282"/>
              <a:gd name="T43" fmla="*/ 259 h 283"/>
              <a:gd name="T44" fmla="*/ 87 w 282"/>
              <a:gd name="T45" fmla="*/ 273 h 283"/>
              <a:gd name="T46" fmla="*/ 114 w 282"/>
              <a:gd name="T47" fmla="*/ 281 h 283"/>
              <a:gd name="T48" fmla="*/ 141 w 282"/>
              <a:gd name="T49" fmla="*/ 283 h 283"/>
              <a:gd name="T50" fmla="*/ 168 w 282"/>
              <a:gd name="T51" fmla="*/ 281 h 283"/>
              <a:gd name="T52" fmla="*/ 196 w 282"/>
              <a:gd name="T53" fmla="*/ 273 h 283"/>
              <a:gd name="T54" fmla="*/ 220 w 282"/>
              <a:gd name="T55" fmla="*/ 259 h 283"/>
              <a:gd name="T56" fmla="*/ 241 w 282"/>
              <a:gd name="T57" fmla="*/ 242 h 283"/>
              <a:gd name="T58" fmla="*/ 259 w 282"/>
              <a:gd name="T59" fmla="*/ 220 h 283"/>
              <a:gd name="T60" fmla="*/ 272 w 282"/>
              <a:gd name="T61" fmla="*/ 195 h 283"/>
              <a:gd name="T62" fmla="*/ 280 w 282"/>
              <a:gd name="T63" fmla="*/ 169 h 283"/>
              <a:gd name="T64" fmla="*/ 282 w 282"/>
              <a:gd name="T65" fmla="*/ 142 h 2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282" h="283">
                <a:moveTo>
                  <a:pt x="282" y="142"/>
                </a:moveTo>
                <a:lnTo>
                  <a:pt x="280" y="114"/>
                </a:lnTo>
                <a:lnTo>
                  <a:pt x="272" y="88"/>
                </a:lnTo>
                <a:lnTo>
                  <a:pt x="259" y="63"/>
                </a:lnTo>
                <a:lnTo>
                  <a:pt x="241" y="41"/>
                </a:lnTo>
                <a:lnTo>
                  <a:pt x="220" y="24"/>
                </a:lnTo>
                <a:lnTo>
                  <a:pt x="196" y="10"/>
                </a:lnTo>
                <a:lnTo>
                  <a:pt x="168" y="2"/>
                </a:lnTo>
                <a:lnTo>
                  <a:pt x="141" y="0"/>
                </a:lnTo>
                <a:lnTo>
                  <a:pt x="114" y="2"/>
                </a:lnTo>
                <a:lnTo>
                  <a:pt x="87" y="10"/>
                </a:lnTo>
                <a:lnTo>
                  <a:pt x="62" y="24"/>
                </a:lnTo>
                <a:lnTo>
                  <a:pt x="42" y="41"/>
                </a:lnTo>
                <a:lnTo>
                  <a:pt x="24" y="63"/>
                </a:lnTo>
                <a:lnTo>
                  <a:pt x="11" y="88"/>
                </a:lnTo>
                <a:lnTo>
                  <a:pt x="3" y="114"/>
                </a:lnTo>
                <a:lnTo>
                  <a:pt x="0" y="142"/>
                </a:lnTo>
                <a:lnTo>
                  <a:pt x="3" y="169"/>
                </a:lnTo>
                <a:lnTo>
                  <a:pt x="11" y="195"/>
                </a:lnTo>
                <a:lnTo>
                  <a:pt x="24" y="220"/>
                </a:lnTo>
                <a:lnTo>
                  <a:pt x="42" y="242"/>
                </a:lnTo>
                <a:lnTo>
                  <a:pt x="62" y="259"/>
                </a:lnTo>
                <a:lnTo>
                  <a:pt x="87" y="273"/>
                </a:lnTo>
                <a:lnTo>
                  <a:pt x="114" y="281"/>
                </a:lnTo>
                <a:lnTo>
                  <a:pt x="141" y="283"/>
                </a:lnTo>
                <a:lnTo>
                  <a:pt x="168" y="281"/>
                </a:lnTo>
                <a:lnTo>
                  <a:pt x="196" y="273"/>
                </a:lnTo>
                <a:lnTo>
                  <a:pt x="220" y="259"/>
                </a:lnTo>
                <a:lnTo>
                  <a:pt x="241" y="242"/>
                </a:lnTo>
                <a:lnTo>
                  <a:pt x="259" y="220"/>
                </a:lnTo>
                <a:lnTo>
                  <a:pt x="272" y="195"/>
                </a:lnTo>
                <a:lnTo>
                  <a:pt x="280" y="169"/>
                </a:lnTo>
                <a:lnTo>
                  <a:pt x="282" y="142"/>
                </a:lnTo>
                <a:close/>
              </a:path>
            </a:pathLst>
          </a:custGeom>
          <a:solidFill>
            <a:srgbClr val="FF0000"/>
          </a:solidFill>
          <a:ln w="28575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flipV="1">
            <a:off x="4595853" y="1473200"/>
            <a:ext cx="395" cy="10213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45" idx="0"/>
            <a:endCxn id="43" idx="0"/>
          </p:cNvCxnSpPr>
          <p:nvPr/>
        </p:nvCxnSpPr>
        <p:spPr>
          <a:xfrm flipH="1">
            <a:off x="2447725" y="2508251"/>
            <a:ext cx="2160000" cy="14287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Arc 75"/>
          <p:cNvSpPr>
            <a:spLocks noChangeAspect="1"/>
          </p:cNvSpPr>
          <p:nvPr/>
        </p:nvSpPr>
        <p:spPr>
          <a:xfrm rot="18900000">
            <a:off x="1874053" y="2496737"/>
            <a:ext cx="5468493" cy="5468493"/>
          </a:xfrm>
          <a:prstGeom prst="arc">
            <a:avLst>
              <a:gd name="adj1" fmla="val 16703387"/>
              <a:gd name="adj2" fmla="val 21089252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7" name="Arc 96"/>
          <p:cNvSpPr>
            <a:spLocks noChangeAspect="1"/>
          </p:cNvSpPr>
          <p:nvPr/>
        </p:nvSpPr>
        <p:spPr>
          <a:xfrm rot="13500000">
            <a:off x="2465555" y="2896945"/>
            <a:ext cx="2071399" cy="2071399"/>
          </a:xfrm>
          <a:prstGeom prst="arc">
            <a:avLst>
              <a:gd name="adj1" fmla="val 15297265"/>
              <a:gd name="adj2" fmla="val 883638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2" name="Arc 101"/>
          <p:cNvSpPr>
            <a:spLocks noChangeAspect="1"/>
          </p:cNvSpPr>
          <p:nvPr/>
        </p:nvSpPr>
        <p:spPr>
          <a:xfrm rot="8100000">
            <a:off x="1878889" y="-100798"/>
            <a:ext cx="5474411" cy="5474411"/>
          </a:xfrm>
          <a:prstGeom prst="arc">
            <a:avLst>
              <a:gd name="adj1" fmla="val 16703387"/>
              <a:gd name="adj2" fmla="val 21089252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3" name="Arc 102"/>
          <p:cNvSpPr>
            <a:spLocks noChangeAspect="1"/>
          </p:cNvSpPr>
          <p:nvPr/>
        </p:nvSpPr>
        <p:spPr>
          <a:xfrm rot="2700000">
            <a:off x="4632121" y="2886671"/>
            <a:ext cx="2112827" cy="2112827"/>
          </a:xfrm>
          <a:prstGeom prst="arc">
            <a:avLst>
              <a:gd name="adj1" fmla="val 15297265"/>
              <a:gd name="adj2" fmla="val 883638"/>
            </a:avLst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33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A3584975-C9FC-433B-A816-CC61DDE82847}"/>
                  </a:ext>
                </a:extLst>
              </p14:cNvPr>
              <p14:cNvContentPartPr/>
              <p14:nvPr/>
            </p14:nvContentPartPr>
            <p14:xfrm>
              <a:off x="2816280" y="2809800"/>
              <a:ext cx="3638880" cy="22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A3584975-C9FC-433B-A816-CC61DDE8284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06920" y="2800440"/>
                <a:ext cx="3657600" cy="231156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F86E50C8-A59A-4CBF-B251-FC16C298F62A}"/>
              </a:ext>
            </a:extLst>
          </p:cNvPr>
          <p:cNvSpPr txBox="1"/>
          <p:nvPr/>
        </p:nvSpPr>
        <p:spPr>
          <a:xfrm>
            <a:off x="1358819" y="6482356"/>
            <a:ext cx="2607044" cy="40011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2060"/>
                </a:solidFill>
              </a:rPr>
              <a:t>Approximate method</a:t>
            </a:r>
            <a:endParaRPr lang="en-IN" sz="2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842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3" grpId="0" animBg="1"/>
      <p:bldP spid="54" grpId="0" animBg="1"/>
      <p:bldP spid="38" grpId="0"/>
      <p:bldP spid="39" grpId="0"/>
      <p:bldP spid="40" grpId="0"/>
      <p:bldP spid="42" grpId="0"/>
      <p:bldP spid="78" grpId="0"/>
      <p:bldP spid="79" grpId="0"/>
      <p:bldP spid="3" grpId="0"/>
      <p:bldP spid="84" grpId="0"/>
      <p:bldP spid="85" grpId="0"/>
      <p:bldP spid="86" grpId="0"/>
      <p:bldP spid="87" grpId="0"/>
      <p:bldP spid="88" grpId="0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76" grpId="0" animBg="1"/>
      <p:bldP spid="97" grpId="0" animBg="1"/>
      <p:bldP spid="102" grpId="0" animBg="1"/>
      <p:bldP spid="103" grpId="0" animBg="1"/>
      <p:bldP spid="5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 rot="5400000">
            <a:off x="343694" y="4985017"/>
            <a:ext cx="2209006" cy="79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Arc 5"/>
          <p:cNvSpPr/>
          <p:nvPr/>
        </p:nvSpPr>
        <p:spPr>
          <a:xfrm rot="8298010">
            <a:off x="125331" y="2564904"/>
            <a:ext cx="3020147" cy="2672537"/>
          </a:xfrm>
          <a:prstGeom prst="arc">
            <a:avLst>
              <a:gd name="adj1" fmla="val 16086385"/>
              <a:gd name="adj2" fmla="val 29775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457200" y="4946917"/>
            <a:ext cx="21336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38400" y="4946917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533400" y="4032517"/>
            <a:ext cx="914400" cy="9144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447800" y="4642117"/>
            <a:ext cx="1524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</a:t>
            </a:r>
            <a:endParaRPr lang="en-IN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480317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1905000" y="54803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0" y="4413517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16" name="Arc 15"/>
          <p:cNvSpPr/>
          <p:nvPr/>
        </p:nvSpPr>
        <p:spPr>
          <a:xfrm rot="11276730">
            <a:off x="1338394" y="5434471"/>
            <a:ext cx="808439" cy="678212"/>
          </a:xfrm>
          <a:prstGeom prst="arc">
            <a:avLst>
              <a:gd name="adj1" fmla="val 16868431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1319064" y="6011996"/>
            <a:ext cx="22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cxnSp>
        <p:nvCxnSpPr>
          <p:cNvPr id="18" name="Straight Arrow Connector 17"/>
          <p:cNvCxnSpPr>
            <a:endCxn id="20" idx="2"/>
          </p:cNvCxnSpPr>
          <p:nvPr/>
        </p:nvCxnSpPr>
        <p:spPr>
          <a:xfrm>
            <a:off x="533400" y="4948505"/>
            <a:ext cx="713832" cy="107980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1547664" y="4915167"/>
            <a:ext cx="960586" cy="1143719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Arc 19"/>
          <p:cNvSpPr/>
          <p:nvPr/>
        </p:nvSpPr>
        <p:spPr>
          <a:xfrm rot="7330785">
            <a:off x="1112474" y="5630380"/>
            <a:ext cx="457200" cy="381000"/>
          </a:xfrm>
          <a:prstGeom prst="arc">
            <a:avLst>
              <a:gd name="adj1" fmla="val 14690551"/>
              <a:gd name="adj2" fmla="val 2112974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TextBox 21"/>
          <p:cNvSpPr txBox="1"/>
          <p:nvPr/>
        </p:nvSpPr>
        <p:spPr>
          <a:xfrm>
            <a:off x="1514013" y="3847851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251520" y="485986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25" name="Arc 24"/>
          <p:cNvSpPr/>
          <p:nvPr/>
        </p:nvSpPr>
        <p:spPr>
          <a:xfrm rot="17411780">
            <a:off x="4296309" y="4128412"/>
            <a:ext cx="457200" cy="381000"/>
          </a:xfrm>
          <a:prstGeom prst="arc">
            <a:avLst>
              <a:gd name="adj1" fmla="val 16200000"/>
              <a:gd name="adj2" fmla="val 20444344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Arc 26"/>
          <p:cNvSpPr/>
          <p:nvPr/>
        </p:nvSpPr>
        <p:spPr>
          <a:xfrm rot="16391398" flipV="1">
            <a:off x="4033570" y="3991339"/>
            <a:ext cx="381000" cy="502918"/>
          </a:xfrm>
          <a:prstGeom prst="arc">
            <a:avLst>
              <a:gd name="adj1" fmla="val 16200000"/>
              <a:gd name="adj2" fmla="val 2012451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9" name="Straight Arrow Connector 28"/>
          <p:cNvCxnSpPr/>
          <p:nvPr/>
        </p:nvCxnSpPr>
        <p:spPr>
          <a:xfrm rot="10800000" flipV="1">
            <a:off x="3492978" y="5486400"/>
            <a:ext cx="926623" cy="44096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4419600" y="5486400"/>
            <a:ext cx="1087961" cy="42724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 flipH="1" flipV="1">
            <a:off x="3734594" y="4799806"/>
            <a:ext cx="13716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27" idx="2"/>
          </p:cNvCxnSpPr>
          <p:nvPr/>
        </p:nvCxnSpPr>
        <p:spPr>
          <a:xfrm rot="5400000" flipH="1" flipV="1">
            <a:off x="3125201" y="4295271"/>
            <a:ext cx="1418728" cy="96353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2"/>
          </p:cNvCxnSpPr>
          <p:nvPr/>
        </p:nvCxnSpPr>
        <p:spPr>
          <a:xfrm>
            <a:off x="4528554" y="4095625"/>
            <a:ext cx="1110246" cy="139077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4343400" y="54864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36" name="TextBox 35"/>
          <p:cNvSpPr txBox="1"/>
          <p:nvPr/>
        </p:nvSpPr>
        <p:spPr>
          <a:xfrm>
            <a:off x="4343400" y="3810000"/>
            <a:ext cx="7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37" name="TextBox 36"/>
          <p:cNvSpPr txBox="1"/>
          <p:nvPr/>
        </p:nvSpPr>
        <p:spPr>
          <a:xfrm>
            <a:off x="3657600" y="4800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sp>
        <p:nvSpPr>
          <p:cNvPr id="38" name="TextBox 37"/>
          <p:cNvSpPr txBox="1"/>
          <p:nvPr/>
        </p:nvSpPr>
        <p:spPr>
          <a:xfrm>
            <a:off x="3124200" y="53340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39" name="TextBox 38"/>
          <p:cNvSpPr txBox="1"/>
          <p:nvPr/>
        </p:nvSpPr>
        <p:spPr>
          <a:xfrm>
            <a:off x="5562600" y="5257800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  <a:endParaRPr lang="en-IN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5715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41" name="TextBox 40"/>
          <p:cNvSpPr txBox="1"/>
          <p:nvPr/>
        </p:nvSpPr>
        <p:spPr>
          <a:xfrm>
            <a:off x="4800600" y="56388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R1</a:t>
            </a:r>
            <a:endParaRPr lang="en-IN" dirty="0"/>
          </a:p>
        </p:txBody>
      </p:sp>
      <p:sp>
        <p:nvSpPr>
          <p:cNvPr id="42" name="TextBox 41"/>
          <p:cNvSpPr txBox="1"/>
          <p:nvPr/>
        </p:nvSpPr>
        <p:spPr>
          <a:xfrm>
            <a:off x="5029200" y="457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R2</a:t>
            </a:r>
            <a:endParaRPr lang="en-IN" dirty="0"/>
          </a:p>
        </p:txBody>
      </p:sp>
      <p:sp>
        <p:nvSpPr>
          <p:cNvPr id="43" name="Arc 42"/>
          <p:cNvSpPr/>
          <p:nvPr/>
        </p:nvSpPr>
        <p:spPr>
          <a:xfrm rot="10800000">
            <a:off x="3352800" y="5029200"/>
            <a:ext cx="381000" cy="914400"/>
          </a:xfrm>
          <a:prstGeom prst="arc">
            <a:avLst>
              <a:gd name="adj1" fmla="val 16590624"/>
              <a:gd name="adj2" fmla="val 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Arc 43"/>
          <p:cNvSpPr/>
          <p:nvPr/>
        </p:nvSpPr>
        <p:spPr>
          <a:xfrm rot="2087705">
            <a:off x="5123338" y="5323807"/>
            <a:ext cx="476491" cy="782385"/>
          </a:xfrm>
          <a:prstGeom prst="arc">
            <a:avLst>
              <a:gd name="adj1" fmla="val 17076388"/>
              <a:gd name="adj2" fmla="val 1133653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52800" y="5486400"/>
            <a:ext cx="22860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6775648" y="4098038"/>
            <a:ext cx="1447800" cy="1295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6623248" y="5393438"/>
            <a:ext cx="19812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5400000">
            <a:off x="6052542" y="4668744"/>
            <a:ext cx="1447800" cy="158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Arc 50"/>
          <p:cNvSpPr/>
          <p:nvPr/>
        </p:nvSpPr>
        <p:spPr>
          <a:xfrm rot="6136492">
            <a:off x="6550903" y="3778834"/>
            <a:ext cx="1909197" cy="1942309"/>
          </a:xfrm>
          <a:prstGeom prst="arc">
            <a:avLst>
              <a:gd name="adj1" fmla="val 17583738"/>
              <a:gd name="adj2" fmla="val 7527301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TextBox 51"/>
          <p:cNvSpPr txBox="1"/>
          <p:nvPr/>
        </p:nvSpPr>
        <p:spPr>
          <a:xfrm>
            <a:off x="6623248" y="5317238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endParaRPr lang="en-IN" dirty="0"/>
          </a:p>
        </p:txBody>
      </p:sp>
      <p:sp>
        <p:nvSpPr>
          <p:cNvPr id="53" name="TextBox 52"/>
          <p:cNvSpPr txBox="1"/>
          <p:nvPr/>
        </p:nvSpPr>
        <p:spPr>
          <a:xfrm>
            <a:off x="6470848" y="3869438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</a:t>
            </a:r>
            <a:endParaRPr lang="en-IN" dirty="0"/>
          </a:p>
        </p:txBody>
      </p:sp>
      <p:sp>
        <p:nvSpPr>
          <p:cNvPr id="54" name="TextBox 53"/>
          <p:cNvSpPr txBox="1"/>
          <p:nvPr/>
        </p:nvSpPr>
        <p:spPr>
          <a:xfrm>
            <a:off x="8223448" y="50124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endParaRPr lang="en-IN" dirty="0"/>
          </a:p>
        </p:txBody>
      </p:sp>
      <p:sp>
        <p:nvSpPr>
          <p:cNvPr id="55" name="TextBox 54"/>
          <p:cNvSpPr txBox="1"/>
          <p:nvPr/>
        </p:nvSpPr>
        <p:spPr>
          <a:xfrm>
            <a:off x="7371155" y="454421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endParaRPr lang="en-IN" dirty="0"/>
          </a:p>
        </p:txBody>
      </p:sp>
      <p:sp>
        <p:nvSpPr>
          <p:cNvPr id="56" name="TextBox 55"/>
          <p:cNvSpPr txBox="1"/>
          <p:nvPr/>
        </p:nvSpPr>
        <p:spPr>
          <a:xfrm>
            <a:off x="7956376" y="4369886"/>
            <a:ext cx="15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</a:t>
            </a:r>
            <a:endParaRPr lang="en-IN" dirty="0"/>
          </a:p>
        </p:txBody>
      </p:sp>
      <p:sp>
        <p:nvSpPr>
          <p:cNvPr id="58" name="TextBox 57"/>
          <p:cNvSpPr txBox="1"/>
          <p:nvPr/>
        </p:nvSpPr>
        <p:spPr>
          <a:xfrm>
            <a:off x="65419" y="-171400"/>
            <a:ext cx="38345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2400" b="1" u="sng" dirty="0">
                <a:solidFill>
                  <a:srgbClr val="C00000"/>
                </a:solidFill>
              </a:rPr>
              <a:t>Perpendicular from a point to a  given line:</a:t>
            </a:r>
            <a:endParaRPr lang="en-GB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Verdana" pitchFamily="34" charset="0"/>
              <a:cs typeface="Verdana" pitchFamily="34" charset="0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7970" y="1184493"/>
            <a:ext cx="416643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Point P as centre; any convenient radius R1; draw an arc intersecting given line at A and B.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38099" y="2292489"/>
            <a:ext cx="44476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Any convenient radius R2; centres at A and B; draw intersecting arcs locating Q.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37638" y="3308703"/>
            <a:ext cx="3733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PQ required perpendicular.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4677843" y="-194642"/>
            <a:ext cx="386565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GB" sz="2400" b="1" dirty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r>
              <a:rPr lang="en-IN" sz="2400" b="1" u="sng" dirty="0">
                <a:solidFill>
                  <a:srgbClr val="C00000"/>
                </a:solidFill>
              </a:rPr>
              <a:t>Perpendicular from a point on a given line:</a:t>
            </a:r>
            <a:endParaRPr lang="en-GB" sz="2400" b="1" u="sng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ctr"/>
            <a:endParaRPr lang="en-IN" sz="2400" dirty="0"/>
          </a:p>
        </p:txBody>
      </p:sp>
      <p:sp>
        <p:nvSpPr>
          <p:cNvPr id="63" name="TextBox 62"/>
          <p:cNvSpPr txBox="1"/>
          <p:nvPr/>
        </p:nvSpPr>
        <p:spPr>
          <a:xfrm>
            <a:off x="4756348" y="1247745"/>
            <a:ext cx="420814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Any convenient centre C and radius CP.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757936" y="1909037"/>
            <a:ext cx="419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Draw an arc slightly larger than a</a:t>
            </a:r>
          </a:p>
          <a:p>
            <a:r>
              <a:rPr lang="en-IN" sz="2200" b="1" dirty="0">
                <a:solidFill>
                  <a:srgbClr val="FF0000"/>
                </a:solidFill>
              </a:rPr>
              <a:t>semicircle from the intersection of</a:t>
            </a:r>
          </a:p>
          <a:p>
            <a:r>
              <a:rPr lang="en-IN" sz="2200" b="1" dirty="0">
                <a:solidFill>
                  <a:srgbClr val="FF0000"/>
                </a:solidFill>
              </a:rPr>
              <a:t>the arc with the given line at A.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4727773" y="2905806"/>
            <a:ext cx="411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0070C0"/>
                </a:solidFill>
              </a:rPr>
              <a:t>• Extend AC to meet the circle arc at Q.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56348" y="3528707"/>
            <a:ext cx="411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solidFill>
                  <a:srgbClr val="FF0000"/>
                </a:solidFill>
              </a:rPr>
              <a:t>• PQ required perpendicular.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34</a:t>
            </a:fld>
            <a:endParaRPr lang="en-IN" dirty="0"/>
          </a:p>
        </p:txBody>
      </p:sp>
      <p:sp>
        <p:nvSpPr>
          <p:cNvPr id="3" name="Oval 2"/>
          <p:cNvSpPr/>
          <p:nvPr/>
        </p:nvSpPr>
        <p:spPr>
          <a:xfrm>
            <a:off x="1447800" y="4007045"/>
            <a:ext cx="63108" cy="6310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14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0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5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1" fill="hold">
                      <p:stCondLst>
                        <p:cond delay="indefinite"/>
                      </p:stCondLst>
                      <p:childTnLst>
                        <p:par>
                          <p:cTn id="232" fill="hold">
                            <p:stCondLst>
                              <p:cond delay="0"/>
                            </p:stCondLst>
                            <p:childTnLst>
                              <p:par>
                                <p:cTn id="2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6" fill="hold">
                      <p:stCondLst>
                        <p:cond delay="indefinite"/>
                      </p:stCondLst>
                      <p:childTnLst>
                        <p:par>
                          <p:cTn id="247" fill="hold">
                            <p:stCondLst>
                              <p:cond delay="0"/>
                            </p:stCondLst>
                            <p:childTnLst>
                              <p:par>
                                <p:cTn id="2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6" fill="hold">
                      <p:stCondLst>
                        <p:cond delay="indefinite"/>
                      </p:stCondLst>
                      <p:childTnLst>
                        <p:par>
                          <p:cTn id="257" fill="hold">
                            <p:stCondLst>
                              <p:cond delay="0"/>
                            </p:stCondLst>
                            <p:childTnLst>
                              <p:par>
                                <p:cTn id="2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  <p:bldP spid="13" grpId="0"/>
      <p:bldP spid="14" grpId="0"/>
      <p:bldP spid="15" grpId="0"/>
      <p:bldP spid="16" grpId="0" animBg="1"/>
      <p:bldP spid="17" grpId="0"/>
      <p:bldP spid="20" grpId="0" animBg="1"/>
      <p:bldP spid="22" grpId="0"/>
      <p:bldP spid="23" grpId="0"/>
      <p:bldP spid="25" grpId="0" animBg="1"/>
      <p:bldP spid="27" grpId="0" animBg="1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 animBg="1"/>
      <p:bldP spid="44" grpId="0" animBg="1"/>
      <p:bldP spid="51" grpId="0" animBg="1"/>
      <p:bldP spid="52" grpId="0"/>
      <p:bldP spid="53" grpId="0"/>
      <p:bldP spid="54" grpId="0"/>
      <p:bldP spid="55" grpId="0"/>
      <p:bldP spid="56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088" y="-58476"/>
            <a:ext cx="6629400" cy="896676"/>
          </a:xfrm>
          <a:noFill/>
        </p:spPr>
        <p:txBody>
          <a:bodyPr vert="horz">
            <a:noAutofit/>
          </a:bodyPr>
          <a:lstStyle/>
          <a:p>
            <a:r>
              <a:rPr lang="en-US" sz="4400" b="1" dirty="0">
                <a:solidFill>
                  <a:srgbClr val="C00000"/>
                </a:solidFill>
                <a:latin typeface="+mn-lt"/>
              </a:rPr>
              <a:t>Drawing Tangents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1143000"/>
            <a:ext cx="5505450" cy="5410200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Drawing tangent for a circle at point C.</a:t>
            </a:r>
          </a:p>
          <a:p>
            <a:pPr marL="342900" indent="-342900" algn="just">
              <a:buFontTx/>
              <a:buChar char="-"/>
            </a:pPr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Draw radius DC.</a:t>
            </a:r>
          </a:p>
          <a:p>
            <a:pPr marL="342900" indent="-342900" algn="just">
              <a:buFontTx/>
              <a:buChar char="-"/>
            </a:pPr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Draw line AB, which is perpendicular 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 to DC.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</a:t>
            </a:r>
            <a:r>
              <a:rPr lang="en-US" sz="1900" i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 will be the tangent point</a:t>
            </a:r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endParaRPr lang="en-US" sz="19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endParaRPr lang="en-US" sz="19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Circle of radius </a:t>
            </a:r>
            <a:r>
              <a:rPr lang="en-US" sz="1900" i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passing through point </a:t>
            </a:r>
            <a:r>
              <a:rPr lang="en-US" sz="1900" i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and tangent to a given line.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- Draw line AB parallel to given line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at distance R. This gives you </a:t>
            </a:r>
            <a:r>
              <a:rPr lang="en-US" sz="1900" i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R</a:t>
            </a:r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.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- Given point S as center, cut line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AB at O with an arc of the given 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 radius R. </a:t>
            </a:r>
          </a:p>
          <a:p>
            <a:pPr algn="just"/>
            <a:r>
              <a:rPr lang="en-US" sz="19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- Now O is the center of the circle.</a:t>
            </a:r>
            <a:endParaRPr lang="en-US" dirty="0">
              <a:solidFill>
                <a:srgbClr val="002060"/>
              </a:solidFill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15000" y="762000"/>
            <a:ext cx="3429000" cy="5257800"/>
            <a:chOff x="5410200" y="1143000"/>
            <a:chExt cx="2743199" cy="4544076"/>
          </a:xfrm>
        </p:grpSpPr>
        <p:pic>
          <p:nvPicPr>
            <p:cNvPr id="2050" name="Picture 2" descr="C:\Documents and Settings\admin\Desktop\ta 101\53.bmp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486400" y="1143000"/>
              <a:ext cx="2666999" cy="2490141"/>
            </a:xfrm>
            <a:prstGeom prst="rect">
              <a:avLst/>
            </a:prstGeom>
            <a:noFill/>
          </p:spPr>
        </p:pic>
        <p:pic>
          <p:nvPicPr>
            <p:cNvPr id="2051" name="Picture 3" descr="C:\Documents and Settings\admin\Desktop\ta 101\52.bmp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410200" y="3733800"/>
              <a:ext cx="2346846" cy="1953276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791520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"/>
            <a:ext cx="7848600" cy="762000"/>
          </a:xfrm>
          <a:noFill/>
        </p:spPr>
        <p:txBody>
          <a:bodyPr vert="horz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Tangent Arc: Engineering Requirement?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143000"/>
            <a:ext cx="5486400" cy="548640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Required: You have two lines, AB, and CD. You want to connect them tangentially through an arc of radius R.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At any convenient point on the given lines draw arcs R and </a:t>
            </a:r>
            <a:r>
              <a:rPr lang="en-US" sz="2400" dirty="0" err="1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Rl</a:t>
            </a:r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Draw parallels to the given lines through the limits of the arcs.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Their intersection at point O is the center of the required arc.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</p:txBody>
      </p:sp>
      <p:pic>
        <p:nvPicPr>
          <p:cNvPr id="1027" name="Picture 3" descr="C:\Users\acer\Desktop\Picture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86400" y="1219200"/>
            <a:ext cx="6858000" cy="46243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393048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403643" y="1958816"/>
            <a:ext cx="3740357" cy="3854767"/>
          </a:xfrm>
          <a:prstGeom prst="rect">
            <a:avLst/>
          </a:prstGeom>
          <a:noFill/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1143000"/>
            <a:ext cx="5486400" cy="5486400"/>
          </a:xfrm>
        </p:spPr>
        <p:txBody>
          <a:bodyPr>
            <a:normAutofit/>
          </a:bodyPr>
          <a:lstStyle/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b="1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Required: An arc of radius R which is tangential to two perpendicular lines.</a:t>
            </a:r>
          </a:p>
          <a:p>
            <a:endParaRPr lang="en-US" sz="2400" b="1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Draw an arc of radius R with center at corner A.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With T and Tl as centers and with the same radius R draw arcs intersecting at O.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r>
              <a:rPr lang="en-US" sz="24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O is the center of the required arc.</a:t>
            </a:r>
          </a:p>
          <a:p>
            <a:endParaRPr lang="en-US" sz="24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2D307F3-D7A8-49A9-86DC-14768CCCF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"/>
            <a:ext cx="7848600" cy="762000"/>
          </a:xfrm>
          <a:noFill/>
        </p:spPr>
        <p:txBody>
          <a:bodyPr vert="horz">
            <a:norm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Tangent Arc: Engineering Requirement?</a:t>
            </a:r>
          </a:p>
        </p:txBody>
      </p:sp>
    </p:spTree>
    <p:extLst>
      <p:ext uri="{BB962C8B-B14F-4D97-AF65-F5344CB8AC3E}">
        <p14:creationId xmlns:p14="http://schemas.microsoft.com/office/powerpoint/2010/main" val="29531850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400" y="1143000"/>
            <a:ext cx="6019800" cy="5867400"/>
          </a:xfrm>
        </p:spPr>
        <p:txBody>
          <a:bodyPr>
            <a:normAutofit fontScale="32500" lnSpcReduction="20000"/>
          </a:bodyPr>
          <a:lstStyle/>
          <a:p>
            <a:r>
              <a:rPr lang="en-US" sz="8000" b="1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An arc of given radius R tangent to a given circle and line AB.</a:t>
            </a:r>
            <a:endParaRPr lang="en-US" sz="7200" dirty="0">
              <a:solidFill>
                <a:srgbClr val="002060"/>
              </a:solidFill>
              <a:ea typeface="Verdana" pitchFamily="34" charset="0"/>
              <a:cs typeface="Verdan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AB is the given line and R1 is the  radius of the given circle centered at 0.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Draw a line CD parallel to AB at a  distance R from it.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With O as center and radius R + R1,   swing an arc intersecting CD at X.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X is the center of the desired arc.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The tangent point for AB will be on 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   a perpendicular to AB from X.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• The tangent point for the two 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   circles will be on a line joining their </a:t>
            </a:r>
          </a:p>
          <a:p>
            <a:pPr>
              <a:lnSpc>
                <a:spcPct val="120000"/>
              </a:lnSpc>
            </a:pPr>
            <a:r>
              <a:rPr lang="en-US" sz="7200" dirty="0">
                <a:solidFill>
                  <a:srgbClr val="002060"/>
                </a:solidFill>
                <a:ea typeface="Verdana" pitchFamily="34" charset="0"/>
                <a:cs typeface="Verdana" pitchFamily="34" charset="0"/>
              </a:rPr>
              <a:t>   centers X and 0.</a:t>
            </a:r>
            <a:endParaRPr lang="en-US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9337" y="1524000"/>
            <a:ext cx="2981325" cy="3457575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032EA40-EB82-428E-9E3E-557A1FA7A7E5}"/>
              </a:ext>
            </a:extLst>
          </p:cNvPr>
          <p:cNvSpPr txBox="1">
            <a:spLocks/>
          </p:cNvSpPr>
          <p:nvPr/>
        </p:nvSpPr>
        <p:spPr>
          <a:xfrm>
            <a:off x="228600" y="1"/>
            <a:ext cx="78486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Tangent Arc: Engineering Requirement?</a:t>
            </a:r>
          </a:p>
        </p:txBody>
      </p:sp>
    </p:spTree>
    <p:extLst>
      <p:ext uri="{BB962C8B-B14F-4D97-AF65-F5344CB8AC3E}">
        <p14:creationId xmlns:p14="http://schemas.microsoft.com/office/powerpoint/2010/main" val="9262861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Arc 39"/>
          <p:cNvSpPr/>
          <p:nvPr/>
        </p:nvSpPr>
        <p:spPr>
          <a:xfrm>
            <a:off x="5410200" y="879277"/>
            <a:ext cx="1905000" cy="1676400"/>
          </a:xfrm>
          <a:prstGeom prst="arc">
            <a:avLst>
              <a:gd name="adj1" fmla="val 21324957"/>
              <a:gd name="adj2" fmla="val 10987446"/>
            </a:avLst>
          </a:prstGeom>
          <a:ln w="38100" cmpd="sng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Arc 40"/>
          <p:cNvSpPr/>
          <p:nvPr/>
        </p:nvSpPr>
        <p:spPr>
          <a:xfrm>
            <a:off x="6934200" y="3012877"/>
            <a:ext cx="2362200" cy="2362200"/>
          </a:xfrm>
          <a:prstGeom prst="arc">
            <a:avLst>
              <a:gd name="adj1" fmla="val 10788709"/>
              <a:gd name="adj2" fmla="val 16473964"/>
            </a:avLst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3" name="Straight Connector 42"/>
          <p:cNvCxnSpPr/>
          <p:nvPr/>
        </p:nvCxnSpPr>
        <p:spPr>
          <a:xfrm rot="10800000">
            <a:off x="6324600" y="1717477"/>
            <a:ext cx="838200" cy="457200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 rot="17342575">
            <a:off x="5695239" y="1992185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R+R1</a:t>
            </a:r>
            <a:endParaRPr lang="en-IN" sz="1400" dirty="0"/>
          </a:p>
        </p:txBody>
      </p:sp>
      <p:sp>
        <p:nvSpPr>
          <p:cNvPr id="46" name="Arc 45"/>
          <p:cNvSpPr/>
          <p:nvPr/>
        </p:nvSpPr>
        <p:spPr>
          <a:xfrm>
            <a:off x="5638800" y="2555677"/>
            <a:ext cx="1524000" cy="1447800"/>
          </a:xfrm>
          <a:prstGeom prst="arc">
            <a:avLst>
              <a:gd name="adj1" fmla="val 16200000"/>
              <a:gd name="adj2" fmla="val 163418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7" name="Straight Connector 46"/>
          <p:cNvCxnSpPr/>
          <p:nvPr/>
        </p:nvCxnSpPr>
        <p:spPr>
          <a:xfrm>
            <a:off x="7471621" y="3224256"/>
            <a:ext cx="684000" cy="1008000"/>
          </a:xfrm>
          <a:prstGeom prst="line">
            <a:avLst/>
          </a:prstGeom>
          <a:ln>
            <a:head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5638800" y="1717477"/>
            <a:ext cx="685800" cy="1562100"/>
          </a:xfrm>
          <a:prstGeom prst="line">
            <a:avLst/>
          </a:prstGeom>
          <a:ln>
            <a:headEnd type="none" w="lg" len="lg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58" idx="0"/>
          </p:cNvCxnSpPr>
          <p:nvPr/>
        </p:nvCxnSpPr>
        <p:spPr>
          <a:xfrm flipH="1" flipV="1">
            <a:off x="5746654" y="3745508"/>
            <a:ext cx="2406748" cy="486569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5889573" y="2900258"/>
            <a:ext cx="1152000" cy="46800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697661">
            <a:off x="6553200" y="1717477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  <a:endParaRPr lang="en-IN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5562600" y="331767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  <a:endParaRPr lang="en-IN" sz="1400" dirty="0"/>
          </a:p>
        </p:txBody>
      </p:sp>
      <p:sp>
        <p:nvSpPr>
          <p:cNvPr id="53" name="TextBox 52"/>
          <p:cNvSpPr txBox="1"/>
          <p:nvPr/>
        </p:nvSpPr>
        <p:spPr>
          <a:xfrm rot="20302328">
            <a:off x="6207888" y="2904468"/>
            <a:ext cx="381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8153400" y="4003477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endParaRPr lang="en-IN" sz="1400" dirty="0"/>
          </a:p>
        </p:txBody>
      </p:sp>
      <p:sp>
        <p:nvSpPr>
          <p:cNvPr id="55" name="TextBox 54"/>
          <p:cNvSpPr txBox="1"/>
          <p:nvPr/>
        </p:nvSpPr>
        <p:spPr>
          <a:xfrm rot="473096">
            <a:off x="6342829" y="3867518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R+R2</a:t>
            </a:r>
            <a:endParaRPr lang="en-IN" sz="1400" dirty="0"/>
          </a:p>
        </p:txBody>
      </p:sp>
      <p:sp>
        <p:nvSpPr>
          <p:cNvPr id="56" name="TextBox 55"/>
          <p:cNvSpPr txBox="1"/>
          <p:nvPr/>
        </p:nvSpPr>
        <p:spPr>
          <a:xfrm rot="3201720">
            <a:off x="7651302" y="3439055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</a:t>
            </a:r>
            <a:endParaRPr lang="en-IN" sz="1400" dirty="0"/>
          </a:p>
        </p:txBody>
      </p:sp>
      <p:sp>
        <p:nvSpPr>
          <p:cNvPr id="57" name="Arc 56"/>
          <p:cNvSpPr/>
          <p:nvPr/>
        </p:nvSpPr>
        <p:spPr>
          <a:xfrm>
            <a:off x="5067300" y="1381316"/>
            <a:ext cx="3352800" cy="2133600"/>
          </a:xfrm>
          <a:prstGeom prst="arc">
            <a:avLst>
              <a:gd name="adj1" fmla="val 6779181"/>
              <a:gd name="adj2" fmla="val 8918202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Arc 57"/>
          <p:cNvSpPr/>
          <p:nvPr/>
        </p:nvSpPr>
        <p:spPr>
          <a:xfrm rot="21344686">
            <a:off x="5706417" y="2418888"/>
            <a:ext cx="3657600" cy="3276600"/>
          </a:xfrm>
          <a:prstGeom prst="arc">
            <a:avLst>
              <a:gd name="adj1" fmla="val 11648429"/>
              <a:gd name="adj2" fmla="val 1313279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" name="TextBox 58"/>
          <p:cNvSpPr txBox="1"/>
          <p:nvPr/>
        </p:nvSpPr>
        <p:spPr>
          <a:xfrm>
            <a:off x="6131024" y="1484784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endParaRPr lang="en-IN" sz="1400" dirty="0"/>
          </a:p>
        </p:txBody>
      </p:sp>
      <p:sp>
        <p:nvSpPr>
          <p:cNvPr id="83" name="Arc 82"/>
          <p:cNvSpPr/>
          <p:nvPr/>
        </p:nvSpPr>
        <p:spPr>
          <a:xfrm>
            <a:off x="3048000" y="4343400"/>
            <a:ext cx="1066800" cy="990600"/>
          </a:xfrm>
          <a:prstGeom prst="arc">
            <a:avLst>
              <a:gd name="adj1" fmla="val 8389700"/>
              <a:gd name="adj2" fmla="val 2179868"/>
            </a:avLst>
          </a:prstGeom>
          <a:ln w="38100" cap="flat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Arc 83"/>
          <p:cNvSpPr/>
          <p:nvPr/>
        </p:nvSpPr>
        <p:spPr>
          <a:xfrm>
            <a:off x="381000" y="4343400"/>
            <a:ext cx="1371600" cy="1219200"/>
          </a:xfrm>
          <a:prstGeom prst="arc">
            <a:avLst>
              <a:gd name="adj1" fmla="val 8389700"/>
              <a:gd name="adj2" fmla="val 2179868"/>
            </a:avLst>
          </a:prstGeom>
          <a:noFill/>
          <a:ln w="381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Arc 84"/>
          <p:cNvSpPr/>
          <p:nvPr/>
        </p:nvSpPr>
        <p:spPr>
          <a:xfrm>
            <a:off x="-600635" y="4123765"/>
            <a:ext cx="5791200" cy="3657600"/>
          </a:xfrm>
          <a:prstGeom prst="arc">
            <a:avLst>
              <a:gd name="adj1" fmla="val 13524334"/>
              <a:gd name="adj2" fmla="val 18849568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6" name="Straight Connector 85"/>
          <p:cNvCxnSpPr/>
          <p:nvPr/>
        </p:nvCxnSpPr>
        <p:spPr>
          <a:xfrm rot="16200000" flipH="1">
            <a:off x="1029403" y="4990396"/>
            <a:ext cx="1375571" cy="1300777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V="1">
            <a:off x="2195736" y="4114800"/>
            <a:ext cx="166464" cy="2338536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2057400" y="4876800"/>
            <a:ext cx="228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R</a:t>
            </a:r>
            <a:endParaRPr lang="en-IN" sz="1600" b="1" dirty="0">
              <a:solidFill>
                <a:srgbClr val="FF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 rot="17701893">
            <a:off x="3382338" y="4503431"/>
            <a:ext cx="381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R2</a:t>
            </a:r>
            <a:endParaRPr lang="en-IN" sz="1400" dirty="0"/>
          </a:p>
        </p:txBody>
      </p:sp>
      <p:sp>
        <p:nvSpPr>
          <p:cNvPr id="90" name="TextBox 89"/>
          <p:cNvSpPr txBox="1"/>
          <p:nvPr/>
        </p:nvSpPr>
        <p:spPr>
          <a:xfrm rot="19028635">
            <a:off x="1034247" y="4534006"/>
            <a:ext cx="457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R1</a:t>
            </a:r>
            <a:endParaRPr lang="en-IN" sz="1400" dirty="0"/>
          </a:p>
        </p:txBody>
      </p:sp>
      <p:sp>
        <p:nvSpPr>
          <p:cNvPr id="91" name="TextBox 90"/>
          <p:cNvSpPr txBox="1"/>
          <p:nvPr/>
        </p:nvSpPr>
        <p:spPr>
          <a:xfrm>
            <a:off x="2209800" y="6400800"/>
            <a:ext cx="304800" cy="304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Q</a:t>
            </a:r>
            <a:endParaRPr lang="en-IN" sz="1400" dirty="0"/>
          </a:p>
        </p:txBody>
      </p:sp>
      <p:sp>
        <p:nvSpPr>
          <p:cNvPr id="92" name="TextBox 91"/>
          <p:cNvSpPr txBox="1"/>
          <p:nvPr/>
        </p:nvSpPr>
        <p:spPr>
          <a:xfrm rot="19107686">
            <a:off x="2463793" y="5649819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R-R2</a:t>
            </a:r>
            <a:endParaRPr lang="en-IN" sz="1400" dirty="0"/>
          </a:p>
        </p:txBody>
      </p:sp>
      <p:cxnSp>
        <p:nvCxnSpPr>
          <p:cNvPr id="94" name="Straight Connector 93"/>
          <p:cNvCxnSpPr/>
          <p:nvPr/>
        </p:nvCxnSpPr>
        <p:spPr>
          <a:xfrm>
            <a:off x="3048000" y="4876800"/>
            <a:ext cx="1066800" cy="158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>
            <a:off x="378760" y="4956190"/>
            <a:ext cx="1371600" cy="1588"/>
          </a:xfrm>
          <a:prstGeom prst="line">
            <a:avLst/>
          </a:prstGeom>
          <a:ln>
            <a:prstDash val="lg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/>
          <p:cNvCxnSpPr/>
          <p:nvPr/>
        </p:nvCxnSpPr>
        <p:spPr>
          <a:xfrm flipV="1">
            <a:off x="1066800" y="4495800"/>
            <a:ext cx="468000" cy="468000"/>
          </a:xfrm>
          <a:prstGeom prst="line">
            <a:avLst/>
          </a:prstGeom>
          <a:ln>
            <a:headEnd type="none" w="med" len="med"/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/>
          <p:cNvCxnSpPr/>
          <p:nvPr/>
        </p:nvCxnSpPr>
        <p:spPr>
          <a:xfrm rot="5400000" flipH="1" flipV="1">
            <a:off x="3432070" y="4527740"/>
            <a:ext cx="504000" cy="216000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Connector 97"/>
          <p:cNvCxnSpPr/>
          <p:nvPr/>
        </p:nvCxnSpPr>
        <p:spPr>
          <a:xfrm rot="10800000" flipV="1">
            <a:off x="2059376" y="4876800"/>
            <a:ext cx="1522025" cy="1461018"/>
          </a:xfrm>
          <a:prstGeom prst="line">
            <a:avLst/>
          </a:prstGeom>
          <a:ln>
            <a:tailEnd type="stealth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914400" y="49530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</a:t>
            </a:r>
            <a:endParaRPr lang="en-IN" sz="1400" dirty="0"/>
          </a:p>
        </p:txBody>
      </p:sp>
      <p:sp>
        <p:nvSpPr>
          <p:cNvPr id="100" name="TextBox 99"/>
          <p:cNvSpPr txBox="1"/>
          <p:nvPr/>
        </p:nvSpPr>
        <p:spPr>
          <a:xfrm>
            <a:off x="3505200" y="4876800"/>
            <a:ext cx="228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</a:t>
            </a:r>
            <a:endParaRPr lang="en-IN" sz="1400" dirty="0"/>
          </a:p>
        </p:txBody>
      </p:sp>
      <p:sp>
        <p:nvSpPr>
          <p:cNvPr id="101" name="TextBox 100"/>
          <p:cNvSpPr txBox="1"/>
          <p:nvPr/>
        </p:nvSpPr>
        <p:spPr>
          <a:xfrm rot="2990341">
            <a:off x="1318312" y="5483180"/>
            <a:ext cx="533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R-R1</a:t>
            </a:r>
            <a:endParaRPr lang="en-IN" sz="1400" dirty="0"/>
          </a:p>
        </p:txBody>
      </p:sp>
      <p:sp>
        <p:nvSpPr>
          <p:cNvPr id="102" name="Arc 101"/>
          <p:cNvSpPr/>
          <p:nvPr/>
        </p:nvSpPr>
        <p:spPr>
          <a:xfrm rot="1372395">
            <a:off x="1161892" y="4750912"/>
            <a:ext cx="1524000" cy="1828800"/>
          </a:xfrm>
          <a:prstGeom prst="arc">
            <a:avLst>
              <a:gd name="adj1" fmla="val 1747014"/>
              <a:gd name="adj2" fmla="val 387928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3" name="Arc 102"/>
          <p:cNvSpPr/>
          <p:nvPr/>
        </p:nvSpPr>
        <p:spPr>
          <a:xfrm rot="20652187">
            <a:off x="1786057" y="4783436"/>
            <a:ext cx="1600200" cy="1828800"/>
          </a:xfrm>
          <a:prstGeom prst="arc">
            <a:avLst>
              <a:gd name="adj1" fmla="val 6871634"/>
              <a:gd name="adj2" fmla="val 9081757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" name="TextBox 60"/>
          <p:cNvSpPr txBox="1"/>
          <p:nvPr/>
        </p:nvSpPr>
        <p:spPr>
          <a:xfrm>
            <a:off x="19050" y="1181261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i="1" u="sng" dirty="0">
                <a:solidFill>
                  <a:schemeClr val="accent6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CASE I: </a:t>
            </a:r>
            <a:r>
              <a:rPr lang="en-IN" sz="2000" b="1" i="1" u="sng" dirty="0">
                <a:solidFill>
                  <a:schemeClr val="accent6">
                    <a:lumMod val="75000"/>
                  </a:schemeClr>
                </a:solidFill>
              </a:rPr>
              <a:t>Centres of given arcs inside required arc.</a:t>
            </a:r>
            <a:r>
              <a:rPr lang="en-GB" sz="2000" b="1" i="1" u="sng" dirty="0">
                <a:solidFill>
                  <a:schemeClr val="accent6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 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76200" y="1581150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• R1 and R2 are the radii of the given circles with O and P as their centres.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6200" y="2190750"/>
            <a:ext cx="52158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With O as centre &amp; radius R - R1, draw an arc.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6200" y="2505075"/>
            <a:ext cx="533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• P as centre &amp; radius R - R2, draw another arc.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6200" y="2800350"/>
            <a:ext cx="4991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Intersection point Q is the centre of the required arc. Tangent points on lines joining centres: OQ, PQ.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514850" y="4292204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i="1" u="sng" dirty="0">
                <a:solidFill>
                  <a:schemeClr val="accent6">
                    <a:lumMod val="75000"/>
                  </a:schemeClr>
                </a:solidFill>
                <a:ea typeface="Verdana" pitchFamily="34" charset="0"/>
                <a:cs typeface="Verdana" pitchFamily="34" charset="0"/>
              </a:rPr>
              <a:t>CASE II: Centres of given arcs outside required arc.</a:t>
            </a:r>
            <a:endParaRPr lang="en-GB" sz="2000" b="1" i="1" u="sng" dirty="0">
              <a:solidFill>
                <a:schemeClr val="accent6">
                  <a:lumMod val="75000"/>
                </a:schemeClr>
              </a:solidFill>
              <a:ea typeface="Verdana" pitchFamily="34" charset="0"/>
              <a:cs typeface="Verdana" pitchFamily="34" charset="0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4514850" y="4924425"/>
            <a:ext cx="4629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O and P as centres. With radii R+R1 and R+R2, draw arcs intersecting at Q.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4533528" y="5638860"/>
            <a:ext cx="449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B050"/>
                </a:solidFill>
              </a:rPr>
              <a:t>• Q is the centre of the required arc.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4552950" y="5981700"/>
            <a:ext cx="4495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rgbClr val="0070C0"/>
                </a:solidFill>
              </a:rPr>
              <a:t>• Tangent points on lines joining centres: OQ, PQ.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98786" y="3615958"/>
            <a:ext cx="2329036" cy="40011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 (Radius of the arc)</a:t>
            </a:r>
            <a:endParaRPr lang="en-IN" sz="2000" b="1" dirty="0">
              <a:solidFill>
                <a:srgbClr val="FF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39</a:t>
            </a:fld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0737B35-AFE6-4C59-B5B3-93D3B82B0318}"/>
                  </a:ext>
                </a:extLst>
              </p14:cNvPr>
              <p14:cNvContentPartPr/>
              <p14:nvPr/>
            </p14:nvContentPartPr>
            <p14:xfrm>
              <a:off x="7315200" y="1762200"/>
              <a:ext cx="1280160" cy="1289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0737B35-AFE6-4C59-B5B3-93D3B82B031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305840" y="1752840"/>
                <a:ext cx="1298880" cy="130788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itle 1">
            <a:extLst>
              <a:ext uri="{FF2B5EF4-FFF2-40B4-BE49-F238E27FC236}">
                <a16:creationId xmlns:a16="http://schemas.microsoft.com/office/drawing/2014/main" id="{60D437B6-B066-4CE1-A8CB-9EE92794C3DF}"/>
              </a:ext>
            </a:extLst>
          </p:cNvPr>
          <p:cNvSpPr txBox="1">
            <a:spLocks/>
          </p:cNvSpPr>
          <p:nvPr/>
        </p:nvSpPr>
        <p:spPr>
          <a:xfrm>
            <a:off x="228600" y="1"/>
            <a:ext cx="7848600" cy="762000"/>
          </a:xfrm>
          <a:prstGeom prst="rect">
            <a:avLst/>
          </a:prstGeom>
          <a:noFill/>
        </p:spPr>
        <p:txBody>
          <a:bodyPr vert="horz" lIns="91440" tIns="45720" rIns="91440" bIns="45720" rtlCol="0" anchor="b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rgbClr val="C00000"/>
                </a:solidFill>
                <a:latin typeface="+mn-lt"/>
              </a:rPr>
              <a:t>Tangent Arc: Engineering Requirement?</a:t>
            </a:r>
          </a:p>
        </p:txBody>
      </p:sp>
    </p:spTree>
    <p:extLst>
      <p:ext uri="{BB962C8B-B14F-4D97-AF65-F5344CB8AC3E}">
        <p14:creationId xmlns:p14="http://schemas.microsoft.com/office/powerpoint/2010/main" val="570948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5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>
                      <p:stCondLst>
                        <p:cond delay="indefinite"/>
                      </p:stCondLst>
                      <p:childTnLst>
                        <p:par>
                          <p:cTn id="189" fill="hold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>
                      <p:stCondLst>
                        <p:cond delay="indefinite"/>
                      </p:stCondLst>
                      <p:childTnLst>
                        <p:par>
                          <p:cTn id="209" fill="hold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8" fill="hold">
                      <p:stCondLst>
                        <p:cond delay="indefinite"/>
                      </p:stCondLst>
                      <p:childTnLst>
                        <p:par>
                          <p:cTn id="219" fill="hold">
                            <p:stCondLst>
                              <p:cond delay="0"/>
                            </p:stCondLst>
                            <p:childTnLst>
                              <p:par>
                                <p:cTn id="2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8" fill="hold">
                      <p:stCondLst>
                        <p:cond delay="indefinite"/>
                      </p:stCondLst>
                      <p:childTnLst>
                        <p:par>
                          <p:cTn id="229" fill="hold">
                            <p:stCondLst>
                              <p:cond delay="0"/>
                            </p:stCondLst>
                            <p:childTnLst>
                              <p:par>
                                <p:cTn id="2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8" fill="hold">
                      <p:stCondLst>
                        <p:cond delay="indefinite"/>
                      </p:stCondLst>
                      <p:childTnLst>
                        <p:par>
                          <p:cTn id="239" fill="hold">
                            <p:stCondLst>
                              <p:cond delay="0"/>
                            </p:stCondLst>
                            <p:childTnLst>
                              <p:par>
                                <p:cTn id="2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4" grpId="0"/>
      <p:bldP spid="46" grpId="0" animBg="1"/>
      <p:bldP spid="51" grpId="0"/>
      <p:bldP spid="52" grpId="0"/>
      <p:bldP spid="53" grpId="0"/>
      <p:bldP spid="54" grpId="0"/>
      <p:bldP spid="55" grpId="0"/>
      <p:bldP spid="56" grpId="0"/>
      <p:bldP spid="57" grpId="0" animBg="1"/>
      <p:bldP spid="58" grpId="0" animBg="1"/>
      <p:bldP spid="59" grpId="0"/>
      <p:bldP spid="83" grpId="0" animBg="1"/>
      <p:bldP spid="84" grpId="0" animBg="1"/>
      <p:bldP spid="85" grpId="0" animBg="1"/>
      <p:bldP spid="88" grpId="0"/>
      <p:bldP spid="89" grpId="0"/>
      <p:bldP spid="90" grpId="0"/>
      <p:bldP spid="91" grpId="0"/>
      <p:bldP spid="92" grpId="0"/>
      <p:bldP spid="99" grpId="0"/>
      <p:bldP spid="100" grpId="0"/>
      <p:bldP spid="101" grpId="0"/>
      <p:bldP spid="102" grpId="0" animBg="1"/>
      <p:bldP spid="103" grpId="0" animBg="1"/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69" grpId="0"/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130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</a:rPr>
              <a:t>Types of Lines</a:t>
            </a:r>
            <a:endParaRPr lang="en-IN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569180" y="2796651"/>
            <a:ext cx="4041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Construction-</a:t>
            </a:r>
            <a:r>
              <a:rPr lang="en-US" sz="2400" dirty="0">
                <a:solidFill>
                  <a:srgbClr val="0070C0"/>
                </a:solidFill>
              </a:rPr>
              <a:t>Continuous thin</a:t>
            </a:r>
            <a:endParaRPr lang="en-IN" sz="24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18" name="Group 17"/>
          <p:cNvGrpSpPr/>
          <p:nvPr/>
        </p:nvGrpSpPr>
        <p:grpSpPr>
          <a:xfrm>
            <a:off x="685800" y="1777284"/>
            <a:ext cx="8099406" cy="3103981"/>
            <a:chOff x="685800" y="1777284"/>
            <a:chExt cx="8099406" cy="3103981"/>
          </a:xfrm>
        </p:grpSpPr>
        <p:grpSp>
          <p:nvGrpSpPr>
            <p:cNvPr id="4" name="Group 3"/>
            <p:cNvGrpSpPr/>
            <p:nvPr/>
          </p:nvGrpSpPr>
          <p:grpSpPr>
            <a:xfrm>
              <a:off x="685800" y="1777284"/>
              <a:ext cx="8099406" cy="3103981"/>
              <a:chOff x="1400068" y="1750367"/>
              <a:chExt cx="6456639" cy="2275806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1441940" y="1981200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441940" y="2667000"/>
                <a:ext cx="2667000" cy="0"/>
              </a:xfrm>
              <a:prstGeom prst="line">
                <a:avLst/>
              </a:prstGeom>
              <a:ln w="28575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1441940" y="3080482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441940" y="3495545"/>
                <a:ext cx="266700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1400068" y="3918518"/>
                <a:ext cx="2926080" cy="0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lgDashDot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TextBox 10"/>
              <p:cNvSpPr txBox="1"/>
              <p:nvPr/>
            </p:nvSpPr>
            <p:spPr>
              <a:xfrm>
                <a:off x="4498047" y="1750367"/>
                <a:ext cx="335866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Object- </a:t>
                </a:r>
                <a:r>
                  <a:rPr lang="en-US" sz="2400" dirty="0">
                    <a:solidFill>
                      <a:srgbClr val="0070C0"/>
                    </a:solidFill>
                  </a:rPr>
                  <a:t>Continuous thick</a:t>
                </a:r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4498047" y="2911238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Hidden-</a:t>
                </a:r>
                <a:r>
                  <a:rPr lang="en-US" sz="2400" dirty="0">
                    <a:solidFill>
                      <a:srgbClr val="0070C0"/>
                    </a:solidFill>
                  </a:rPr>
                  <a:t>Dashed line</a:t>
                </a:r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4512823" y="3326300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Center line-</a:t>
                </a:r>
                <a:r>
                  <a:rPr lang="en-US" sz="2400" dirty="0">
                    <a:solidFill>
                      <a:srgbClr val="0070C0"/>
                    </a:solidFill>
                  </a:rPr>
                  <a:t>Chain thin</a:t>
                </a:r>
                <a:endParaRPr lang="en-IN" sz="2400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4495800" y="3687685"/>
                <a:ext cx="2819400" cy="338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Hinge line-</a:t>
                </a:r>
                <a:r>
                  <a:rPr lang="en-US" sz="2400" dirty="0">
                    <a:solidFill>
                      <a:srgbClr val="0070C0"/>
                    </a:solidFill>
                  </a:rPr>
                  <a:t>Chain thick</a:t>
                </a:r>
                <a:r>
                  <a:rPr lang="en-US" sz="2400" dirty="0"/>
                  <a:t> </a:t>
                </a:r>
                <a:endParaRPr lang="en-IN" sz="2400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738326" y="2514600"/>
              <a:ext cx="3345567" cy="0"/>
            </a:xfrm>
            <a:prstGeom prst="line">
              <a:avLst/>
            </a:prstGeom>
            <a:ln w="28575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4590535" y="2283767"/>
            <a:ext cx="42132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Dimension-</a:t>
            </a:r>
            <a:r>
              <a:rPr lang="en-US" sz="2400" dirty="0">
                <a:solidFill>
                  <a:srgbClr val="0070C0"/>
                </a:solidFill>
              </a:rPr>
              <a:t>Arrowed line</a:t>
            </a:r>
            <a:r>
              <a:rPr lang="en-US" sz="2400" dirty="0"/>
              <a:t>  </a:t>
            </a:r>
            <a:endParaRPr lang="en-IN" sz="24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>
            <a:endCxn id="43" idx="0"/>
          </p:cNvCxnSpPr>
          <p:nvPr/>
        </p:nvCxnSpPr>
        <p:spPr>
          <a:xfrm flipH="1">
            <a:off x="3585268" y="3626093"/>
            <a:ext cx="447947" cy="2614294"/>
          </a:xfrm>
          <a:prstGeom prst="line">
            <a:avLst/>
          </a:prstGeom>
          <a:ln w="28575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/>
          <p:cNvSpPr txBox="1">
            <a:spLocks/>
          </p:cNvSpPr>
          <p:nvPr/>
        </p:nvSpPr>
        <p:spPr>
          <a:xfrm>
            <a:off x="1099617" y="260648"/>
            <a:ext cx="6476630" cy="55298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3600" b="1" dirty="0"/>
              <a:t>Line and angle bisectors</a:t>
            </a:r>
          </a:p>
          <a:p>
            <a:pPr marL="45720" indent="0" algn="ctr">
              <a:buNone/>
            </a:pPr>
            <a:br>
              <a:rPr lang="en-IN" sz="3600" b="1" dirty="0"/>
            </a:br>
            <a:endParaRPr lang="en-IN" sz="3600" b="1" dirty="0"/>
          </a:p>
          <a:p>
            <a:pPr marL="45720" indent="0" algn="ctr">
              <a:buNone/>
            </a:pPr>
            <a:endParaRPr lang="en-IN" sz="3600" b="1" dirty="0"/>
          </a:p>
          <a:p>
            <a:pPr marL="45720" indent="0" algn="ctr">
              <a:buNone/>
            </a:pPr>
            <a:br>
              <a:rPr lang="en-IN" sz="3600" b="1" dirty="0"/>
            </a:br>
            <a:endParaRPr lang="en-IN" sz="3600" b="1" dirty="0">
              <a:latin typeface="Calibri" panose="020F0502020204030204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1099617" y="2022281"/>
            <a:ext cx="1726773" cy="1461395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1099616" y="340363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2767160" y="195711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970234" y="3448852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</a:t>
            </a:r>
            <a:endParaRPr lang="en-IN" sz="2400" b="1" dirty="0"/>
          </a:p>
        </p:txBody>
      </p:sp>
      <p:sp>
        <p:nvSpPr>
          <p:cNvPr id="10" name="Arc 9"/>
          <p:cNvSpPr/>
          <p:nvPr/>
        </p:nvSpPr>
        <p:spPr>
          <a:xfrm>
            <a:off x="332492" y="2273112"/>
            <a:ext cx="2013433" cy="2088232"/>
          </a:xfrm>
          <a:prstGeom prst="arc">
            <a:avLst>
              <a:gd name="adj1" fmla="val 16200000"/>
              <a:gd name="adj2" fmla="val 106751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c 10"/>
          <p:cNvSpPr/>
          <p:nvPr/>
        </p:nvSpPr>
        <p:spPr>
          <a:xfrm flipH="1" flipV="1">
            <a:off x="1700644" y="1129661"/>
            <a:ext cx="1938623" cy="2024608"/>
          </a:xfrm>
          <a:prstGeom prst="arc">
            <a:avLst>
              <a:gd name="adj1" fmla="val 15121133"/>
              <a:gd name="adj2" fmla="val 1224590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3" name="Straight Connector 12"/>
          <p:cNvCxnSpPr/>
          <p:nvPr/>
        </p:nvCxnSpPr>
        <p:spPr>
          <a:xfrm>
            <a:off x="1256618" y="1765377"/>
            <a:ext cx="1569772" cy="19442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4788024" y="2141965"/>
            <a:ext cx="2320255" cy="1359043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88024" y="3501008"/>
            <a:ext cx="3168352" cy="540126"/>
          </a:xfrm>
          <a:prstGeom prst="line">
            <a:avLst/>
          </a:prstGeom>
          <a:ln w="28575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4752164" y="343804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rc 21"/>
          <p:cNvSpPr/>
          <p:nvPr/>
        </p:nvSpPr>
        <p:spPr>
          <a:xfrm rot="2198987">
            <a:off x="3805315" y="2416790"/>
            <a:ext cx="2013433" cy="2088232"/>
          </a:xfrm>
          <a:prstGeom prst="arc">
            <a:avLst>
              <a:gd name="adj1" fmla="val 16200000"/>
              <a:gd name="adj2" fmla="val 1067511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Oval 22"/>
          <p:cNvSpPr/>
          <p:nvPr/>
        </p:nvSpPr>
        <p:spPr>
          <a:xfrm>
            <a:off x="5736753" y="362609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Oval 23"/>
          <p:cNvSpPr/>
          <p:nvPr/>
        </p:nvSpPr>
        <p:spPr>
          <a:xfrm>
            <a:off x="5670050" y="2915979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/>
          <p:cNvSpPr/>
          <p:nvPr/>
        </p:nvSpPr>
        <p:spPr>
          <a:xfrm rot="3275350">
            <a:off x="5365483" y="1823489"/>
            <a:ext cx="2013433" cy="2088232"/>
          </a:xfrm>
          <a:prstGeom prst="arc">
            <a:avLst>
              <a:gd name="adj1" fmla="val 17253092"/>
              <a:gd name="adj2" fmla="val 2065310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/>
          <p:cNvSpPr/>
          <p:nvPr/>
        </p:nvSpPr>
        <p:spPr>
          <a:xfrm rot="889985">
            <a:off x="5479018" y="2419658"/>
            <a:ext cx="2013433" cy="2088232"/>
          </a:xfrm>
          <a:prstGeom prst="arc">
            <a:avLst>
              <a:gd name="adj1" fmla="val 17253092"/>
              <a:gd name="adj2" fmla="val 20653108"/>
            </a:avLst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30" name="Straight Connector 29"/>
          <p:cNvCxnSpPr>
            <a:stCxn id="21" idx="6"/>
          </p:cNvCxnSpPr>
          <p:nvPr/>
        </p:nvCxnSpPr>
        <p:spPr>
          <a:xfrm flipV="1">
            <a:off x="4860164" y="2821486"/>
            <a:ext cx="3312236" cy="67055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>
            <a:endCxn id="37" idx="3"/>
          </p:cNvCxnSpPr>
          <p:nvPr/>
        </p:nvCxnSpPr>
        <p:spPr>
          <a:xfrm flipH="1">
            <a:off x="2184227" y="3626093"/>
            <a:ext cx="1848986" cy="13391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3978609" y="3592595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3447658" y="4055654"/>
            <a:ext cx="465075" cy="46507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187736" y="4914273"/>
            <a:ext cx="1397532" cy="13975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2866929" y="4463650"/>
            <a:ext cx="891558" cy="89155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2168411" y="4873051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Oval 37"/>
          <p:cNvSpPr/>
          <p:nvPr/>
        </p:nvSpPr>
        <p:spPr>
          <a:xfrm>
            <a:off x="2812929" y="4412729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9" name="Oval 38"/>
          <p:cNvSpPr/>
          <p:nvPr/>
        </p:nvSpPr>
        <p:spPr>
          <a:xfrm>
            <a:off x="3393658" y="4010592"/>
            <a:ext cx="108000" cy="108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0" name="Oval 39"/>
          <p:cNvSpPr/>
          <p:nvPr/>
        </p:nvSpPr>
        <p:spPr>
          <a:xfrm>
            <a:off x="3841315" y="443885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Oval 40"/>
          <p:cNvSpPr/>
          <p:nvPr/>
        </p:nvSpPr>
        <p:spPr>
          <a:xfrm>
            <a:off x="3680195" y="5264626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Oval 42"/>
          <p:cNvSpPr/>
          <p:nvPr/>
        </p:nvSpPr>
        <p:spPr>
          <a:xfrm>
            <a:off x="3531268" y="624038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40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53502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 animBg="1"/>
      <p:bldP spid="11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Line 29"/>
          <p:cNvSpPr>
            <a:spLocks noChangeShapeType="1"/>
          </p:cNvSpPr>
          <p:nvPr/>
        </p:nvSpPr>
        <p:spPr bwMode="auto">
          <a:xfrm>
            <a:off x="1100138" y="3646488"/>
            <a:ext cx="2420938" cy="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" name="Freeform 30"/>
          <p:cNvSpPr>
            <a:spLocks/>
          </p:cNvSpPr>
          <p:nvPr/>
        </p:nvSpPr>
        <p:spPr bwMode="auto">
          <a:xfrm>
            <a:off x="1093788" y="2428875"/>
            <a:ext cx="2433638" cy="2435225"/>
          </a:xfrm>
          <a:custGeom>
            <a:avLst/>
            <a:gdLst>
              <a:gd name="T0" fmla="*/ 7648 w 7662"/>
              <a:gd name="T1" fmla="*/ 4159 h 7667"/>
              <a:gd name="T2" fmla="*/ 7576 w 7662"/>
              <a:gd name="T3" fmla="*/ 4641 h 7667"/>
              <a:gd name="T4" fmla="*/ 7443 w 7662"/>
              <a:gd name="T5" fmla="*/ 5110 h 7667"/>
              <a:gd name="T6" fmla="*/ 7252 w 7662"/>
              <a:gd name="T7" fmla="*/ 5559 h 7667"/>
              <a:gd name="T8" fmla="*/ 7005 w 7662"/>
              <a:gd name="T9" fmla="*/ 5980 h 7667"/>
              <a:gd name="T10" fmla="*/ 6707 w 7662"/>
              <a:gd name="T11" fmla="*/ 6366 h 7667"/>
              <a:gd name="T12" fmla="*/ 6362 w 7662"/>
              <a:gd name="T13" fmla="*/ 6712 h 7667"/>
              <a:gd name="T14" fmla="*/ 5976 w 7662"/>
              <a:gd name="T15" fmla="*/ 7009 h 7667"/>
              <a:gd name="T16" fmla="*/ 5556 w 7662"/>
              <a:gd name="T17" fmla="*/ 7257 h 7667"/>
              <a:gd name="T18" fmla="*/ 5107 w 7662"/>
              <a:gd name="T19" fmla="*/ 7448 h 7667"/>
              <a:gd name="T20" fmla="*/ 4638 w 7662"/>
              <a:gd name="T21" fmla="*/ 7581 h 7667"/>
              <a:gd name="T22" fmla="*/ 4156 w 7662"/>
              <a:gd name="T23" fmla="*/ 7654 h 7667"/>
              <a:gd name="T24" fmla="*/ 3669 w 7662"/>
              <a:gd name="T25" fmla="*/ 7664 h 7667"/>
              <a:gd name="T26" fmla="*/ 3184 w 7662"/>
              <a:gd name="T27" fmla="*/ 7612 h 7667"/>
              <a:gd name="T28" fmla="*/ 2710 w 7662"/>
              <a:gd name="T29" fmla="*/ 7499 h 7667"/>
              <a:gd name="T30" fmla="*/ 2254 w 7662"/>
              <a:gd name="T31" fmla="*/ 7327 h 7667"/>
              <a:gd name="T32" fmla="*/ 1822 w 7662"/>
              <a:gd name="T33" fmla="*/ 7098 h 7667"/>
              <a:gd name="T34" fmla="*/ 1424 w 7662"/>
              <a:gd name="T35" fmla="*/ 6816 h 7667"/>
              <a:gd name="T36" fmla="*/ 1066 w 7662"/>
              <a:gd name="T37" fmla="*/ 6486 h 7667"/>
              <a:gd name="T38" fmla="*/ 752 w 7662"/>
              <a:gd name="T39" fmla="*/ 6113 h 7667"/>
              <a:gd name="T40" fmla="*/ 487 w 7662"/>
              <a:gd name="T41" fmla="*/ 5703 h 7667"/>
              <a:gd name="T42" fmla="*/ 277 w 7662"/>
              <a:gd name="T43" fmla="*/ 5263 h 7667"/>
              <a:gd name="T44" fmla="*/ 124 w 7662"/>
              <a:gd name="T45" fmla="*/ 4799 h 7667"/>
              <a:gd name="T46" fmla="*/ 32 w 7662"/>
              <a:gd name="T47" fmla="*/ 4320 h 7667"/>
              <a:gd name="T48" fmla="*/ 0 w 7662"/>
              <a:gd name="T49" fmla="*/ 3834 h 7667"/>
              <a:gd name="T50" fmla="*/ 32 w 7662"/>
              <a:gd name="T51" fmla="*/ 3347 h 7667"/>
              <a:gd name="T52" fmla="*/ 124 w 7662"/>
              <a:gd name="T53" fmla="*/ 2868 h 7667"/>
              <a:gd name="T54" fmla="*/ 277 w 7662"/>
              <a:gd name="T55" fmla="*/ 2404 h 7667"/>
              <a:gd name="T56" fmla="*/ 487 w 7662"/>
              <a:gd name="T57" fmla="*/ 1964 h 7667"/>
              <a:gd name="T58" fmla="*/ 752 w 7662"/>
              <a:gd name="T59" fmla="*/ 1554 h 7667"/>
              <a:gd name="T60" fmla="*/ 1066 w 7662"/>
              <a:gd name="T61" fmla="*/ 1181 h 7667"/>
              <a:gd name="T62" fmla="*/ 1424 w 7662"/>
              <a:gd name="T63" fmla="*/ 851 h 7667"/>
              <a:gd name="T64" fmla="*/ 1822 w 7662"/>
              <a:gd name="T65" fmla="*/ 569 h 7667"/>
              <a:gd name="T66" fmla="*/ 2254 w 7662"/>
              <a:gd name="T67" fmla="*/ 340 h 7667"/>
              <a:gd name="T68" fmla="*/ 2710 w 7662"/>
              <a:gd name="T69" fmla="*/ 168 h 7667"/>
              <a:gd name="T70" fmla="*/ 3184 w 7662"/>
              <a:gd name="T71" fmla="*/ 55 h 7667"/>
              <a:gd name="T72" fmla="*/ 3669 w 7662"/>
              <a:gd name="T73" fmla="*/ 3 h 7667"/>
              <a:gd name="T74" fmla="*/ 4156 w 7662"/>
              <a:gd name="T75" fmla="*/ 14 h 7667"/>
              <a:gd name="T76" fmla="*/ 4638 w 7662"/>
              <a:gd name="T77" fmla="*/ 86 h 7667"/>
              <a:gd name="T78" fmla="*/ 5107 w 7662"/>
              <a:gd name="T79" fmla="*/ 219 h 7667"/>
              <a:gd name="T80" fmla="*/ 5556 w 7662"/>
              <a:gd name="T81" fmla="*/ 410 h 7667"/>
              <a:gd name="T82" fmla="*/ 5976 w 7662"/>
              <a:gd name="T83" fmla="*/ 657 h 7667"/>
              <a:gd name="T84" fmla="*/ 6362 w 7662"/>
              <a:gd name="T85" fmla="*/ 956 h 7667"/>
              <a:gd name="T86" fmla="*/ 6707 w 7662"/>
              <a:gd name="T87" fmla="*/ 1301 h 7667"/>
              <a:gd name="T88" fmla="*/ 7005 w 7662"/>
              <a:gd name="T89" fmla="*/ 1687 h 7667"/>
              <a:gd name="T90" fmla="*/ 7252 w 7662"/>
              <a:gd name="T91" fmla="*/ 2108 h 7667"/>
              <a:gd name="T92" fmla="*/ 7443 w 7662"/>
              <a:gd name="T93" fmla="*/ 2557 h 7667"/>
              <a:gd name="T94" fmla="*/ 7576 w 7662"/>
              <a:gd name="T95" fmla="*/ 3026 h 7667"/>
              <a:gd name="T96" fmla="*/ 7648 w 7662"/>
              <a:gd name="T97" fmla="*/ 3509 h 76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7662" h="7667">
                <a:moveTo>
                  <a:pt x="7662" y="3834"/>
                </a:moveTo>
                <a:lnTo>
                  <a:pt x="7658" y="3996"/>
                </a:lnTo>
                <a:lnTo>
                  <a:pt x="7648" y="4159"/>
                </a:lnTo>
                <a:lnTo>
                  <a:pt x="7631" y="4320"/>
                </a:lnTo>
                <a:lnTo>
                  <a:pt x="7606" y="4481"/>
                </a:lnTo>
                <a:lnTo>
                  <a:pt x="7576" y="4641"/>
                </a:lnTo>
                <a:lnTo>
                  <a:pt x="7539" y="4799"/>
                </a:lnTo>
                <a:lnTo>
                  <a:pt x="7494" y="4956"/>
                </a:lnTo>
                <a:lnTo>
                  <a:pt x="7443" y="5110"/>
                </a:lnTo>
                <a:lnTo>
                  <a:pt x="7386" y="5263"/>
                </a:lnTo>
                <a:lnTo>
                  <a:pt x="7322" y="5413"/>
                </a:lnTo>
                <a:lnTo>
                  <a:pt x="7252" y="5559"/>
                </a:lnTo>
                <a:lnTo>
                  <a:pt x="7175" y="5703"/>
                </a:lnTo>
                <a:lnTo>
                  <a:pt x="7093" y="5844"/>
                </a:lnTo>
                <a:lnTo>
                  <a:pt x="7005" y="5980"/>
                </a:lnTo>
                <a:lnTo>
                  <a:pt x="6911" y="6113"/>
                </a:lnTo>
                <a:lnTo>
                  <a:pt x="6811" y="6242"/>
                </a:lnTo>
                <a:lnTo>
                  <a:pt x="6707" y="6366"/>
                </a:lnTo>
                <a:lnTo>
                  <a:pt x="6597" y="6486"/>
                </a:lnTo>
                <a:lnTo>
                  <a:pt x="6482" y="6601"/>
                </a:lnTo>
                <a:lnTo>
                  <a:pt x="6362" y="6712"/>
                </a:lnTo>
                <a:lnTo>
                  <a:pt x="6238" y="6816"/>
                </a:lnTo>
                <a:lnTo>
                  <a:pt x="6109" y="6915"/>
                </a:lnTo>
                <a:lnTo>
                  <a:pt x="5976" y="7009"/>
                </a:lnTo>
                <a:lnTo>
                  <a:pt x="5840" y="7098"/>
                </a:lnTo>
                <a:lnTo>
                  <a:pt x="5699" y="7181"/>
                </a:lnTo>
                <a:lnTo>
                  <a:pt x="5556" y="7257"/>
                </a:lnTo>
                <a:lnTo>
                  <a:pt x="5409" y="7327"/>
                </a:lnTo>
                <a:lnTo>
                  <a:pt x="5260" y="7390"/>
                </a:lnTo>
                <a:lnTo>
                  <a:pt x="5107" y="7448"/>
                </a:lnTo>
                <a:lnTo>
                  <a:pt x="4953" y="7499"/>
                </a:lnTo>
                <a:lnTo>
                  <a:pt x="4796" y="7543"/>
                </a:lnTo>
                <a:lnTo>
                  <a:pt x="4638" y="7581"/>
                </a:lnTo>
                <a:lnTo>
                  <a:pt x="4479" y="7612"/>
                </a:lnTo>
                <a:lnTo>
                  <a:pt x="4318" y="7636"/>
                </a:lnTo>
                <a:lnTo>
                  <a:pt x="4156" y="7654"/>
                </a:lnTo>
                <a:lnTo>
                  <a:pt x="3994" y="7664"/>
                </a:lnTo>
                <a:lnTo>
                  <a:pt x="3831" y="7667"/>
                </a:lnTo>
                <a:lnTo>
                  <a:pt x="3669" y="7664"/>
                </a:lnTo>
                <a:lnTo>
                  <a:pt x="3507" y="7654"/>
                </a:lnTo>
                <a:lnTo>
                  <a:pt x="3345" y="7636"/>
                </a:lnTo>
                <a:lnTo>
                  <a:pt x="3184" y="7612"/>
                </a:lnTo>
                <a:lnTo>
                  <a:pt x="3025" y="7581"/>
                </a:lnTo>
                <a:lnTo>
                  <a:pt x="2866" y="7543"/>
                </a:lnTo>
                <a:lnTo>
                  <a:pt x="2710" y="7499"/>
                </a:lnTo>
                <a:lnTo>
                  <a:pt x="2555" y="7448"/>
                </a:lnTo>
                <a:lnTo>
                  <a:pt x="2403" y="7390"/>
                </a:lnTo>
                <a:lnTo>
                  <a:pt x="2254" y="7327"/>
                </a:lnTo>
                <a:lnTo>
                  <a:pt x="2107" y="7257"/>
                </a:lnTo>
                <a:lnTo>
                  <a:pt x="1963" y="7181"/>
                </a:lnTo>
                <a:lnTo>
                  <a:pt x="1822" y="7098"/>
                </a:lnTo>
                <a:lnTo>
                  <a:pt x="1686" y="7009"/>
                </a:lnTo>
                <a:lnTo>
                  <a:pt x="1553" y="6915"/>
                </a:lnTo>
                <a:lnTo>
                  <a:pt x="1424" y="6816"/>
                </a:lnTo>
                <a:lnTo>
                  <a:pt x="1301" y="6712"/>
                </a:lnTo>
                <a:lnTo>
                  <a:pt x="1180" y="6601"/>
                </a:lnTo>
                <a:lnTo>
                  <a:pt x="1066" y="6486"/>
                </a:lnTo>
                <a:lnTo>
                  <a:pt x="955" y="6366"/>
                </a:lnTo>
                <a:lnTo>
                  <a:pt x="851" y="6242"/>
                </a:lnTo>
                <a:lnTo>
                  <a:pt x="752" y="6113"/>
                </a:lnTo>
                <a:lnTo>
                  <a:pt x="658" y="5980"/>
                </a:lnTo>
                <a:lnTo>
                  <a:pt x="570" y="5844"/>
                </a:lnTo>
                <a:lnTo>
                  <a:pt x="487" y="5703"/>
                </a:lnTo>
                <a:lnTo>
                  <a:pt x="411" y="5559"/>
                </a:lnTo>
                <a:lnTo>
                  <a:pt x="341" y="5413"/>
                </a:lnTo>
                <a:lnTo>
                  <a:pt x="277" y="5263"/>
                </a:lnTo>
                <a:lnTo>
                  <a:pt x="219" y="5110"/>
                </a:lnTo>
                <a:lnTo>
                  <a:pt x="169" y="4956"/>
                </a:lnTo>
                <a:lnTo>
                  <a:pt x="124" y="4799"/>
                </a:lnTo>
                <a:lnTo>
                  <a:pt x="86" y="4641"/>
                </a:lnTo>
                <a:lnTo>
                  <a:pt x="56" y="4481"/>
                </a:lnTo>
                <a:lnTo>
                  <a:pt x="32" y="4320"/>
                </a:lnTo>
                <a:lnTo>
                  <a:pt x="15" y="4159"/>
                </a:lnTo>
                <a:lnTo>
                  <a:pt x="4" y="3996"/>
                </a:lnTo>
                <a:lnTo>
                  <a:pt x="0" y="3834"/>
                </a:lnTo>
                <a:lnTo>
                  <a:pt x="4" y="3671"/>
                </a:lnTo>
                <a:lnTo>
                  <a:pt x="15" y="3509"/>
                </a:lnTo>
                <a:lnTo>
                  <a:pt x="32" y="3347"/>
                </a:lnTo>
                <a:lnTo>
                  <a:pt x="56" y="3186"/>
                </a:lnTo>
                <a:lnTo>
                  <a:pt x="86" y="3026"/>
                </a:lnTo>
                <a:lnTo>
                  <a:pt x="124" y="2868"/>
                </a:lnTo>
                <a:lnTo>
                  <a:pt x="169" y="2711"/>
                </a:lnTo>
                <a:lnTo>
                  <a:pt x="219" y="2557"/>
                </a:lnTo>
                <a:lnTo>
                  <a:pt x="277" y="2404"/>
                </a:lnTo>
                <a:lnTo>
                  <a:pt x="341" y="2255"/>
                </a:lnTo>
                <a:lnTo>
                  <a:pt x="411" y="2108"/>
                </a:lnTo>
                <a:lnTo>
                  <a:pt x="487" y="1964"/>
                </a:lnTo>
                <a:lnTo>
                  <a:pt x="570" y="1823"/>
                </a:lnTo>
                <a:lnTo>
                  <a:pt x="658" y="1687"/>
                </a:lnTo>
                <a:lnTo>
                  <a:pt x="752" y="1554"/>
                </a:lnTo>
                <a:lnTo>
                  <a:pt x="851" y="1425"/>
                </a:lnTo>
                <a:lnTo>
                  <a:pt x="955" y="1301"/>
                </a:lnTo>
                <a:lnTo>
                  <a:pt x="1066" y="1181"/>
                </a:lnTo>
                <a:lnTo>
                  <a:pt x="1180" y="1066"/>
                </a:lnTo>
                <a:lnTo>
                  <a:pt x="1301" y="956"/>
                </a:lnTo>
                <a:lnTo>
                  <a:pt x="1424" y="851"/>
                </a:lnTo>
                <a:lnTo>
                  <a:pt x="1553" y="752"/>
                </a:lnTo>
                <a:lnTo>
                  <a:pt x="1686" y="657"/>
                </a:lnTo>
                <a:lnTo>
                  <a:pt x="1822" y="569"/>
                </a:lnTo>
                <a:lnTo>
                  <a:pt x="1963" y="487"/>
                </a:lnTo>
                <a:lnTo>
                  <a:pt x="2107" y="410"/>
                </a:lnTo>
                <a:lnTo>
                  <a:pt x="2254" y="340"/>
                </a:lnTo>
                <a:lnTo>
                  <a:pt x="2403" y="277"/>
                </a:lnTo>
                <a:lnTo>
                  <a:pt x="2555" y="219"/>
                </a:lnTo>
                <a:lnTo>
                  <a:pt x="2710" y="168"/>
                </a:lnTo>
                <a:lnTo>
                  <a:pt x="2866" y="124"/>
                </a:lnTo>
                <a:lnTo>
                  <a:pt x="3025" y="86"/>
                </a:lnTo>
                <a:lnTo>
                  <a:pt x="3184" y="55"/>
                </a:lnTo>
                <a:lnTo>
                  <a:pt x="3345" y="32"/>
                </a:lnTo>
                <a:lnTo>
                  <a:pt x="3507" y="14"/>
                </a:lnTo>
                <a:lnTo>
                  <a:pt x="3669" y="3"/>
                </a:lnTo>
                <a:lnTo>
                  <a:pt x="3831" y="0"/>
                </a:lnTo>
                <a:lnTo>
                  <a:pt x="3994" y="3"/>
                </a:lnTo>
                <a:lnTo>
                  <a:pt x="4156" y="14"/>
                </a:lnTo>
                <a:lnTo>
                  <a:pt x="4318" y="32"/>
                </a:lnTo>
                <a:lnTo>
                  <a:pt x="4479" y="55"/>
                </a:lnTo>
                <a:lnTo>
                  <a:pt x="4638" y="86"/>
                </a:lnTo>
                <a:lnTo>
                  <a:pt x="4796" y="124"/>
                </a:lnTo>
                <a:lnTo>
                  <a:pt x="4953" y="168"/>
                </a:lnTo>
                <a:lnTo>
                  <a:pt x="5107" y="219"/>
                </a:lnTo>
                <a:lnTo>
                  <a:pt x="5260" y="277"/>
                </a:lnTo>
                <a:lnTo>
                  <a:pt x="5409" y="340"/>
                </a:lnTo>
                <a:lnTo>
                  <a:pt x="5556" y="410"/>
                </a:lnTo>
                <a:lnTo>
                  <a:pt x="5699" y="487"/>
                </a:lnTo>
                <a:lnTo>
                  <a:pt x="5840" y="569"/>
                </a:lnTo>
                <a:lnTo>
                  <a:pt x="5976" y="657"/>
                </a:lnTo>
                <a:lnTo>
                  <a:pt x="6109" y="752"/>
                </a:lnTo>
                <a:lnTo>
                  <a:pt x="6238" y="851"/>
                </a:lnTo>
                <a:lnTo>
                  <a:pt x="6362" y="956"/>
                </a:lnTo>
                <a:lnTo>
                  <a:pt x="6482" y="1066"/>
                </a:lnTo>
                <a:lnTo>
                  <a:pt x="6597" y="1181"/>
                </a:lnTo>
                <a:lnTo>
                  <a:pt x="6707" y="1301"/>
                </a:lnTo>
                <a:lnTo>
                  <a:pt x="6811" y="1425"/>
                </a:lnTo>
                <a:lnTo>
                  <a:pt x="6911" y="1554"/>
                </a:lnTo>
                <a:lnTo>
                  <a:pt x="7005" y="1687"/>
                </a:lnTo>
                <a:lnTo>
                  <a:pt x="7093" y="1823"/>
                </a:lnTo>
                <a:lnTo>
                  <a:pt x="7175" y="1964"/>
                </a:lnTo>
                <a:lnTo>
                  <a:pt x="7252" y="2108"/>
                </a:lnTo>
                <a:lnTo>
                  <a:pt x="7322" y="2255"/>
                </a:lnTo>
                <a:lnTo>
                  <a:pt x="7386" y="2404"/>
                </a:lnTo>
                <a:lnTo>
                  <a:pt x="7443" y="2557"/>
                </a:lnTo>
                <a:lnTo>
                  <a:pt x="7494" y="2711"/>
                </a:lnTo>
                <a:lnTo>
                  <a:pt x="7539" y="2868"/>
                </a:lnTo>
                <a:lnTo>
                  <a:pt x="7576" y="3026"/>
                </a:lnTo>
                <a:lnTo>
                  <a:pt x="7606" y="3186"/>
                </a:lnTo>
                <a:lnTo>
                  <a:pt x="7631" y="3347"/>
                </a:lnTo>
                <a:lnTo>
                  <a:pt x="7648" y="3509"/>
                </a:lnTo>
                <a:lnTo>
                  <a:pt x="7658" y="3671"/>
                </a:lnTo>
                <a:lnTo>
                  <a:pt x="7662" y="3834"/>
                </a:lnTo>
                <a:close/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" name="Freeform 31"/>
          <p:cNvSpPr>
            <a:spLocks/>
          </p:cNvSpPr>
          <p:nvPr/>
        </p:nvSpPr>
        <p:spPr bwMode="auto">
          <a:xfrm>
            <a:off x="2303463" y="2427288"/>
            <a:ext cx="1925638" cy="2438400"/>
          </a:xfrm>
          <a:custGeom>
            <a:avLst/>
            <a:gdLst>
              <a:gd name="T0" fmla="*/ 5613 w 6064"/>
              <a:gd name="T1" fmla="*/ 7243 h 7679"/>
              <a:gd name="T2" fmla="*/ 5319 w 6064"/>
              <a:gd name="T3" fmla="*/ 7382 h 7679"/>
              <a:gd name="T4" fmla="*/ 5014 w 6064"/>
              <a:gd name="T5" fmla="*/ 7495 h 7679"/>
              <a:gd name="T6" fmla="*/ 4700 w 6064"/>
              <a:gd name="T7" fmla="*/ 7582 h 7679"/>
              <a:gd name="T8" fmla="*/ 4380 w 6064"/>
              <a:gd name="T9" fmla="*/ 7641 h 7679"/>
              <a:gd name="T10" fmla="*/ 4056 w 6064"/>
              <a:gd name="T11" fmla="*/ 7674 h 7679"/>
              <a:gd name="T12" fmla="*/ 3731 w 6064"/>
              <a:gd name="T13" fmla="*/ 7678 h 7679"/>
              <a:gd name="T14" fmla="*/ 3406 w 6064"/>
              <a:gd name="T15" fmla="*/ 7656 h 7679"/>
              <a:gd name="T16" fmla="*/ 3084 w 6064"/>
              <a:gd name="T17" fmla="*/ 7605 h 7679"/>
              <a:gd name="T18" fmla="*/ 2768 w 6064"/>
              <a:gd name="T19" fmla="*/ 7528 h 7679"/>
              <a:gd name="T20" fmla="*/ 2460 w 6064"/>
              <a:gd name="T21" fmla="*/ 7424 h 7679"/>
              <a:gd name="T22" fmla="*/ 2161 w 6064"/>
              <a:gd name="T23" fmla="*/ 7294 h 7679"/>
              <a:gd name="T24" fmla="*/ 1875 w 6064"/>
              <a:gd name="T25" fmla="*/ 7139 h 7679"/>
              <a:gd name="T26" fmla="*/ 1603 w 6064"/>
              <a:gd name="T27" fmla="*/ 6961 h 7679"/>
              <a:gd name="T28" fmla="*/ 1347 w 6064"/>
              <a:gd name="T29" fmla="*/ 6760 h 7679"/>
              <a:gd name="T30" fmla="*/ 1107 w 6064"/>
              <a:gd name="T31" fmla="*/ 6538 h 7679"/>
              <a:gd name="T32" fmla="*/ 889 w 6064"/>
              <a:gd name="T33" fmla="*/ 6297 h 7679"/>
              <a:gd name="T34" fmla="*/ 691 w 6064"/>
              <a:gd name="T35" fmla="*/ 6039 h 7679"/>
              <a:gd name="T36" fmla="*/ 517 w 6064"/>
              <a:gd name="T37" fmla="*/ 5764 h 7679"/>
              <a:gd name="T38" fmla="*/ 366 w 6064"/>
              <a:gd name="T39" fmla="*/ 5476 h 7679"/>
              <a:gd name="T40" fmla="*/ 240 w 6064"/>
              <a:gd name="T41" fmla="*/ 5175 h 7679"/>
              <a:gd name="T42" fmla="*/ 139 w 6064"/>
              <a:gd name="T43" fmla="*/ 4865 h 7679"/>
              <a:gd name="T44" fmla="*/ 66 w 6064"/>
              <a:gd name="T45" fmla="*/ 4548 h 7679"/>
              <a:gd name="T46" fmla="*/ 20 w 6064"/>
              <a:gd name="T47" fmla="*/ 4226 h 7679"/>
              <a:gd name="T48" fmla="*/ 0 w 6064"/>
              <a:gd name="T49" fmla="*/ 3901 h 7679"/>
              <a:gd name="T50" fmla="*/ 10 w 6064"/>
              <a:gd name="T51" fmla="*/ 3575 h 7679"/>
              <a:gd name="T52" fmla="*/ 45 w 6064"/>
              <a:gd name="T53" fmla="*/ 3251 h 7679"/>
              <a:gd name="T54" fmla="*/ 109 w 6064"/>
              <a:gd name="T55" fmla="*/ 2932 h 7679"/>
              <a:gd name="T56" fmla="*/ 199 w 6064"/>
              <a:gd name="T57" fmla="*/ 2619 h 7679"/>
              <a:gd name="T58" fmla="*/ 315 w 6064"/>
              <a:gd name="T59" fmla="*/ 2315 h 7679"/>
              <a:gd name="T60" fmla="*/ 457 w 6064"/>
              <a:gd name="T61" fmla="*/ 2022 h 7679"/>
              <a:gd name="T62" fmla="*/ 623 w 6064"/>
              <a:gd name="T63" fmla="*/ 1741 h 7679"/>
              <a:gd name="T64" fmla="*/ 813 w 6064"/>
              <a:gd name="T65" fmla="*/ 1477 h 7679"/>
              <a:gd name="T66" fmla="*/ 1023 w 6064"/>
              <a:gd name="T67" fmla="*/ 1229 h 7679"/>
              <a:gd name="T68" fmla="*/ 1254 w 6064"/>
              <a:gd name="T69" fmla="*/ 1000 h 7679"/>
              <a:gd name="T70" fmla="*/ 1505 w 6064"/>
              <a:gd name="T71" fmla="*/ 791 h 7679"/>
              <a:gd name="T72" fmla="*/ 1771 w 6064"/>
              <a:gd name="T73" fmla="*/ 604 h 7679"/>
              <a:gd name="T74" fmla="*/ 2052 w 6064"/>
              <a:gd name="T75" fmla="*/ 441 h 7679"/>
              <a:gd name="T76" fmla="*/ 2346 w 6064"/>
              <a:gd name="T77" fmla="*/ 301 h 7679"/>
              <a:gd name="T78" fmla="*/ 2652 w 6064"/>
              <a:gd name="T79" fmla="*/ 187 h 7679"/>
              <a:gd name="T80" fmla="*/ 2965 w 6064"/>
              <a:gd name="T81" fmla="*/ 100 h 7679"/>
              <a:gd name="T82" fmla="*/ 3285 w 6064"/>
              <a:gd name="T83" fmla="*/ 40 h 7679"/>
              <a:gd name="T84" fmla="*/ 3609 w 6064"/>
              <a:gd name="T85" fmla="*/ 6 h 7679"/>
              <a:gd name="T86" fmla="*/ 3934 w 6064"/>
              <a:gd name="T87" fmla="*/ 1 h 7679"/>
              <a:gd name="T88" fmla="*/ 4258 w 6064"/>
              <a:gd name="T89" fmla="*/ 22 h 7679"/>
              <a:gd name="T90" fmla="*/ 4580 w 6064"/>
              <a:gd name="T91" fmla="*/ 72 h 7679"/>
              <a:gd name="T92" fmla="*/ 4896 w 6064"/>
              <a:gd name="T93" fmla="*/ 149 h 7679"/>
              <a:gd name="T94" fmla="*/ 5205 w 6064"/>
              <a:gd name="T95" fmla="*/ 252 h 7679"/>
              <a:gd name="T96" fmla="*/ 5504 w 6064"/>
              <a:gd name="T97" fmla="*/ 381 h 7679"/>
              <a:gd name="T98" fmla="*/ 5791 w 6064"/>
              <a:gd name="T99" fmla="*/ 535 h 7679"/>
              <a:gd name="T100" fmla="*/ 6064 w 6064"/>
              <a:gd name="T101" fmla="*/ 712 h 76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6064" h="7679">
                <a:moveTo>
                  <a:pt x="5756" y="7165"/>
                </a:moveTo>
                <a:lnTo>
                  <a:pt x="5613" y="7243"/>
                </a:lnTo>
                <a:lnTo>
                  <a:pt x="5468" y="7316"/>
                </a:lnTo>
                <a:lnTo>
                  <a:pt x="5319" y="7382"/>
                </a:lnTo>
                <a:lnTo>
                  <a:pt x="5167" y="7442"/>
                </a:lnTo>
                <a:lnTo>
                  <a:pt x="5014" y="7495"/>
                </a:lnTo>
                <a:lnTo>
                  <a:pt x="4858" y="7541"/>
                </a:lnTo>
                <a:lnTo>
                  <a:pt x="4700" y="7582"/>
                </a:lnTo>
                <a:lnTo>
                  <a:pt x="4540" y="7615"/>
                </a:lnTo>
                <a:lnTo>
                  <a:pt x="4380" y="7641"/>
                </a:lnTo>
                <a:lnTo>
                  <a:pt x="4218" y="7661"/>
                </a:lnTo>
                <a:lnTo>
                  <a:pt x="4056" y="7674"/>
                </a:lnTo>
                <a:lnTo>
                  <a:pt x="3894" y="7679"/>
                </a:lnTo>
                <a:lnTo>
                  <a:pt x="3731" y="7678"/>
                </a:lnTo>
                <a:lnTo>
                  <a:pt x="3568" y="7670"/>
                </a:lnTo>
                <a:lnTo>
                  <a:pt x="3406" y="7656"/>
                </a:lnTo>
                <a:lnTo>
                  <a:pt x="3244" y="7633"/>
                </a:lnTo>
                <a:lnTo>
                  <a:pt x="3084" y="7605"/>
                </a:lnTo>
                <a:lnTo>
                  <a:pt x="2925" y="7570"/>
                </a:lnTo>
                <a:lnTo>
                  <a:pt x="2768" y="7528"/>
                </a:lnTo>
                <a:lnTo>
                  <a:pt x="2613" y="7479"/>
                </a:lnTo>
                <a:lnTo>
                  <a:pt x="2460" y="7424"/>
                </a:lnTo>
                <a:lnTo>
                  <a:pt x="2309" y="7362"/>
                </a:lnTo>
                <a:lnTo>
                  <a:pt x="2161" y="7294"/>
                </a:lnTo>
                <a:lnTo>
                  <a:pt x="2016" y="7220"/>
                </a:lnTo>
                <a:lnTo>
                  <a:pt x="1875" y="7139"/>
                </a:lnTo>
                <a:lnTo>
                  <a:pt x="1736" y="7053"/>
                </a:lnTo>
                <a:lnTo>
                  <a:pt x="1603" y="6961"/>
                </a:lnTo>
                <a:lnTo>
                  <a:pt x="1472" y="6864"/>
                </a:lnTo>
                <a:lnTo>
                  <a:pt x="1347" y="6760"/>
                </a:lnTo>
                <a:lnTo>
                  <a:pt x="1225" y="6652"/>
                </a:lnTo>
                <a:lnTo>
                  <a:pt x="1107" y="6538"/>
                </a:lnTo>
                <a:lnTo>
                  <a:pt x="996" y="6421"/>
                </a:lnTo>
                <a:lnTo>
                  <a:pt x="889" y="6297"/>
                </a:lnTo>
                <a:lnTo>
                  <a:pt x="787" y="6170"/>
                </a:lnTo>
                <a:lnTo>
                  <a:pt x="691" y="6039"/>
                </a:lnTo>
                <a:lnTo>
                  <a:pt x="601" y="5903"/>
                </a:lnTo>
                <a:lnTo>
                  <a:pt x="517" y="5764"/>
                </a:lnTo>
                <a:lnTo>
                  <a:pt x="438" y="5622"/>
                </a:lnTo>
                <a:lnTo>
                  <a:pt x="366" y="5476"/>
                </a:lnTo>
                <a:lnTo>
                  <a:pt x="299" y="5327"/>
                </a:lnTo>
                <a:lnTo>
                  <a:pt x="240" y="5175"/>
                </a:lnTo>
                <a:lnTo>
                  <a:pt x="186" y="5021"/>
                </a:lnTo>
                <a:lnTo>
                  <a:pt x="139" y="4865"/>
                </a:lnTo>
                <a:lnTo>
                  <a:pt x="100" y="4707"/>
                </a:lnTo>
                <a:lnTo>
                  <a:pt x="66" y="4548"/>
                </a:lnTo>
                <a:lnTo>
                  <a:pt x="39" y="4387"/>
                </a:lnTo>
                <a:lnTo>
                  <a:pt x="20" y="4226"/>
                </a:lnTo>
                <a:lnTo>
                  <a:pt x="7" y="4064"/>
                </a:lnTo>
                <a:lnTo>
                  <a:pt x="0" y="3901"/>
                </a:lnTo>
                <a:lnTo>
                  <a:pt x="2" y="3738"/>
                </a:lnTo>
                <a:lnTo>
                  <a:pt x="10" y="3575"/>
                </a:lnTo>
                <a:lnTo>
                  <a:pt x="24" y="3413"/>
                </a:lnTo>
                <a:lnTo>
                  <a:pt x="45" y="3251"/>
                </a:lnTo>
                <a:lnTo>
                  <a:pt x="73" y="3091"/>
                </a:lnTo>
                <a:lnTo>
                  <a:pt x="109" y="2932"/>
                </a:lnTo>
                <a:lnTo>
                  <a:pt x="150" y="2774"/>
                </a:lnTo>
                <a:lnTo>
                  <a:pt x="199" y="2619"/>
                </a:lnTo>
                <a:lnTo>
                  <a:pt x="254" y="2465"/>
                </a:lnTo>
                <a:lnTo>
                  <a:pt x="315" y="2315"/>
                </a:lnTo>
                <a:lnTo>
                  <a:pt x="383" y="2167"/>
                </a:lnTo>
                <a:lnTo>
                  <a:pt x="457" y="2022"/>
                </a:lnTo>
                <a:lnTo>
                  <a:pt x="537" y="1880"/>
                </a:lnTo>
                <a:lnTo>
                  <a:pt x="623" y="1741"/>
                </a:lnTo>
                <a:lnTo>
                  <a:pt x="716" y="1608"/>
                </a:lnTo>
                <a:lnTo>
                  <a:pt x="813" y="1477"/>
                </a:lnTo>
                <a:lnTo>
                  <a:pt x="915" y="1350"/>
                </a:lnTo>
                <a:lnTo>
                  <a:pt x="1023" y="1229"/>
                </a:lnTo>
                <a:lnTo>
                  <a:pt x="1137" y="1111"/>
                </a:lnTo>
                <a:lnTo>
                  <a:pt x="1254" y="1000"/>
                </a:lnTo>
                <a:lnTo>
                  <a:pt x="1377" y="892"/>
                </a:lnTo>
                <a:lnTo>
                  <a:pt x="1505" y="791"/>
                </a:lnTo>
                <a:lnTo>
                  <a:pt x="1636" y="695"/>
                </a:lnTo>
                <a:lnTo>
                  <a:pt x="1771" y="604"/>
                </a:lnTo>
                <a:lnTo>
                  <a:pt x="1910" y="519"/>
                </a:lnTo>
                <a:lnTo>
                  <a:pt x="2052" y="441"/>
                </a:lnTo>
                <a:lnTo>
                  <a:pt x="2198" y="368"/>
                </a:lnTo>
                <a:lnTo>
                  <a:pt x="2346" y="301"/>
                </a:lnTo>
                <a:lnTo>
                  <a:pt x="2498" y="241"/>
                </a:lnTo>
                <a:lnTo>
                  <a:pt x="2652" y="187"/>
                </a:lnTo>
                <a:lnTo>
                  <a:pt x="2807" y="141"/>
                </a:lnTo>
                <a:lnTo>
                  <a:pt x="2965" y="100"/>
                </a:lnTo>
                <a:lnTo>
                  <a:pt x="3124" y="67"/>
                </a:lnTo>
                <a:lnTo>
                  <a:pt x="3285" y="40"/>
                </a:lnTo>
                <a:lnTo>
                  <a:pt x="3446" y="19"/>
                </a:lnTo>
                <a:lnTo>
                  <a:pt x="3609" y="6"/>
                </a:lnTo>
                <a:lnTo>
                  <a:pt x="3771" y="0"/>
                </a:lnTo>
                <a:lnTo>
                  <a:pt x="3934" y="1"/>
                </a:lnTo>
                <a:lnTo>
                  <a:pt x="4096" y="8"/>
                </a:lnTo>
                <a:lnTo>
                  <a:pt x="4258" y="22"/>
                </a:lnTo>
                <a:lnTo>
                  <a:pt x="4420" y="45"/>
                </a:lnTo>
                <a:lnTo>
                  <a:pt x="4580" y="72"/>
                </a:lnTo>
                <a:lnTo>
                  <a:pt x="4739" y="107"/>
                </a:lnTo>
                <a:lnTo>
                  <a:pt x="4896" y="149"/>
                </a:lnTo>
                <a:lnTo>
                  <a:pt x="5052" y="198"/>
                </a:lnTo>
                <a:lnTo>
                  <a:pt x="5205" y="252"/>
                </a:lnTo>
                <a:lnTo>
                  <a:pt x="5356" y="313"/>
                </a:lnTo>
                <a:lnTo>
                  <a:pt x="5504" y="381"/>
                </a:lnTo>
                <a:lnTo>
                  <a:pt x="5649" y="455"/>
                </a:lnTo>
                <a:lnTo>
                  <a:pt x="5791" y="535"/>
                </a:lnTo>
                <a:lnTo>
                  <a:pt x="5929" y="621"/>
                </a:lnTo>
                <a:lnTo>
                  <a:pt x="6064" y="712"/>
                </a:lnTo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" name="Freeform 32"/>
          <p:cNvSpPr>
            <a:spLocks/>
          </p:cNvSpPr>
          <p:nvPr/>
        </p:nvSpPr>
        <p:spPr bwMode="auto">
          <a:xfrm>
            <a:off x="352425" y="2441575"/>
            <a:ext cx="1951038" cy="2409825"/>
          </a:xfrm>
          <a:custGeom>
            <a:avLst/>
            <a:gdLst>
              <a:gd name="T0" fmla="*/ 307 w 6143"/>
              <a:gd name="T1" fmla="*/ 599 h 7587"/>
              <a:gd name="T2" fmla="*/ 585 w 6143"/>
              <a:gd name="T3" fmla="*/ 437 h 7587"/>
              <a:gd name="T4" fmla="*/ 876 w 6143"/>
              <a:gd name="T5" fmla="*/ 298 h 7587"/>
              <a:gd name="T6" fmla="*/ 1179 w 6143"/>
              <a:gd name="T7" fmla="*/ 186 h 7587"/>
              <a:gd name="T8" fmla="*/ 1489 w 6143"/>
              <a:gd name="T9" fmla="*/ 99 h 7587"/>
              <a:gd name="T10" fmla="*/ 1806 w 6143"/>
              <a:gd name="T11" fmla="*/ 39 h 7587"/>
              <a:gd name="T12" fmla="*/ 2127 w 6143"/>
              <a:gd name="T13" fmla="*/ 7 h 7587"/>
              <a:gd name="T14" fmla="*/ 2449 w 6143"/>
              <a:gd name="T15" fmla="*/ 1 h 7587"/>
              <a:gd name="T16" fmla="*/ 2770 w 6143"/>
              <a:gd name="T17" fmla="*/ 23 h 7587"/>
              <a:gd name="T18" fmla="*/ 3089 w 6143"/>
              <a:gd name="T19" fmla="*/ 72 h 7587"/>
              <a:gd name="T20" fmla="*/ 3402 w 6143"/>
              <a:gd name="T21" fmla="*/ 148 h 7587"/>
              <a:gd name="T22" fmla="*/ 3708 w 6143"/>
              <a:gd name="T23" fmla="*/ 251 h 7587"/>
              <a:gd name="T24" fmla="*/ 4003 w 6143"/>
              <a:gd name="T25" fmla="*/ 378 h 7587"/>
              <a:gd name="T26" fmla="*/ 4288 w 6143"/>
              <a:gd name="T27" fmla="*/ 531 h 7587"/>
              <a:gd name="T28" fmla="*/ 4557 w 6143"/>
              <a:gd name="T29" fmla="*/ 708 h 7587"/>
              <a:gd name="T30" fmla="*/ 4812 w 6143"/>
              <a:gd name="T31" fmla="*/ 906 h 7587"/>
              <a:gd name="T32" fmla="*/ 5048 w 6143"/>
              <a:gd name="T33" fmla="*/ 1126 h 7587"/>
              <a:gd name="T34" fmla="*/ 5264 w 6143"/>
              <a:gd name="T35" fmla="*/ 1365 h 7587"/>
              <a:gd name="T36" fmla="*/ 5461 w 6143"/>
              <a:gd name="T37" fmla="*/ 1621 h 7587"/>
              <a:gd name="T38" fmla="*/ 5634 w 6143"/>
              <a:gd name="T39" fmla="*/ 1894 h 7587"/>
              <a:gd name="T40" fmla="*/ 5783 w 6143"/>
              <a:gd name="T41" fmla="*/ 2179 h 7587"/>
              <a:gd name="T42" fmla="*/ 5908 w 6143"/>
              <a:gd name="T43" fmla="*/ 2477 h 7587"/>
              <a:gd name="T44" fmla="*/ 6007 w 6143"/>
              <a:gd name="T45" fmla="*/ 2784 h 7587"/>
              <a:gd name="T46" fmla="*/ 6079 w 6143"/>
              <a:gd name="T47" fmla="*/ 3098 h 7587"/>
              <a:gd name="T48" fmla="*/ 6124 w 6143"/>
              <a:gd name="T49" fmla="*/ 3418 h 7587"/>
              <a:gd name="T50" fmla="*/ 6143 w 6143"/>
              <a:gd name="T51" fmla="*/ 3740 h 7587"/>
              <a:gd name="T52" fmla="*/ 6133 w 6143"/>
              <a:gd name="T53" fmla="*/ 4062 h 7587"/>
              <a:gd name="T54" fmla="*/ 6097 w 6143"/>
              <a:gd name="T55" fmla="*/ 4383 h 7587"/>
              <a:gd name="T56" fmla="*/ 6034 w 6143"/>
              <a:gd name="T57" fmla="*/ 4700 h 7587"/>
              <a:gd name="T58" fmla="*/ 5944 w 6143"/>
              <a:gd name="T59" fmla="*/ 5009 h 7587"/>
              <a:gd name="T60" fmla="*/ 5828 w 6143"/>
              <a:gd name="T61" fmla="*/ 5310 h 7587"/>
              <a:gd name="T62" fmla="*/ 5686 w 6143"/>
              <a:gd name="T63" fmla="*/ 5600 h 7587"/>
              <a:gd name="T64" fmla="*/ 5521 w 6143"/>
              <a:gd name="T65" fmla="*/ 5877 h 7587"/>
              <a:gd name="T66" fmla="*/ 5332 w 6143"/>
              <a:gd name="T67" fmla="*/ 6139 h 7587"/>
              <a:gd name="T68" fmla="*/ 5123 w 6143"/>
              <a:gd name="T69" fmla="*/ 6384 h 7587"/>
              <a:gd name="T70" fmla="*/ 4893 w 6143"/>
              <a:gd name="T71" fmla="*/ 6610 h 7587"/>
              <a:gd name="T72" fmla="*/ 4645 w 6143"/>
              <a:gd name="T73" fmla="*/ 6816 h 7587"/>
              <a:gd name="T74" fmla="*/ 4379 w 6143"/>
              <a:gd name="T75" fmla="*/ 7000 h 7587"/>
              <a:gd name="T76" fmla="*/ 4100 w 6143"/>
              <a:gd name="T77" fmla="*/ 7161 h 7587"/>
              <a:gd name="T78" fmla="*/ 3808 w 6143"/>
              <a:gd name="T79" fmla="*/ 7297 h 7587"/>
              <a:gd name="T80" fmla="*/ 3505 w 6143"/>
              <a:gd name="T81" fmla="*/ 7408 h 7587"/>
              <a:gd name="T82" fmla="*/ 3194 w 6143"/>
              <a:gd name="T83" fmla="*/ 7493 h 7587"/>
              <a:gd name="T84" fmla="*/ 2877 w 6143"/>
              <a:gd name="T85" fmla="*/ 7551 h 7587"/>
              <a:gd name="T86" fmla="*/ 2556 w 6143"/>
              <a:gd name="T87" fmla="*/ 7582 h 7587"/>
              <a:gd name="T88" fmla="*/ 2234 w 6143"/>
              <a:gd name="T89" fmla="*/ 7585 h 7587"/>
              <a:gd name="T90" fmla="*/ 1912 w 6143"/>
              <a:gd name="T91" fmla="*/ 7562 h 7587"/>
              <a:gd name="T92" fmla="*/ 1594 w 6143"/>
              <a:gd name="T93" fmla="*/ 7511 h 7587"/>
              <a:gd name="T94" fmla="*/ 1281 w 6143"/>
              <a:gd name="T95" fmla="*/ 7433 h 7587"/>
              <a:gd name="T96" fmla="*/ 976 w 6143"/>
              <a:gd name="T97" fmla="*/ 7329 h 7587"/>
              <a:gd name="T98" fmla="*/ 680 w 6143"/>
              <a:gd name="T99" fmla="*/ 7199 h 7587"/>
              <a:gd name="T100" fmla="*/ 398 w 6143"/>
              <a:gd name="T101" fmla="*/ 7044 h 7587"/>
              <a:gd name="T102" fmla="*/ 128 w 6143"/>
              <a:gd name="T103" fmla="*/ 6866 h 75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6143" h="7587">
                <a:moveTo>
                  <a:pt x="172" y="689"/>
                </a:moveTo>
                <a:lnTo>
                  <a:pt x="307" y="599"/>
                </a:lnTo>
                <a:lnTo>
                  <a:pt x="443" y="515"/>
                </a:lnTo>
                <a:lnTo>
                  <a:pt x="585" y="437"/>
                </a:lnTo>
                <a:lnTo>
                  <a:pt x="729" y="365"/>
                </a:lnTo>
                <a:lnTo>
                  <a:pt x="876" y="298"/>
                </a:lnTo>
                <a:lnTo>
                  <a:pt x="1026" y="240"/>
                </a:lnTo>
                <a:lnTo>
                  <a:pt x="1179" y="186"/>
                </a:lnTo>
                <a:lnTo>
                  <a:pt x="1333" y="139"/>
                </a:lnTo>
                <a:lnTo>
                  <a:pt x="1489" y="99"/>
                </a:lnTo>
                <a:lnTo>
                  <a:pt x="1647" y="65"/>
                </a:lnTo>
                <a:lnTo>
                  <a:pt x="1806" y="39"/>
                </a:lnTo>
                <a:lnTo>
                  <a:pt x="1966" y="19"/>
                </a:lnTo>
                <a:lnTo>
                  <a:pt x="2127" y="7"/>
                </a:lnTo>
                <a:lnTo>
                  <a:pt x="2288" y="0"/>
                </a:lnTo>
                <a:lnTo>
                  <a:pt x="2449" y="1"/>
                </a:lnTo>
                <a:lnTo>
                  <a:pt x="2610" y="9"/>
                </a:lnTo>
                <a:lnTo>
                  <a:pt x="2770" y="23"/>
                </a:lnTo>
                <a:lnTo>
                  <a:pt x="2930" y="44"/>
                </a:lnTo>
                <a:lnTo>
                  <a:pt x="3089" y="72"/>
                </a:lnTo>
                <a:lnTo>
                  <a:pt x="3247" y="107"/>
                </a:lnTo>
                <a:lnTo>
                  <a:pt x="3402" y="148"/>
                </a:lnTo>
                <a:lnTo>
                  <a:pt x="3556" y="196"/>
                </a:lnTo>
                <a:lnTo>
                  <a:pt x="3708" y="251"/>
                </a:lnTo>
                <a:lnTo>
                  <a:pt x="3858" y="312"/>
                </a:lnTo>
                <a:lnTo>
                  <a:pt x="4003" y="378"/>
                </a:lnTo>
                <a:lnTo>
                  <a:pt x="4147" y="452"/>
                </a:lnTo>
                <a:lnTo>
                  <a:pt x="4288" y="531"/>
                </a:lnTo>
                <a:lnTo>
                  <a:pt x="4425" y="616"/>
                </a:lnTo>
                <a:lnTo>
                  <a:pt x="4557" y="708"/>
                </a:lnTo>
                <a:lnTo>
                  <a:pt x="4687" y="804"/>
                </a:lnTo>
                <a:lnTo>
                  <a:pt x="4812" y="906"/>
                </a:lnTo>
                <a:lnTo>
                  <a:pt x="4932" y="1014"/>
                </a:lnTo>
                <a:lnTo>
                  <a:pt x="5048" y="1126"/>
                </a:lnTo>
                <a:lnTo>
                  <a:pt x="5159" y="1243"/>
                </a:lnTo>
                <a:lnTo>
                  <a:pt x="5264" y="1365"/>
                </a:lnTo>
                <a:lnTo>
                  <a:pt x="5366" y="1491"/>
                </a:lnTo>
                <a:lnTo>
                  <a:pt x="5461" y="1621"/>
                </a:lnTo>
                <a:lnTo>
                  <a:pt x="5550" y="1756"/>
                </a:lnTo>
                <a:lnTo>
                  <a:pt x="5634" y="1894"/>
                </a:lnTo>
                <a:lnTo>
                  <a:pt x="5711" y="2035"/>
                </a:lnTo>
                <a:lnTo>
                  <a:pt x="5783" y="2179"/>
                </a:lnTo>
                <a:lnTo>
                  <a:pt x="5849" y="2326"/>
                </a:lnTo>
                <a:lnTo>
                  <a:pt x="5908" y="2477"/>
                </a:lnTo>
                <a:lnTo>
                  <a:pt x="5960" y="2629"/>
                </a:lnTo>
                <a:lnTo>
                  <a:pt x="6007" y="2784"/>
                </a:lnTo>
                <a:lnTo>
                  <a:pt x="6046" y="2940"/>
                </a:lnTo>
                <a:lnTo>
                  <a:pt x="6079" y="3098"/>
                </a:lnTo>
                <a:lnTo>
                  <a:pt x="6105" y="3257"/>
                </a:lnTo>
                <a:lnTo>
                  <a:pt x="6124" y="3418"/>
                </a:lnTo>
                <a:lnTo>
                  <a:pt x="6137" y="3578"/>
                </a:lnTo>
                <a:lnTo>
                  <a:pt x="6143" y="3740"/>
                </a:lnTo>
                <a:lnTo>
                  <a:pt x="6141" y="3901"/>
                </a:lnTo>
                <a:lnTo>
                  <a:pt x="6133" y="4062"/>
                </a:lnTo>
                <a:lnTo>
                  <a:pt x="6119" y="4223"/>
                </a:lnTo>
                <a:lnTo>
                  <a:pt x="6097" y="4383"/>
                </a:lnTo>
                <a:lnTo>
                  <a:pt x="6069" y="4542"/>
                </a:lnTo>
                <a:lnTo>
                  <a:pt x="6034" y="4700"/>
                </a:lnTo>
                <a:lnTo>
                  <a:pt x="5992" y="4856"/>
                </a:lnTo>
                <a:lnTo>
                  <a:pt x="5944" y="5009"/>
                </a:lnTo>
                <a:lnTo>
                  <a:pt x="5888" y="5160"/>
                </a:lnTo>
                <a:lnTo>
                  <a:pt x="5828" y="5310"/>
                </a:lnTo>
                <a:lnTo>
                  <a:pt x="5760" y="5456"/>
                </a:lnTo>
                <a:lnTo>
                  <a:pt x="5686" y="5600"/>
                </a:lnTo>
                <a:lnTo>
                  <a:pt x="5607" y="5740"/>
                </a:lnTo>
                <a:lnTo>
                  <a:pt x="5521" y="5877"/>
                </a:lnTo>
                <a:lnTo>
                  <a:pt x="5429" y="6010"/>
                </a:lnTo>
                <a:lnTo>
                  <a:pt x="5332" y="6139"/>
                </a:lnTo>
                <a:lnTo>
                  <a:pt x="5230" y="6263"/>
                </a:lnTo>
                <a:lnTo>
                  <a:pt x="5123" y="6384"/>
                </a:lnTo>
                <a:lnTo>
                  <a:pt x="5010" y="6499"/>
                </a:lnTo>
                <a:lnTo>
                  <a:pt x="4893" y="6610"/>
                </a:lnTo>
                <a:lnTo>
                  <a:pt x="4770" y="6715"/>
                </a:lnTo>
                <a:lnTo>
                  <a:pt x="4645" y="6816"/>
                </a:lnTo>
                <a:lnTo>
                  <a:pt x="4514" y="6911"/>
                </a:lnTo>
                <a:lnTo>
                  <a:pt x="4379" y="7000"/>
                </a:lnTo>
                <a:lnTo>
                  <a:pt x="4241" y="7083"/>
                </a:lnTo>
                <a:lnTo>
                  <a:pt x="4100" y="7161"/>
                </a:lnTo>
                <a:lnTo>
                  <a:pt x="3955" y="7232"/>
                </a:lnTo>
                <a:lnTo>
                  <a:pt x="3808" y="7297"/>
                </a:lnTo>
                <a:lnTo>
                  <a:pt x="3658" y="7355"/>
                </a:lnTo>
                <a:lnTo>
                  <a:pt x="3505" y="7408"/>
                </a:lnTo>
                <a:lnTo>
                  <a:pt x="3350" y="7454"/>
                </a:lnTo>
                <a:lnTo>
                  <a:pt x="3194" y="7493"/>
                </a:lnTo>
                <a:lnTo>
                  <a:pt x="3036" y="7526"/>
                </a:lnTo>
                <a:lnTo>
                  <a:pt x="2877" y="7551"/>
                </a:lnTo>
                <a:lnTo>
                  <a:pt x="2717" y="7570"/>
                </a:lnTo>
                <a:lnTo>
                  <a:pt x="2556" y="7582"/>
                </a:lnTo>
                <a:lnTo>
                  <a:pt x="2395" y="7587"/>
                </a:lnTo>
                <a:lnTo>
                  <a:pt x="2234" y="7585"/>
                </a:lnTo>
                <a:lnTo>
                  <a:pt x="2073" y="7577"/>
                </a:lnTo>
                <a:lnTo>
                  <a:pt x="1912" y="7562"/>
                </a:lnTo>
                <a:lnTo>
                  <a:pt x="1752" y="7540"/>
                </a:lnTo>
                <a:lnTo>
                  <a:pt x="1594" y="7511"/>
                </a:lnTo>
                <a:lnTo>
                  <a:pt x="1436" y="7475"/>
                </a:lnTo>
                <a:lnTo>
                  <a:pt x="1281" y="7433"/>
                </a:lnTo>
                <a:lnTo>
                  <a:pt x="1127" y="7384"/>
                </a:lnTo>
                <a:lnTo>
                  <a:pt x="976" y="7329"/>
                </a:lnTo>
                <a:lnTo>
                  <a:pt x="827" y="7267"/>
                </a:lnTo>
                <a:lnTo>
                  <a:pt x="680" y="7199"/>
                </a:lnTo>
                <a:lnTo>
                  <a:pt x="538" y="7124"/>
                </a:lnTo>
                <a:lnTo>
                  <a:pt x="398" y="7044"/>
                </a:lnTo>
                <a:lnTo>
                  <a:pt x="261" y="6958"/>
                </a:lnTo>
                <a:lnTo>
                  <a:pt x="128" y="6866"/>
                </a:lnTo>
                <a:lnTo>
                  <a:pt x="0" y="6769"/>
                </a:lnTo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" name="Line 33"/>
          <p:cNvSpPr>
            <a:spLocks noChangeShapeType="1"/>
          </p:cNvSpPr>
          <p:nvPr/>
        </p:nvSpPr>
        <p:spPr bwMode="auto">
          <a:xfrm flipV="1">
            <a:off x="1100138" y="2598738"/>
            <a:ext cx="592138" cy="1047750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" name="Line 34"/>
          <p:cNvSpPr>
            <a:spLocks noChangeShapeType="1"/>
          </p:cNvSpPr>
          <p:nvPr/>
        </p:nvSpPr>
        <p:spPr bwMode="auto">
          <a:xfrm flipV="1">
            <a:off x="1692275" y="2589213"/>
            <a:ext cx="1222375" cy="9525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" name="Line 35"/>
          <p:cNvSpPr>
            <a:spLocks noChangeShapeType="1"/>
          </p:cNvSpPr>
          <p:nvPr/>
        </p:nvSpPr>
        <p:spPr bwMode="auto">
          <a:xfrm>
            <a:off x="2914650" y="2589213"/>
            <a:ext cx="606425" cy="1057275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" name="Line 36"/>
          <p:cNvSpPr>
            <a:spLocks noChangeShapeType="1"/>
          </p:cNvSpPr>
          <p:nvPr/>
        </p:nvSpPr>
        <p:spPr bwMode="auto">
          <a:xfrm flipH="1">
            <a:off x="2914650" y="3646488"/>
            <a:ext cx="606425" cy="1057275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" name="Line 37"/>
          <p:cNvSpPr>
            <a:spLocks noChangeShapeType="1"/>
          </p:cNvSpPr>
          <p:nvPr/>
        </p:nvSpPr>
        <p:spPr bwMode="auto">
          <a:xfrm flipH="1" flipV="1">
            <a:off x="1692275" y="4694238"/>
            <a:ext cx="1222375" cy="9525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Line 38"/>
          <p:cNvSpPr>
            <a:spLocks noChangeShapeType="1"/>
          </p:cNvSpPr>
          <p:nvPr/>
        </p:nvSpPr>
        <p:spPr bwMode="auto">
          <a:xfrm flipH="1" flipV="1">
            <a:off x="1100138" y="3646488"/>
            <a:ext cx="592138" cy="1047750"/>
          </a:xfrm>
          <a:prstGeom prst="line">
            <a:avLst/>
          </a:prstGeom>
          <a:noFill/>
          <a:ln w="38100">
            <a:solidFill>
              <a:srgbClr val="00206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" name="Line 42"/>
          <p:cNvSpPr>
            <a:spLocks noChangeShapeType="1"/>
          </p:cNvSpPr>
          <p:nvPr/>
        </p:nvSpPr>
        <p:spPr bwMode="auto">
          <a:xfrm flipV="1">
            <a:off x="5426075" y="2432051"/>
            <a:ext cx="658812" cy="1165225"/>
          </a:xfrm>
          <a:prstGeom prst="line">
            <a:avLst/>
          </a:prstGeom>
          <a:noFill/>
          <a:ln w="3810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" name="Line 43"/>
          <p:cNvSpPr>
            <a:spLocks noChangeShapeType="1"/>
          </p:cNvSpPr>
          <p:nvPr/>
        </p:nvSpPr>
        <p:spPr bwMode="auto">
          <a:xfrm>
            <a:off x="7442200" y="2422526"/>
            <a:ext cx="674687" cy="1174750"/>
          </a:xfrm>
          <a:prstGeom prst="line">
            <a:avLst/>
          </a:prstGeom>
          <a:noFill/>
          <a:ln w="3810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" name="Line 44"/>
          <p:cNvSpPr>
            <a:spLocks noChangeShapeType="1"/>
          </p:cNvSpPr>
          <p:nvPr/>
        </p:nvSpPr>
        <p:spPr bwMode="auto">
          <a:xfrm flipH="1">
            <a:off x="7442200" y="3597276"/>
            <a:ext cx="674687" cy="1173163"/>
          </a:xfrm>
          <a:prstGeom prst="line">
            <a:avLst/>
          </a:prstGeom>
          <a:noFill/>
          <a:ln w="3810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" name="Line 45"/>
          <p:cNvSpPr>
            <a:spLocks noChangeShapeType="1"/>
          </p:cNvSpPr>
          <p:nvPr/>
        </p:nvSpPr>
        <p:spPr bwMode="auto">
          <a:xfrm flipH="1" flipV="1">
            <a:off x="5568949" y="4764088"/>
            <a:ext cx="2637233" cy="18507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" name="Line 46"/>
          <p:cNvSpPr>
            <a:spLocks noChangeShapeType="1"/>
          </p:cNvSpPr>
          <p:nvPr/>
        </p:nvSpPr>
        <p:spPr bwMode="auto">
          <a:xfrm flipH="1" flipV="1">
            <a:off x="5426075" y="3597276"/>
            <a:ext cx="658812" cy="1163638"/>
          </a:xfrm>
          <a:prstGeom prst="line">
            <a:avLst/>
          </a:prstGeom>
          <a:noFill/>
          <a:ln w="3810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" name="Freeform 47"/>
          <p:cNvSpPr>
            <a:spLocks/>
          </p:cNvSpPr>
          <p:nvPr/>
        </p:nvSpPr>
        <p:spPr bwMode="auto">
          <a:xfrm>
            <a:off x="5605462" y="2428876"/>
            <a:ext cx="2332037" cy="2335213"/>
          </a:xfrm>
          <a:custGeom>
            <a:avLst/>
            <a:gdLst>
              <a:gd name="T0" fmla="*/ 7331 w 7347"/>
              <a:gd name="T1" fmla="*/ 4006 h 7354"/>
              <a:gd name="T2" fmla="*/ 7255 w 7347"/>
              <a:gd name="T3" fmla="*/ 4495 h 7354"/>
              <a:gd name="T4" fmla="*/ 7112 w 7347"/>
              <a:gd name="T5" fmla="*/ 4969 h 7354"/>
              <a:gd name="T6" fmla="*/ 6908 w 7347"/>
              <a:gd name="T7" fmla="*/ 5419 h 7354"/>
              <a:gd name="T8" fmla="*/ 6645 w 7347"/>
              <a:gd name="T9" fmla="*/ 5837 h 7354"/>
              <a:gd name="T10" fmla="*/ 6329 w 7347"/>
              <a:gd name="T11" fmla="*/ 6218 h 7354"/>
              <a:gd name="T12" fmla="*/ 5964 w 7347"/>
              <a:gd name="T13" fmla="*/ 6551 h 7354"/>
              <a:gd name="T14" fmla="*/ 5558 w 7347"/>
              <a:gd name="T15" fmla="*/ 6834 h 7354"/>
              <a:gd name="T16" fmla="*/ 5117 w 7347"/>
              <a:gd name="T17" fmla="*/ 7058 h 7354"/>
              <a:gd name="T18" fmla="*/ 4651 w 7347"/>
              <a:gd name="T19" fmla="*/ 7221 h 7354"/>
              <a:gd name="T20" fmla="*/ 4167 w 7347"/>
              <a:gd name="T21" fmla="*/ 7320 h 7354"/>
              <a:gd name="T22" fmla="*/ 3673 w 7347"/>
              <a:gd name="T23" fmla="*/ 7354 h 7354"/>
              <a:gd name="T24" fmla="*/ 3180 w 7347"/>
              <a:gd name="T25" fmla="*/ 7320 h 7354"/>
              <a:gd name="T26" fmla="*/ 2696 w 7347"/>
              <a:gd name="T27" fmla="*/ 7221 h 7354"/>
              <a:gd name="T28" fmla="*/ 2231 w 7347"/>
              <a:gd name="T29" fmla="*/ 7058 h 7354"/>
              <a:gd name="T30" fmla="*/ 1789 w 7347"/>
              <a:gd name="T31" fmla="*/ 6834 h 7354"/>
              <a:gd name="T32" fmla="*/ 1383 w 7347"/>
              <a:gd name="T33" fmla="*/ 6551 h 7354"/>
              <a:gd name="T34" fmla="*/ 1019 w 7347"/>
              <a:gd name="T35" fmla="*/ 6218 h 7354"/>
              <a:gd name="T36" fmla="*/ 702 w 7347"/>
              <a:gd name="T37" fmla="*/ 5837 h 7354"/>
              <a:gd name="T38" fmla="*/ 439 w 7347"/>
              <a:gd name="T39" fmla="*/ 5419 h 7354"/>
              <a:gd name="T40" fmla="*/ 234 w 7347"/>
              <a:gd name="T41" fmla="*/ 4969 h 7354"/>
              <a:gd name="T42" fmla="*/ 93 w 7347"/>
              <a:gd name="T43" fmla="*/ 4495 h 7354"/>
              <a:gd name="T44" fmla="*/ 15 w 7347"/>
              <a:gd name="T45" fmla="*/ 4006 h 7354"/>
              <a:gd name="T46" fmla="*/ 5 w 7347"/>
              <a:gd name="T47" fmla="*/ 3512 h 7354"/>
              <a:gd name="T48" fmla="*/ 60 w 7347"/>
              <a:gd name="T49" fmla="*/ 3020 h 7354"/>
              <a:gd name="T50" fmla="*/ 180 w 7347"/>
              <a:gd name="T51" fmla="*/ 2541 h 7354"/>
              <a:gd name="T52" fmla="*/ 365 w 7347"/>
              <a:gd name="T53" fmla="*/ 2081 h 7354"/>
              <a:gd name="T54" fmla="*/ 608 w 7347"/>
              <a:gd name="T55" fmla="*/ 1651 h 7354"/>
              <a:gd name="T56" fmla="*/ 907 w 7347"/>
              <a:gd name="T57" fmla="*/ 1259 h 7354"/>
              <a:gd name="T58" fmla="*/ 1257 w 7347"/>
              <a:gd name="T59" fmla="*/ 909 h 7354"/>
              <a:gd name="T60" fmla="*/ 1650 w 7347"/>
              <a:gd name="T61" fmla="*/ 609 h 7354"/>
              <a:gd name="T62" fmla="*/ 2080 w 7347"/>
              <a:gd name="T63" fmla="*/ 365 h 7354"/>
              <a:gd name="T64" fmla="*/ 2539 w 7347"/>
              <a:gd name="T65" fmla="*/ 180 h 7354"/>
              <a:gd name="T66" fmla="*/ 3018 w 7347"/>
              <a:gd name="T67" fmla="*/ 60 h 7354"/>
              <a:gd name="T68" fmla="*/ 3509 w 7347"/>
              <a:gd name="T69" fmla="*/ 5 h 7354"/>
              <a:gd name="T70" fmla="*/ 4003 w 7347"/>
              <a:gd name="T71" fmla="*/ 16 h 7354"/>
              <a:gd name="T72" fmla="*/ 4491 w 7347"/>
              <a:gd name="T73" fmla="*/ 93 h 7354"/>
              <a:gd name="T74" fmla="*/ 4964 w 7347"/>
              <a:gd name="T75" fmla="*/ 235 h 7354"/>
              <a:gd name="T76" fmla="*/ 5414 w 7347"/>
              <a:gd name="T77" fmla="*/ 439 h 7354"/>
              <a:gd name="T78" fmla="*/ 5832 w 7347"/>
              <a:gd name="T79" fmla="*/ 703 h 7354"/>
              <a:gd name="T80" fmla="*/ 6212 w 7347"/>
              <a:gd name="T81" fmla="*/ 1020 h 7354"/>
              <a:gd name="T82" fmla="*/ 6545 w 7347"/>
              <a:gd name="T83" fmla="*/ 1385 h 7354"/>
              <a:gd name="T84" fmla="*/ 6827 w 7347"/>
              <a:gd name="T85" fmla="*/ 1791 h 7354"/>
              <a:gd name="T86" fmla="*/ 7051 w 7347"/>
              <a:gd name="T87" fmla="*/ 2232 h 7354"/>
              <a:gd name="T88" fmla="*/ 7214 w 7347"/>
              <a:gd name="T89" fmla="*/ 2699 h 7354"/>
              <a:gd name="T90" fmla="*/ 7313 w 7347"/>
              <a:gd name="T91" fmla="*/ 3183 h 7354"/>
              <a:gd name="T92" fmla="*/ 7347 w 7347"/>
              <a:gd name="T93" fmla="*/ 3678 h 73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7347" h="7354">
                <a:moveTo>
                  <a:pt x="7347" y="3678"/>
                </a:moveTo>
                <a:lnTo>
                  <a:pt x="7343" y="3842"/>
                </a:lnTo>
                <a:lnTo>
                  <a:pt x="7331" y="4006"/>
                </a:lnTo>
                <a:lnTo>
                  <a:pt x="7313" y="4171"/>
                </a:lnTo>
                <a:lnTo>
                  <a:pt x="7287" y="4334"/>
                </a:lnTo>
                <a:lnTo>
                  <a:pt x="7255" y="4495"/>
                </a:lnTo>
                <a:lnTo>
                  <a:pt x="7214" y="4656"/>
                </a:lnTo>
                <a:lnTo>
                  <a:pt x="7167" y="4813"/>
                </a:lnTo>
                <a:lnTo>
                  <a:pt x="7112" y="4969"/>
                </a:lnTo>
                <a:lnTo>
                  <a:pt x="7051" y="5122"/>
                </a:lnTo>
                <a:lnTo>
                  <a:pt x="6982" y="5272"/>
                </a:lnTo>
                <a:lnTo>
                  <a:pt x="6908" y="5419"/>
                </a:lnTo>
                <a:lnTo>
                  <a:pt x="6827" y="5563"/>
                </a:lnTo>
                <a:lnTo>
                  <a:pt x="6739" y="5702"/>
                </a:lnTo>
                <a:lnTo>
                  <a:pt x="6645" y="5837"/>
                </a:lnTo>
                <a:lnTo>
                  <a:pt x="6545" y="5969"/>
                </a:lnTo>
                <a:lnTo>
                  <a:pt x="6440" y="6096"/>
                </a:lnTo>
                <a:lnTo>
                  <a:pt x="6329" y="6218"/>
                </a:lnTo>
                <a:lnTo>
                  <a:pt x="6212" y="6334"/>
                </a:lnTo>
                <a:lnTo>
                  <a:pt x="6090" y="6445"/>
                </a:lnTo>
                <a:lnTo>
                  <a:pt x="5964" y="6551"/>
                </a:lnTo>
                <a:lnTo>
                  <a:pt x="5832" y="6651"/>
                </a:lnTo>
                <a:lnTo>
                  <a:pt x="5697" y="6746"/>
                </a:lnTo>
                <a:lnTo>
                  <a:pt x="5558" y="6834"/>
                </a:lnTo>
                <a:lnTo>
                  <a:pt x="5414" y="6915"/>
                </a:lnTo>
                <a:lnTo>
                  <a:pt x="5268" y="6989"/>
                </a:lnTo>
                <a:lnTo>
                  <a:pt x="5117" y="7058"/>
                </a:lnTo>
                <a:lnTo>
                  <a:pt x="4964" y="7120"/>
                </a:lnTo>
                <a:lnTo>
                  <a:pt x="4809" y="7174"/>
                </a:lnTo>
                <a:lnTo>
                  <a:pt x="4651" y="7221"/>
                </a:lnTo>
                <a:lnTo>
                  <a:pt x="4491" y="7261"/>
                </a:lnTo>
                <a:lnTo>
                  <a:pt x="4329" y="7294"/>
                </a:lnTo>
                <a:lnTo>
                  <a:pt x="4167" y="7320"/>
                </a:lnTo>
                <a:lnTo>
                  <a:pt x="4003" y="7339"/>
                </a:lnTo>
                <a:lnTo>
                  <a:pt x="3839" y="7350"/>
                </a:lnTo>
                <a:lnTo>
                  <a:pt x="3673" y="7354"/>
                </a:lnTo>
                <a:lnTo>
                  <a:pt x="3509" y="7350"/>
                </a:lnTo>
                <a:lnTo>
                  <a:pt x="3345" y="7339"/>
                </a:lnTo>
                <a:lnTo>
                  <a:pt x="3180" y="7320"/>
                </a:lnTo>
                <a:lnTo>
                  <a:pt x="3018" y="7294"/>
                </a:lnTo>
                <a:lnTo>
                  <a:pt x="2856" y="7261"/>
                </a:lnTo>
                <a:lnTo>
                  <a:pt x="2696" y="7221"/>
                </a:lnTo>
                <a:lnTo>
                  <a:pt x="2539" y="7174"/>
                </a:lnTo>
                <a:lnTo>
                  <a:pt x="2382" y="7120"/>
                </a:lnTo>
                <a:lnTo>
                  <a:pt x="2231" y="7058"/>
                </a:lnTo>
                <a:lnTo>
                  <a:pt x="2080" y="6989"/>
                </a:lnTo>
                <a:lnTo>
                  <a:pt x="1934" y="6915"/>
                </a:lnTo>
                <a:lnTo>
                  <a:pt x="1789" y="6834"/>
                </a:lnTo>
                <a:lnTo>
                  <a:pt x="1650" y="6746"/>
                </a:lnTo>
                <a:lnTo>
                  <a:pt x="1515" y="6651"/>
                </a:lnTo>
                <a:lnTo>
                  <a:pt x="1383" y="6551"/>
                </a:lnTo>
                <a:lnTo>
                  <a:pt x="1257" y="6445"/>
                </a:lnTo>
                <a:lnTo>
                  <a:pt x="1136" y="6334"/>
                </a:lnTo>
                <a:lnTo>
                  <a:pt x="1019" y="6218"/>
                </a:lnTo>
                <a:lnTo>
                  <a:pt x="907" y="6096"/>
                </a:lnTo>
                <a:lnTo>
                  <a:pt x="802" y="5969"/>
                </a:lnTo>
                <a:lnTo>
                  <a:pt x="702" y="5837"/>
                </a:lnTo>
                <a:lnTo>
                  <a:pt x="608" y="5702"/>
                </a:lnTo>
                <a:lnTo>
                  <a:pt x="520" y="5563"/>
                </a:lnTo>
                <a:lnTo>
                  <a:pt x="439" y="5419"/>
                </a:lnTo>
                <a:lnTo>
                  <a:pt x="365" y="5272"/>
                </a:lnTo>
                <a:lnTo>
                  <a:pt x="296" y="5122"/>
                </a:lnTo>
                <a:lnTo>
                  <a:pt x="234" y="4969"/>
                </a:lnTo>
                <a:lnTo>
                  <a:pt x="180" y="4813"/>
                </a:lnTo>
                <a:lnTo>
                  <a:pt x="133" y="4656"/>
                </a:lnTo>
                <a:lnTo>
                  <a:pt x="93" y="4495"/>
                </a:lnTo>
                <a:lnTo>
                  <a:pt x="60" y="4334"/>
                </a:lnTo>
                <a:lnTo>
                  <a:pt x="34" y="4171"/>
                </a:lnTo>
                <a:lnTo>
                  <a:pt x="15" y="4006"/>
                </a:lnTo>
                <a:lnTo>
                  <a:pt x="5" y="3842"/>
                </a:lnTo>
                <a:lnTo>
                  <a:pt x="0" y="3678"/>
                </a:lnTo>
                <a:lnTo>
                  <a:pt x="5" y="3512"/>
                </a:lnTo>
                <a:lnTo>
                  <a:pt x="15" y="3348"/>
                </a:lnTo>
                <a:lnTo>
                  <a:pt x="34" y="3183"/>
                </a:lnTo>
                <a:lnTo>
                  <a:pt x="60" y="3020"/>
                </a:lnTo>
                <a:lnTo>
                  <a:pt x="93" y="2859"/>
                </a:lnTo>
                <a:lnTo>
                  <a:pt x="133" y="2699"/>
                </a:lnTo>
                <a:lnTo>
                  <a:pt x="180" y="2541"/>
                </a:lnTo>
                <a:lnTo>
                  <a:pt x="234" y="2385"/>
                </a:lnTo>
                <a:lnTo>
                  <a:pt x="296" y="2232"/>
                </a:lnTo>
                <a:lnTo>
                  <a:pt x="365" y="2081"/>
                </a:lnTo>
                <a:lnTo>
                  <a:pt x="439" y="1935"/>
                </a:lnTo>
                <a:lnTo>
                  <a:pt x="520" y="1791"/>
                </a:lnTo>
                <a:lnTo>
                  <a:pt x="608" y="1651"/>
                </a:lnTo>
                <a:lnTo>
                  <a:pt x="702" y="1516"/>
                </a:lnTo>
                <a:lnTo>
                  <a:pt x="802" y="1385"/>
                </a:lnTo>
                <a:lnTo>
                  <a:pt x="907" y="1259"/>
                </a:lnTo>
                <a:lnTo>
                  <a:pt x="1019" y="1136"/>
                </a:lnTo>
                <a:lnTo>
                  <a:pt x="1136" y="1020"/>
                </a:lnTo>
                <a:lnTo>
                  <a:pt x="1257" y="909"/>
                </a:lnTo>
                <a:lnTo>
                  <a:pt x="1383" y="803"/>
                </a:lnTo>
                <a:lnTo>
                  <a:pt x="1515" y="703"/>
                </a:lnTo>
                <a:lnTo>
                  <a:pt x="1650" y="609"/>
                </a:lnTo>
                <a:lnTo>
                  <a:pt x="1789" y="521"/>
                </a:lnTo>
                <a:lnTo>
                  <a:pt x="1934" y="439"/>
                </a:lnTo>
                <a:lnTo>
                  <a:pt x="2080" y="365"/>
                </a:lnTo>
                <a:lnTo>
                  <a:pt x="2231" y="296"/>
                </a:lnTo>
                <a:lnTo>
                  <a:pt x="2382" y="235"/>
                </a:lnTo>
                <a:lnTo>
                  <a:pt x="2539" y="180"/>
                </a:lnTo>
                <a:lnTo>
                  <a:pt x="2696" y="133"/>
                </a:lnTo>
                <a:lnTo>
                  <a:pt x="2856" y="93"/>
                </a:lnTo>
                <a:lnTo>
                  <a:pt x="3018" y="60"/>
                </a:lnTo>
                <a:lnTo>
                  <a:pt x="3180" y="34"/>
                </a:lnTo>
                <a:lnTo>
                  <a:pt x="3345" y="16"/>
                </a:lnTo>
                <a:lnTo>
                  <a:pt x="3509" y="5"/>
                </a:lnTo>
                <a:lnTo>
                  <a:pt x="3673" y="0"/>
                </a:lnTo>
                <a:lnTo>
                  <a:pt x="3839" y="5"/>
                </a:lnTo>
                <a:lnTo>
                  <a:pt x="4003" y="16"/>
                </a:lnTo>
                <a:lnTo>
                  <a:pt x="4167" y="34"/>
                </a:lnTo>
                <a:lnTo>
                  <a:pt x="4329" y="60"/>
                </a:lnTo>
                <a:lnTo>
                  <a:pt x="4491" y="93"/>
                </a:lnTo>
                <a:lnTo>
                  <a:pt x="4651" y="133"/>
                </a:lnTo>
                <a:lnTo>
                  <a:pt x="4809" y="180"/>
                </a:lnTo>
                <a:lnTo>
                  <a:pt x="4964" y="235"/>
                </a:lnTo>
                <a:lnTo>
                  <a:pt x="5117" y="296"/>
                </a:lnTo>
                <a:lnTo>
                  <a:pt x="5268" y="365"/>
                </a:lnTo>
                <a:lnTo>
                  <a:pt x="5414" y="439"/>
                </a:lnTo>
                <a:lnTo>
                  <a:pt x="5558" y="521"/>
                </a:lnTo>
                <a:lnTo>
                  <a:pt x="5697" y="609"/>
                </a:lnTo>
                <a:lnTo>
                  <a:pt x="5832" y="703"/>
                </a:lnTo>
                <a:lnTo>
                  <a:pt x="5964" y="803"/>
                </a:lnTo>
                <a:lnTo>
                  <a:pt x="6090" y="909"/>
                </a:lnTo>
                <a:lnTo>
                  <a:pt x="6212" y="1020"/>
                </a:lnTo>
                <a:lnTo>
                  <a:pt x="6329" y="1136"/>
                </a:lnTo>
                <a:lnTo>
                  <a:pt x="6440" y="1259"/>
                </a:lnTo>
                <a:lnTo>
                  <a:pt x="6545" y="1385"/>
                </a:lnTo>
                <a:lnTo>
                  <a:pt x="6645" y="1516"/>
                </a:lnTo>
                <a:lnTo>
                  <a:pt x="6739" y="1651"/>
                </a:lnTo>
                <a:lnTo>
                  <a:pt x="6827" y="1791"/>
                </a:lnTo>
                <a:lnTo>
                  <a:pt x="6908" y="1935"/>
                </a:lnTo>
                <a:lnTo>
                  <a:pt x="6982" y="2081"/>
                </a:lnTo>
                <a:lnTo>
                  <a:pt x="7051" y="2232"/>
                </a:lnTo>
                <a:lnTo>
                  <a:pt x="7112" y="2385"/>
                </a:lnTo>
                <a:lnTo>
                  <a:pt x="7167" y="2541"/>
                </a:lnTo>
                <a:lnTo>
                  <a:pt x="7214" y="2699"/>
                </a:lnTo>
                <a:lnTo>
                  <a:pt x="7255" y="2859"/>
                </a:lnTo>
                <a:lnTo>
                  <a:pt x="7287" y="3020"/>
                </a:lnTo>
                <a:lnTo>
                  <a:pt x="7313" y="3183"/>
                </a:lnTo>
                <a:lnTo>
                  <a:pt x="7331" y="3348"/>
                </a:lnTo>
                <a:lnTo>
                  <a:pt x="7343" y="3512"/>
                </a:lnTo>
                <a:lnTo>
                  <a:pt x="7347" y="3678"/>
                </a:lnTo>
                <a:close/>
              </a:path>
            </a:pathLst>
          </a:cu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" name="Line 48"/>
          <p:cNvSpPr>
            <a:spLocks noChangeShapeType="1"/>
          </p:cNvSpPr>
          <p:nvPr/>
        </p:nvSpPr>
        <p:spPr bwMode="auto">
          <a:xfrm>
            <a:off x="6762750" y="2427289"/>
            <a:ext cx="15875" cy="233680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" name="Line 49"/>
          <p:cNvSpPr>
            <a:spLocks noChangeShapeType="1"/>
          </p:cNvSpPr>
          <p:nvPr/>
        </p:nvSpPr>
        <p:spPr bwMode="auto">
          <a:xfrm flipH="1">
            <a:off x="4610100" y="3597276"/>
            <a:ext cx="4322762" cy="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" name="Line 50"/>
          <p:cNvSpPr>
            <a:spLocks noChangeShapeType="1"/>
          </p:cNvSpPr>
          <p:nvPr/>
        </p:nvSpPr>
        <p:spPr bwMode="auto">
          <a:xfrm>
            <a:off x="4894262" y="4554539"/>
            <a:ext cx="693737" cy="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" name="Line 52"/>
          <p:cNvSpPr>
            <a:spLocks noChangeShapeType="1"/>
          </p:cNvSpPr>
          <p:nvPr/>
        </p:nvSpPr>
        <p:spPr bwMode="auto">
          <a:xfrm flipV="1">
            <a:off x="4888705" y="2082801"/>
            <a:ext cx="1398587" cy="2471738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" name="Line 53"/>
          <p:cNvSpPr>
            <a:spLocks noChangeShapeType="1"/>
          </p:cNvSpPr>
          <p:nvPr/>
        </p:nvSpPr>
        <p:spPr bwMode="auto">
          <a:xfrm>
            <a:off x="5262562" y="2432051"/>
            <a:ext cx="2894012" cy="0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" name="Line 54"/>
          <p:cNvSpPr>
            <a:spLocks noChangeShapeType="1"/>
          </p:cNvSpPr>
          <p:nvPr/>
        </p:nvSpPr>
        <p:spPr bwMode="auto">
          <a:xfrm>
            <a:off x="6084887" y="2432051"/>
            <a:ext cx="1362075" cy="0"/>
          </a:xfrm>
          <a:prstGeom prst="line">
            <a:avLst/>
          </a:prstGeom>
          <a:noFill/>
          <a:ln w="3810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" name="Line 55"/>
          <p:cNvSpPr>
            <a:spLocks noChangeShapeType="1"/>
          </p:cNvSpPr>
          <p:nvPr/>
        </p:nvSpPr>
        <p:spPr bwMode="auto">
          <a:xfrm flipH="1" flipV="1">
            <a:off x="7226544" y="2042360"/>
            <a:ext cx="1123950" cy="1957388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" name="Line 56"/>
          <p:cNvSpPr>
            <a:spLocks noChangeShapeType="1"/>
          </p:cNvSpPr>
          <p:nvPr/>
        </p:nvSpPr>
        <p:spPr bwMode="auto">
          <a:xfrm flipV="1">
            <a:off x="7250853" y="3183444"/>
            <a:ext cx="1114425" cy="1941513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" name="Line 57"/>
          <p:cNvSpPr>
            <a:spLocks noChangeShapeType="1"/>
          </p:cNvSpPr>
          <p:nvPr/>
        </p:nvSpPr>
        <p:spPr bwMode="auto">
          <a:xfrm flipH="1" flipV="1">
            <a:off x="5201443" y="3196144"/>
            <a:ext cx="1081087" cy="1928813"/>
          </a:xfrm>
          <a:prstGeom prst="line">
            <a:avLst/>
          </a:prstGeom>
          <a:noFill/>
          <a:ln w="0">
            <a:solidFill>
              <a:srgbClr val="21283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" name="Content Placeholder 2"/>
          <p:cNvSpPr txBox="1">
            <a:spLocks/>
          </p:cNvSpPr>
          <p:nvPr/>
        </p:nvSpPr>
        <p:spPr>
          <a:xfrm>
            <a:off x="1099617" y="374481"/>
            <a:ext cx="6476630" cy="60624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3600" b="1" dirty="0"/>
              <a:t>Polygon: Hexagon</a:t>
            </a:r>
            <a:br>
              <a:rPr lang="en-IN" sz="3600" b="1" dirty="0"/>
            </a:br>
            <a:endParaRPr lang="en-IN" sz="3600" b="1" dirty="0"/>
          </a:p>
          <a:p>
            <a:pPr marL="45720" indent="0" algn="ctr">
              <a:buNone/>
            </a:pPr>
            <a:endParaRPr lang="en-IN" sz="3600" b="1" dirty="0"/>
          </a:p>
          <a:p>
            <a:pPr marL="45720" indent="0" algn="ctr">
              <a:buNone/>
            </a:pPr>
            <a:br>
              <a:rPr lang="en-IN" sz="3600" b="1" dirty="0"/>
            </a:br>
            <a:endParaRPr lang="en-IN" sz="3600" b="1" dirty="0">
              <a:latin typeface="Calibri" panose="020F050202020403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034282" y="1401842"/>
            <a:ext cx="27952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Circumscribing circle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642589" y="1401842"/>
            <a:ext cx="2155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Inscribing circle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6607" y="5445224"/>
            <a:ext cx="3407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Vertex-to-vertex distance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88768" y="5445224"/>
            <a:ext cx="3099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Distance between flats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3527426" y="3318670"/>
            <a:ext cx="0" cy="1235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093789" y="3239297"/>
            <a:ext cx="0" cy="12358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1093789" y="4179095"/>
            <a:ext cx="2427286" cy="0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160588" y="389837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46937" y="2441575"/>
            <a:ext cx="0" cy="2328864"/>
          </a:xfrm>
          <a:prstGeom prst="straightConnector1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7288953" y="327822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5100637" y="419151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60</a:t>
            </a:r>
            <a:endParaRPr lang="en-IN" dirty="0"/>
          </a:p>
        </p:txBody>
      </p:sp>
      <p:sp>
        <p:nvSpPr>
          <p:cNvPr id="18" name="Oval 17"/>
          <p:cNvSpPr/>
          <p:nvPr/>
        </p:nvSpPr>
        <p:spPr>
          <a:xfrm flipH="1" flipV="1">
            <a:off x="3443855" y="3586958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9" name="Oval 48"/>
          <p:cNvSpPr/>
          <p:nvPr/>
        </p:nvSpPr>
        <p:spPr>
          <a:xfrm flipH="1" flipV="1">
            <a:off x="1037715" y="3581353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0" name="Oval 49"/>
          <p:cNvSpPr/>
          <p:nvPr/>
        </p:nvSpPr>
        <p:spPr>
          <a:xfrm flipH="1" flipV="1">
            <a:off x="2241039" y="3590975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1" name="Oval 50"/>
          <p:cNvSpPr/>
          <p:nvPr/>
        </p:nvSpPr>
        <p:spPr>
          <a:xfrm flipH="1" flipV="1">
            <a:off x="2852227" y="2524176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2" name="Oval 51"/>
          <p:cNvSpPr/>
          <p:nvPr/>
        </p:nvSpPr>
        <p:spPr>
          <a:xfrm flipH="1" flipV="1">
            <a:off x="1658428" y="2535140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0" name="Oval 69"/>
          <p:cNvSpPr/>
          <p:nvPr/>
        </p:nvSpPr>
        <p:spPr>
          <a:xfrm flipH="1" flipV="1">
            <a:off x="1658428" y="4638726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1" name="Oval 70"/>
          <p:cNvSpPr/>
          <p:nvPr/>
        </p:nvSpPr>
        <p:spPr>
          <a:xfrm flipH="1" flipV="1">
            <a:off x="2852227" y="4656189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2" name="Oval 71"/>
          <p:cNvSpPr/>
          <p:nvPr/>
        </p:nvSpPr>
        <p:spPr>
          <a:xfrm flipH="1" flipV="1">
            <a:off x="6717505" y="3543400"/>
            <a:ext cx="124846" cy="111024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Connector 19"/>
          <p:cNvCxnSpPr/>
          <p:nvPr/>
        </p:nvCxnSpPr>
        <p:spPr>
          <a:xfrm>
            <a:off x="6084887" y="4760914"/>
            <a:ext cx="136207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41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61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66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2" fill="hold">
                      <p:stCondLst>
                        <p:cond delay="indefinite"/>
                      </p:stCondLst>
                      <p:childTnLst>
                        <p:par>
                          <p:cTn id="203" fill="hold">
                            <p:stCondLst>
                              <p:cond delay="0"/>
                            </p:stCondLst>
                            <p:childTnLst>
                              <p:par>
                                <p:cTn id="20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7" fill="hold">
                      <p:stCondLst>
                        <p:cond delay="indefinite"/>
                      </p:stCondLst>
                      <p:childTnLst>
                        <p:par>
                          <p:cTn id="228" fill="hold">
                            <p:stCondLst>
                              <p:cond delay="0"/>
                            </p:stCondLst>
                            <p:childTnLst>
                              <p:par>
                                <p:cTn id="22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2" grpId="0"/>
      <p:bldP spid="3" grpId="0"/>
      <p:bldP spid="4" grpId="0"/>
      <p:bldP spid="5" grpId="0"/>
      <p:bldP spid="14" grpId="0"/>
      <p:bldP spid="48" grpId="0"/>
      <p:bldP spid="17" grpId="0"/>
      <p:bldP spid="18" grpId="0" animBg="1"/>
      <p:bldP spid="49" grpId="0" animBg="1"/>
      <p:bldP spid="50" grpId="0" animBg="1"/>
      <p:bldP spid="51" grpId="0" animBg="1"/>
      <p:bldP spid="52" grpId="0" animBg="1"/>
      <p:bldP spid="70" grpId="0" animBg="1"/>
      <p:bldP spid="71" grpId="0" animBg="1"/>
      <p:bldP spid="7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1038982" y="227591"/>
            <a:ext cx="6476630" cy="60624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3600" b="1" dirty="0"/>
              <a:t>Septagon or any regular polygon</a:t>
            </a:r>
            <a:br>
              <a:rPr lang="en-IN" sz="3600" b="1" dirty="0"/>
            </a:br>
            <a:endParaRPr lang="en-IN" sz="3600" b="1" dirty="0"/>
          </a:p>
          <a:p>
            <a:pPr marL="45720" indent="0" algn="ctr">
              <a:buNone/>
            </a:pPr>
            <a:endParaRPr lang="en-IN" sz="3600" b="1" dirty="0"/>
          </a:p>
          <a:p>
            <a:pPr marL="45720" indent="0" algn="ctr">
              <a:buNone/>
            </a:pPr>
            <a:br>
              <a:rPr lang="en-IN" sz="3600" b="1" dirty="0"/>
            </a:br>
            <a:endParaRPr lang="en-IN" sz="3600" b="1" dirty="0">
              <a:latin typeface="Calibri" panose="020F0502020204030204" pitchFamily="34" charset="0"/>
            </a:endParaRPr>
          </a:p>
        </p:txBody>
      </p:sp>
      <p:sp>
        <p:nvSpPr>
          <p:cNvPr id="5" name="Block Arc 4"/>
          <p:cNvSpPr/>
          <p:nvPr/>
        </p:nvSpPr>
        <p:spPr>
          <a:xfrm>
            <a:off x="2800263" y="3931020"/>
            <a:ext cx="3384376" cy="3024336"/>
          </a:xfrm>
          <a:prstGeom prst="blockArc">
            <a:avLst>
              <a:gd name="adj1" fmla="val 10800000"/>
              <a:gd name="adj2" fmla="val 21563254"/>
              <a:gd name="adj3" fmla="val 0"/>
            </a:avLst>
          </a:prstGeom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>
            <a:off x="1792151" y="5452232"/>
            <a:ext cx="55446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4492451" y="3364000"/>
            <a:ext cx="4068452" cy="20882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V="1">
            <a:off x="4492451" y="1707816"/>
            <a:ext cx="3040251" cy="37444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4492451" y="1131752"/>
            <a:ext cx="1116124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 flipV="1">
            <a:off x="3880383" y="1131752"/>
            <a:ext cx="612068" cy="43204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2224199" y="1419784"/>
            <a:ext cx="2268252" cy="40324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0023" y="3003960"/>
            <a:ext cx="3852428" cy="24482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Arc 23"/>
          <p:cNvSpPr/>
          <p:nvPr/>
        </p:nvSpPr>
        <p:spPr>
          <a:xfrm>
            <a:off x="6515538" y="4026924"/>
            <a:ext cx="720080" cy="792088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Arc 24"/>
          <p:cNvSpPr/>
          <p:nvPr/>
        </p:nvSpPr>
        <p:spPr>
          <a:xfrm rot="17759391">
            <a:off x="6348352" y="2714392"/>
            <a:ext cx="1094726" cy="1223868"/>
          </a:xfrm>
          <a:prstGeom prst="arc">
            <a:avLst>
              <a:gd name="adj1" fmla="val 16200000"/>
              <a:gd name="adj2" fmla="val 2079628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Arc 25"/>
          <p:cNvSpPr/>
          <p:nvPr/>
        </p:nvSpPr>
        <p:spPr>
          <a:xfrm>
            <a:off x="4710571" y="1834940"/>
            <a:ext cx="864096" cy="1008112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7" name="Arc 56"/>
          <p:cNvSpPr/>
          <p:nvPr/>
        </p:nvSpPr>
        <p:spPr>
          <a:xfrm rot="20380501">
            <a:off x="3601897" y="2741328"/>
            <a:ext cx="702150" cy="720080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59" name="Straight Connector 58"/>
          <p:cNvCxnSpPr/>
          <p:nvPr/>
        </p:nvCxnSpPr>
        <p:spPr>
          <a:xfrm flipH="1" flipV="1">
            <a:off x="6656945" y="2794286"/>
            <a:ext cx="432048" cy="13107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 flipV="1">
            <a:off x="5392551" y="1923840"/>
            <a:ext cx="1264394" cy="870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flipH="1">
            <a:off x="4096407" y="1923840"/>
            <a:ext cx="1296144" cy="87044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 flipH="1">
            <a:off x="3730017" y="2789205"/>
            <a:ext cx="367612" cy="13320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H="1">
            <a:off x="6184518" y="4121205"/>
            <a:ext cx="904475" cy="1312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flipV="1">
            <a:off x="4492451" y="5434145"/>
            <a:ext cx="1692067" cy="180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flipH="1" flipV="1">
            <a:off x="3730017" y="4105075"/>
            <a:ext cx="762434" cy="13471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4333593" y="545223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  <a:endParaRPr lang="en-IN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6040623" y="544294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  <a:endParaRPr lang="en-IN" b="1" dirty="0"/>
          </a:p>
        </p:txBody>
      </p:sp>
      <p:sp>
        <p:nvSpPr>
          <p:cNvPr id="83" name="Flowchart: Connector 82"/>
          <p:cNvSpPr/>
          <p:nvPr/>
        </p:nvSpPr>
        <p:spPr>
          <a:xfrm>
            <a:off x="2728255" y="538022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4" name="Flowchart: Connector 83"/>
          <p:cNvSpPr/>
          <p:nvPr/>
        </p:nvSpPr>
        <p:spPr>
          <a:xfrm>
            <a:off x="3054035" y="449883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5" name="Flowchart: Connector 84"/>
          <p:cNvSpPr/>
          <p:nvPr/>
        </p:nvSpPr>
        <p:spPr>
          <a:xfrm>
            <a:off x="3658009" y="402136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6" name="Flowchart: Connector 85"/>
          <p:cNvSpPr/>
          <p:nvPr/>
        </p:nvSpPr>
        <p:spPr>
          <a:xfrm>
            <a:off x="4189577" y="3877348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7" name="Flowchart: Connector 86"/>
          <p:cNvSpPr/>
          <p:nvPr/>
        </p:nvSpPr>
        <p:spPr>
          <a:xfrm>
            <a:off x="4790990" y="389912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Flowchart: Connector 87"/>
          <p:cNvSpPr/>
          <p:nvPr/>
        </p:nvSpPr>
        <p:spPr>
          <a:xfrm>
            <a:off x="5449682" y="4165380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Flowchart: Connector 88"/>
          <p:cNvSpPr/>
          <p:nvPr/>
        </p:nvSpPr>
        <p:spPr>
          <a:xfrm>
            <a:off x="4396983" y="5372956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lowchart: Connector 89"/>
          <p:cNvSpPr/>
          <p:nvPr/>
        </p:nvSpPr>
        <p:spPr>
          <a:xfrm>
            <a:off x="5858296" y="4641011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1" name="Flowchart: Connector 90"/>
          <p:cNvSpPr/>
          <p:nvPr/>
        </p:nvSpPr>
        <p:spPr>
          <a:xfrm>
            <a:off x="6105804" y="535730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1"/>
          <p:cNvSpPr txBox="1"/>
          <p:nvPr/>
        </p:nvSpPr>
        <p:spPr>
          <a:xfrm>
            <a:off x="174643" y="1250088"/>
            <a:ext cx="172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Given a side</a:t>
            </a:r>
          </a:p>
        </p:txBody>
      </p:sp>
      <p:sp>
        <p:nvSpPr>
          <p:cNvPr id="40" name="Flowchart: Connector 39"/>
          <p:cNvSpPr/>
          <p:nvPr/>
        </p:nvSpPr>
        <p:spPr>
          <a:xfrm>
            <a:off x="7016985" y="4053734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Flowchart: Connector 40"/>
          <p:cNvSpPr/>
          <p:nvPr/>
        </p:nvSpPr>
        <p:spPr>
          <a:xfrm>
            <a:off x="6584937" y="2706790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Flowchart: Connector 41"/>
          <p:cNvSpPr/>
          <p:nvPr/>
        </p:nvSpPr>
        <p:spPr>
          <a:xfrm>
            <a:off x="5328959" y="1853990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Flowchart: Connector 42"/>
          <p:cNvSpPr/>
          <p:nvPr/>
        </p:nvSpPr>
        <p:spPr>
          <a:xfrm>
            <a:off x="4039226" y="2717197"/>
            <a:ext cx="144016" cy="144016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42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86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4" grpId="0" animBg="1"/>
      <p:bldP spid="25" grpId="0" animBg="1"/>
      <p:bldP spid="26" grpId="0" animBg="1"/>
      <p:bldP spid="57" grpId="0" animBg="1"/>
      <p:bldP spid="76" grpId="0"/>
      <p:bldP spid="79" grpId="0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2" grpId="0"/>
      <p:bldP spid="40" grpId="0" animBg="1"/>
      <p:bldP spid="41" grpId="0" animBg="1"/>
      <p:bldP spid="42" grpId="0" animBg="1"/>
      <p:bldP spid="4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76200" y="227591"/>
            <a:ext cx="8915400" cy="606248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IN" sz="3600" b="1" dirty="0"/>
              <a:t>Examples involving concepts learned so far</a:t>
            </a:r>
            <a:br>
              <a:rPr lang="en-IN" sz="3600" b="1" dirty="0"/>
            </a:br>
            <a:endParaRPr lang="en-IN" sz="3600" b="1" dirty="0"/>
          </a:p>
          <a:p>
            <a:pPr marL="45720" indent="0" algn="ctr">
              <a:buNone/>
            </a:pPr>
            <a:endParaRPr lang="en-IN" sz="3600" b="1" dirty="0"/>
          </a:p>
          <a:p>
            <a:pPr marL="45720" indent="0" algn="ctr">
              <a:buNone/>
            </a:pPr>
            <a:br>
              <a:rPr lang="en-IN" sz="3600" b="1" dirty="0"/>
            </a:br>
            <a:endParaRPr lang="en-IN" sz="3600" b="1" dirty="0">
              <a:latin typeface="Calibri" panose="020F0502020204030204" pitchFamily="34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43</a:t>
            </a:fld>
            <a:endParaRPr lang="en-IN" dirty="0"/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A4FA79B6-79B7-4DF7-892B-E738316FDC50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0" y="1670367"/>
            <a:ext cx="3702685" cy="351726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9FF14702-3AA2-4942-BA79-3F14CF923FD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0" y="1371600"/>
            <a:ext cx="5562600" cy="464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69397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2286000"/>
          </a:xfrm>
        </p:spPr>
        <p:txBody>
          <a:bodyPr/>
          <a:lstStyle/>
          <a:p>
            <a:r>
              <a:rPr lang="en-US" sz="5400" dirty="0"/>
              <a:t>               </a:t>
            </a:r>
            <a:r>
              <a:rPr lang="en-US" sz="8000" dirty="0"/>
              <a:t>END</a:t>
            </a:r>
            <a:endParaRPr lang="en-IN" sz="8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9039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  <a:cs typeface="Times New Roman" pitchFamily="18" charset="0"/>
              </a:rPr>
              <a:t>Types of Lines</a:t>
            </a:r>
            <a:endParaRPr lang="en-US" sz="40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6A28E6-F40D-4DD8-8F34-F62FEDA74B16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83183" y="1474619"/>
            <a:ext cx="3603017" cy="2859832"/>
            <a:chOff x="283183" y="1474619"/>
            <a:chExt cx="3603017" cy="2859832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6331" y="2195512"/>
              <a:ext cx="2741269" cy="184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ight Arrow 11"/>
            <p:cNvSpPr/>
            <p:nvPr/>
          </p:nvSpPr>
          <p:spPr>
            <a:xfrm rot="19741389">
              <a:off x="283183" y="3910154"/>
              <a:ext cx="990600" cy="190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916330" y="3965119"/>
              <a:ext cx="19792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Viewing from front</a:t>
              </a:r>
            </a:p>
          </p:txBody>
        </p:sp>
        <p:sp>
          <p:nvSpPr>
            <p:cNvPr id="17" name="Right Arrow 16"/>
            <p:cNvSpPr/>
            <p:nvPr/>
          </p:nvSpPr>
          <p:spPr>
            <a:xfrm rot="5400000">
              <a:off x="1687719" y="1874669"/>
              <a:ext cx="990600" cy="1905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362200" y="1752600"/>
              <a:ext cx="15240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Viewing from top</a:t>
              </a:r>
            </a:p>
          </p:txBody>
        </p:sp>
      </p:grpSp>
      <p:sp>
        <p:nvSpPr>
          <p:cNvPr id="42" name="TextBox 41"/>
          <p:cNvSpPr txBox="1"/>
          <p:nvPr/>
        </p:nvSpPr>
        <p:spPr>
          <a:xfrm>
            <a:off x="609600" y="5105400"/>
            <a:ext cx="80581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NOTE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Object lines and construction lines should always be distinguishable.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Use </a:t>
            </a:r>
            <a:r>
              <a:rPr lang="en-US" b="1" dirty="0">
                <a:solidFill>
                  <a:srgbClr val="002060"/>
                </a:solidFill>
              </a:rPr>
              <a:t>H</a:t>
            </a:r>
            <a:r>
              <a:rPr lang="en-US" dirty="0">
                <a:solidFill>
                  <a:srgbClr val="002060"/>
                </a:solidFill>
              </a:rPr>
              <a:t> for object lines and </a:t>
            </a:r>
            <a:r>
              <a:rPr lang="en-US" b="1" dirty="0">
                <a:solidFill>
                  <a:srgbClr val="002060"/>
                </a:solidFill>
              </a:rPr>
              <a:t>2H</a:t>
            </a:r>
            <a:r>
              <a:rPr lang="en-US" dirty="0">
                <a:solidFill>
                  <a:srgbClr val="002060"/>
                </a:solidFill>
              </a:rPr>
              <a:t> for construction lines</a:t>
            </a:r>
          </a:p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002060"/>
                </a:solidFill>
              </a:rPr>
              <a:t> Do </a:t>
            </a:r>
            <a:r>
              <a:rPr lang="en-US" b="1" dirty="0">
                <a:solidFill>
                  <a:srgbClr val="002060"/>
                </a:solidFill>
              </a:rPr>
              <a:t>NOT</a:t>
            </a:r>
            <a:r>
              <a:rPr lang="en-US" dirty="0">
                <a:solidFill>
                  <a:srgbClr val="002060"/>
                </a:solidFill>
              </a:rPr>
              <a:t> erase the construction lines after drawing during this course.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962400" y="1116010"/>
            <a:ext cx="5029200" cy="3760790"/>
            <a:chOff x="3962400" y="1116010"/>
            <a:chExt cx="5029200" cy="3760790"/>
          </a:xfrm>
        </p:grpSpPr>
        <p:sp>
          <p:nvSpPr>
            <p:cNvPr id="13" name="Rectangle 12"/>
            <p:cNvSpPr/>
            <p:nvPr/>
          </p:nvSpPr>
          <p:spPr>
            <a:xfrm>
              <a:off x="6248400" y="1490804"/>
              <a:ext cx="1017006" cy="16764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6427959" y="1497010"/>
              <a:ext cx="0" cy="170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7095653" y="1497010"/>
              <a:ext cx="0" cy="1703390"/>
            </a:xfrm>
            <a:prstGeom prst="line">
              <a:avLst/>
            </a:prstGeom>
            <a:ln w="19050"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6756903" y="1219200"/>
              <a:ext cx="13957" cy="2362200"/>
            </a:xfrm>
            <a:prstGeom prst="line">
              <a:avLst/>
            </a:prstGeom>
            <a:ln w="19050">
              <a:prstDash val="dashDot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27" name="Group 26"/>
            <p:cNvGrpSpPr/>
            <p:nvPr/>
          </p:nvGrpSpPr>
          <p:grpSpPr>
            <a:xfrm>
              <a:off x="6278578" y="3877687"/>
              <a:ext cx="999113" cy="999113"/>
              <a:chOff x="6278578" y="2998499"/>
              <a:chExt cx="999113" cy="999113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278578" y="2998499"/>
                <a:ext cx="999113" cy="999113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  <p:sp>
            <p:nvSpPr>
              <p:cNvPr id="28" name="Oval 27"/>
              <p:cNvSpPr/>
              <p:nvPr/>
            </p:nvSpPr>
            <p:spPr>
              <a:xfrm>
                <a:off x="6437013" y="3164188"/>
                <a:ext cx="667694" cy="6676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dk1"/>
                  </a:solidFill>
                </a:endParaRPr>
              </a:p>
            </p:txBody>
          </p:sp>
        </p:grpSp>
        <p:cxnSp>
          <p:nvCxnSpPr>
            <p:cNvPr id="30" name="Straight Connector 29"/>
            <p:cNvCxnSpPr/>
            <p:nvPr/>
          </p:nvCxnSpPr>
          <p:spPr>
            <a:xfrm>
              <a:off x="6257453" y="3191347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418906" y="3200400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7095653" y="3167204"/>
              <a:ext cx="15090" cy="1211066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7277691" y="3168230"/>
              <a:ext cx="0" cy="1210040"/>
            </a:xfrm>
            <a:prstGeom prst="line">
              <a:avLst/>
            </a:prstGeom>
            <a:ln w="127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7467600" y="4125519"/>
              <a:ext cx="1295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Front View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7391400" y="2195512"/>
              <a:ext cx="1066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Top View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6019800" y="1474619"/>
              <a:ext cx="0" cy="169361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5562600" y="2144338"/>
              <a:ext cx="5334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</a:t>
              </a:r>
            </a:p>
          </p:txBody>
        </p:sp>
        <p:sp>
          <p:nvSpPr>
            <p:cNvPr id="45" name="Line Callout 1 44"/>
            <p:cNvSpPr/>
            <p:nvPr/>
          </p:nvSpPr>
          <p:spPr>
            <a:xfrm>
              <a:off x="4175911" y="1284119"/>
              <a:ext cx="1371600" cy="381000"/>
            </a:xfrm>
            <a:prstGeom prst="borderCallout1">
              <a:avLst>
                <a:gd name="adj1" fmla="val 44474"/>
                <a:gd name="adj2" fmla="val 99678"/>
                <a:gd name="adj3" fmla="val 188507"/>
                <a:gd name="adj4" fmla="val 1496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Object Line</a:t>
              </a:r>
            </a:p>
          </p:txBody>
        </p:sp>
        <p:sp>
          <p:nvSpPr>
            <p:cNvPr id="47" name="Line Callout 1 46"/>
            <p:cNvSpPr/>
            <p:nvPr/>
          </p:nvSpPr>
          <p:spPr>
            <a:xfrm>
              <a:off x="3962400" y="3302524"/>
              <a:ext cx="1905000" cy="381000"/>
            </a:xfrm>
            <a:prstGeom prst="borderCallout1">
              <a:avLst>
                <a:gd name="adj1" fmla="val 44474"/>
                <a:gd name="adj2" fmla="val 99678"/>
                <a:gd name="adj3" fmla="val 140982"/>
                <a:gd name="adj4" fmla="val 12785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Construction Line</a:t>
              </a:r>
            </a:p>
          </p:txBody>
        </p:sp>
        <p:sp>
          <p:nvSpPr>
            <p:cNvPr id="48" name="Line Callout 1 47"/>
            <p:cNvSpPr/>
            <p:nvPr/>
          </p:nvSpPr>
          <p:spPr>
            <a:xfrm>
              <a:off x="7467600" y="1116010"/>
              <a:ext cx="1371600" cy="381000"/>
            </a:xfrm>
            <a:prstGeom prst="borderCallout1">
              <a:avLst>
                <a:gd name="adj1" fmla="val 99127"/>
                <a:gd name="adj2" fmla="val 8"/>
                <a:gd name="adj3" fmla="val 257418"/>
                <a:gd name="adj4" fmla="val -5368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Center Line</a:t>
              </a:r>
            </a:p>
          </p:txBody>
        </p:sp>
        <p:sp>
          <p:nvSpPr>
            <p:cNvPr id="49" name="Line Callout 1 48"/>
            <p:cNvSpPr/>
            <p:nvPr/>
          </p:nvSpPr>
          <p:spPr>
            <a:xfrm>
              <a:off x="7620000" y="3184215"/>
              <a:ext cx="1371600" cy="381000"/>
            </a:xfrm>
            <a:prstGeom prst="borderCallout1">
              <a:avLst>
                <a:gd name="adj1" fmla="val 8830"/>
                <a:gd name="adj2" fmla="val 1328"/>
                <a:gd name="adj3" fmla="val -106146"/>
                <a:gd name="adj4" fmla="val -3718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Hidden Line</a:t>
              </a:r>
            </a:p>
          </p:txBody>
        </p:sp>
      </p:grp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DC3A-5E66-4283-A614-6539B67ECF08}" type="datetime1">
              <a:rPr lang="en-US" smtClean="0"/>
              <a:t>3/29/2022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610600" cy="940023"/>
          </a:xfrm>
          <a:noFill/>
        </p:spPr>
        <p:txBody>
          <a:bodyPr vert="horz">
            <a:no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</a:rPr>
              <a:t>About Letters and Text </a:t>
            </a:r>
            <a:endParaRPr lang="en-US" sz="4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143000"/>
            <a:ext cx="3886200" cy="5715000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•Guidelines for text.</a:t>
            </a:r>
          </a:p>
          <a:p>
            <a:endParaRPr lang="en-US" sz="2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 Light pencil lines – 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use 2H/H pencil.</a:t>
            </a:r>
          </a:p>
          <a:p>
            <a:endParaRPr lang="en-US" sz="2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•For capital letters, 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draw only cap line 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and base line.</a:t>
            </a:r>
          </a:p>
          <a:p>
            <a:endParaRPr lang="en-US" sz="2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•Waist line and drop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line required for           </a:t>
            </a:r>
          </a:p>
          <a:p>
            <a:r>
              <a:rPr lang="en-US" sz="2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 lowercase letters.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81600" y="3352800"/>
            <a:ext cx="3962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Lower case letters = 2/3 of upper case letter</a:t>
            </a:r>
          </a:p>
          <a:p>
            <a:endParaRPr lang="en-US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Cap line and drop line are 1/3 each from waist and base lines</a:t>
            </a:r>
          </a:p>
          <a:p>
            <a:endParaRPr lang="en-US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  <a:p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e.g.  Upper case letter = 9 mm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Lower case letter = 6 mm</a:t>
            </a:r>
          </a:p>
          <a:p>
            <a:r>
              <a:rPr lang="en-US" sz="2000" dirty="0">
                <a:solidFill>
                  <a:srgbClr val="002060"/>
                </a:solidFill>
                <a:latin typeface="Calibri" pitchFamily="34" charset="0"/>
                <a:cs typeface="Calibri" pitchFamily="34" charset="0"/>
              </a:rPr>
              <a:t>         Cap and drop lines = 3 mm</a:t>
            </a:r>
            <a:endParaRPr lang="en-IN" sz="2000" dirty="0">
              <a:solidFill>
                <a:srgbClr val="00206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796136" y="1643316"/>
            <a:ext cx="2736304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9600" b="1" cap="none" spc="0" dirty="0">
                <a:ln w="11430"/>
                <a:solidFill>
                  <a:srgbClr val="FF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Atg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5580112" y="2829676"/>
            <a:ext cx="2844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580112" y="3060251"/>
            <a:ext cx="28443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5580112" y="2052139"/>
            <a:ext cx="28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580112" y="2249113"/>
            <a:ext cx="288032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496767" y="182507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Cap Line</a:t>
            </a:r>
            <a:endParaRPr lang="en-IN" sz="14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5490549" y="2041103"/>
            <a:ext cx="953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Waist Line</a:t>
            </a:r>
            <a:endParaRPr lang="en-IN" sz="14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490227" y="2617167"/>
            <a:ext cx="8819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Base Line</a:t>
            </a:r>
            <a:endParaRPr lang="en-IN" sz="14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5508104" y="2833191"/>
            <a:ext cx="899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Drop Line</a:t>
            </a:r>
            <a:endParaRPr lang="en-IN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</a:rPr>
              <a:t>Principles of lettering</a:t>
            </a:r>
            <a:endParaRPr lang="en-US" sz="44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458200" cy="5279136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Text on engineering drawing is usually in UPPERCASE. </a:t>
            </a:r>
          </a:p>
          <a:p>
            <a:pPr lvl="1">
              <a:lnSpc>
                <a:spcPct val="170000"/>
              </a:lnSpc>
            </a:pPr>
            <a:r>
              <a:rPr lang="en-US" sz="21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Title block: 8/6 mm, Dimensions : 6 mm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Each letter is made up of a series of single strokes.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Spacing between letters should be uniform.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Letters and Number  using</a:t>
            </a:r>
            <a:r>
              <a:rPr lang="en-US" sz="24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 H Pencil</a:t>
            </a:r>
          </a:p>
          <a:p>
            <a:pPr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Use only UPPER CASE letters and numbers.</a:t>
            </a:r>
          </a:p>
          <a:p>
            <a:pPr>
              <a:lnSpc>
                <a:spcPct val="170000"/>
              </a:lnSpc>
              <a:buNone/>
            </a:pPr>
            <a:endParaRPr lang="en-US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2673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Legibility: Each letter must be distinct.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Stability: The bottom of letters such as B are larger than the top. 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Composition: Each portion of each letter is formed to a standard.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Uniformity: All “A’s” are alike, all “B’s are alike, etc.</a:t>
            </a:r>
          </a:p>
          <a:p>
            <a:pPr>
              <a:lnSpc>
                <a:spcPct val="150000"/>
              </a:lnSpc>
            </a:pPr>
            <a:endParaRPr lang="en-US" sz="1800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1800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Alignment: All letters should be vertical. </a:t>
            </a:r>
            <a:r>
              <a:rPr lang="en-US" sz="1800" b="1" dirty="0">
                <a:solidFill>
                  <a:srgbClr val="00206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No slant!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800" b="1" dirty="0">
              <a:solidFill>
                <a:srgbClr val="002060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>
              <a:buNone/>
            </a:pPr>
            <a:endParaRPr lang="en-US" sz="1600" dirty="0">
              <a:solidFill>
                <a:srgbClr val="00206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8CD69BC-C562-4FE7-AFD8-1DE9B0C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066800"/>
          </a:xfrm>
          <a:noFill/>
        </p:spPr>
        <p:txBody>
          <a:bodyPr>
            <a:normAutofit/>
          </a:bodyPr>
          <a:lstStyle/>
          <a:p>
            <a:pPr algn="l"/>
            <a:r>
              <a:rPr lang="en-US" sz="4000" b="1" dirty="0">
                <a:solidFill>
                  <a:srgbClr val="C00000"/>
                </a:solidFill>
                <a:latin typeface="+mn-lt"/>
                <a:ea typeface="Verdana" panose="020B0604030504040204" pitchFamily="34" charset="0"/>
              </a:rPr>
              <a:t>Principles of lettering</a:t>
            </a:r>
            <a:endParaRPr lang="en-US" sz="4400" dirty="0">
              <a:solidFill>
                <a:srgbClr val="C00000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 txBox="1">
            <a:spLocks/>
          </p:cNvSpPr>
          <p:nvPr/>
        </p:nvSpPr>
        <p:spPr>
          <a:xfrm>
            <a:off x="959771" y="332656"/>
            <a:ext cx="6840760" cy="72008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" indent="0" algn="ctr">
              <a:buNone/>
            </a:pPr>
            <a:r>
              <a:rPr lang="en-US" sz="4000" b="1" dirty="0">
                <a:solidFill>
                  <a:srgbClr val="C00000"/>
                </a:solidFill>
                <a:latin typeface="Calibri" panose="020F0502020204030204" pitchFamily="34" charset="0"/>
              </a:rPr>
              <a:t>Lettering </a:t>
            </a:r>
            <a:r>
              <a:rPr lang="en-IN" sz="4000" b="1" dirty="0">
                <a:solidFill>
                  <a:srgbClr val="C00000"/>
                </a:solidFill>
              </a:rPr>
              <a:t>: Acute Angle Stroke</a:t>
            </a:r>
            <a:br>
              <a:rPr lang="en-IN" sz="4000" dirty="0">
                <a:solidFill>
                  <a:srgbClr val="C00000"/>
                </a:solidFill>
              </a:rPr>
            </a:br>
            <a:br>
              <a:rPr lang="en-IN" sz="4000" dirty="0">
                <a:solidFill>
                  <a:srgbClr val="C00000"/>
                </a:solidFill>
              </a:rPr>
            </a:br>
            <a:br>
              <a:rPr lang="en-IN" sz="4000" dirty="0">
                <a:solidFill>
                  <a:srgbClr val="C00000"/>
                </a:solidFill>
              </a:rPr>
            </a:br>
            <a:br>
              <a:rPr lang="en-IN" sz="4000" dirty="0">
                <a:solidFill>
                  <a:srgbClr val="C00000"/>
                </a:solidFill>
              </a:rPr>
            </a:br>
            <a:endParaRPr lang="en-IN" sz="4000" b="1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595736"/>
            <a:ext cx="3593232" cy="36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574289"/>
            <a:ext cx="3593232" cy="3687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/>
          <p:cNvCxnSpPr/>
          <p:nvPr/>
        </p:nvCxnSpPr>
        <p:spPr>
          <a:xfrm flipV="1">
            <a:off x="1835696" y="4077072"/>
            <a:ext cx="2376264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667505" y="4185084"/>
            <a:ext cx="2544455" cy="2076290"/>
          </a:xfrm>
          <a:prstGeom prst="straightConnector1">
            <a:avLst/>
          </a:prstGeom>
          <a:ln w="762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 flipV="1">
            <a:off x="5652120" y="3356992"/>
            <a:ext cx="2736304" cy="2664296"/>
          </a:xfrm>
          <a:prstGeom prst="straightConnector1">
            <a:avLst/>
          </a:prstGeom>
          <a:ln w="889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Isosceles Triangle 21"/>
          <p:cNvSpPr/>
          <p:nvPr/>
        </p:nvSpPr>
        <p:spPr>
          <a:xfrm rot="17200924">
            <a:off x="1989318" y="3734759"/>
            <a:ext cx="1356109" cy="1626934"/>
          </a:xfrm>
          <a:prstGeom prst="triangle">
            <a:avLst/>
          </a:prstGeom>
          <a:solidFill>
            <a:srgbClr val="66FF99">
              <a:alpha val="59000"/>
            </a:srgb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2771800" y="1352845"/>
            <a:ext cx="360040" cy="1152128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3417363" y="1363938"/>
            <a:ext cx="362549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>
            <a:off x="3131841" y="1363938"/>
            <a:ext cx="300324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>
            <a:off x="3779914" y="1363938"/>
            <a:ext cx="324034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52020" y="1268760"/>
            <a:ext cx="360040" cy="1152128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397583" y="1279853"/>
            <a:ext cx="362549" cy="1141035"/>
          </a:xfrm>
          <a:prstGeom prst="line">
            <a:avLst/>
          </a:prstGeom>
          <a:ln w="1778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flipH="1">
            <a:off x="5112061" y="1279853"/>
            <a:ext cx="300324" cy="1141035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5760134" y="1279853"/>
            <a:ext cx="324034" cy="1141035"/>
          </a:xfrm>
          <a:prstGeom prst="line">
            <a:avLst/>
          </a:prstGeom>
          <a:ln w="177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2771800" y="1412776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3419872" y="1412776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3203848" y="1412776"/>
            <a:ext cx="213515" cy="86964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3835174" y="1412776"/>
            <a:ext cx="268774" cy="864096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752021" y="1316349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>
            <a:off x="5412385" y="1351423"/>
            <a:ext cx="360040" cy="105695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V="1">
            <a:off x="5181559" y="1412776"/>
            <a:ext cx="216024" cy="72008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5796136" y="1316350"/>
            <a:ext cx="281703" cy="888514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702208" y="5584676"/>
            <a:ext cx="115127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B050"/>
                </a:solidFill>
                <a:latin typeface="Wingdings" panose="05000000000000000000" pitchFamily="2" charset="2"/>
              </a:rPr>
              <a:t>ü</a:t>
            </a:r>
            <a:endParaRPr lang="en-IN" sz="9600" dirty="0">
              <a:solidFill>
                <a:srgbClr val="00B050"/>
              </a:solidFill>
              <a:latin typeface="Wingdings" panose="05000000000000000000" pitchFamily="2" charset="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61547" y="5544157"/>
            <a:ext cx="96693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FF0000"/>
                </a:solidFill>
                <a:latin typeface="Wingdings" panose="05000000000000000000" pitchFamily="2" charset="2"/>
              </a:rPr>
              <a:t>û</a:t>
            </a:r>
            <a:endParaRPr lang="en-IN" sz="9600" dirty="0">
              <a:solidFill>
                <a:srgbClr val="FF0000"/>
              </a:solidFill>
              <a:latin typeface="Wingdings" panose="05000000000000000000" pitchFamily="2" charset="2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78650" y="5845875"/>
            <a:ext cx="7709774" cy="830997"/>
          </a:xfrm>
          <a:prstGeom prst="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002060"/>
                </a:solidFill>
              </a:rPr>
              <a:t>Stroke the pencil in the acute angle direction. This will save the paper from tearing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36A37-2CD4-484C-960F-D66F417715B6}" type="slidenum">
              <a:rPr lang="en-IN" smtClean="0"/>
              <a:pPr/>
              <a:t>9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6733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" grpId="0"/>
      <p:bldP spid="27" grpId="0"/>
      <p:bldP spid="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4532</TotalTime>
  <Words>2295</Words>
  <Application>Microsoft Office PowerPoint</Application>
  <PresentationFormat>On-screen Show (4:3)</PresentationFormat>
  <Paragraphs>479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Arial</vt:lpstr>
      <vt:lpstr>Calibri</vt:lpstr>
      <vt:lpstr>Calibri Light</vt:lpstr>
      <vt:lpstr>Verdana</vt:lpstr>
      <vt:lpstr>Wingdings</vt:lpstr>
      <vt:lpstr>Office Theme</vt:lpstr>
      <vt:lpstr>Technical Arts (TA 101AA) Engineering Graphics</vt:lpstr>
      <vt:lpstr>Who is Your Tutor?</vt:lpstr>
      <vt:lpstr>About Lines &amp; Text for Drawings</vt:lpstr>
      <vt:lpstr>Types of Lines</vt:lpstr>
      <vt:lpstr>Types of Lines</vt:lpstr>
      <vt:lpstr>About Letters and Text </vt:lpstr>
      <vt:lpstr>Principles of lettering</vt:lpstr>
      <vt:lpstr>Principles of lettering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Lettering practice !   (Lab &amp; Home)</vt:lpstr>
      <vt:lpstr>Why take so much trouble?</vt:lpstr>
      <vt:lpstr>PowerPoint Presentation</vt:lpstr>
      <vt:lpstr>SCALES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Drawing Tangents</vt:lpstr>
      <vt:lpstr>Tangent Arc: Engineering Requirement?</vt:lpstr>
      <vt:lpstr>Tangent Arc: Engineering Requirement?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              END</vt:lpstr>
    </vt:vector>
  </TitlesOfParts>
  <Company>iitk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Nachiketa Tiwari</cp:lastModifiedBy>
  <cp:revision>336</cp:revision>
  <dcterms:created xsi:type="dcterms:W3CDTF">2012-05-30T11:22:03Z</dcterms:created>
  <dcterms:modified xsi:type="dcterms:W3CDTF">2022-03-29T10:06:05Z</dcterms:modified>
</cp:coreProperties>
</file>