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87" r:id="rId4"/>
    <p:sldId id="286" r:id="rId5"/>
    <p:sldId id="288" r:id="rId6"/>
    <p:sldId id="272" r:id="rId7"/>
    <p:sldId id="283" r:id="rId8"/>
    <p:sldId id="285" r:id="rId9"/>
    <p:sldId id="284" r:id="rId10"/>
    <p:sldId id="282" r:id="rId11"/>
    <p:sldId id="271" r:id="rId12"/>
    <p:sldId id="273" r:id="rId13"/>
    <p:sldId id="274" r:id="rId14"/>
    <p:sldId id="260" r:id="rId15"/>
    <p:sldId id="262" r:id="rId16"/>
    <p:sldId id="256" r:id="rId17"/>
    <p:sldId id="289" r:id="rId18"/>
    <p:sldId id="45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3"/>
  </p:normalViewPr>
  <p:slideViewPr>
    <p:cSldViewPr>
      <p:cViewPr varScale="1">
        <p:scale>
          <a:sx n="86" d="100"/>
          <a:sy n="86" d="100"/>
        </p:scale>
        <p:origin x="186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4FCEB3-2602-4D06-B9B8-58950834D6A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399519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FCEB3-2602-4D06-B9B8-58950834D6A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03357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FCEB3-2602-4D06-B9B8-58950834D6A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341660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4FCEB3-2602-4D06-B9B8-58950834D6A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165939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FCEB3-2602-4D06-B9B8-58950834D6AD}" type="datetimeFigureOut">
              <a:rPr lang="en-US" smtClean="0"/>
              <a:t>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65633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4FCEB3-2602-4D06-B9B8-58950834D6AD}" type="datetimeFigureOut">
              <a:rPr lang="en-US" smtClean="0"/>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90334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4FCEB3-2602-4D06-B9B8-58950834D6AD}" type="datetimeFigureOut">
              <a:rPr lang="en-US" smtClean="0"/>
              <a:t>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171293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4FCEB3-2602-4D06-B9B8-58950834D6AD}" type="datetimeFigureOut">
              <a:rPr lang="en-US" smtClean="0"/>
              <a:t>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3843135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FCEB3-2602-4D06-B9B8-58950834D6AD}" type="datetimeFigureOut">
              <a:rPr lang="en-US" smtClean="0"/>
              <a:t>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407773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FCEB3-2602-4D06-B9B8-58950834D6AD}" type="datetimeFigureOut">
              <a:rPr lang="en-US" smtClean="0"/>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865884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4FCEB3-2602-4D06-B9B8-58950834D6AD}" type="datetimeFigureOut">
              <a:rPr lang="en-US" smtClean="0"/>
              <a:t>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7BA18-A586-4AF4-955B-9203AC831762}" type="slidenum">
              <a:rPr lang="en-US" smtClean="0"/>
              <a:t>‹#›</a:t>
            </a:fld>
            <a:endParaRPr lang="en-US"/>
          </a:p>
        </p:txBody>
      </p:sp>
    </p:spTree>
    <p:extLst>
      <p:ext uri="{BB962C8B-B14F-4D97-AF65-F5344CB8AC3E}">
        <p14:creationId xmlns:p14="http://schemas.microsoft.com/office/powerpoint/2010/main" val="290744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FCEB3-2602-4D06-B9B8-58950834D6AD}" type="datetimeFigureOut">
              <a:rPr lang="en-US" smtClean="0"/>
              <a:t>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7BA18-A586-4AF4-955B-9203AC831762}" type="slidenum">
              <a:rPr lang="en-US" smtClean="0"/>
              <a:t>‹#›</a:t>
            </a:fld>
            <a:endParaRPr lang="en-US"/>
          </a:p>
        </p:txBody>
      </p:sp>
    </p:spTree>
    <p:extLst>
      <p:ext uri="{BB962C8B-B14F-4D97-AF65-F5344CB8AC3E}">
        <p14:creationId xmlns:p14="http://schemas.microsoft.com/office/powerpoint/2010/main" val="4090123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25.png"/><Relationship Id="rId18" Type="http://schemas.openxmlformats.org/officeDocument/2006/relationships/image" Target="../media/image31.png"/><Relationship Id="rId21" Type="http://schemas.openxmlformats.org/officeDocument/2006/relationships/image" Target="../media/image18.png"/><Relationship Id="rId12" Type="http://schemas.openxmlformats.org/officeDocument/2006/relationships/image" Target="../media/image24.png"/><Relationship Id="rId17" Type="http://schemas.openxmlformats.org/officeDocument/2006/relationships/image" Target="../media/image30.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15" Type="http://schemas.openxmlformats.org/officeDocument/2006/relationships/image" Target="../media/image50.png"/><Relationship Id="rId19" Type="http://schemas.openxmlformats.org/officeDocument/2006/relationships/image" Target="../media/image32.png"/><Relationship Id="rId14" Type="http://schemas.openxmlformats.org/officeDocument/2006/relationships/image" Target="../media/image26.png"/><Relationship Id="rId22"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7" Type="http://schemas.openxmlformats.org/officeDocument/2006/relationships/image" Target="../media/image42.png"/><Relationship Id="rId1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110.png"/><Relationship Id="rId5" Type="http://schemas.openxmlformats.org/officeDocument/2006/relationships/image" Target="../media/image40.png"/><Relationship Id="rId10" Type="http://schemas.openxmlformats.org/officeDocument/2006/relationships/image" Target="../media/image100.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 Id="rId11" Type="http://schemas.openxmlformats.org/officeDocument/2006/relationships/image" Target="../media/image38.png"/><Relationship Id="rId10" Type="http://schemas.openxmlformats.org/officeDocument/2006/relationships/image" Target="../media/image2.pn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1.png"/><Relationship Id="rId4" Type="http://schemas.openxmlformats.org/officeDocument/2006/relationships/image" Target="../media/image60.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Randomized Algorithms</a:t>
            </a:r>
            <a:br>
              <a:rPr lang="en-US" b="1" dirty="0">
                <a:effectLst>
                  <a:outerShdw blurRad="38100" dist="38100" dir="2700000" algn="tl">
                    <a:srgbClr val="000000">
                      <a:alpha val="43137"/>
                    </a:srgbClr>
                  </a:outerShdw>
                </a:effectLst>
              </a:rPr>
            </a:br>
            <a:r>
              <a:rPr lang="en-US" sz="2700" dirty="0">
                <a:solidFill>
                  <a:srgbClr val="002060"/>
                </a:solidFill>
              </a:rPr>
              <a:t>CS648</a:t>
            </a:r>
            <a:r>
              <a:rPr lang="en-US" sz="3200" b="1" dirty="0">
                <a:solidFill>
                  <a:srgbClr val="C00000"/>
                </a:solidFill>
              </a:rPr>
              <a:t> </a:t>
            </a:r>
            <a:endParaRPr lang="en-US" b="1" dirty="0">
              <a:solidFill>
                <a:srgbClr val="C00000"/>
              </a:solidFill>
            </a:endParaRPr>
          </a:p>
        </p:txBody>
      </p:sp>
      <p:sp>
        <p:nvSpPr>
          <p:cNvPr id="3" name="Subtitle 2"/>
          <p:cNvSpPr>
            <a:spLocks noGrp="1"/>
          </p:cNvSpPr>
          <p:nvPr>
            <p:ph type="subTitle" idx="1"/>
          </p:nvPr>
        </p:nvSpPr>
        <p:spPr>
          <a:xfrm>
            <a:off x="1066800" y="4495800"/>
            <a:ext cx="7086600" cy="1828800"/>
          </a:xfrm>
        </p:spPr>
        <p:style>
          <a:lnRef idx="1">
            <a:schemeClr val="accent4"/>
          </a:lnRef>
          <a:fillRef idx="2">
            <a:schemeClr val="accent4"/>
          </a:fillRef>
          <a:effectRef idx="1">
            <a:schemeClr val="accent4"/>
          </a:effectRef>
          <a:fontRef idx="minor">
            <a:schemeClr val="dk1"/>
          </a:fontRef>
        </p:style>
        <p:txBody>
          <a:bodyPr rtlCol="0">
            <a:normAutofit/>
          </a:bodyPr>
          <a:lstStyle/>
          <a:p>
            <a:pPr>
              <a:defRPr/>
            </a:pPr>
            <a:r>
              <a:rPr lang="en-US" sz="2400" b="1" dirty="0">
                <a:solidFill>
                  <a:srgbClr val="C00000"/>
                </a:solidFill>
              </a:rPr>
              <a:t>Lecture #</a:t>
            </a:r>
          </a:p>
          <a:p>
            <a:pPr algn="l">
              <a:defRPr/>
            </a:pPr>
            <a:endParaRPr lang="en-US" sz="2400" b="1" dirty="0">
              <a:solidFill>
                <a:srgbClr val="7030A0"/>
              </a:solidFill>
            </a:endParaRPr>
          </a:p>
          <a:p>
            <a:pPr marL="342900" indent="-342900" algn="l">
              <a:buFont typeface="Arial" pitchFamily="34" charset="0"/>
              <a:buChar char="•"/>
              <a:defRPr/>
            </a:pPr>
            <a:r>
              <a:rPr lang="en-US" sz="2400" b="1" dirty="0">
                <a:solidFill>
                  <a:srgbClr val="7030A0"/>
                </a:solidFill>
              </a:rPr>
              <a:t>Chernoff Bound</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Tree>
    <p:extLst>
      <p:ext uri="{BB962C8B-B14F-4D97-AF65-F5344CB8AC3E}">
        <p14:creationId xmlns:p14="http://schemas.microsoft.com/office/powerpoint/2010/main" val="67488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a:t>
                </a:r>
              </a:p>
              <a:p>
                <a:pPr marL="0" indent="0">
                  <a:buNone/>
                </a:pPr>
                <a:r>
                  <a:rPr lang="en-US" sz="2000" dirty="0"/>
                  <a:t>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a:t>
                </a:r>
              </a:p>
              <a:p>
                <a:pPr marL="0" indent="0">
                  <a:buNone/>
                </a:pPr>
                <a:r>
                  <a:rPr lang="en-US" sz="2000" dirty="0"/>
                  <a:t>Let </a:t>
                </a:r>
                <a14:m>
                  <m:oMath xmlns:m="http://schemas.openxmlformats.org/officeDocument/2006/math">
                    <m:r>
                      <a:rPr lang="en-US" sz="2000" b="1" i="1" smtClean="0">
                        <a:solidFill>
                          <a:schemeClr val="tx1"/>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r>
                  <a:rPr lang="en-US" sz="2000" b="1" dirty="0"/>
                  <a:t>Proof</a:t>
                </a:r>
                <a:r>
                  <a:rPr lang="en-US" sz="2000" dirty="0"/>
                  <a:t>:</a:t>
                </a:r>
              </a:p>
              <a:p>
                <a:pPr marL="0" indent="0">
                  <a:buNone/>
                </a:pPr>
                <a:endParaRPr lang="en-US" sz="2000" b="1" dirty="0">
                  <a:latin typeface="Cambria Math"/>
                </a:endParaRPr>
              </a:p>
              <a:p>
                <a:pPr marL="0" indent="0">
                  <a:buNone/>
                </a:pP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latin typeface="Cambria Math"/>
                          </a:rPr>
                          <m:t>𝑿</m:t>
                        </m:r>
                        <m:r>
                          <a:rPr lang="en-US" sz="2000" b="1" i="1">
                            <a:latin typeface="Cambria Math"/>
                          </a:rPr>
                          <m:t>≥</m:t>
                        </m:r>
                        <m:d>
                          <m:dPr>
                            <m:ctrlPr>
                              <a:rPr lang="en-US" sz="2000" b="1" i="1">
                                <a:latin typeface="Cambria Math" panose="02040503050406030204" pitchFamily="18" charset="0"/>
                              </a:rPr>
                            </m:ctrlPr>
                          </m:dPr>
                          <m:e>
                            <m:r>
                              <a:rPr lang="en-US" sz="2000" b="1" i="1">
                                <a:solidFill>
                                  <a:srgbClr val="0070C0"/>
                                </a:solidFill>
                                <a:latin typeface="Cambria Math"/>
                              </a:rPr>
                              <m:t>𝟏</m:t>
                            </m:r>
                            <m:r>
                              <a:rPr lang="en-US" sz="2000" b="1" i="1">
                                <a:latin typeface="Cambria Math"/>
                              </a:rPr>
                              <m:t>+</m:t>
                            </m:r>
                            <m:r>
                              <a:rPr lang="en-US" sz="2000" b="1" i="1">
                                <a:solidFill>
                                  <a:srgbClr val="0070C0"/>
                                </a:solidFill>
                                <a:latin typeface="Cambria Math"/>
                              </a:rPr>
                              <m:t>𝜹</m:t>
                            </m:r>
                          </m:e>
                        </m:d>
                        <m:r>
                          <a:rPr lang="en-US" sz="2000" b="1" i="1">
                            <a:solidFill>
                              <a:srgbClr val="0070C0"/>
                            </a:solidFill>
                            <a:latin typeface="Cambria Math"/>
                          </a:rPr>
                          <m:t>𝝁</m:t>
                        </m:r>
                      </m:e>
                    </m:d>
                  </m:oMath>
                </a14:m>
                <a:r>
                  <a:rPr lang="en-US" sz="2000" dirty="0"/>
                  <a:t> </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678" t="-6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2400" y="6031365"/>
                <a:ext cx="2191434" cy="44563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smtClean="0">
                          <a:latin typeface="Cambria Math"/>
                        </a:rPr>
                        <m:t>𝐏</m:t>
                      </m:r>
                      <m:d>
                        <m:dPr>
                          <m:ctrlPr>
                            <a:rPr lang="en-US" sz="2000" b="1" i="1">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𝒕</m:t>
                              </m:r>
                              <m:r>
                                <a:rPr lang="en-US" sz="2000" b="1" i="1">
                                  <a:latin typeface="Cambria Math"/>
                                </a:rPr>
                                <m:t>𝑿</m:t>
                              </m:r>
                            </m:sup>
                          </m:sSup>
                          <m:r>
                            <a:rPr lang="en-US" sz="2000" b="1" i="1">
                              <a:latin typeface="Cambria Math"/>
                            </a:rPr>
                            <m:t>≥</m:t>
                          </m:r>
                          <m:sSup>
                            <m:sSupPr>
                              <m:ctrlPr>
                                <a:rPr lang="en-US" sz="2000" b="1" i="1" smtClean="0">
                                  <a:latin typeface="Cambria Math" panose="02040503050406030204" pitchFamily="18" charset="0"/>
                                </a:rPr>
                              </m:ctrlPr>
                            </m:sSupPr>
                            <m:e>
                              <m:r>
                                <a:rPr lang="en-US" sz="2000" b="1" i="1" smtClean="0">
                                  <a:solidFill>
                                    <a:srgbClr val="0070C0"/>
                                  </a:solidFill>
                                  <a:latin typeface="Cambria Math"/>
                                </a:rPr>
                                <m:t>𝒆</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𝒕</m:t>
                              </m:r>
                              <m:r>
                                <a:rPr lang="en-US" sz="2000" b="1" i="1" smtClean="0">
                                  <a:solidFill>
                                    <a:srgbClr val="0070C0"/>
                                  </a:solidFill>
                                  <a:latin typeface="Cambria Math"/>
                                </a:rPr>
                                <m:t>𝝁</m:t>
                              </m:r>
                            </m:sup>
                          </m:sSup>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52400" y="6031365"/>
                <a:ext cx="2191434" cy="445635"/>
              </a:xfrm>
              <a:prstGeom prst="rect">
                <a:avLst/>
              </a:prstGeom>
              <a:blipFill rotWithShape="1">
                <a:blip r:embed="rId3"/>
                <a:stretch>
                  <a:fillRect r="-3900"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216001" y="4680705"/>
                <a:ext cx="1367747" cy="729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a:rPr>
                        <m:t>≤</m:t>
                      </m:r>
                      <m:f>
                        <m:fPr>
                          <m:ctrlPr>
                            <a:rPr lang="en-US" sz="2000" b="0" i="1" smtClean="0">
                              <a:latin typeface="Cambria Math" panose="02040503050406030204" pitchFamily="18" charset="0"/>
                            </a:rPr>
                          </m:ctrlPr>
                        </m:fPr>
                        <m:num>
                          <m:r>
                            <a:rPr lang="en-US" sz="2000" b="1" i="1" smtClean="0">
                              <a:latin typeface="Cambria Math"/>
                            </a:rPr>
                            <m:t>𝑬</m:t>
                          </m:r>
                          <m:d>
                            <m:dPr>
                              <m:begChr m:val="["/>
                              <m:endChr m:val="]"/>
                              <m:ctrlPr>
                                <a:rPr lang="en-US" sz="2000" b="1" i="1" smtClean="0">
                                  <a:latin typeface="Cambria Math" panose="02040503050406030204" pitchFamily="18" charset="0"/>
                                </a:rPr>
                              </m:ctrlPr>
                            </m:dPr>
                            <m:e>
                              <m:sSup>
                                <m:sSupPr>
                                  <m:ctrlPr>
                                    <a:rPr lang="en-US" sz="2000" b="1" i="1">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𝒕</m:t>
                                  </m:r>
                                  <m:r>
                                    <a:rPr lang="en-US" sz="2000" b="1" i="1">
                                      <a:latin typeface="Cambria Math"/>
                                    </a:rPr>
                                    <m:t>𝑿</m:t>
                                  </m:r>
                                </m:sup>
                              </m:sSup>
                            </m:e>
                          </m:d>
                        </m:num>
                        <m:den>
                          <m:sSup>
                            <m:sSupPr>
                              <m:ctrlPr>
                                <a:rPr lang="en-US" sz="2000" b="1" i="1">
                                  <a:latin typeface="Cambria Math" panose="02040503050406030204" pitchFamily="18" charset="0"/>
                                </a:rPr>
                              </m:ctrlPr>
                            </m:sSupPr>
                            <m:e>
                              <m:r>
                                <a:rPr lang="en-US" sz="2000" b="1" i="1" smtClean="0">
                                  <a:solidFill>
                                    <a:srgbClr val="0070C0"/>
                                  </a:solidFill>
                                  <a:latin typeface="Cambria Math"/>
                                </a:rPr>
                                <m:t>𝒆</m:t>
                              </m:r>
                            </m:e>
                            <m:sup>
                              <m:d>
                                <m:dPr>
                                  <m:ctrlPr>
                                    <a:rPr lang="en-US" sz="2000" b="1" i="1">
                                      <a:latin typeface="Cambria Math" panose="02040503050406030204" pitchFamily="18" charset="0"/>
                                    </a:rPr>
                                  </m:ctrlPr>
                                </m:dPr>
                                <m:e>
                                  <m:r>
                                    <a:rPr lang="en-US" sz="2000" b="1" i="1">
                                      <a:solidFill>
                                        <a:srgbClr val="0070C0"/>
                                      </a:solidFill>
                                      <a:latin typeface="Cambria Math"/>
                                    </a:rPr>
                                    <m:t>𝟏</m:t>
                                  </m:r>
                                  <m:r>
                                    <a:rPr lang="en-US" sz="2000" b="1" i="1">
                                      <a:latin typeface="Cambria Math"/>
                                    </a:rPr>
                                    <m:t>+</m:t>
                                  </m:r>
                                  <m:r>
                                    <a:rPr lang="en-US" sz="2000" b="1" i="1">
                                      <a:solidFill>
                                        <a:srgbClr val="0070C0"/>
                                      </a:solidFill>
                                      <a:latin typeface="Cambria Math"/>
                                    </a:rPr>
                                    <m:t>𝜹</m:t>
                                  </m:r>
                                </m:e>
                              </m:d>
                              <m:r>
                                <a:rPr lang="en-US" sz="2000" b="1" i="1" smtClean="0">
                                  <a:solidFill>
                                    <a:srgbClr val="0070C0"/>
                                  </a:solidFill>
                                  <a:latin typeface="Cambria Math"/>
                                </a:rPr>
                                <m:t>𝒕</m:t>
                              </m:r>
                              <m:r>
                                <a:rPr lang="en-US" sz="2000" b="1" i="1">
                                  <a:solidFill>
                                    <a:srgbClr val="0070C0"/>
                                  </a:solidFill>
                                  <a:latin typeface="Cambria Math"/>
                                </a:rPr>
                                <m:t>𝝁</m:t>
                              </m:r>
                            </m:sup>
                          </m:sSup>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216001" y="4680705"/>
                <a:ext cx="1367747" cy="729495"/>
              </a:xfrm>
              <a:prstGeom prst="rect">
                <a:avLst/>
              </a:prstGeom>
              <a:blipFill rotWithShape="1">
                <a:blip r:embed="rId8"/>
                <a:stretch>
                  <a:fillRect r="-6696"/>
                </a:stretch>
              </a:blipFill>
            </p:spPr>
            <p:txBody>
              <a:bodyPr/>
              <a:lstStyle/>
              <a:p>
                <a:r>
                  <a:rPr lang="en-US">
                    <a:noFill/>
                  </a:rPr>
                  <a:t> </a:t>
                </a:r>
              </a:p>
            </p:txBody>
          </p:sp>
        </mc:Fallback>
      </mc:AlternateContent>
      <p:sp>
        <p:nvSpPr>
          <p:cNvPr id="8" name="Rectangle 7"/>
          <p:cNvSpPr/>
          <p:nvPr/>
        </p:nvSpPr>
        <p:spPr>
          <a:xfrm>
            <a:off x="3200400" y="2324100"/>
            <a:ext cx="144780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90800" y="4724400"/>
            <a:ext cx="914400" cy="381000"/>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qual 9"/>
          <p:cNvSpPr/>
          <p:nvPr/>
        </p:nvSpPr>
        <p:spPr>
          <a:xfrm rot="5400000">
            <a:off x="815085" y="5545267"/>
            <a:ext cx="573848" cy="375218"/>
          </a:xfrm>
          <a:prstGeom prst="mathEqua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7010400" y="5269468"/>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1</a:t>
            </a:r>
          </a:p>
        </p:txBody>
      </p:sp>
    </p:spTree>
    <p:extLst>
      <p:ext uri="{BB962C8B-B14F-4D97-AF65-F5344CB8AC3E}">
        <p14:creationId xmlns:p14="http://schemas.microsoft.com/office/powerpoint/2010/main" val="40866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1" nodeType="clickEffect">
                                  <p:stCondLst>
                                    <p:cond delay="0"/>
                                  </p:stCondLst>
                                  <p:childTnLst>
                                    <p:animMotion origin="layout" path="M 1.66667E-6 4.44444E-6 L -0.00313 -0.15625 " pathEditMode="relative" rAng="0" ptsTypes="AA">
                                      <p:cBhvr>
                                        <p:cTn id="31" dur="2000" fill="hold"/>
                                        <p:tgtEl>
                                          <p:spTgt spid="4"/>
                                        </p:tgtEl>
                                        <p:attrNameLst>
                                          <p:attrName>ppt_x</p:attrName>
                                          <p:attrName>ppt_y</p:attrName>
                                        </p:attrNameLst>
                                      </p:cBhvr>
                                      <p:rCtr x="-156" y="-7824"/>
                                    </p:animMotion>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80">
                                          <p:stCondLst>
                                            <p:cond delay="0"/>
                                          </p:stCondLst>
                                        </p:cTn>
                                        <p:tgtEl>
                                          <p:spTgt spid="11"/>
                                        </p:tgtEl>
                                      </p:cBhvr>
                                    </p:animEffect>
                                    <p:anim calcmode="lin" valueType="num">
                                      <p:cBhvr>
                                        <p:cTn id="3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2" dur="26">
                                          <p:stCondLst>
                                            <p:cond delay="650"/>
                                          </p:stCondLst>
                                        </p:cTn>
                                        <p:tgtEl>
                                          <p:spTgt spid="11"/>
                                        </p:tgtEl>
                                      </p:cBhvr>
                                      <p:to x="100000" y="60000"/>
                                    </p:animScale>
                                    <p:animScale>
                                      <p:cBhvr>
                                        <p:cTn id="43" dur="166" decel="50000">
                                          <p:stCondLst>
                                            <p:cond delay="676"/>
                                          </p:stCondLst>
                                        </p:cTn>
                                        <p:tgtEl>
                                          <p:spTgt spid="11"/>
                                        </p:tgtEl>
                                      </p:cBhvr>
                                      <p:to x="100000" y="100000"/>
                                    </p:animScale>
                                    <p:animScale>
                                      <p:cBhvr>
                                        <p:cTn id="44" dur="26">
                                          <p:stCondLst>
                                            <p:cond delay="1312"/>
                                          </p:stCondLst>
                                        </p:cTn>
                                        <p:tgtEl>
                                          <p:spTgt spid="11"/>
                                        </p:tgtEl>
                                      </p:cBhvr>
                                      <p:to x="100000" y="80000"/>
                                    </p:animScale>
                                    <p:animScale>
                                      <p:cBhvr>
                                        <p:cTn id="45" dur="166" decel="50000">
                                          <p:stCondLst>
                                            <p:cond delay="1338"/>
                                          </p:stCondLst>
                                        </p:cTn>
                                        <p:tgtEl>
                                          <p:spTgt spid="11"/>
                                        </p:tgtEl>
                                      </p:cBhvr>
                                      <p:to x="100000" y="100000"/>
                                    </p:animScale>
                                    <p:animScale>
                                      <p:cBhvr>
                                        <p:cTn id="46" dur="26">
                                          <p:stCondLst>
                                            <p:cond delay="1642"/>
                                          </p:stCondLst>
                                        </p:cTn>
                                        <p:tgtEl>
                                          <p:spTgt spid="11"/>
                                        </p:tgtEl>
                                      </p:cBhvr>
                                      <p:to x="100000" y="90000"/>
                                    </p:animScale>
                                    <p:animScale>
                                      <p:cBhvr>
                                        <p:cTn id="47" dur="166" decel="50000">
                                          <p:stCondLst>
                                            <p:cond delay="1668"/>
                                          </p:stCondLst>
                                        </p:cTn>
                                        <p:tgtEl>
                                          <p:spTgt spid="11"/>
                                        </p:tgtEl>
                                      </p:cBhvr>
                                      <p:to x="100000" y="100000"/>
                                    </p:animScale>
                                    <p:animScale>
                                      <p:cBhvr>
                                        <p:cTn id="48" dur="26">
                                          <p:stCondLst>
                                            <p:cond delay="1808"/>
                                          </p:stCondLst>
                                        </p:cTn>
                                        <p:tgtEl>
                                          <p:spTgt spid="11"/>
                                        </p:tgtEl>
                                      </p:cBhvr>
                                      <p:to x="100000" y="95000"/>
                                    </p:animScale>
                                    <p:animScale>
                                      <p:cBhvr>
                                        <p:cTn id="49" dur="166" decel="50000">
                                          <p:stCondLst>
                                            <p:cond delay="1834"/>
                                          </p:stCondLst>
                                        </p:cTn>
                                        <p:tgtEl>
                                          <p:spTgt spid="11"/>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4" grpId="1" animBg="1"/>
      <p:bldP spid="5" grpId="0"/>
      <p:bldP spid="9" grpId="0" animBg="1"/>
      <p:bldP spid="10" grpId="0" animBg="1"/>
      <p:bldP spid="10" grpId="1"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5821363"/>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sz="2400" b="1" i="1" smtClean="0">
                          <a:latin typeface="Cambria Math"/>
                        </a:rPr>
                        <m:t>𝑬</m:t>
                      </m:r>
                      <m:d>
                        <m:dPr>
                          <m:begChr m:val="["/>
                          <m:endChr m:val="]"/>
                          <m:ctrlPr>
                            <a:rPr lang="en-US" sz="2400" b="1" i="1" smtClean="0">
                              <a:latin typeface="Cambria Math" panose="02040503050406030204" pitchFamily="18" charset="0"/>
                            </a:rPr>
                          </m:ctrlPr>
                        </m:dPr>
                        <m:e>
                          <m:sSup>
                            <m:sSupPr>
                              <m:ctrlPr>
                                <a:rPr lang="en-US" sz="2400" b="1" i="1" smtClean="0">
                                  <a:latin typeface="Cambria Math" panose="02040503050406030204" pitchFamily="18" charset="0"/>
                                </a:rPr>
                              </m:ctrlPr>
                            </m:sSupPr>
                            <m:e>
                              <m:r>
                                <a:rPr lang="en-US" sz="2400" b="1" i="1" smtClean="0">
                                  <a:solidFill>
                                    <a:srgbClr val="0070C0"/>
                                  </a:solidFill>
                                  <a:latin typeface="Cambria Math"/>
                                </a:rPr>
                                <m:t>𝒆</m:t>
                              </m:r>
                            </m:e>
                            <m:sup>
                              <m:r>
                                <a:rPr lang="en-US" sz="2400" b="1" i="1" smtClean="0">
                                  <a:solidFill>
                                    <a:srgbClr val="0070C0"/>
                                  </a:solidFill>
                                  <a:latin typeface="Cambria Math"/>
                                </a:rPr>
                                <m:t>𝒕</m:t>
                              </m:r>
                              <m:r>
                                <a:rPr lang="en-US" sz="2400" b="1" i="1" smtClean="0">
                                  <a:latin typeface="Cambria Math"/>
                                </a:rPr>
                                <m:t>𝑿</m:t>
                              </m:r>
                            </m:sup>
                          </m:sSup>
                        </m:e>
                      </m:d>
                      <m:r>
                        <a:rPr lang="en-US" sz="2400" b="1" i="1" smtClean="0">
                          <a:latin typeface="Cambria Math"/>
                        </a:rPr>
                        <m:t>                                                                                     </m:t>
                      </m:r>
                    </m:oMath>
                  </m:oMathPara>
                </a14:m>
                <a:endParaRPr lang="en-US" sz="24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1">
                <a:blip r:embed="rId12"/>
                <a:stretch>
                  <a:fillRect l="-741" t="-7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63434" y="304800"/>
                <a:ext cx="3180166" cy="477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r>
                        <a:rPr lang="en-US" sz="2400" b="1" i="1">
                          <a:latin typeface="Cambria Math"/>
                        </a:rPr>
                        <m:t>𝑬</m:t>
                      </m:r>
                      <m:r>
                        <a:rPr lang="en-US" sz="2400" b="1" i="1">
                          <a:latin typeface="Cambria Math"/>
                        </a:rPr>
                        <m:t>[</m:t>
                      </m:r>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solidFill>
                                    <a:srgbClr val="0070C0"/>
                                  </a:solidFill>
                                  <a:latin typeface="Cambria Math"/>
                                </a:rPr>
                                <m:t>𝒕</m:t>
                              </m:r>
                              <m:r>
                                <a:rPr lang="en-US" sz="2400" b="1" i="1" smtClean="0">
                                  <a:latin typeface="Cambria Math"/>
                                </a:rPr>
                                <m:t>𝑿</m:t>
                              </m:r>
                            </m:e>
                            <m:sub>
                              <m:r>
                                <a:rPr lang="en-US" sz="2400" b="1" i="1" smtClean="0">
                                  <a:solidFill>
                                    <a:srgbClr val="0070C0"/>
                                  </a:solidFill>
                                  <a:latin typeface="Cambria Math"/>
                                </a:rPr>
                                <m:t>𝟏</m:t>
                              </m:r>
                            </m:sub>
                          </m:sSub>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solidFill>
                                    <a:srgbClr val="0070C0"/>
                                  </a:solidFill>
                                  <a:latin typeface="Cambria Math"/>
                                </a:rPr>
                                <m:t>𝒕</m:t>
                              </m:r>
                              <m:r>
                                <a:rPr lang="en-US" sz="2400" b="1" i="1" smtClean="0">
                                  <a:latin typeface="Cambria Math"/>
                                </a:rPr>
                                <m:t>𝑿</m:t>
                              </m:r>
                            </m:e>
                            <m:sub>
                              <m:r>
                                <a:rPr lang="en-US" sz="2400" b="1" i="1" smtClean="0">
                                  <a:solidFill>
                                    <a:srgbClr val="0070C0"/>
                                  </a:solidFill>
                                  <a:latin typeface="Cambria Math"/>
                                </a:rPr>
                                <m:t>𝟐</m:t>
                              </m:r>
                            </m:sub>
                          </m:sSub>
                          <m:r>
                            <a:rPr lang="en-US" sz="2400" b="1" i="1" smtClean="0">
                              <a:latin typeface="Cambria Math"/>
                            </a:rPr>
                            <m:t>+ …+</m:t>
                          </m:r>
                          <m:r>
                            <a:rPr lang="en-US" sz="2400" b="1" i="1" smtClean="0">
                              <a:solidFill>
                                <a:srgbClr val="0070C0"/>
                              </a:solidFill>
                              <a:latin typeface="Cambria Math"/>
                            </a:rPr>
                            <m:t>𝒕</m:t>
                          </m:r>
                          <m:sSub>
                            <m:sSubPr>
                              <m:ctrlPr>
                                <a:rPr lang="en-US" sz="2400" b="1" i="1" smtClean="0">
                                  <a:latin typeface="Cambria Math" panose="02040503050406030204" pitchFamily="18" charset="0"/>
                                </a:rPr>
                              </m:ctrlPr>
                            </m:sSubPr>
                            <m:e>
                              <m:r>
                                <a:rPr lang="en-US" sz="2400" b="1" i="1" smtClean="0">
                                  <a:latin typeface="Cambria Math"/>
                                </a:rPr>
                                <m:t>𝑿</m:t>
                              </m:r>
                            </m:e>
                            <m:sub>
                              <m:r>
                                <a:rPr lang="en-US" sz="2400" b="1" i="1" smtClean="0">
                                  <a:solidFill>
                                    <a:srgbClr val="0070C0"/>
                                  </a:solidFill>
                                  <a:latin typeface="Cambria Math"/>
                                </a:rPr>
                                <m:t>𝒏</m:t>
                              </m:r>
                            </m:sub>
                          </m:sSub>
                          <m:r>
                            <a:rPr lang="en-US" sz="2400" b="1" i="1" smtClean="0">
                              <a:latin typeface="Cambria Math"/>
                            </a:rPr>
                            <m:t>)</m:t>
                          </m:r>
                        </m:sup>
                      </m:sSup>
                      <m:r>
                        <a:rPr lang="en-US" sz="2400" b="1" i="1">
                          <a:latin typeface="Cambria Math"/>
                        </a:rPr>
                        <m:t>]</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763434" y="304800"/>
                <a:ext cx="3180166" cy="477503"/>
              </a:xfrm>
              <a:prstGeom prst="rect">
                <a:avLst/>
              </a:prstGeom>
              <a:blipFill rotWithShape="1">
                <a:blip r:embed="rId13"/>
                <a:stretch>
                  <a:fillRect t="-6410" r="-3448" b="-294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706239" y="1143000"/>
                <a:ext cx="3237361"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r>
                        <a:rPr lang="en-US" sz="2400" b="1" i="1">
                          <a:latin typeface="Cambria Math"/>
                        </a:rPr>
                        <m:t>𝑬</m:t>
                      </m:r>
                      <m:d>
                        <m:dPr>
                          <m:begChr m:val="["/>
                          <m:endChr m:val="]"/>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𝒕</m:t>
                                  </m:r>
                                  <m:r>
                                    <a:rPr lang="en-US" sz="2400" b="1" i="1" smtClean="0">
                                      <a:solidFill>
                                        <a:schemeClr val="tx1"/>
                                      </a:solidFill>
                                      <a:latin typeface="Cambria Math"/>
                                    </a:rPr>
                                    <m:t>𝑿</m:t>
                                  </m:r>
                                </m:e>
                                <m:sub>
                                  <m:r>
                                    <a:rPr lang="en-US" sz="2400" b="1" i="1" smtClean="0">
                                      <a:solidFill>
                                        <a:srgbClr val="0070C0"/>
                                      </a:solidFill>
                                      <a:latin typeface="Cambria Math"/>
                                    </a:rPr>
                                    <m:t>𝟏</m:t>
                                  </m:r>
                                </m:sub>
                              </m:sSub>
                            </m:sup>
                          </m:sSup>
                          <m:r>
                            <a:rPr lang="en-US" sz="2400" b="1" i="1" smtClean="0">
                              <a:latin typeface="Cambria Math"/>
                            </a:rPr>
                            <m:t>⋅</m:t>
                          </m:r>
                          <m:sSup>
                            <m:sSupPr>
                              <m:ctrlPr>
                                <a:rPr lang="en-US" sz="2400" b="1" i="1">
                                  <a:latin typeface="Cambria Math" panose="02040503050406030204" pitchFamily="18" charset="0"/>
                                </a:rPr>
                              </m:ctrlPr>
                            </m:sSupPr>
                            <m:e>
                              <m:r>
                                <a:rPr lang="en-US" sz="2400" b="1" i="1">
                                  <a:solidFill>
                                    <a:srgbClr val="0070C0"/>
                                  </a:solidFill>
                                  <a:latin typeface="Cambria Math"/>
                                </a:rPr>
                                <m:t>𝒆</m:t>
                              </m:r>
                            </m:e>
                            <m:sup>
                              <m:sSub>
                                <m:sSubPr>
                                  <m:ctrlPr>
                                    <a:rPr lang="en-US" sz="2400" b="1" i="1">
                                      <a:solidFill>
                                        <a:srgbClr val="0070C0"/>
                                      </a:solidFill>
                                      <a:latin typeface="Cambria Math" panose="02040503050406030204" pitchFamily="18" charset="0"/>
                                    </a:rPr>
                                  </m:ctrlPr>
                                </m:sSubPr>
                                <m:e>
                                  <m:r>
                                    <a:rPr lang="en-US" sz="2400" b="1" i="1" smtClean="0">
                                      <a:solidFill>
                                        <a:srgbClr val="0070C0"/>
                                      </a:solidFill>
                                      <a:latin typeface="Cambria Math"/>
                                    </a:rPr>
                                    <m:t>𝒕</m:t>
                                  </m:r>
                                  <m:r>
                                    <a:rPr lang="en-US" sz="2400" b="1" i="1">
                                      <a:latin typeface="Cambria Math"/>
                                    </a:rPr>
                                    <m:t>𝑿</m:t>
                                  </m:r>
                                </m:e>
                                <m:sub>
                                  <m:r>
                                    <a:rPr lang="en-US" sz="2400" b="1" i="1" smtClean="0">
                                      <a:solidFill>
                                        <a:srgbClr val="0070C0"/>
                                      </a:solidFill>
                                      <a:latin typeface="Cambria Math"/>
                                    </a:rPr>
                                    <m:t>𝟐</m:t>
                                  </m:r>
                                </m:sub>
                              </m:sSub>
                            </m:sup>
                          </m:sSup>
                          <m:r>
                            <a:rPr lang="en-US" sz="2400" b="1" i="1" smtClean="0">
                              <a:solidFill>
                                <a:schemeClr val="tx1"/>
                              </a:solidFill>
                              <a:latin typeface="Cambria Math"/>
                            </a:rPr>
                            <m:t>⋯</m:t>
                          </m:r>
                          <m:sSup>
                            <m:sSupPr>
                              <m:ctrlPr>
                                <a:rPr lang="en-US" sz="2400" b="1" i="1">
                                  <a:latin typeface="Cambria Math" panose="02040503050406030204" pitchFamily="18" charset="0"/>
                                </a:rPr>
                              </m:ctrlPr>
                            </m:sSupPr>
                            <m:e>
                              <m:r>
                                <a:rPr lang="en-US" sz="2400" b="1" i="1">
                                  <a:solidFill>
                                    <a:srgbClr val="0070C0"/>
                                  </a:solidFill>
                                  <a:latin typeface="Cambria Math"/>
                                </a:rPr>
                                <m:t>𝒆</m:t>
                              </m:r>
                            </m:e>
                            <m:sup>
                              <m:sSub>
                                <m:sSubPr>
                                  <m:ctrlPr>
                                    <a:rPr lang="en-US" sz="2400" b="1" i="1">
                                      <a:solidFill>
                                        <a:srgbClr val="0070C0"/>
                                      </a:solidFill>
                                      <a:latin typeface="Cambria Math" panose="02040503050406030204" pitchFamily="18" charset="0"/>
                                    </a:rPr>
                                  </m:ctrlPr>
                                </m:sSubPr>
                                <m:e>
                                  <m:r>
                                    <a:rPr lang="en-US" sz="2400" b="1" i="1" smtClean="0">
                                      <a:solidFill>
                                        <a:srgbClr val="0070C0"/>
                                      </a:solidFill>
                                      <a:latin typeface="Cambria Math"/>
                                    </a:rPr>
                                    <m:t>𝒕</m:t>
                                  </m:r>
                                  <m:r>
                                    <a:rPr lang="en-US" sz="2400" b="1" i="1">
                                      <a:latin typeface="Cambria Math"/>
                                    </a:rPr>
                                    <m:t>𝑿</m:t>
                                  </m:r>
                                </m:e>
                                <m:sub>
                                  <m:r>
                                    <a:rPr lang="en-US" sz="2400" b="1" i="1" smtClean="0">
                                      <a:solidFill>
                                        <a:srgbClr val="0070C0"/>
                                      </a:solidFill>
                                      <a:latin typeface="Cambria Math"/>
                                    </a:rPr>
                                    <m:t>𝒏</m:t>
                                  </m:r>
                                </m:sub>
                              </m:sSub>
                            </m:sup>
                          </m:sSup>
                        </m:e>
                      </m:d>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706239" y="1143000"/>
                <a:ext cx="3237361" cy="468205"/>
              </a:xfrm>
              <a:prstGeom prst="rect">
                <a:avLst/>
              </a:prstGeom>
              <a:blipFill rotWithShape="1">
                <a:blip r:embed="rId14"/>
                <a:stretch>
                  <a:fillRect t="-9211" r="-339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763016" y="1828800"/>
                <a:ext cx="2113784"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r>
                        <a:rPr lang="en-US" sz="2400" b="1" i="1">
                          <a:latin typeface="Cambria Math"/>
                        </a:rPr>
                        <m:t>𝑬</m:t>
                      </m:r>
                      <m:d>
                        <m:dPr>
                          <m:begChr m:val="["/>
                          <m:endChr m:val="]"/>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a:latin typeface="Cambria Math"/>
                                </a:rPr>
                                <m:t>𝚷</m:t>
                              </m:r>
                            </m:e>
                            <m:sub>
                              <m:r>
                                <a:rPr lang="en-US" sz="2400" b="1" i="1">
                                  <a:solidFill>
                                    <a:srgbClr val="0070C0"/>
                                  </a:solidFill>
                                  <a:latin typeface="Cambria Math"/>
                                </a:rPr>
                                <m:t>𝒊</m:t>
                              </m:r>
                              <m:r>
                                <a:rPr lang="en-US" sz="2400" b="1" i="1">
                                  <a:latin typeface="Cambria Math"/>
                                </a:rPr>
                                <m:t>=</m:t>
                              </m:r>
                              <m:r>
                                <a:rPr lang="en-US" sz="2400" b="1" i="1">
                                  <a:solidFill>
                                    <a:srgbClr val="0070C0"/>
                                  </a:solidFill>
                                  <a:latin typeface="Cambria Math"/>
                                </a:rPr>
                                <m:t>𝟏</m:t>
                              </m:r>
                            </m:sub>
                          </m:sSub>
                          <m:sSup>
                            <m:sSupPr>
                              <m:ctrlPr>
                                <a:rPr lang="en-US" sz="2400" b="1" i="1">
                                  <a:latin typeface="Cambria Math" panose="02040503050406030204" pitchFamily="18" charset="0"/>
                                </a:rPr>
                              </m:ctrlPr>
                            </m:sSupPr>
                            <m:e>
                              <m:r>
                                <a:rPr lang="en-US" sz="2400" b="1" i="1">
                                  <a:solidFill>
                                    <a:srgbClr val="0070C0"/>
                                  </a:solidFill>
                                  <a:latin typeface="Cambria Math"/>
                                </a:rPr>
                                <m:t>𝒆</m:t>
                              </m:r>
                            </m:e>
                            <m:sup>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𝒕</m:t>
                                  </m:r>
                                  <m:r>
                                    <a:rPr lang="en-US" sz="2400" b="1" i="1" smtClean="0">
                                      <a:solidFill>
                                        <a:schemeClr val="tx1"/>
                                      </a:solidFill>
                                      <a:latin typeface="Cambria Math"/>
                                    </a:rPr>
                                    <m:t>𝑿</m:t>
                                  </m:r>
                                </m:e>
                                <m:sub>
                                  <m:r>
                                    <a:rPr lang="en-US" sz="2400" b="1" i="1" smtClean="0">
                                      <a:solidFill>
                                        <a:srgbClr val="0070C0"/>
                                      </a:solidFill>
                                      <a:latin typeface="Cambria Math"/>
                                    </a:rPr>
                                    <m:t>𝒊</m:t>
                                  </m:r>
                                </m:sub>
                              </m:sSub>
                            </m:sup>
                          </m:sSup>
                        </m:e>
                      </m:d>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2763016" y="1828800"/>
                <a:ext cx="2113784" cy="468205"/>
              </a:xfrm>
              <a:prstGeom prst="rect">
                <a:avLst/>
              </a:prstGeom>
              <a:blipFill rotWithShape="1">
                <a:blip r:embed="rId15"/>
                <a:stretch>
                  <a:fillRect t="-9091" r="-5476"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727985" y="2514600"/>
                <a:ext cx="2113784" cy="468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𝚷</m:t>
                          </m:r>
                        </m:e>
                        <m:sub>
                          <m:r>
                            <a:rPr lang="en-US" sz="2400" b="1" i="1" smtClean="0">
                              <a:solidFill>
                                <a:srgbClr val="0070C0"/>
                              </a:solidFill>
                              <a:latin typeface="Cambria Math"/>
                            </a:rPr>
                            <m:t>𝒊</m:t>
                          </m:r>
                          <m:r>
                            <a:rPr lang="en-US" sz="2400" b="1" i="1" smtClean="0">
                              <a:latin typeface="Cambria Math"/>
                            </a:rPr>
                            <m:t>=</m:t>
                          </m:r>
                          <m:r>
                            <a:rPr lang="en-US" sz="2400" b="1" i="1" smtClean="0">
                              <a:solidFill>
                                <a:srgbClr val="0070C0"/>
                              </a:solidFill>
                              <a:latin typeface="Cambria Math"/>
                            </a:rPr>
                            <m:t>𝟏</m:t>
                          </m:r>
                        </m:sub>
                      </m:sSub>
                      <m:r>
                        <a:rPr lang="en-US" sz="2400" b="1" i="1">
                          <a:latin typeface="Cambria Math"/>
                        </a:rPr>
                        <m:t>𝑬</m:t>
                      </m:r>
                      <m:d>
                        <m:dPr>
                          <m:begChr m:val="["/>
                          <m:endChr m:val="]"/>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sSub>
                                <m:sSubPr>
                                  <m:ctrlPr>
                                    <a:rPr lang="en-US" sz="2400" b="1" i="1" smtClean="0">
                                      <a:solidFill>
                                        <a:srgbClr val="0070C0"/>
                                      </a:solidFill>
                                      <a:latin typeface="Cambria Math" panose="02040503050406030204" pitchFamily="18" charset="0"/>
                                    </a:rPr>
                                  </m:ctrlPr>
                                </m:sSubPr>
                                <m:e>
                                  <m:r>
                                    <a:rPr lang="en-US" sz="2400" b="1" i="1" smtClean="0">
                                      <a:solidFill>
                                        <a:srgbClr val="0070C0"/>
                                      </a:solidFill>
                                      <a:latin typeface="Cambria Math"/>
                                    </a:rPr>
                                    <m:t>𝒕</m:t>
                                  </m:r>
                                  <m:r>
                                    <a:rPr lang="en-US" sz="2400" b="1" i="1" smtClean="0">
                                      <a:solidFill>
                                        <a:schemeClr val="tx1"/>
                                      </a:solidFill>
                                      <a:latin typeface="Cambria Math"/>
                                    </a:rPr>
                                    <m:t>𝑿</m:t>
                                  </m:r>
                                </m:e>
                                <m:sub>
                                  <m:r>
                                    <a:rPr lang="en-US" sz="2400" b="1" i="1" smtClean="0">
                                      <a:solidFill>
                                        <a:srgbClr val="0070C0"/>
                                      </a:solidFill>
                                      <a:latin typeface="Cambria Math"/>
                                    </a:rPr>
                                    <m:t>𝒊</m:t>
                                  </m:r>
                                </m:sub>
                              </m:sSub>
                            </m:sup>
                          </m:sSup>
                        </m:e>
                      </m:d>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727985" y="2514600"/>
                <a:ext cx="2113784" cy="468205"/>
              </a:xfrm>
              <a:prstGeom prst="rect">
                <a:avLst/>
              </a:prstGeom>
              <a:blipFill rotWithShape="1">
                <a:blip r:embed="rId16"/>
                <a:stretch>
                  <a:fillRect t="-9211" r="-5491"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722480" y="3276600"/>
                <a:ext cx="342478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𝚷</m:t>
                          </m:r>
                        </m:e>
                        <m:sub>
                          <m:r>
                            <a:rPr lang="en-US" sz="2400" b="1" i="1" smtClean="0">
                              <a:solidFill>
                                <a:srgbClr val="0070C0"/>
                              </a:solidFill>
                              <a:latin typeface="Cambria Math"/>
                            </a:rPr>
                            <m:t>𝒊</m:t>
                          </m:r>
                          <m:r>
                            <a:rPr lang="en-US" sz="2400" b="1" i="1" smtClean="0">
                              <a:latin typeface="Cambria Math"/>
                            </a:rPr>
                            <m:t>=</m:t>
                          </m:r>
                          <m:r>
                            <a:rPr lang="en-US" sz="2400" b="1" i="1" smtClean="0">
                              <a:solidFill>
                                <a:srgbClr val="0070C0"/>
                              </a:solidFill>
                              <a:latin typeface="Cambria Math"/>
                            </a:rPr>
                            <m:t>𝟏</m:t>
                          </m:r>
                        </m:sub>
                      </m:sSub>
                      <m:d>
                        <m:dPr>
                          <m:begChr m:val="["/>
                          <m:endChr m:val="]"/>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smtClean="0">
                                  <a:solidFill>
                                    <a:srgbClr val="0070C0"/>
                                  </a:solidFill>
                                  <a:latin typeface="Cambria Math"/>
                                </a:rPr>
                                <m:t>𝒕</m:t>
                              </m:r>
                            </m:sup>
                          </m:sSup>
                          <m:sSub>
                            <m:sSubPr>
                              <m:ctrlPr>
                                <a:rPr lang="en-US" sz="2400" b="1" i="1" smtClean="0">
                                  <a:latin typeface="Cambria Math" panose="02040503050406030204" pitchFamily="18" charset="0"/>
                                </a:rPr>
                              </m:ctrlPr>
                            </m:sSubPr>
                            <m:e>
                              <m:r>
                                <a:rPr lang="en-US" sz="2400" b="1" i="1" smtClean="0">
                                  <a:latin typeface="Cambria Math"/>
                                </a:rPr>
                                <m:t>𝒑</m:t>
                              </m:r>
                            </m:e>
                            <m:sub>
                              <m:r>
                                <a:rPr lang="en-US" sz="2400" b="1" i="1" smtClean="0">
                                  <a:latin typeface="Cambria Math"/>
                                </a:rPr>
                                <m:t>𝒊</m:t>
                              </m:r>
                            </m:sub>
                          </m:sSub>
                          <m:r>
                            <a:rPr lang="en-US" sz="2400" b="1" i="1" smtClean="0">
                              <a:latin typeface="Cambria Math"/>
                            </a:rPr>
                            <m:t>+(</m:t>
                          </m:r>
                          <m:r>
                            <a:rPr lang="en-US" sz="2400" b="1" i="1" smtClean="0">
                              <a:solidFill>
                                <a:srgbClr val="0070C0"/>
                              </a:solidFill>
                              <a:latin typeface="Cambria Math"/>
                            </a:rPr>
                            <m:t>𝟏</m:t>
                          </m:r>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𝒑</m:t>
                              </m:r>
                            </m:e>
                            <m:sub>
                              <m:r>
                                <a:rPr lang="en-US" sz="2400" b="1" i="1" smtClean="0">
                                  <a:latin typeface="Cambria Math"/>
                                </a:rPr>
                                <m:t>𝒊</m:t>
                              </m:r>
                            </m:sub>
                          </m:sSub>
                          <m:r>
                            <a:rPr lang="en-US" sz="2400" b="1" i="1" smtClean="0">
                              <a:latin typeface="Cambria Math"/>
                            </a:rPr>
                            <m:t>)</m:t>
                          </m:r>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722480" y="3276600"/>
                <a:ext cx="3424784" cy="461665"/>
              </a:xfrm>
              <a:prstGeom prst="rect">
                <a:avLst/>
              </a:prstGeom>
              <a:blipFill rotWithShape="1">
                <a:blip r:embed="rId17"/>
                <a:stretch>
                  <a:fillRect t="-10667" r="-3209"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773744" y="4191000"/>
                <a:ext cx="33222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𝚷</m:t>
                          </m:r>
                        </m:e>
                        <m:sub>
                          <m:r>
                            <a:rPr lang="en-US" sz="2400" b="1" i="1" smtClean="0">
                              <a:solidFill>
                                <a:srgbClr val="0070C0"/>
                              </a:solidFill>
                              <a:latin typeface="Cambria Math"/>
                            </a:rPr>
                            <m:t>𝒊</m:t>
                          </m:r>
                          <m:r>
                            <a:rPr lang="en-US" sz="2400" b="1" i="1" smtClean="0">
                              <a:latin typeface="Cambria Math"/>
                            </a:rPr>
                            <m:t>=</m:t>
                          </m:r>
                          <m:r>
                            <a:rPr lang="en-US" sz="2400" b="1" i="1" smtClean="0">
                              <a:solidFill>
                                <a:srgbClr val="0070C0"/>
                              </a:solidFill>
                              <a:latin typeface="Cambria Math"/>
                            </a:rPr>
                            <m:t>𝟏</m:t>
                          </m:r>
                        </m:sub>
                      </m:sSub>
                      <m:d>
                        <m:dPr>
                          <m:begChr m:val="["/>
                          <m:endChr m:val="]"/>
                          <m:ctrlPr>
                            <a:rPr lang="en-US" sz="2400" b="1" i="1">
                              <a:latin typeface="Cambria Math" panose="02040503050406030204" pitchFamily="18" charset="0"/>
                            </a:rPr>
                          </m:ctrlPr>
                        </m:dPr>
                        <m:e>
                          <m:r>
                            <a:rPr lang="en-US" sz="2400" b="1" i="1" smtClean="0">
                              <a:solidFill>
                                <a:srgbClr val="0070C0"/>
                              </a:solidFill>
                              <a:latin typeface="Cambria Math"/>
                            </a:rPr>
                            <m:t>𝟏</m:t>
                          </m:r>
                          <m:r>
                            <a:rPr lang="en-US" sz="2400" b="1" i="1" smtClean="0">
                              <a:latin typeface="Cambria Math"/>
                            </a:rPr>
                            <m:t>+(</m:t>
                          </m:r>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smtClean="0">
                              <a:latin typeface="Cambria Math"/>
                            </a:rPr>
                            <m:t>−</m:t>
                          </m:r>
                          <m:r>
                            <a:rPr lang="en-US" sz="2400" b="1" i="1" smtClean="0">
                              <a:solidFill>
                                <a:srgbClr val="0070C0"/>
                              </a:solidFill>
                              <a:latin typeface="Cambria Math"/>
                            </a:rPr>
                            <m:t>𝟏</m:t>
                          </m:r>
                          <m:r>
                            <a:rPr lang="en-US" sz="2400" b="1" i="1" smtClean="0">
                              <a:solidFill>
                                <a:schemeClr val="tx1"/>
                              </a:solidFill>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𝒑</m:t>
                              </m:r>
                            </m:e>
                            <m:sub>
                              <m:r>
                                <a:rPr lang="en-US" sz="2400" b="1" i="1" smtClean="0">
                                  <a:latin typeface="Cambria Math"/>
                                </a:rPr>
                                <m:t>𝒊</m:t>
                              </m:r>
                            </m:sub>
                          </m:sSub>
                        </m:e>
                      </m:d>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773744" y="4191000"/>
                <a:ext cx="3322256" cy="461665"/>
              </a:xfrm>
              <a:prstGeom prst="rect">
                <a:avLst/>
              </a:prstGeom>
              <a:blipFill rotWithShape="1">
                <a:blip r:embed="rId18"/>
                <a:stretch>
                  <a:fillRect t="-10667" r="-3486"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772908" y="4876800"/>
                <a:ext cx="2281137" cy="5127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𝚷</m:t>
                          </m:r>
                        </m:e>
                        <m:sub>
                          <m:r>
                            <a:rPr lang="en-US" sz="2400" b="1" i="1" smtClean="0">
                              <a:solidFill>
                                <a:srgbClr val="0070C0"/>
                              </a:solidFill>
                              <a:latin typeface="Cambria Math"/>
                            </a:rPr>
                            <m:t>𝒊</m:t>
                          </m:r>
                          <m:r>
                            <a:rPr lang="en-US" sz="2400" b="1" i="1" smtClean="0">
                              <a:latin typeface="Cambria Math"/>
                            </a:rPr>
                            <m:t>=</m:t>
                          </m:r>
                          <m:r>
                            <a:rPr lang="en-US" sz="2400" b="1" i="1" smtClean="0">
                              <a:solidFill>
                                <a:srgbClr val="0070C0"/>
                              </a:solidFill>
                              <a:latin typeface="Cambria Math"/>
                            </a:rPr>
                            <m:t>𝟏</m:t>
                          </m:r>
                        </m:sub>
                      </m:sSub>
                      <m:sSup>
                        <m:sSupPr>
                          <m:ctrlPr>
                            <a:rPr lang="en-US" sz="2400" b="1" i="1" smtClean="0">
                              <a:latin typeface="Cambria Math" panose="02040503050406030204" pitchFamily="18" charset="0"/>
                            </a:rPr>
                          </m:ctrlPr>
                        </m:sSupPr>
                        <m:e>
                          <m:r>
                            <a:rPr lang="en-US" sz="2400" b="1" i="1" smtClean="0">
                              <a:latin typeface="Cambria Math"/>
                            </a:rPr>
                            <m:t>𝒆</m:t>
                          </m:r>
                        </m:e>
                        <m:sup>
                          <m:r>
                            <a:rPr lang="en-US" sz="2400" b="1" i="1">
                              <a:latin typeface="Cambria Math"/>
                            </a:rPr>
                            <m:t>(</m:t>
                          </m:r>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a:latin typeface="Cambria Math"/>
                            </a:rPr>
                            <m:t>−</m:t>
                          </m:r>
                          <m:r>
                            <a:rPr lang="en-US" sz="2400" b="1" i="1">
                              <a:solidFill>
                                <a:srgbClr val="0070C0"/>
                              </a:solidFill>
                              <a:latin typeface="Cambria Math"/>
                            </a:rPr>
                            <m:t>𝟏</m:t>
                          </m:r>
                          <m:r>
                            <a:rPr lang="en-US" sz="2400" b="1" i="1">
                              <a:latin typeface="Cambria Math"/>
                            </a:rPr>
                            <m:t>)</m:t>
                          </m:r>
                          <m:sSub>
                            <m:sSubPr>
                              <m:ctrlPr>
                                <a:rPr lang="en-US" sz="2400" b="1" i="1">
                                  <a:latin typeface="Cambria Math" panose="02040503050406030204" pitchFamily="18" charset="0"/>
                                </a:rPr>
                              </m:ctrlPr>
                            </m:sSubPr>
                            <m:e>
                              <m:r>
                                <a:rPr lang="en-US" sz="2400" b="1" i="1">
                                  <a:latin typeface="Cambria Math"/>
                                </a:rPr>
                                <m:t>𝒑</m:t>
                              </m:r>
                            </m:e>
                            <m:sub>
                              <m:r>
                                <a:rPr lang="en-US" sz="2400" b="1" i="1">
                                  <a:latin typeface="Cambria Math"/>
                                </a:rPr>
                                <m:t>𝒊</m:t>
                              </m:r>
                            </m:sub>
                          </m:sSub>
                        </m:sup>
                      </m:sSup>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772908" y="4876800"/>
                <a:ext cx="2281137" cy="512704"/>
              </a:xfrm>
              <a:prstGeom prst="rect">
                <a:avLst/>
              </a:prstGeom>
              <a:blipFill rotWithShape="1">
                <a:blip r:embed="rId19"/>
                <a:stretch>
                  <a:fillRect r="-4813" b="-26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782816" y="5562600"/>
                <a:ext cx="1603324" cy="518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p>
                        <m:sSupPr>
                          <m:ctrlPr>
                            <a:rPr lang="en-US" sz="2400" b="1" i="1" smtClean="0">
                              <a:latin typeface="Cambria Math" panose="02040503050406030204" pitchFamily="18" charset="0"/>
                            </a:rPr>
                          </m:ctrlPr>
                        </m:sSupPr>
                        <m:e>
                          <m:r>
                            <a:rPr lang="en-US" sz="2400" b="1" i="1" smtClean="0">
                              <a:latin typeface="Cambria Math"/>
                            </a:rPr>
                            <m:t>𝒆</m:t>
                          </m:r>
                        </m:e>
                        <m:sup>
                          <m:d>
                            <m:dPr>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a:latin typeface="Cambria Math"/>
                                </a:rPr>
                                <m:t>−</m:t>
                              </m:r>
                              <m:r>
                                <a:rPr lang="en-US" sz="2400" b="1" i="1">
                                  <a:solidFill>
                                    <a:srgbClr val="0070C0"/>
                                  </a:solidFill>
                                  <a:latin typeface="Cambria Math"/>
                                </a:rPr>
                                <m:t>𝟏</m:t>
                              </m:r>
                            </m:e>
                          </m:d>
                          <m:r>
                            <a:rPr lang="en-US" sz="2400" b="1" i="1" smtClean="0">
                              <a:latin typeface="Cambria Math"/>
                            </a:rPr>
                            <m:t>𝝁</m:t>
                          </m:r>
                        </m:sup>
                      </m:sSup>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782816" y="5562600"/>
                <a:ext cx="1603324" cy="518283"/>
              </a:xfrm>
              <a:prstGeom prst="rect">
                <a:avLst/>
              </a:prstGeom>
              <a:blipFill rotWithShape="1">
                <a:blip r:embed="rId20"/>
                <a:stretch>
                  <a:fillRect r="-7197" b="-24706"/>
                </a:stretch>
              </a:blipFill>
            </p:spPr>
            <p:txBody>
              <a:bodyPr/>
              <a:lstStyle/>
              <a:p>
                <a:r>
                  <a:rPr lang="en-US">
                    <a:noFill/>
                  </a:rPr>
                  <a:t> </a:t>
                </a:r>
              </a:p>
            </p:txBody>
          </p:sp>
        </mc:Fallback>
      </mc:AlternateContent>
      <p:sp>
        <p:nvSpPr>
          <p:cNvPr id="15" name="TextBox 14"/>
          <p:cNvSpPr txBox="1"/>
          <p:nvPr/>
        </p:nvSpPr>
        <p:spPr>
          <a:xfrm>
            <a:off x="7010400" y="1840468"/>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2</a:t>
            </a:r>
          </a:p>
        </p:txBody>
      </p:sp>
      <p:sp>
        <p:nvSpPr>
          <p:cNvPr id="16" name="TextBox 15"/>
          <p:cNvSpPr txBox="1"/>
          <p:nvPr/>
        </p:nvSpPr>
        <p:spPr>
          <a:xfrm>
            <a:off x="7010400" y="4191000"/>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3</a:t>
            </a:r>
          </a:p>
        </p:txBody>
      </p:sp>
      <p:sp>
        <p:nvSpPr>
          <p:cNvPr id="17" name="Curved Down Arrow 16"/>
          <p:cNvSpPr/>
          <p:nvPr/>
        </p:nvSpPr>
        <p:spPr>
          <a:xfrm>
            <a:off x="3278034" y="1539240"/>
            <a:ext cx="684366" cy="3657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ounded Rectangle 1"/>
          <p:cNvSpPr/>
          <p:nvPr/>
        </p:nvSpPr>
        <p:spPr>
          <a:xfrm>
            <a:off x="3429000" y="1082040"/>
            <a:ext cx="609600" cy="518160"/>
          </a:xfrm>
          <a:prstGeom prst="round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191000" y="1082040"/>
            <a:ext cx="609600" cy="518160"/>
          </a:xfrm>
          <a:prstGeom prst="round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105400" y="1066800"/>
            <a:ext cx="609600" cy="518160"/>
          </a:xfrm>
          <a:prstGeom prst="round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58008" y="728246"/>
            <a:ext cx="1255152" cy="338554"/>
          </a:xfrm>
          <a:prstGeom prst="rect">
            <a:avLst/>
          </a:prstGeom>
          <a:solidFill>
            <a:srgbClr val="FFC000"/>
          </a:solidFill>
        </p:spPr>
        <p:txBody>
          <a:bodyPr wrap="none" rtlCol="0">
            <a:spAutoFit/>
          </a:bodyPr>
          <a:lstStyle/>
          <a:p>
            <a:r>
              <a:rPr lang="en-US" sz="1600" dirty="0"/>
              <a:t>Independent</a:t>
            </a:r>
          </a:p>
        </p:txBody>
      </p:sp>
      <mc:AlternateContent xmlns:mc="http://schemas.openxmlformats.org/markup-compatibility/2006" xmlns:a14="http://schemas.microsoft.com/office/drawing/2010/main">
        <mc:Choice Requires="a14">
          <p:sp>
            <p:nvSpPr>
              <p:cNvPr id="20" name="TextBox 19"/>
              <p:cNvSpPr txBox="1"/>
              <p:nvPr/>
            </p:nvSpPr>
            <p:spPr>
              <a:xfrm>
                <a:off x="7825755" y="4191000"/>
                <a:ext cx="1318245" cy="369332"/>
              </a:xfrm>
              <a:prstGeom prst="rect">
                <a:avLst/>
              </a:prstGeom>
              <a:solidFill>
                <a:schemeClr val="bg2">
                  <a:lumMod val="9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𝑥</m:t>
                          </m:r>
                        </m:sup>
                      </m:sSup>
                      <m:r>
                        <a:rPr lang="en-US" b="0" i="1" smtClean="0">
                          <a:latin typeface="Cambria Math"/>
                        </a:rPr>
                        <m:t>≥1+</m:t>
                      </m:r>
                      <m:r>
                        <a:rPr lang="en-US" b="0" i="1" smtClean="0">
                          <a:latin typeface="Cambria Math"/>
                        </a:rPr>
                        <m:t>𝑥</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825755" y="4191000"/>
                <a:ext cx="1318245" cy="369332"/>
              </a:xfrm>
              <a:prstGeom prst="rect">
                <a:avLst/>
              </a:prstGeom>
              <a:blipFill rotWithShape="1">
                <a:blip r:embed="rId21"/>
                <a:stretch>
                  <a:fillRect t="-6452" r="-5046" b="-22581"/>
                </a:stretch>
              </a:blipFill>
              <a:ln>
                <a:solidFill>
                  <a:schemeClr val="tx1"/>
                </a:solidFill>
              </a:ln>
            </p:spPr>
            <p:txBody>
              <a:bodyPr/>
              <a:lstStyle/>
              <a:p>
                <a:r>
                  <a:rPr lang="en-US">
                    <a:noFill/>
                  </a:rPr>
                  <a:t> </a:t>
                </a:r>
              </a:p>
            </p:txBody>
          </p:sp>
        </mc:Fallback>
      </mc:AlternateContent>
      <p:sp>
        <p:nvSpPr>
          <p:cNvPr id="5" name="Left Brace 4"/>
          <p:cNvSpPr/>
          <p:nvPr/>
        </p:nvSpPr>
        <p:spPr>
          <a:xfrm rot="5400000" flipH="1">
            <a:off x="5000279" y="3981104"/>
            <a:ext cx="304800" cy="133419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965172" y="4800600"/>
                <a:ext cx="367986" cy="369332"/>
              </a:xfrm>
              <a:prstGeom prst="rect">
                <a:avLst/>
              </a:prstGeom>
              <a:solidFill>
                <a:srgbClr val="FFC000"/>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a:rPr>
                        <m:t>𝑥</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965172" y="4800600"/>
                <a:ext cx="367986" cy="369332"/>
              </a:xfrm>
              <a:prstGeom prst="rect">
                <a:avLst/>
              </a:prstGeom>
              <a:blipFill rotWithShape="1">
                <a:blip r:embed="rId22"/>
                <a:stretch>
                  <a:fillRect t="-6452" r="-19048" b="-22581"/>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1114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80">
                                          <p:stCondLst>
                                            <p:cond delay="0"/>
                                          </p:stCondLst>
                                        </p:cTn>
                                        <p:tgtEl>
                                          <p:spTgt spid="15"/>
                                        </p:tgtEl>
                                      </p:cBhvr>
                                    </p:animEffect>
                                    <p:anim calcmode="lin" valueType="num">
                                      <p:cBhvr>
                                        <p:cTn id="4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3" dur="26">
                                          <p:stCondLst>
                                            <p:cond delay="650"/>
                                          </p:stCondLst>
                                        </p:cTn>
                                        <p:tgtEl>
                                          <p:spTgt spid="15"/>
                                        </p:tgtEl>
                                      </p:cBhvr>
                                      <p:to x="100000" y="60000"/>
                                    </p:animScale>
                                    <p:animScale>
                                      <p:cBhvr>
                                        <p:cTn id="54" dur="166" decel="50000">
                                          <p:stCondLst>
                                            <p:cond delay="676"/>
                                          </p:stCondLst>
                                        </p:cTn>
                                        <p:tgtEl>
                                          <p:spTgt spid="15"/>
                                        </p:tgtEl>
                                      </p:cBhvr>
                                      <p:to x="100000" y="100000"/>
                                    </p:animScale>
                                    <p:animScale>
                                      <p:cBhvr>
                                        <p:cTn id="55" dur="26">
                                          <p:stCondLst>
                                            <p:cond delay="1312"/>
                                          </p:stCondLst>
                                        </p:cTn>
                                        <p:tgtEl>
                                          <p:spTgt spid="15"/>
                                        </p:tgtEl>
                                      </p:cBhvr>
                                      <p:to x="100000" y="80000"/>
                                    </p:animScale>
                                    <p:animScale>
                                      <p:cBhvr>
                                        <p:cTn id="56" dur="166" decel="50000">
                                          <p:stCondLst>
                                            <p:cond delay="1338"/>
                                          </p:stCondLst>
                                        </p:cTn>
                                        <p:tgtEl>
                                          <p:spTgt spid="15"/>
                                        </p:tgtEl>
                                      </p:cBhvr>
                                      <p:to x="100000" y="100000"/>
                                    </p:animScale>
                                    <p:animScale>
                                      <p:cBhvr>
                                        <p:cTn id="57" dur="26">
                                          <p:stCondLst>
                                            <p:cond delay="1642"/>
                                          </p:stCondLst>
                                        </p:cTn>
                                        <p:tgtEl>
                                          <p:spTgt spid="15"/>
                                        </p:tgtEl>
                                      </p:cBhvr>
                                      <p:to x="100000" y="90000"/>
                                    </p:animScale>
                                    <p:animScale>
                                      <p:cBhvr>
                                        <p:cTn id="58" dur="166" decel="50000">
                                          <p:stCondLst>
                                            <p:cond delay="1668"/>
                                          </p:stCondLst>
                                        </p:cTn>
                                        <p:tgtEl>
                                          <p:spTgt spid="15"/>
                                        </p:tgtEl>
                                      </p:cBhvr>
                                      <p:to x="100000" y="100000"/>
                                    </p:animScale>
                                    <p:animScale>
                                      <p:cBhvr>
                                        <p:cTn id="59" dur="26">
                                          <p:stCondLst>
                                            <p:cond delay="1808"/>
                                          </p:stCondLst>
                                        </p:cTn>
                                        <p:tgtEl>
                                          <p:spTgt spid="15"/>
                                        </p:tgtEl>
                                      </p:cBhvr>
                                      <p:to x="100000" y="95000"/>
                                    </p:animScale>
                                    <p:animScale>
                                      <p:cBhvr>
                                        <p:cTn id="60" dur="166" decel="50000">
                                          <p:stCondLst>
                                            <p:cond delay="1834"/>
                                          </p:stCondLst>
                                        </p:cTn>
                                        <p:tgtEl>
                                          <p:spTgt spid="15"/>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2"/>
                                        </p:tgtEl>
                                      </p:cBhvr>
                                    </p:animEffect>
                                    <p:set>
                                      <p:cBhvr>
                                        <p:cTn id="65" dur="1" fill="hold">
                                          <p:stCondLst>
                                            <p:cond delay="499"/>
                                          </p:stCondLst>
                                        </p:cTn>
                                        <p:tgtEl>
                                          <p:spTgt spid="2"/>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9"/>
                                        </p:tgtEl>
                                      </p:cBhvr>
                                    </p:animEffect>
                                    <p:set>
                                      <p:cBhvr>
                                        <p:cTn id="71" dur="1" fill="hold">
                                          <p:stCondLst>
                                            <p:cond delay="499"/>
                                          </p:stCondLst>
                                        </p:cTn>
                                        <p:tgtEl>
                                          <p:spTgt spid="19"/>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wipe(left)">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17"/>
                                        </p:tgtEl>
                                      </p:cBhvr>
                                    </p:animEffect>
                                    <p:set>
                                      <p:cBhvr>
                                        <p:cTn id="84" dur="1" fill="hold">
                                          <p:stCondLst>
                                            <p:cond delay="499"/>
                                          </p:stCondLst>
                                        </p:cTn>
                                        <p:tgtEl>
                                          <p:spTgt spid="1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wipe(left)">
                                      <p:cBhvr>
                                        <p:cTn id="89" dur="1500"/>
                                        <p:tgtEl>
                                          <p:spTgt spid="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
                                        </p:tgtEl>
                                        <p:attrNameLst>
                                          <p:attrName>style.visibility</p:attrName>
                                        </p:attrNameLst>
                                      </p:cBhvr>
                                      <p:to>
                                        <p:strVal val="visible"/>
                                      </p:to>
                                    </p:set>
                                    <p:animEffect transition="in" filter="wipe(left)">
                                      <p:cBhvr>
                                        <p:cTn id="94" dur="1500"/>
                                        <p:tgtEl>
                                          <p:spTgt spid="1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wipe(left)">
                                      <p:cBhvr>
                                        <p:cTn id="99" dur="1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wipe(down)">
                                      <p:cBhvr>
                                        <p:cTn id="104" dur="580">
                                          <p:stCondLst>
                                            <p:cond delay="0"/>
                                          </p:stCondLst>
                                        </p:cTn>
                                        <p:tgtEl>
                                          <p:spTgt spid="16"/>
                                        </p:tgtEl>
                                      </p:cBhvr>
                                    </p:animEffect>
                                    <p:anim calcmode="lin" valueType="num">
                                      <p:cBhvr>
                                        <p:cTn id="105"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10" dur="26">
                                          <p:stCondLst>
                                            <p:cond delay="650"/>
                                          </p:stCondLst>
                                        </p:cTn>
                                        <p:tgtEl>
                                          <p:spTgt spid="16"/>
                                        </p:tgtEl>
                                      </p:cBhvr>
                                      <p:to x="100000" y="60000"/>
                                    </p:animScale>
                                    <p:animScale>
                                      <p:cBhvr>
                                        <p:cTn id="111" dur="166" decel="50000">
                                          <p:stCondLst>
                                            <p:cond delay="676"/>
                                          </p:stCondLst>
                                        </p:cTn>
                                        <p:tgtEl>
                                          <p:spTgt spid="16"/>
                                        </p:tgtEl>
                                      </p:cBhvr>
                                      <p:to x="100000" y="100000"/>
                                    </p:animScale>
                                    <p:animScale>
                                      <p:cBhvr>
                                        <p:cTn id="112" dur="26">
                                          <p:stCondLst>
                                            <p:cond delay="1312"/>
                                          </p:stCondLst>
                                        </p:cTn>
                                        <p:tgtEl>
                                          <p:spTgt spid="16"/>
                                        </p:tgtEl>
                                      </p:cBhvr>
                                      <p:to x="100000" y="80000"/>
                                    </p:animScale>
                                    <p:animScale>
                                      <p:cBhvr>
                                        <p:cTn id="113" dur="166" decel="50000">
                                          <p:stCondLst>
                                            <p:cond delay="1338"/>
                                          </p:stCondLst>
                                        </p:cTn>
                                        <p:tgtEl>
                                          <p:spTgt spid="16"/>
                                        </p:tgtEl>
                                      </p:cBhvr>
                                      <p:to x="100000" y="100000"/>
                                    </p:animScale>
                                    <p:animScale>
                                      <p:cBhvr>
                                        <p:cTn id="114" dur="26">
                                          <p:stCondLst>
                                            <p:cond delay="1642"/>
                                          </p:stCondLst>
                                        </p:cTn>
                                        <p:tgtEl>
                                          <p:spTgt spid="16"/>
                                        </p:tgtEl>
                                      </p:cBhvr>
                                      <p:to x="100000" y="90000"/>
                                    </p:animScale>
                                    <p:animScale>
                                      <p:cBhvr>
                                        <p:cTn id="115" dur="166" decel="50000">
                                          <p:stCondLst>
                                            <p:cond delay="1668"/>
                                          </p:stCondLst>
                                        </p:cTn>
                                        <p:tgtEl>
                                          <p:spTgt spid="16"/>
                                        </p:tgtEl>
                                      </p:cBhvr>
                                      <p:to x="100000" y="100000"/>
                                    </p:animScale>
                                    <p:animScale>
                                      <p:cBhvr>
                                        <p:cTn id="116" dur="26">
                                          <p:stCondLst>
                                            <p:cond delay="1808"/>
                                          </p:stCondLst>
                                        </p:cTn>
                                        <p:tgtEl>
                                          <p:spTgt spid="16"/>
                                        </p:tgtEl>
                                      </p:cBhvr>
                                      <p:to x="100000" y="95000"/>
                                    </p:animScale>
                                    <p:animScale>
                                      <p:cBhvr>
                                        <p:cTn id="117" dur="166" decel="50000">
                                          <p:stCondLst>
                                            <p:cond delay="1834"/>
                                          </p:stCondLst>
                                        </p:cTn>
                                        <p:tgtEl>
                                          <p:spTgt spid="16"/>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grpId="0" nodeType="click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randombar(horizontal)">
                                      <p:cBhvr>
                                        <p:cTn id="122" dur="500"/>
                                        <p:tgtEl>
                                          <p:spTgt spid="20"/>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5"/>
                                        </p:tgtEl>
                                        <p:attrNameLst>
                                          <p:attrName>style.visibility</p:attrName>
                                        </p:attrNameLst>
                                      </p:cBhvr>
                                      <p:to>
                                        <p:strVal val="visible"/>
                                      </p:to>
                                    </p:set>
                                    <p:animEffect transition="in" filter="fade">
                                      <p:cBhvr>
                                        <p:cTn id="127" dur="1000"/>
                                        <p:tgtEl>
                                          <p:spTgt spid="5"/>
                                        </p:tgtEl>
                                      </p:cBhvr>
                                    </p:animEffect>
                                    <p:anim calcmode="lin" valueType="num">
                                      <p:cBhvr>
                                        <p:cTn id="128" dur="1000" fill="hold"/>
                                        <p:tgtEl>
                                          <p:spTgt spid="5"/>
                                        </p:tgtEl>
                                        <p:attrNameLst>
                                          <p:attrName>ppt_x</p:attrName>
                                        </p:attrNameLst>
                                      </p:cBhvr>
                                      <p:tavLst>
                                        <p:tav tm="0">
                                          <p:val>
                                            <p:strVal val="#ppt_x"/>
                                          </p:val>
                                        </p:tav>
                                        <p:tav tm="100000">
                                          <p:val>
                                            <p:strVal val="#ppt_x"/>
                                          </p:val>
                                        </p:tav>
                                      </p:tavLst>
                                    </p:anim>
                                    <p:anim calcmode="lin" valueType="num">
                                      <p:cBhvr>
                                        <p:cTn id="1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4" presetClass="entr" presetSubtype="10" fill="hold" grpId="0" nodeType="click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randombar(horizontal)">
                                      <p:cBhvr>
                                        <p:cTn id="134" dur="500"/>
                                        <p:tgtEl>
                                          <p:spTgt spid="1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1" nodeType="clickEffect">
                                  <p:stCondLst>
                                    <p:cond delay="0"/>
                                  </p:stCondLst>
                                  <p:childTnLst>
                                    <p:animEffect transition="out" filter="fade">
                                      <p:cBhvr>
                                        <p:cTn id="138" dur="500"/>
                                        <p:tgtEl>
                                          <p:spTgt spid="5"/>
                                        </p:tgtEl>
                                      </p:cBhvr>
                                    </p:animEffect>
                                    <p:set>
                                      <p:cBhvr>
                                        <p:cTn id="139" dur="1" fill="hold">
                                          <p:stCondLst>
                                            <p:cond delay="499"/>
                                          </p:stCondLst>
                                        </p:cTn>
                                        <p:tgtEl>
                                          <p:spTgt spid="5"/>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13"/>
                                        </p:tgtEl>
                                      </p:cBhvr>
                                    </p:animEffect>
                                    <p:set>
                                      <p:cBhvr>
                                        <p:cTn id="142" dur="1" fill="hold">
                                          <p:stCondLst>
                                            <p:cond delay="499"/>
                                          </p:stCondLst>
                                        </p:cTn>
                                        <p:tgtEl>
                                          <p:spTgt spid="13"/>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wipe(left)">
                                      <p:cBhvr>
                                        <p:cTn id="147" dur="1500"/>
                                        <p:tgtEl>
                                          <p:spTgt spid="1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4"/>
                                        </p:tgtEl>
                                        <p:attrNameLst>
                                          <p:attrName>style.visibility</p:attrName>
                                        </p:attrNameLst>
                                      </p:cBhvr>
                                      <p:to>
                                        <p:strVal val="visible"/>
                                      </p:to>
                                    </p:set>
                                    <p:animEffect transition="in" filter="wipe(left)">
                                      <p:cBhvr>
                                        <p:cTn id="152"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4" grpId="0"/>
      <p:bldP spid="15" grpId="0" animBg="1"/>
      <p:bldP spid="16" grpId="0" animBg="1"/>
      <p:bldP spid="17" grpId="0" animBg="1"/>
      <p:bldP spid="17" grpId="1" animBg="1"/>
      <p:bldP spid="2" grpId="0" animBg="1"/>
      <p:bldP spid="2" grpId="1" animBg="1"/>
      <p:bldP spid="18" grpId="0" animBg="1"/>
      <p:bldP spid="18" grpId="1" animBg="1"/>
      <p:bldP spid="19" grpId="0" animBg="1"/>
      <p:bldP spid="19" grpId="1" animBg="1"/>
      <p:bldP spid="4" grpId="0" animBg="1"/>
      <p:bldP spid="4" grpId="1" animBg="1"/>
      <p:bldP spid="20" grpId="0" animBg="1"/>
      <p:bldP spid="5" grpId="0" animBg="1"/>
      <p:bldP spid="5" grpId="1" animBg="1"/>
      <p:bldP spid="13" grpId="0" animBg="1"/>
      <p:bldP spid="13"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400" b="1" i="1" smtClean="0">
                          <a:latin typeface="Cambria Math"/>
                        </a:rPr>
                        <m:t>        </m:t>
                      </m:r>
                      <m:r>
                        <a:rPr lang="en-US" sz="2400" b="1" i="1" smtClean="0">
                          <a:latin typeface="Cambria Math"/>
                        </a:rPr>
                        <m:t>𝑬</m:t>
                      </m:r>
                      <m:d>
                        <m:dPr>
                          <m:begChr m:val="["/>
                          <m:endChr m:val="]"/>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r>
                                <a:rPr lang="en-US" sz="2400" b="1" i="1">
                                  <a:latin typeface="Cambria Math"/>
                                </a:rPr>
                                <m:t>𝑿</m:t>
                              </m:r>
                            </m:sup>
                          </m:sSup>
                        </m:e>
                      </m:d>
                      <m:r>
                        <a:rPr lang="en-US" sz="2400" b="1" i="1">
                          <a:latin typeface="Cambria Math"/>
                        </a:rPr>
                        <m:t> ≤</m:t>
                      </m:r>
                      <m:r>
                        <a:rPr lang="en-US" sz="2400" b="1" i="1" smtClean="0">
                          <a:latin typeface="Cambria Math"/>
                        </a:rPr>
                        <m:t>       </m:t>
                      </m:r>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d>
                            <m:dPr>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a:latin typeface="Cambria Math"/>
                                </a:rPr>
                                <m:t>−</m:t>
                              </m:r>
                              <m:r>
                                <a:rPr lang="en-US" sz="2400" b="1" i="1">
                                  <a:solidFill>
                                    <a:srgbClr val="0070C0"/>
                                  </a:solidFill>
                                  <a:latin typeface="Cambria Math"/>
                                </a:rPr>
                                <m:t>𝟏</m:t>
                              </m:r>
                            </m:e>
                          </m:d>
                          <m:r>
                            <a:rPr lang="en-US" sz="2400" b="1" i="1">
                              <a:latin typeface="Cambria Math"/>
                            </a:rPr>
                            <m:t>𝝁</m:t>
                          </m:r>
                        </m:sup>
                      </m:sSup>
                      <m:r>
                        <a:rPr lang="en-US" sz="2400" b="1" i="1" smtClean="0">
                          <a:latin typeface="Cambria Math"/>
                        </a:rPr>
                        <m:t>                                  </m:t>
                      </m:r>
                    </m:oMath>
                  </m:oMathPara>
                </a14:m>
                <a:endParaRPr lang="en-US" sz="2400" dirty="0"/>
              </a:p>
              <a:p>
                <a:pPr marL="0" indent="0">
                  <a:buNone/>
                </a:pPr>
                <a:endParaRPr lang="en-US" sz="2400" b="1" dirty="0">
                  <a:latin typeface="Cambria Math"/>
                </a:endParaRPr>
              </a:p>
              <a:p>
                <a:pPr marL="0" indent="0">
                  <a:buNone/>
                </a:pPr>
                <a:endParaRPr lang="en-US" sz="2400" b="1" dirty="0">
                  <a:latin typeface="Cambria Math"/>
                </a:endParaRPr>
              </a:p>
              <a:p>
                <a:pPr marL="0" indent="0">
                  <a:buNone/>
                </a:pPr>
                <a14:m>
                  <m:oMath xmlns:m="http://schemas.openxmlformats.org/officeDocument/2006/math">
                    <m:r>
                      <a:rPr lang="en-US" sz="2400" b="1" smtClean="0">
                        <a:latin typeface="Cambria Math"/>
                      </a:rPr>
                      <m:t>𝐏</m:t>
                    </m:r>
                    <m:d>
                      <m:dPr>
                        <m:ctrlPr>
                          <a:rPr lang="en-US" sz="2400" b="1" i="1">
                            <a:latin typeface="Cambria Math" panose="02040503050406030204" pitchFamily="18" charset="0"/>
                          </a:rPr>
                        </m:ctrlPr>
                      </m:dPr>
                      <m:e>
                        <m:r>
                          <a:rPr lang="en-US" sz="2400" b="1" i="1">
                            <a:latin typeface="Cambria Math"/>
                          </a:rPr>
                          <m:t>𝑿</m:t>
                        </m:r>
                        <m:r>
                          <a:rPr lang="en-US" sz="2400" b="1" i="1">
                            <a:latin typeface="Cambria Math"/>
                          </a:rPr>
                          <m:t>≥</m:t>
                        </m:r>
                        <m:d>
                          <m:dPr>
                            <m:ctrlPr>
                              <a:rPr lang="en-US" sz="2400" b="1" i="1">
                                <a:latin typeface="Cambria Math" panose="02040503050406030204" pitchFamily="18" charset="0"/>
                              </a:rPr>
                            </m:ctrlPr>
                          </m:dPr>
                          <m:e>
                            <m:r>
                              <a:rPr lang="en-US" sz="2400" b="1" i="1">
                                <a:solidFill>
                                  <a:srgbClr val="0070C0"/>
                                </a:solidFill>
                                <a:latin typeface="Cambria Math"/>
                              </a:rPr>
                              <m:t>𝟏</m:t>
                            </m:r>
                            <m:r>
                              <a:rPr lang="en-US" sz="2400" b="1" i="1">
                                <a:latin typeface="Cambria Math"/>
                              </a:rPr>
                              <m:t>+</m:t>
                            </m:r>
                            <m:r>
                              <a:rPr lang="en-US" sz="2400" b="1" i="1">
                                <a:solidFill>
                                  <a:srgbClr val="0070C0"/>
                                </a:solidFill>
                                <a:latin typeface="Cambria Math"/>
                              </a:rPr>
                              <m:t>𝜹</m:t>
                            </m:r>
                          </m:e>
                        </m:d>
                        <m:r>
                          <a:rPr lang="en-US" sz="2400" b="1" i="1">
                            <a:solidFill>
                              <a:srgbClr val="0070C0"/>
                            </a:solidFill>
                            <a:latin typeface="Cambria Math"/>
                          </a:rPr>
                          <m:t>𝝁</m:t>
                        </m:r>
                      </m:e>
                    </m:d>
                  </m:oMath>
                </a14:m>
                <a:r>
                  <a:rPr lang="en-US" sz="2400" dirty="0"/>
                  <a:t> </a:t>
                </a: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5"/>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121717" y="2114899"/>
                <a:ext cx="2006639" cy="8569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      </m:t>
                      </m:r>
                      <m:f>
                        <m:fPr>
                          <m:ctrlPr>
                            <a:rPr lang="en-US" sz="2400" b="0" i="1" smtClean="0">
                              <a:latin typeface="Cambria Math" panose="02040503050406030204" pitchFamily="18" charset="0"/>
                            </a:rPr>
                          </m:ctrlPr>
                        </m:fPr>
                        <m:num>
                          <m:r>
                            <a:rPr lang="en-US" sz="2400" b="1" i="1" smtClean="0">
                              <a:latin typeface="Cambria Math"/>
                            </a:rPr>
                            <m:t>𝑬</m:t>
                          </m:r>
                          <m:d>
                            <m:dPr>
                              <m:begChr m:val="["/>
                              <m:endChr m:val="]"/>
                              <m:ctrlPr>
                                <a:rPr lang="en-US" sz="2400" b="1" i="1" smtClean="0">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r>
                                    <a:rPr lang="en-US" sz="2400" b="1" i="1" smtClean="0">
                                      <a:solidFill>
                                        <a:srgbClr val="0070C0"/>
                                      </a:solidFill>
                                      <a:latin typeface="Cambria Math"/>
                                    </a:rPr>
                                    <m:t>𝒕</m:t>
                                  </m:r>
                                  <m:r>
                                    <a:rPr lang="en-US" sz="2400" b="1" i="1">
                                      <a:latin typeface="Cambria Math"/>
                                    </a:rPr>
                                    <m:t>𝑿</m:t>
                                  </m:r>
                                </m:sup>
                              </m:sSup>
                            </m:e>
                          </m:d>
                        </m:num>
                        <m:den>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d>
                                <m:dPr>
                                  <m:ctrlPr>
                                    <a:rPr lang="en-US" sz="2400" b="1" i="1">
                                      <a:latin typeface="Cambria Math" panose="02040503050406030204" pitchFamily="18" charset="0"/>
                                    </a:rPr>
                                  </m:ctrlPr>
                                </m:dPr>
                                <m:e>
                                  <m:r>
                                    <a:rPr lang="en-US" sz="2400" b="1" i="1">
                                      <a:solidFill>
                                        <a:srgbClr val="0070C0"/>
                                      </a:solidFill>
                                      <a:latin typeface="Cambria Math"/>
                                    </a:rPr>
                                    <m:t>𝟏</m:t>
                                  </m:r>
                                  <m:r>
                                    <a:rPr lang="en-US" sz="2400" b="1" i="1">
                                      <a:latin typeface="Cambria Math"/>
                                    </a:rPr>
                                    <m:t>+</m:t>
                                  </m:r>
                                  <m:r>
                                    <a:rPr lang="en-US" sz="2400" b="1" i="1">
                                      <a:solidFill>
                                        <a:srgbClr val="0070C0"/>
                                      </a:solidFill>
                                      <a:latin typeface="Cambria Math"/>
                                    </a:rPr>
                                    <m:t>𝜹</m:t>
                                  </m:r>
                                </m:e>
                              </m:d>
                              <m:r>
                                <a:rPr lang="en-US" sz="2400" b="1" i="1" smtClean="0">
                                  <a:solidFill>
                                    <a:srgbClr val="0070C0"/>
                                  </a:solidFill>
                                  <a:latin typeface="Cambria Math"/>
                                </a:rPr>
                                <m:t>𝒕</m:t>
                              </m:r>
                              <m:r>
                                <a:rPr lang="en-US" sz="2400" b="1" i="1">
                                  <a:solidFill>
                                    <a:srgbClr val="0070C0"/>
                                  </a:solidFill>
                                  <a:latin typeface="Cambria Math"/>
                                </a:rPr>
                                <m:t>𝝁</m:t>
                              </m:r>
                            </m:sup>
                          </m:sSup>
                        </m:den>
                      </m:f>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121717" y="2114899"/>
                <a:ext cx="2006639" cy="856901"/>
              </a:xfrm>
              <a:prstGeom prst="rect">
                <a:avLst/>
              </a:prstGeom>
              <a:blipFill rotWithShape="1">
                <a:blip r:embed="rId6"/>
                <a:stretch>
                  <a:fillRect r="-6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970781" y="990600"/>
                <a:ext cx="1287019" cy="518283"/>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d>
                            <m:dPr>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a:latin typeface="Cambria Math"/>
                                </a:rPr>
                                <m:t>−</m:t>
                              </m:r>
                              <m:r>
                                <a:rPr lang="en-US" sz="2400" b="1" i="1">
                                  <a:solidFill>
                                    <a:srgbClr val="0070C0"/>
                                  </a:solidFill>
                                  <a:latin typeface="Cambria Math"/>
                                </a:rPr>
                                <m:t>𝟏</m:t>
                              </m:r>
                            </m:e>
                          </m:d>
                          <m:r>
                            <a:rPr lang="en-US" sz="2400" b="1" i="1" smtClean="0">
                              <a:solidFill>
                                <a:srgbClr val="0070C0"/>
                              </a:solidFill>
                              <a:latin typeface="Cambria Math"/>
                            </a:rPr>
                            <m:t>𝝁</m:t>
                          </m:r>
                        </m:sup>
                      </m:sSup>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970781" y="990600"/>
                <a:ext cx="1287019" cy="518283"/>
              </a:xfrm>
              <a:prstGeom prst="rect">
                <a:avLst/>
              </a:prstGeom>
              <a:blipFill rotWithShape="1">
                <a:blip r:embed="rId7"/>
                <a:stretch>
                  <a:fillRect r="-9434" b="-2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124200" y="3195935"/>
                <a:ext cx="1967655" cy="9618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p>
                        <m:sSupPr>
                          <m:ctrlPr>
                            <a:rPr lang="en-US" sz="2400" b="1" i="1" smtClean="0">
                              <a:latin typeface="Cambria Math" panose="02040503050406030204" pitchFamily="18" charset="0"/>
                            </a:rPr>
                          </m:ctrlPr>
                        </m:sSupPr>
                        <m:e>
                          <m:d>
                            <m:dPr>
                              <m:ctrlPr>
                                <a:rPr lang="en-US" sz="2400" b="1" i="1" smtClean="0">
                                  <a:latin typeface="Cambria Math" panose="02040503050406030204" pitchFamily="18" charset="0"/>
                                </a:rPr>
                              </m:ctrlPr>
                            </m:dPr>
                            <m:e>
                              <m:f>
                                <m:fPr>
                                  <m:ctrlPr>
                                    <a:rPr lang="en-US" sz="2400" b="1" i="1" smtClean="0">
                                      <a:latin typeface="Cambria Math" panose="02040503050406030204" pitchFamily="18" charset="0"/>
                                    </a:rPr>
                                  </m:ctrlPr>
                                </m:fPr>
                                <m:num>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d>
                                        <m:dPr>
                                          <m:ctrlPr>
                                            <a:rPr lang="en-US" sz="2400" b="1" i="1">
                                              <a:latin typeface="Cambria Math" panose="02040503050406030204" pitchFamily="18" charset="0"/>
                                            </a:rPr>
                                          </m:ctrlPr>
                                        </m:dPr>
                                        <m:e>
                                          <m:sSup>
                                            <m:sSupPr>
                                              <m:ctrlPr>
                                                <a:rPr lang="en-US" sz="2400" b="1" i="1">
                                                  <a:latin typeface="Cambria Math" panose="02040503050406030204" pitchFamily="18" charset="0"/>
                                                </a:rPr>
                                              </m:ctrlPr>
                                            </m:sSupPr>
                                            <m:e>
                                              <m:r>
                                                <a:rPr lang="en-US" sz="2400" b="1" i="1">
                                                  <a:solidFill>
                                                    <a:srgbClr val="0070C0"/>
                                                  </a:solidFill>
                                                  <a:latin typeface="Cambria Math"/>
                                                </a:rPr>
                                                <m:t>𝒆</m:t>
                                              </m:r>
                                            </m:e>
                                            <m:sup>
                                              <m:r>
                                                <a:rPr lang="en-US" sz="2400" b="1" i="1">
                                                  <a:solidFill>
                                                    <a:srgbClr val="0070C0"/>
                                                  </a:solidFill>
                                                  <a:latin typeface="Cambria Math"/>
                                                </a:rPr>
                                                <m:t>𝒕</m:t>
                                              </m:r>
                                            </m:sup>
                                          </m:sSup>
                                          <m:r>
                                            <a:rPr lang="en-US" sz="2400" b="1" i="1">
                                              <a:latin typeface="Cambria Math"/>
                                            </a:rPr>
                                            <m:t>−</m:t>
                                          </m:r>
                                          <m:r>
                                            <a:rPr lang="en-US" sz="2400" b="1" i="1">
                                              <a:solidFill>
                                                <a:srgbClr val="0070C0"/>
                                              </a:solidFill>
                                              <a:latin typeface="Cambria Math"/>
                                            </a:rPr>
                                            <m:t>𝟏</m:t>
                                          </m:r>
                                        </m:e>
                                      </m:d>
                                    </m:sup>
                                  </m:sSup>
                                </m:num>
                                <m:den>
                                  <m:sSup>
                                    <m:sSupPr>
                                      <m:ctrlPr>
                                        <a:rPr lang="en-US" sz="2400" b="1" i="1">
                                          <a:latin typeface="Cambria Math" panose="02040503050406030204" pitchFamily="18" charset="0"/>
                                        </a:rPr>
                                      </m:ctrlPr>
                                    </m:sSupPr>
                                    <m:e>
                                      <m:r>
                                        <a:rPr lang="en-US" sz="2400" b="1" i="1">
                                          <a:solidFill>
                                            <a:srgbClr val="0070C0"/>
                                          </a:solidFill>
                                          <a:latin typeface="Cambria Math"/>
                                        </a:rPr>
                                        <m:t>𝒆</m:t>
                                      </m:r>
                                    </m:e>
                                    <m:sup>
                                      <m:d>
                                        <m:dPr>
                                          <m:ctrlPr>
                                            <a:rPr lang="en-US" sz="2400" b="1" i="1">
                                              <a:latin typeface="Cambria Math" panose="02040503050406030204" pitchFamily="18" charset="0"/>
                                            </a:rPr>
                                          </m:ctrlPr>
                                        </m:dPr>
                                        <m:e>
                                          <m:r>
                                            <a:rPr lang="en-US" sz="2400" b="1" i="1">
                                              <a:solidFill>
                                                <a:srgbClr val="0070C0"/>
                                              </a:solidFill>
                                              <a:latin typeface="Cambria Math"/>
                                            </a:rPr>
                                            <m:t>𝟏</m:t>
                                          </m:r>
                                          <m:r>
                                            <a:rPr lang="en-US" sz="2400" b="1" i="1">
                                              <a:latin typeface="Cambria Math"/>
                                            </a:rPr>
                                            <m:t>+</m:t>
                                          </m:r>
                                          <m:r>
                                            <a:rPr lang="en-US" sz="2400" b="1" i="1">
                                              <a:solidFill>
                                                <a:srgbClr val="0070C0"/>
                                              </a:solidFill>
                                              <a:latin typeface="Cambria Math"/>
                                            </a:rPr>
                                            <m:t>𝜹</m:t>
                                          </m:r>
                                        </m:e>
                                      </m:d>
                                      <m:r>
                                        <a:rPr lang="en-US" sz="2400" b="1" i="1" smtClean="0">
                                          <a:solidFill>
                                            <a:srgbClr val="0070C0"/>
                                          </a:solidFill>
                                          <a:latin typeface="Cambria Math"/>
                                        </a:rPr>
                                        <m:t>𝒕</m:t>
                                      </m:r>
                                    </m:sup>
                                  </m:sSup>
                                </m:den>
                              </m:f>
                            </m:e>
                          </m:d>
                        </m:e>
                        <m:sup>
                          <m:r>
                            <a:rPr lang="en-US" sz="2400" b="1" i="1" smtClean="0">
                              <a:solidFill>
                                <a:srgbClr val="0070C0"/>
                              </a:solidFill>
                              <a:latin typeface="Cambria Math"/>
                            </a:rPr>
                            <m:t>𝝁</m:t>
                          </m:r>
                        </m:sup>
                      </m:sSup>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3124200" y="3195935"/>
                <a:ext cx="1967655" cy="961866"/>
              </a:xfrm>
              <a:prstGeom prst="rect">
                <a:avLst/>
              </a:prstGeom>
              <a:blipFill rotWithShape="1">
                <a:blip r:embed="rId8"/>
                <a:stretch>
                  <a:fillRect r="-5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137745" y="4219734"/>
                <a:ext cx="2688941" cy="9954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sSup>
                        <m:sSupPr>
                          <m:ctrlPr>
                            <a:rPr lang="en-US" sz="2400" b="1" i="1" smtClean="0">
                              <a:latin typeface="Cambria Math" panose="02040503050406030204" pitchFamily="18" charset="0"/>
                            </a:rPr>
                          </m:ctrlPr>
                        </m:sSupPr>
                        <m:e>
                          <m:d>
                            <m:dPr>
                              <m:ctrlPr>
                                <a:rPr lang="en-US" sz="2400" b="1" i="1" smtClean="0">
                                  <a:latin typeface="Cambria Math" panose="02040503050406030204" pitchFamily="18" charset="0"/>
                                </a:rPr>
                              </m:ctrlPr>
                            </m:dPr>
                            <m:e>
                              <m:f>
                                <m:fPr>
                                  <m:ctrlPr>
                                    <a:rPr lang="en-US" sz="2400" b="1" i="1" smtClean="0">
                                      <a:latin typeface="Cambria Math" panose="02040503050406030204" pitchFamily="18" charset="0"/>
                                    </a:rPr>
                                  </m:ctrlPr>
                                </m:fPr>
                                <m:num>
                                  <m:sSup>
                                    <m:sSupPr>
                                      <m:ctrlPr>
                                        <a:rPr lang="en-US" sz="2400" b="1" i="1">
                                          <a:latin typeface="Cambria Math" panose="02040503050406030204" pitchFamily="18" charset="0"/>
                                        </a:rPr>
                                      </m:ctrlPr>
                                    </m:sSupPr>
                                    <m:e>
                                      <m:r>
                                        <a:rPr lang="en-US" sz="2400" b="1" i="1" smtClean="0">
                                          <a:solidFill>
                                            <a:srgbClr val="0070C0"/>
                                          </a:solidFill>
                                          <a:latin typeface="Cambria Math"/>
                                        </a:rPr>
                                        <m:t>𝒆</m:t>
                                      </m:r>
                                    </m:e>
                                    <m:sup>
                                      <m:r>
                                        <a:rPr lang="en-US" sz="2400" b="1" i="1" smtClean="0">
                                          <a:solidFill>
                                            <a:srgbClr val="0070C0"/>
                                          </a:solidFill>
                                          <a:latin typeface="Cambria Math"/>
                                        </a:rPr>
                                        <m:t>𝜹</m:t>
                                      </m:r>
                                    </m:sup>
                                  </m:sSup>
                                </m:num>
                                <m:den>
                                  <m:sSup>
                                    <m:sSupPr>
                                      <m:ctrlPr>
                                        <a:rPr lang="en-US" sz="2400" b="1" i="1">
                                          <a:latin typeface="Cambria Math" panose="02040503050406030204" pitchFamily="18" charset="0"/>
                                        </a:rPr>
                                      </m:ctrlPr>
                                    </m:sSupPr>
                                    <m:e>
                                      <m:r>
                                        <a:rPr lang="en-US" sz="2400" b="1" i="1" smtClean="0">
                                          <a:latin typeface="Cambria Math"/>
                                        </a:rPr>
                                        <m:t>(</m:t>
                                      </m:r>
                                      <m:r>
                                        <a:rPr lang="en-US" sz="2400" b="1" i="1" smtClean="0">
                                          <a:solidFill>
                                            <a:srgbClr val="0070C0"/>
                                          </a:solidFill>
                                          <a:latin typeface="Cambria Math"/>
                                        </a:rPr>
                                        <m:t>𝟏</m:t>
                                      </m:r>
                                      <m:r>
                                        <a:rPr lang="en-US" sz="2400" b="1" i="1" smtClean="0">
                                          <a:latin typeface="Cambria Math"/>
                                        </a:rPr>
                                        <m:t>+</m:t>
                                      </m:r>
                                      <m:r>
                                        <a:rPr lang="en-US" sz="2400" b="1" i="1" smtClean="0">
                                          <a:solidFill>
                                            <a:srgbClr val="0070C0"/>
                                          </a:solidFill>
                                          <a:latin typeface="Cambria Math"/>
                                        </a:rPr>
                                        <m:t>𝜹</m:t>
                                      </m:r>
                                      <m:r>
                                        <a:rPr lang="en-US" sz="2400" b="1" i="1" smtClean="0">
                                          <a:latin typeface="Cambria Math"/>
                                        </a:rPr>
                                        <m:t>)</m:t>
                                      </m:r>
                                    </m:e>
                                    <m:sup>
                                      <m:d>
                                        <m:dPr>
                                          <m:ctrlPr>
                                            <a:rPr lang="en-US" sz="2400" b="1" i="1">
                                              <a:latin typeface="Cambria Math" panose="02040503050406030204" pitchFamily="18" charset="0"/>
                                            </a:rPr>
                                          </m:ctrlPr>
                                        </m:dPr>
                                        <m:e>
                                          <m:r>
                                            <a:rPr lang="en-US" sz="2400" b="1" i="1">
                                              <a:solidFill>
                                                <a:srgbClr val="0070C0"/>
                                              </a:solidFill>
                                              <a:latin typeface="Cambria Math"/>
                                            </a:rPr>
                                            <m:t>𝟏</m:t>
                                          </m:r>
                                          <m:r>
                                            <a:rPr lang="en-US" sz="2400" b="1" i="1">
                                              <a:latin typeface="Cambria Math"/>
                                            </a:rPr>
                                            <m:t>+</m:t>
                                          </m:r>
                                          <m:r>
                                            <a:rPr lang="en-US" sz="2400" b="1" i="1">
                                              <a:solidFill>
                                                <a:srgbClr val="0070C0"/>
                                              </a:solidFill>
                                              <a:latin typeface="Cambria Math"/>
                                            </a:rPr>
                                            <m:t>𝜹</m:t>
                                          </m:r>
                                        </m:e>
                                      </m:d>
                                    </m:sup>
                                  </m:sSup>
                                </m:den>
                              </m:f>
                            </m:e>
                          </m:d>
                        </m:e>
                        <m:sup>
                          <m:r>
                            <a:rPr lang="en-US" sz="2400" b="1" i="1" smtClean="0">
                              <a:solidFill>
                                <a:srgbClr val="0070C0"/>
                              </a:solidFill>
                              <a:latin typeface="Cambria Math"/>
                            </a:rPr>
                            <m:t>𝝁</m:t>
                          </m:r>
                        </m:sup>
                      </m:sSup>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3137745" y="4219734"/>
                <a:ext cx="2688941" cy="995465"/>
              </a:xfrm>
              <a:prstGeom prst="rect">
                <a:avLst/>
              </a:prstGeom>
              <a:blipFill rotWithShape="1">
                <a:blip r:embed="rId9"/>
                <a:stretch>
                  <a:fillRect r="-4308"/>
                </a:stretch>
              </a:blipFill>
            </p:spPr>
            <p:txBody>
              <a:bodyPr/>
              <a:lstStyle/>
              <a:p>
                <a:r>
                  <a:rPr lang="en-US">
                    <a:noFill/>
                  </a:rPr>
                  <a:t> </a:t>
                </a:r>
              </a:p>
            </p:txBody>
          </p:sp>
        </mc:Fallback>
      </mc:AlternateContent>
      <p:sp>
        <p:nvSpPr>
          <p:cNvPr id="9" name="TextBox 8"/>
          <p:cNvSpPr txBox="1"/>
          <p:nvPr/>
        </p:nvSpPr>
        <p:spPr>
          <a:xfrm>
            <a:off x="7010400" y="2971800"/>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4</a:t>
            </a:r>
          </a:p>
        </p:txBody>
      </p:sp>
      <mc:AlternateContent xmlns:mc="http://schemas.openxmlformats.org/markup-compatibility/2006" xmlns:a14="http://schemas.microsoft.com/office/drawing/2010/main">
        <mc:Choice Requires="a14">
          <p:sp>
            <p:nvSpPr>
              <p:cNvPr id="10" name="TextBox 9"/>
              <p:cNvSpPr txBox="1"/>
              <p:nvPr/>
            </p:nvSpPr>
            <p:spPr>
              <a:xfrm>
                <a:off x="6553200" y="4583668"/>
                <a:ext cx="1965666" cy="369332"/>
              </a:xfrm>
              <a:prstGeom prst="rect">
                <a:avLst/>
              </a:prstGeom>
              <a:solidFill>
                <a:schemeClr val="tx2">
                  <a:lumMod val="20000"/>
                  <a:lumOff val="80000"/>
                </a:schemeClr>
              </a:solidFill>
              <a:ln>
                <a:noFill/>
              </a:ln>
            </p:spPr>
            <p:txBody>
              <a:bodyPr wrap="none" rtlCol="0">
                <a:spAutoFit/>
              </a:bodyPr>
              <a:lstStyle/>
              <a:p>
                <a:r>
                  <a:rPr lang="en-US" dirty="0"/>
                  <a:t>For </a:t>
                </a:r>
                <a14:m>
                  <m:oMath xmlns:m="http://schemas.openxmlformats.org/officeDocument/2006/math">
                    <m:r>
                      <a:rPr lang="en-US" b="1" i="1">
                        <a:solidFill>
                          <a:srgbClr val="0070C0"/>
                        </a:solidFill>
                        <a:latin typeface="Cambria Math"/>
                      </a:rPr>
                      <m:t>𝒕</m:t>
                    </m:r>
                    <m:r>
                      <a:rPr lang="en-US" b="1" i="1" smtClean="0">
                        <a:solidFill>
                          <a:srgbClr val="0070C0"/>
                        </a:solidFill>
                        <a:latin typeface="Cambria Math"/>
                      </a:rPr>
                      <m:t>=</m:t>
                    </m:r>
                    <m:r>
                      <a:rPr lang="en-US" b="1" i="0" smtClean="0">
                        <a:solidFill>
                          <a:schemeClr val="tx1"/>
                        </a:solidFill>
                        <a:latin typeface="Cambria Math"/>
                      </a:rPr>
                      <m:t>𝐥𝐧</m:t>
                    </m:r>
                    <m:r>
                      <a:rPr lang="en-US" b="1" i="1" smtClean="0">
                        <a:solidFill>
                          <a:srgbClr val="0070C0"/>
                        </a:solidFill>
                        <a:latin typeface="Cambria Math"/>
                      </a:rPr>
                      <m:t> </m:t>
                    </m:r>
                    <m:r>
                      <a:rPr lang="en-US" b="1" i="1" smtClean="0">
                        <a:solidFill>
                          <a:schemeClr val="tx1"/>
                        </a:solidFill>
                        <a:latin typeface="Cambria Math"/>
                      </a:rPr>
                      <m:t>(</m:t>
                    </m:r>
                    <m:r>
                      <a:rPr lang="en-US" b="1" i="1" smtClean="0">
                        <a:solidFill>
                          <a:srgbClr val="0070C0"/>
                        </a:solidFill>
                        <a:latin typeface="Cambria Math"/>
                      </a:rPr>
                      <m:t>𝟏</m:t>
                    </m:r>
                    <m:r>
                      <a:rPr lang="en-US" b="1" i="1" smtClean="0">
                        <a:solidFill>
                          <a:schemeClr val="tx1"/>
                        </a:solidFill>
                        <a:latin typeface="Cambria Math"/>
                      </a:rPr>
                      <m:t>+</m:t>
                    </m:r>
                    <m:r>
                      <a:rPr lang="en-US" b="1" i="1" smtClean="0">
                        <a:solidFill>
                          <a:srgbClr val="0070C0"/>
                        </a:solidFill>
                        <a:latin typeface="Cambria Math"/>
                      </a:rPr>
                      <m:t>𝜹</m:t>
                    </m:r>
                    <m:r>
                      <a:rPr lang="en-US" b="1" i="1" smtClean="0">
                        <a:solidFill>
                          <a:schemeClr val="tx1"/>
                        </a:solidFill>
                        <a:latin typeface="Cambria Math"/>
                      </a:rPr>
                      <m:t>)</m:t>
                    </m:r>
                  </m:oMath>
                </a14:m>
                <a:endParaRPr lang="en-US" dirty="0">
                  <a:solidFill>
                    <a:schemeClr val="tx1"/>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553200" y="4583668"/>
                <a:ext cx="1965666" cy="369332"/>
              </a:xfrm>
              <a:prstGeom prst="rect">
                <a:avLst/>
              </a:prstGeom>
              <a:blipFill rotWithShape="1">
                <a:blip r:embed="rId10"/>
                <a:stretch>
                  <a:fillRect l="-2484" t="-8197" r="-3416" b="-24590"/>
                </a:stretch>
              </a:blipFill>
              <a:ln>
                <a:noFill/>
              </a:ln>
            </p:spPr>
            <p:txBody>
              <a:bodyPr/>
              <a:lstStyle/>
              <a:p>
                <a:r>
                  <a:rPr lang="en-US">
                    <a:noFill/>
                  </a:rPr>
                  <a:t> </a:t>
                </a:r>
              </a:p>
            </p:txBody>
          </p:sp>
        </mc:Fallback>
      </mc:AlternateContent>
      <p:sp>
        <p:nvSpPr>
          <p:cNvPr id="2" name="Rounded Rectangle 1"/>
          <p:cNvSpPr/>
          <p:nvPr/>
        </p:nvSpPr>
        <p:spPr>
          <a:xfrm>
            <a:off x="3518745" y="3124200"/>
            <a:ext cx="1510455" cy="109553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Line Callout 1 4"/>
              <p:cNvSpPr/>
              <p:nvPr/>
            </p:nvSpPr>
            <p:spPr>
              <a:xfrm>
                <a:off x="6172200" y="2114899"/>
                <a:ext cx="2819400" cy="612648"/>
              </a:xfrm>
              <a:prstGeom prst="borderCallout1">
                <a:avLst>
                  <a:gd name="adj1" fmla="val 50733"/>
                  <a:gd name="adj2" fmla="val -225"/>
                  <a:gd name="adj3" fmla="val 178243"/>
                  <a:gd name="adj4" fmla="val -4106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Holds for each value of </a:t>
                </a:r>
                <a14:m>
                  <m:oMath xmlns:m="http://schemas.openxmlformats.org/officeDocument/2006/math">
                    <m:r>
                      <a:rPr lang="en-US" b="1" i="1" smtClean="0">
                        <a:solidFill>
                          <a:srgbClr val="0070C0"/>
                        </a:solidFill>
                        <a:latin typeface="Cambria Math"/>
                      </a:rPr>
                      <m:t>𝒕</m:t>
                    </m:r>
                  </m:oMath>
                </a14:m>
                <a:endParaRPr lang="en-US" b="1" dirty="0">
                  <a:solidFill>
                    <a:srgbClr val="0070C0"/>
                  </a:solidFill>
                </a:endParaRPr>
              </a:p>
            </p:txBody>
          </p:sp>
        </mc:Choice>
        <mc:Fallback xmlns="">
          <p:sp>
            <p:nvSpPr>
              <p:cNvPr id="5" name="Line Callout 1 4"/>
              <p:cNvSpPr>
                <a:spLocks noRot="1" noChangeAspect="1" noMove="1" noResize="1" noEditPoints="1" noAdjustHandles="1" noChangeArrowheads="1" noChangeShapeType="1" noTextEdit="1"/>
              </p:cNvSpPr>
              <p:nvPr/>
            </p:nvSpPr>
            <p:spPr>
              <a:xfrm>
                <a:off x="6172200" y="2114899"/>
                <a:ext cx="2819400" cy="612648"/>
              </a:xfrm>
              <a:prstGeom prst="borderCallout1">
                <a:avLst>
                  <a:gd name="adj1" fmla="val 50733"/>
                  <a:gd name="adj2" fmla="val -225"/>
                  <a:gd name="adj3" fmla="val 178243"/>
                  <a:gd name="adj4" fmla="val -41068"/>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62452" y="3505200"/>
                <a:ext cx="3781548" cy="584775"/>
              </a:xfrm>
              <a:prstGeom prst="rect">
                <a:avLst/>
              </a:prstGeom>
              <a:solidFill>
                <a:schemeClr val="accent1">
                  <a:lumMod val="20000"/>
                  <a:lumOff val="80000"/>
                </a:schemeClr>
              </a:solidFill>
              <a:ln>
                <a:solidFill>
                  <a:schemeClr val="tx1"/>
                </a:solidFill>
              </a:ln>
            </p:spPr>
            <p:txBody>
              <a:bodyPr wrap="none" rtlCol="0">
                <a:spAutoFit/>
              </a:bodyPr>
              <a:lstStyle/>
              <a:p>
                <a:pPr algn="ctr"/>
                <a:r>
                  <a:rPr lang="en-US" sz="1600" b="1" u="sng" dirty="0"/>
                  <a:t>Differentiate</a:t>
                </a:r>
                <a:r>
                  <a:rPr lang="en-US" sz="1600" u="sng" dirty="0"/>
                  <a:t> </a:t>
                </a:r>
                <a:r>
                  <a:rPr lang="en-US" sz="1600" dirty="0"/>
                  <a:t>with respect to </a:t>
                </a:r>
                <a14:m>
                  <m:oMath xmlns:m="http://schemas.openxmlformats.org/officeDocument/2006/math">
                    <m:r>
                      <a:rPr lang="en-US" sz="1600" b="1" i="1" dirty="0" smtClean="0">
                        <a:solidFill>
                          <a:srgbClr val="0070C0"/>
                        </a:solidFill>
                        <a:latin typeface="Cambria Math"/>
                      </a:rPr>
                      <m:t>𝒕</m:t>
                    </m:r>
                  </m:oMath>
                </a14:m>
                <a:r>
                  <a:rPr lang="en-US" sz="1600" dirty="0"/>
                  <a:t> </a:t>
                </a:r>
              </a:p>
              <a:p>
                <a:pPr algn="ctr"/>
                <a:r>
                  <a:rPr lang="en-US" sz="1600" dirty="0"/>
                  <a:t>to find the smallest value of this expression</a:t>
                </a:r>
              </a:p>
            </p:txBody>
          </p:sp>
        </mc:Choice>
        <mc:Fallback xmlns="">
          <p:sp>
            <p:nvSpPr>
              <p:cNvPr id="11" name="TextBox 10"/>
              <p:cNvSpPr txBox="1">
                <a:spLocks noRot="1" noChangeAspect="1" noMove="1" noResize="1" noEditPoints="1" noAdjustHandles="1" noChangeArrowheads="1" noChangeShapeType="1" noTextEdit="1"/>
              </p:cNvSpPr>
              <p:nvPr/>
            </p:nvSpPr>
            <p:spPr>
              <a:xfrm>
                <a:off x="5362452" y="3505200"/>
                <a:ext cx="3781548" cy="584775"/>
              </a:xfrm>
              <a:prstGeom prst="rect">
                <a:avLst/>
              </a:prstGeom>
              <a:blipFill rotWithShape="1">
                <a:blip r:embed="rId12"/>
                <a:stretch>
                  <a:fillRect l="-322" t="-2041" r="-1125" b="-11224"/>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18854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4.16667E-6 4.07407E-6 L -0.00365 0.15115 " pathEditMode="relative" rAng="0" ptsTypes="AA">
                                      <p:cBhvr>
                                        <p:cTn id="30" dur="2000" fill="hold"/>
                                        <p:tgtEl>
                                          <p:spTgt spid="6"/>
                                        </p:tgtEl>
                                        <p:attrNameLst>
                                          <p:attrName>ppt_x</p:attrName>
                                          <p:attrName>ppt_y</p:attrName>
                                        </p:attrNameLst>
                                      </p:cBhvr>
                                      <p:rCtr x="-191" y="7546"/>
                                    </p:animMotion>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5"/>
                                        </p:tgtEl>
                                      </p:cBhvr>
                                    </p:animEffect>
                                    <p:set>
                                      <p:cBhvr>
                                        <p:cTn id="53" dur="1" fill="hold">
                                          <p:stCondLst>
                                            <p:cond delay="499"/>
                                          </p:stCondLst>
                                        </p:cTn>
                                        <p:tgtEl>
                                          <p:spTgt spid="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down)">
                                      <p:cBhvr>
                                        <p:cTn id="58" dur="580">
                                          <p:stCondLst>
                                            <p:cond delay="0"/>
                                          </p:stCondLst>
                                        </p:cTn>
                                        <p:tgtEl>
                                          <p:spTgt spid="9"/>
                                        </p:tgtEl>
                                      </p:cBhvr>
                                    </p:animEffect>
                                    <p:anim calcmode="lin" valueType="num">
                                      <p:cBhvr>
                                        <p:cTn id="5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4" dur="26">
                                          <p:stCondLst>
                                            <p:cond delay="650"/>
                                          </p:stCondLst>
                                        </p:cTn>
                                        <p:tgtEl>
                                          <p:spTgt spid="9"/>
                                        </p:tgtEl>
                                      </p:cBhvr>
                                      <p:to x="100000" y="60000"/>
                                    </p:animScale>
                                    <p:animScale>
                                      <p:cBhvr>
                                        <p:cTn id="65" dur="166" decel="50000">
                                          <p:stCondLst>
                                            <p:cond delay="676"/>
                                          </p:stCondLst>
                                        </p:cTn>
                                        <p:tgtEl>
                                          <p:spTgt spid="9"/>
                                        </p:tgtEl>
                                      </p:cBhvr>
                                      <p:to x="100000" y="100000"/>
                                    </p:animScale>
                                    <p:animScale>
                                      <p:cBhvr>
                                        <p:cTn id="66" dur="26">
                                          <p:stCondLst>
                                            <p:cond delay="1312"/>
                                          </p:stCondLst>
                                        </p:cTn>
                                        <p:tgtEl>
                                          <p:spTgt spid="9"/>
                                        </p:tgtEl>
                                      </p:cBhvr>
                                      <p:to x="100000" y="80000"/>
                                    </p:animScale>
                                    <p:animScale>
                                      <p:cBhvr>
                                        <p:cTn id="67" dur="166" decel="50000">
                                          <p:stCondLst>
                                            <p:cond delay="1338"/>
                                          </p:stCondLst>
                                        </p:cTn>
                                        <p:tgtEl>
                                          <p:spTgt spid="9"/>
                                        </p:tgtEl>
                                      </p:cBhvr>
                                      <p:to x="100000" y="100000"/>
                                    </p:animScale>
                                    <p:animScale>
                                      <p:cBhvr>
                                        <p:cTn id="68" dur="26">
                                          <p:stCondLst>
                                            <p:cond delay="1642"/>
                                          </p:stCondLst>
                                        </p:cTn>
                                        <p:tgtEl>
                                          <p:spTgt spid="9"/>
                                        </p:tgtEl>
                                      </p:cBhvr>
                                      <p:to x="100000" y="90000"/>
                                    </p:animScale>
                                    <p:animScale>
                                      <p:cBhvr>
                                        <p:cTn id="69" dur="166" decel="50000">
                                          <p:stCondLst>
                                            <p:cond delay="1668"/>
                                          </p:stCondLst>
                                        </p:cTn>
                                        <p:tgtEl>
                                          <p:spTgt spid="9"/>
                                        </p:tgtEl>
                                      </p:cBhvr>
                                      <p:to x="100000" y="100000"/>
                                    </p:animScale>
                                    <p:animScale>
                                      <p:cBhvr>
                                        <p:cTn id="70" dur="26">
                                          <p:stCondLst>
                                            <p:cond delay="1808"/>
                                          </p:stCondLst>
                                        </p:cTn>
                                        <p:tgtEl>
                                          <p:spTgt spid="9"/>
                                        </p:tgtEl>
                                      </p:cBhvr>
                                      <p:to x="100000" y="95000"/>
                                    </p:animScale>
                                    <p:animScale>
                                      <p:cBhvr>
                                        <p:cTn id="71" dur="166" decel="50000">
                                          <p:stCondLst>
                                            <p:cond delay="1834"/>
                                          </p:stCondLst>
                                        </p:cTn>
                                        <p:tgtEl>
                                          <p:spTgt spid="9"/>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randombar(horizontal)">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randombar(horizontal)">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P spid="6" grpId="1" animBg="1"/>
      <p:bldP spid="7" grpId="0"/>
      <p:bldP spid="8" grpId="0"/>
      <p:bldP spid="9" grpId="0" animBg="1"/>
      <p:bldP spid="10" grpId="0" animBg="1"/>
      <p:bldP spid="2" grpId="0" animBg="1"/>
      <p:bldP spid="2" grpId="1" animBg="1"/>
      <p:bldP spid="5" grpId="0" animBg="1"/>
      <p:bldP spid="5" grpId="1"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that is,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oMath>
                </a14:m>
                <a:r>
                  <a:rPr lang="en-US" sz="2000" dirty="0"/>
                  <a:t> takes value 1 with probability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oMath>
                </a14:m>
                <a:r>
                  <a:rPr lang="en-US" sz="2000" dirty="0"/>
                  <a:t> and 0 with probability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𝟏</m:t>
                        </m:r>
                        <m:r>
                          <a:rPr lang="en-US" sz="2000" b="1" i="1" smtClean="0">
                            <a:solidFill>
                              <a:srgbClr val="0070C0"/>
                            </a:solidFill>
                            <a:latin typeface="Cambria Math"/>
                            <a:ea typeface="Cambria Math"/>
                          </a:rPr>
                          <m:t>−</m:t>
                        </m:r>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oMath>
                </a14:m>
                <a:r>
                  <a:rPr lang="en-US" sz="2000" dirty="0"/>
                  <a:t>. Let </a:t>
                </a:r>
                <a14:m>
                  <m:oMath xmlns:m="http://schemas.openxmlformats.org/officeDocument/2006/math">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endParaRPr lang="en-US" sz="2000" dirty="0"/>
              </a:p>
              <a:p>
                <a:pPr marL="0" indent="0">
                  <a:buNone/>
                </a:pPr>
                <a:r>
                  <a:rPr lang="en-US" sz="2000" dirty="0"/>
                  <a:t>Alternate and more usable forms:</a:t>
                </a:r>
              </a:p>
              <a:p>
                <a:pPr marL="0" indent="0">
                  <a:buNone/>
                </a:pPr>
                <a:r>
                  <a:rPr lang="en-US" sz="2000" dirty="0"/>
                  <a:t>If </a:t>
                </a:r>
                <a14:m>
                  <m:oMath xmlns:m="http://schemas.openxmlformats.org/officeDocument/2006/math">
                    <m:r>
                      <a:rPr lang="en-US" sz="2000" b="0" i="0" smtClean="0">
                        <a:solidFill>
                          <a:srgbClr val="0070C0"/>
                        </a:solidFill>
                        <a:latin typeface="Cambria Math"/>
                      </a:rPr>
                      <m:t>1+</m:t>
                    </m:r>
                    <m:r>
                      <a:rPr lang="en-US" sz="2000" b="1" i="1" smtClean="0">
                        <a:solidFill>
                          <a:srgbClr val="0070C0"/>
                        </a:solidFill>
                        <a:latin typeface="Cambria Math"/>
                      </a:rPr>
                      <m:t>𝜹</m:t>
                    </m:r>
                    <m:r>
                      <a:rPr lang="en-US" sz="2000" b="1" i="1" smtClean="0">
                        <a:solidFill>
                          <a:srgbClr val="0070C0"/>
                        </a:solidFill>
                        <a:latin typeface="Cambria Math"/>
                      </a:rPr>
                      <m:t>≥</m:t>
                    </m:r>
                    <m:r>
                      <a:rPr lang="en-US" sz="2000" b="1" i="1" smtClean="0">
                        <a:solidFill>
                          <a:srgbClr val="0070C0"/>
                        </a:solidFill>
                        <a:latin typeface="Cambria Math"/>
                      </a:rPr>
                      <m:t>𝟐</m:t>
                    </m:r>
                    <m:r>
                      <a:rPr lang="en-US" sz="2000" b="1" i="1" smtClean="0">
                        <a:solidFill>
                          <a:srgbClr val="0070C0"/>
                        </a:solidFill>
                        <a:latin typeface="Cambria Math"/>
                      </a:rPr>
                      <m:t>𝒆</m:t>
                    </m:r>
                  </m:oMath>
                </a14:m>
                <a:r>
                  <a:rPr lang="en-US" sz="2000" dirty="0"/>
                  <a:t>            then </a:t>
                </a:r>
                <a14:m>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US" sz="2000" b="1" i="1" dirty="0" smtClean="0">
                            <a:solidFill>
                              <a:srgbClr val="0070C0"/>
                            </a:solidFill>
                            <a:latin typeface="Cambria Math"/>
                          </a:rPr>
                          <m:t>𝟐</m:t>
                        </m:r>
                      </m:e>
                      <m:sup>
                        <m:r>
                          <a:rPr lang="en-US" sz="2000" b="0" i="1" dirty="0" smtClean="0">
                            <a:latin typeface="Cambria Math"/>
                          </a:rPr>
                          <m:t>−</m:t>
                        </m:r>
                        <m:d>
                          <m:dPr>
                            <m:ctrlPr>
                              <a:rPr lang="en-US" sz="2000" b="0" i="1" dirty="0" smtClean="0">
                                <a:latin typeface="Cambria Math" panose="02040503050406030204" pitchFamily="18" charset="0"/>
                              </a:rPr>
                            </m:ctrlPr>
                          </m:dPr>
                          <m:e>
                            <m:r>
                              <a:rPr lang="en-US" sz="2000" b="1" i="1" dirty="0" smtClean="0">
                                <a:solidFill>
                                  <a:srgbClr val="0070C0"/>
                                </a:solidFill>
                                <a:latin typeface="Cambria Math"/>
                              </a:rPr>
                              <m:t>𝟏</m:t>
                            </m:r>
                            <m:r>
                              <a:rPr lang="en-US" sz="2000" b="0" i="1" dirty="0" smtClean="0">
                                <a:latin typeface="Cambria Math"/>
                              </a:rPr>
                              <m:t>+</m:t>
                            </m:r>
                            <m:r>
                              <a:rPr lang="en-US" sz="2000" b="1" i="1" dirty="0" smtClean="0">
                                <a:solidFill>
                                  <a:srgbClr val="0070C0"/>
                                </a:solidFill>
                                <a:latin typeface="Cambria Math"/>
                              </a:rPr>
                              <m:t>𝜹</m:t>
                            </m:r>
                          </m:e>
                        </m:d>
                        <m:r>
                          <a:rPr lang="en-US" sz="2000" b="1" i="1" dirty="0" smtClean="0">
                            <a:solidFill>
                              <a:srgbClr val="0070C0"/>
                            </a:solidFill>
                            <a:latin typeface="Cambria Math"/>
                          </a:rPr>
                          <m:t>𝝁</m:t>
                        </m:r>
                      </m:sup>
                    </m:sSup>
                  </m:oMath>
                </a14:m>
                <a:endParaRPr lang="en-US" sz="2000" dirty="0"/>
              </a:p>
              <a:p>
                <a:pPr marL="0" indent="0">
                  <a:buNone/>
                </a:pPr>
                <a:r>
                  <a:rPr lang="en-US" sz="2000" dirty="0"/>
                  <a:t>If </a:t>
                </a:r>
                <a14:m>
                  <m:oMath xmlns:m="http://schemas.openxmlformats.org/officeDocument/2006/math">
                    <m:r>
                      <a:rPr lang="en-US" sz="2000" b="0" i="0" smtClean="0">
                        <a:solidFill>
                          <a:srgbClr val="0070C0"/>
                        </a:solidFill>
                        <a:latin typeface="Cambria Math"/>
                      </a:rPr>
                      <m:t>1&lt;</m:t>
                    </m:r>
                    <m:r>
                      <a:rPr lang="en-US" sz="2000" b="1" i="1" smtClean="0">
                        <a:solidFill>
                          <a:srgbClr val="0070C0"/>
                        </a:solidFill>
                        <a:latin typeface="Cambria Math"/>
                      </a:rPr>
                      <m:t>𝟏</m:t>
                    </m:r>
                    <m:r>
                      <a:rPr lang="en-US" sz="2000" b="1" i="1" smtClean="0">
                        <a:solidFill>
                          <a:srgbClr val="0070C0"/>
                        </a:solidFill>
                        <a:latin typeface="Cambria Math"/>
                      </a:rPr>
                      <m:t>+</m:t>
                    </m:r>
                    <m:r>
                      <a:rPr lang="en-US" sz="2000" b="1" i="1" smtClean="0">
                        <a:solidFill>
                          <a:srgbClr val="0070C0"/>
                        </a:solidFill>
                        <a:latin typeface="Cambria Math"/>
                      </a:rPr>
                      <m:t>𝜹</m:t>
                    </m:r>
                    <m:r>
                      <a:rPr lang="en-US" sz="2000" b="1" i="1" smtClean="0">
                        <a:solidFill>
                          <a:srgbClr val="0070C0"/>
                        </a:solidFill>
                        <a:latin typeface="Cambria Math"/>
                      </a:rPr>
                      <m:t> &lt;</m:t>
                    </m:r>
                    <m:r>
                      <a:rPr lang="en-US" sz="2000" b="1" i="1" smtClean="0">
                        <a:solidFill>
                          <a:srgbClr val="0070C0"/>
                        </a:solidFill>
                        <a:latin typeface="Cambria Math"/>
                      </a:rPr>
                      <m:t>𝟐</m:t>
                    </m:r>
                    <m:r>
                      <a:rPr lang="en-US" sz="2000" b="1" i="1" smtClean="0">
                        <a:solidFill>
                          <a:srgbClr val="0070C0"/>
                        </a:solidFill>
                        <a:latin typeface="Cambria Math"/>
                      </a:rPr>
                      <m:t>𝒆</m:t>
                    </m:r>
                  </m:oMath>
                </a14:m>
                <a:r>
                  <a:rPr lang="en-US" sz="2000" dirty="0"/>
                  <a:t>  then </a:t>
                </a:r>
                <a14:m>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solidFill>
                                  <a:srgbClr val="0070C0"/>
                                </a:solidFill>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US" sz="2000" b="1" i="1" dirty="0" smtClean="0">
                            <a:solidFill>
                              <a:srgbClr val="0070C0"/>
                            </a:solidFill>
                            <a:latin typeface="Cambria Math"/>
                          </a:rPr>
                          <m:t>𝒆</m:t>
                        </m:r>
                      </m:e>
                      <m:sup>
                        <m:r>
                          <a:rPr lang="en-US" sz="2000" b="0" i="1" dirty="0" smtClean="0">
                            <a:latin typeface="Cambria Math"/>
                          </a:rPr>
                          <m:t>−</m:t>
                        </m:r>
                        <m:r>
                          <a:rPr lang="en-US" sz="2000" b="1" i="1" dirty="0" smtClean="0">
                            <a:solidFill>
                              <a:srgbClr val="0070C0"/>
                            </a:solidFill>
                            <a:latin typeface="Cambria Math"/>
                          </a:rPr>
                          <m:t>𝝁</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𝜹</m:t>
                            </m:r>
                          </m:e>
                          <m:sup>
                            <m:r>
                              <a:rPr lang="en-US" sz="2000" b="1" i="1" dirty="0" smtClean="0">
                                <a:solidFill>
                                  <a:srgbClr val="0070C0"/>
                                </a:solidFill>
                                <a:latin typeface="Cambria Math"/>
                              </a:rPr>
                              <m:t>𝟐</m:t>
                            </m:r>
                          </m:sup>
                        </m:sSup>
                        <m:r>
                          <a:rPr lang="en-US" sz="2000" b="1" i="1" dirty="0" smtClean="0">
                            <a:solidFill>
                              <a:srgbClr val="0070C0"/>
                            </a:solidFill>
                            <a:latin typeface="Cambria Math"/>
                          </a:rPr>
                          <m:t>/</m:t>
                        </m:r>
                        <m:r>
                          <a:rPr lang="en-US" sz="2000" b="1" i="1" dirty="0" smtClean="0">
                            <a:solidFill>
                              <a:srgbClr val="0070C0"/>
                            </a:solidFill>
                            <a:latin typeface="Cambria Math"/>
                          </a:rPr>
                          <m:t>𝟒</m:t>
                        </m:r>
                      </m:sup>
                    </m:sSup>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519" t="-674"/>
                </a:stretch>
              </a:blipFill>
            </p:spPr>
            <p:txBody>
              <a:bodyPr/>
              <a:lstStyle/>
              <a:p>
                <a:r>
                  <a:rPr lang="en-US">
                    <a:noFill/>
                  </a:rPr>
                  <a:t> </a:t>
                </a:r>
              </a:p>
            </p:txBody>
          </p:sp>
        </mc:Fallback>
      </mc:AlternateContent>
      <p:sp>
        <p:nvSpPr>
          <p:cNvPr id="4" name="Rectangle 3"/>
          <p:cNvSpPr/>
          <p:nvPr/>
        </p:nvSpPr>
        <p:spPr>
          <a:xfrm>
            <a:off x="3190876" y="5099566"/>
            <a:ext cx="3209924" cy="386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24200" y="5562600"/>
            <a:ext cx="3209924" cy="386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381000" y="6248400"/>
                <a:ext cx="3844129" cy="491096"/>
              </a:xfrm>
              <a:prstGeom prst="rect">
                <a:avLst/>
              </a:prstGeom>
              <a:solidFill>
                <a:schemeClr val="accent2">
                  <a:lumMod val="20000"/>
                  <a:lumOff val="80000"/>
                </a:schemeClr>
              </a:solidFill>
            </p:spPr>
            <p:txBody>
              <a:bodyPr wrap="none" rtlCol="0">
                <a:spAutoFit/>
              </a:bodyPr>
              <a:lstStyle/>
              <a:p>
                <a:r>
                  <a:rPr lang="en-US" dirty="0"/>
                  <a:t>Probability heads in </a:t>
                </a:r>
                <a14:m>
                  <m:oMath xmlns:m="http://schemas.openxmlformats.org/officeDocument/2006/math">
                    <m:r>
                      <a:rPr lang="en-US" b="1" i="1" dirty="0" smtClean="0">
                        <a:solidFill>
                          <a:srgbClr val="0070C0"/>
                        </a:solidFill>
                        <a:latin typeface="Cambria Math"/>
                      </a:rPr>
                      <m:t>𝒏</m:t>
                    </m:r>
                  </m:oMath>
                </a14:m>
                <a:r>
                  <a:rPr lang="en-US" dirty="0"/>
                  <a:t> tosses exceed </a:t>
                </a:r>
                <a14:m>
                  <m:oMath xmlns:m="http://schemas.openxmlformats.org/officeDocument/2006/math">
                    <m:f>
                      <m:fPr>
                        <m:ctrlPr>
                          <a:rPr lang="en-US" b="1" i="1" dirty="0" smtClean="0">
                            <a:solidFill>
                              <a:srgbClr val="0070C0"/>
                            </a:solidFill>
                            <a:latin typeface="Cambria Math" panose="02040503050406030204" pitchFamily="18" charset="0"/>
                          </a:rPr>
                        </m:ctrlPr>
                      </m:fPr>
                      <m:num>
                        <m:r>
                          <a:rPr lang="en-US" b="1" i="1" dirty="0" smtClean="0">
                            <a:solidFill>
                              <a:srgbClr val="0070C0"/>
                            </a:solidFill>
                            <a:latin typeface="Cambria Math"/>
                          </a:rPr>
                          <m:t>𝟑</m:t>
                        </m:r>
                        <m:r>
                          <a:rPr lang="en-US" b="1" i="1" dirty="0" smtClean="0">
                            <a:solidFill>
                              <a:srgbClr val="0070C0"/>
                            </a:solidFill>
                            <a:latin typeface="Cambria Math"/>
                          </a:rPr>
                          <m:t>𝒏</m:t>
                        </m:r>
                      </m:num>
                      <m:den>
                        <m:r>
                          <a:rPr lang="en-US" b="1" i="1" dirty="0" smtClean="0">
                            <a:solidFill>
                              <a:srgbClr val="0070C0"/>
                            </a:solidFill>
                            <a:latin typeface="Cambria Math"/>
                          </a:rPr>
                          <m:t>𝟒</m:t>
                        </m:r>
                      </m:den>
                    </m:f>
                  </m:oMath>
                </a14:m>
                <a:endParaRPr lang="en-US" b="1" dirty="0">
                  <a:solidFill>
                    <a:srgbClr val="0070C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1000" y="6248400"/>
                <a:ext cx="3844129" cy="491096"/>
              </a:xfrm>
              <a:prstGeom prst="rect">
                <a:avLst/>
              </a:prstGeom>
              <a:blipFill rotWithShape="1">
                <a:blip r:embed="rId3"/>
                <a:stretch>
                  <a:fillRect l="-1429" r="-1746"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91050" y="6315075"/>
                <a:ext cx="1127168" cy="379656"/>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sSup>
                        <m:sSupPr>
                          <m:ctrlPr>
                            <a:rPr lang="en-US" b="1" i="1" smtClean="0">
                              <a:solidFill>
                                <a:srgbClr val="0070C0"/>
                              </a:solidFill>
                              <a:latin typeface="Cambria Math" panose="02040503050406030204" pitchFamily="18" charset="0"/>
                            </a:rPr>
                          </m:ctrlPr>
                        </m:sSupPr>
                        <m:e>
                          <m:r>
                            <a:rPr lang="en-US" b="1" i="1" smtClean="0">
                              <a:solidFill>
                                <a:srgbClr val="0070C0"/>
                              </a:solidFill>
                              <a:latin typeface="Cambria Math"/>
                            </a:rPr>
                            <m:t>𝒆</m:t>
                          </m:r>
                        </m:e>
                        <m:sup>
                          <m:r>
                            <a:rPr lang="en-US" b="1" i="1" smtClean="0">
                              <a:solidFill>
                                <a:srgbClr val="0070C0"/>
                              </a:solidFill>
                              <a:latin typeface="Cambria Math"/>
                            </a:rPr>
                            <m:t>−</m:t>
                          </m:r>
                          <m:r>
                            <a:rPr lang="en-US" b="1" i="1" smtClean="0">
                              <a:solidFill>
                                <a:srgbClr val="0070C0"/>
                              </a:solidFill>
                              <a:latin typeface="Cambria Math"/>
                            </a:rPr>
                            <m:t>𝒏</m:t>
                          </m:r>
                          <m:r>
                            <a:rPr lang="en-US" b="1" i="1" smtClean="0">
                              <a:solidFill>
                                <a:srgbClr val="0070C0"/>
                              </a:solidFill>
                              <a:latin typeface="Cambria Math"/>
                            </a:rPr>
                            <m:t>/</m:t>
                          </m:r>
                          <m:r>
                            <a:rPr lang="en-US" b="1" i="1" smtClean="0">
                              <a:solidFill>
                                <a:srgbClr val="0070C0"/>
                              </a:solidFill>
                              <a:latin typeface="Cambria Math"/>
                            </a:rPr>
                            <m:t>𝟏𝟔</m:t>
                          </m:r>
                        </m:sup>
                      </m:sSup>
                    </m:oMath>
                  </m:oMathPara>
                </a14:m>
                <a:endParaRPr 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4591050" y="6315075"/>
                <a:ext cx="1127168" cy="379656"/>
              </a:xfrm>
              <a:prstGeom prst="rect">
                <a:avLst/>
              </a:prstGeom>
              <a:blipFill rotWithShape="1">
                <a:blip r:embed="rId4"/>
                <a:stretch>
                  <a:fillRect t="-4839" r="-7027" b="-25806"/>
                </a:stretch>
              </a:blipFill>
            </p:spPr>
            <p:txBody>
              <a:bodyPr/>
              <a:lstStyle/>
              <a:p>
                <a:r>
                  <a:rPr lang="en-US">
                    <a:noFill/>
                  </a:rPr>
                  <a:t> </a:t>
                </a:r>
              </a:p>
            </p:txBody>
          </p:sp>
        </mc:Fallback>
      </mc:AlternateContent>
    </p:spTree>
    <p:extLst>
      <p:ext uri="{BB962C8B-B14F-4D97-AF65-F5344CB8AC3E}">
        <p14:creationId xmlns:p14="http://schemas.microsoft.com/office/powerpoint/2010/main" val="106243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4"/>
                                        </p:tgtEl>
                                      </p:cBhvr>
                                    </p:animEffect>
                                    <p:set>
                                      <p:cBhvr>
                                        <p:cTn id="37" dur="1" fill="hold">
                                          <p:stCondLst>
                                            <p:cond delay="1499"/>
                                          </p:stCondLst>
                                        </p:cTn>
                                        <p:tgtEl>
                                          <p:spTgt spid="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5"/>
                                        </p:tgtEl>
                                      </p:cBhvr>
                                    </p:animEffect>
                                    <p:set>
                                      <p:cBhvr>
                                        <p:cTn id="42" dur="1" fill="hold">
                                          <p:stCondLst>
                                            <p:cond delay="1499"/>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randombar(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b="1" dirty="0">
                    <a:solidFill>
                      <a:srgbClr val="C00000"/>
                    </a:solidFill>
                  </a:rPr>
                  <a:t>Theorem (b):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chemeClr val="tx1"/>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chemeClr val="tx1"/>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chemeClr val="tx1"/>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chemeClr val="tx1"/>
                        </a:solidFill>
                        <a:latin typeface="Cambria Math"/>
                        <a:ea typeface="Cambria Math"/>
                      </a:rPr>
                      <m:t>𝒏</m:t>
                    </m:r>
                  </m:oMath>
                </a14:m>
                <a:r>
                  <a:rPr lang="en-US" sz="2000" dirty="0"/>
                  <a:t> independent </a:t>
                </a:r>
                <a:r>
                  <a:rPr lang="en-US" sz="2000" b="1" dirty="0"/>
                  <a:t>Bernoulli</a:t>
                </a:r>
                <a:r>
                  <a:rPr lang="en-US" sz="2000" dirty="0"/>
                  <a:t> random variables 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that is,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chemeClr val="tx1"/>
                            </a:solidFill>
                            <a:latin typeface="Cambria Math"/>
                            <a:ea typeface="Cambria Math"/>
                          </a:rPr>
                          <m:t>𝒊</m:t>
                        </m:r>
                      </m:sub>
                    </m:sSub>
                  </m:oMath>
                </a14:m>
                <a:r>
                  <a:rPr lang="en-US" sz="2000" dirty="0"/>
                  <a:t> takes value 1 with probability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oMath>
                </a14:m>
                <a:r>
                  <a:rPr lang="en-US" sz="2000" dirty="0"/>
                  <a:t> and 0 with probability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𝟏</m:t>
                        </m:r>
                        <m:r>
                          <a:rPr lang="en-US" sz="2000" b="1" i="1" smtClean="0">
                            <a:solidFill>
                              <a:srgbClr val="0070C0"/>
                            </a:solidFill>
                            <a:latin typeface="Cambria Math"/>
                            <a:ea typeface="Cambria Math"/>
                          </a:rPr>
                          <m:t>−</m:t>
                        </m:r>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oMath>
                </a14:m>
                <a:r>
                  <a:rPr lang="en-US" sz="2000" dirty="0"/>
                  <a:t>. Let </a:t>
                </a:r>
                <a14:m>
                  <m:oMath xmlns:m="http://schemas.openxmlformats.org/officeDocument/2006/math">
                    <m:r>
                      <a:rPr lang="en-US" sz="2000" b="1" i="1" smtClean="0">
                        <a:solidFill>
                          <a:schemeClr val="tx1"/>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chemeClr val="tx1"/>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chemeClr val="tx1"/>
                                </a:solidFill>
                                <a:latin typeface="Cambria Math"/>
                                <a:ea typeface="Cambria Math"/>
                              </a:rPr>
                              <m:t>𝑿</m:t>
                            </m:r>
                          </m:e>
                          <m:sub>
                            <m:r>
                              <a:rPr lang="en-US" sz="2000" b="1" i="1" smtClean="0">
                                <a:solidFill>
                                  <a:schemeClr val="tx1"/>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chemeClr val="tx1"/>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chemeClr val="tx1"/>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0" i="0" smtClean="0">
                        <a:solidFill>
                          <a:srgbClr val="0070C0"/>
                        </a:solidFill>
                        <a:latin typeface="Cambria Math"/>
                      </a:rPr>
                      <m:t>0&lt;</m:t>
                    </m:r>
                    <m:r>
                      <a:rPr lang="en-US" sz="2000" b="1" i="1" smtClean="0">
                        <a:solidFill>
                          <a:srgbClr val="0070C0"/>
                        </a:solidFill>
                        <a:latin typeface="Cambria Math"/>
                      </a:rPr>
                      <m:t>𝜹</m:t>
                    </m:r>
                    <m:r>
                      <a:rPr lang="en-US" sz="2000" b="1" i="1" smtClean="0">
                        <a:solidFill>
                          <a:srgbClr val="0070C0"/>
                        </a:solidFill>
                        <a:latin typeface="Cambria Math"/>
                      </a:rPr>
                      <m:t>&lt;</m:t>
                    </m:r>
                    <m:r>
                      <a:rPr lang="en-US" sz="2000" b="1" i="1" smtClean="0">
                        <a:solidFill>
                          <a:srgbClr val="0070C0"/>
                        </a:solidFill>
                        <a:latin typeface="Cambria Math"/>
                      </a:rPr>
                      <m:t>𝟏</m:t>
                    </m:r>
                  </m:oMath>
                </a14:m>
                <a:r>
                  <a:rPr lang="en-US" sz="2000" dirty="0"/>
                  <a:t>, </a:t>
                </a:r>
                <a:endParaRPr lang="en-US" sz="2000" b="1" i="0" dirty="0">
                  <a:latin typeface="Cambria Math"/>
                </a:endParaRPr>
              </a:p>
              <a:p>
                <a:pPr marL="0" indent="0" algn="ctr">
                  <a:buNone/>
                </a:pPr>
                <a14:m>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oMath>
                </a14:m>
                <a:r>
                  <a:rPr lang="en-US" sz="2000" dirty="0"/>
                  <a:t> </a:t>
                </a:r>
                <a14:m>
                  <m:oMath xmlns:m="http://schemas.openxmlformats.org/officeDocument/2006/math">
                    <m:sSup>
                      <m:sSupPr>
                        <m:ctrlPr>
                          <a:rPr lang="en-US" sz="2000" i="1" dirty="0" smtClean="0">
                            <a:latin typeface="Cambria Math" panose="02040503050406030204" pitchFamily="18" charset="0"/>
                          </a:rPr>
                        </m:ctrlPr>
                      </m:sSupPr>
                      <m:e>
                        <m:r>
                          <a:rPr lang="en-US" sz="2000" b="1" i="1" dirty="0" smtClean="0">
                            <a:solidFill>
                              <a:srgbClr val="0070C0"/>
                            </a:solidFill>
                            <a:latin typeface="Cambria Math"/>
                          </a:rPr>
                          <m:t>𝒆</m:t>
                        </m:r>
                      </m:e>
                      <m:sup>
                        <m:r>
                          <a:rPr lang="en-US" sz="2000" b="0" i="1" dirty="0" smtClean="0">
                            <a:latin typeface="Cambria Math"/>
                          </a:rPr>
                          <m:t>−</m:t>
                        </m:r>
                        <m:r>
                          <a:rPr lang="en-US" sz="2000" b="1" i="1" dirty="0" smtClean="0">
                            <a:solidFill>
                              <a:srgbClr val="0070C0"/>
                            </a:solidFill>
                            <a:latin typeface="Cambria Math"/>
                          </a:rPr>
                          <m:t>𝝁</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𝜹</m:t>
                            </m:r>
                          </m:e>
                          <m:sup>
                            <m:r>
                              <a:rPr lang="en-US" sz="2000" b="1" i="1" dirty="0" smtClean="0">
                                <a:solidFill>
                                  <a:srgbClr val="0070C0"/>
                                </a:solidFill>
                                <a:latin typeface="Cambria Math"/>
                              </a:rPr>
                              <m:t>𝟐</m:t>
                            </m:r>
                          </m:sup>
                        </m:sSup>
                        <m:r>
                          <a:rPr lang="en-US" sz="2000" b="1" i="1" dirty="0" smtClean="0">
                            <a:solidFill>
                              <a:srgbClr val="0070C0"/>
                            </a:solidFill>
                            <a:latin typeface="Cambria Math"/>
                          </a:rPr>
                          <m:t>/</m:t>
                        </m:r>
                        <m:r>
                          <a:rPr lang="en-US" sz="2000" b="1" i="1" dirty="0" smtClean="0">
                            <a:solidFill>
                              <a:srgbClr val="0070C0"/>
                            </a:solidFill>
                            <a:latin typeface="Cambria Math"/>
                          </a:rPr>
                          <m:t>𝟐</m:t>
                        </m:r>
                      </m:sup>
                    </m:sSup>
                  </m:oMath>
                </a14:m>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4519" t="-6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76550" y="4812165"/>
                <a:ext cx="2191433" cy="44563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1" smtClean="0">
                          <a:latin typeface="Cambria Math"/>
                        </a:rPr>
                        <m:t>𝐏</m:t>
                      </m:r>
                      <m:d>
                        <m:dPr>
                          <m:ctrlPr>
                            <a:rPr lang="en-US" sz="2000" b="1" i="1">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𝒕</m:t>
                              </m:r>
                              <m:r>
                                <a:rPr lang="en-US" sz="2000" b="1" i="1">
                                  <a:latin typeface="Cambria Math"/>
                                </a:rPr>
                                <m:t>𝑿</m:t>
                              </m:r>
                            </m:sup>
                          </m:sSup>
                          <m:r>
                            <a:rPr lang="en-US" sz="2000" b="1" i="1">
                              <a:latin typeface="Cambria Math"/>
                            </a:rPr>
                            <m:t>≥</m:t>
                          </m:r>
                          <m:sSup>
                            <m:sSupPr>
                              <m:ctrlPr>
                                <a:rPr lang="en-US" sz="2000" b="1" i="1" smtClean="0">
                                  <a:latin typeface="Cambria Math" panose="02040503050406030204" pitchFamily="18" charset="0"/>
                                </a:rPr>
                              </m:ctrlPr>
                            </m:sSupPr>
                            <m:e>
                              <m:r>
                                <a:rPr lang="en-US" sz="2000" b="1" i="1" smtClean="0">
                                  <a:solidFill>
                                    <a:srgbClr val="0070C0"/>
                                  </a:solidFill>
                                  <a:latin typeface="Cambria Math"/>
                                </a:rPr>
                                <m:t>𝒆</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𝒕</m:t>
                              </m:r>
                              <m:r>
                                <a:rPr lang="en-US" sz="2000" b="1" i="1" smtClean="0">
                                  <a:solidFill>
                                    <a:srgbClr val="0070C0"/>
                                  </a:solidFill>
                                  <a:latin typeface="Cambria Math"/>
                                </a:rPr>
                                <m:t>𝝁</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876550" y="4812165"/>
                <a:ext cx="2191433" cy="445635"/>
              </a:xfrm>
              <a:prstGeom prst="rect">
                <a:avLst/>
              </a:prstGeom>
              <a:blipFill rotWithShape="1">
                <a:blip r:embed="rId3"/>
                <a:stretch>
                  <a:fillRect r="-3900" b="-18919"/>
                </a:stretch>
              </a:blipFill>
            </p:spPr>
            <p:txBody>
              <a:bodyPr/>
              <a:lstStyle/>
              <a:p>
                <a:r>
                  <a:rPr lang="en-US">
                    <a:noFill/>
                  </a:rPr>
                  <a:t> </a:t>
                </a:r>
              </a:p>
            </p:txBody>
          </p:sp>
        </mc:Fallback>
      </mc:AlternateContent>
      <p:sp>
        <p:nvSpPr>
          <p:cNvPr id="8" name="Equal 7"/>
          <p:cNvSpPr/>
          <p:nvPr/>
        </p:nvSpPr>
        <p:spPr>
          <a:xfrm rot="5400000">
            <a:off x="3685342" y="4214115"/>
            <a:ext cx="573848" cy="375218"/>
          </a:xfrm>
          <a:prstGeom prst="mathEqual">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5191125" y="4850316"/>
            <a:ext cx="521297" cy="369332"/>
          </a:xfrm>
          <a:prstGeom prst="rect">
            <a:avLst/>
          </a:prstGeom>
          <a:noFill/>
        </p:spPr>
        <p:txBody>
          <a:bodyPr wrap="none" rtlCol="0">
            <a:spAutoFit/>
          </a:bodyPr>
          <a:lstStyle/>
          <a:p>
            <a:r>
              <a:rPr lang="en-US" dirty="0"/>
              <a:t>if  ?</a:t>
            </a:r>
          </a:p>
        </p:txBody>
      </p:sp>
      <mc:AlternateContent xmlns:mc="http://schemas.openxmlformats.org/markup-compatibility/2006" xmlns:a14="http://schemas.microsoft.com/office/drawing/2010/main">
        <mc:Choice Requires="a14">
          <p:sp>
            <p:nvSpPr>
              <p:cNvPr id="10" name="TextBox 9"/>
              <p:cNvSpPr txBox="1"/>
              <p:nvPr/>
            </p:nvSpPr>
            <p:spPr>
              <a:xfrm>
                <a:off x="5451773" y="4850316"/>
                <a:ext cx="77296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𝒕</m:t>
                      </m:r>
                      <m:r>
                        <a:rPr lang="en-US" b="1" i="1" smtClean="0">
                          <a:solidFill>
                            <a:srgbClr val="0070C0"/>
                          </a:solidFill>
                          <a:latin typeface="Cambria Math"/>
                        </a:rPr>
                        <m:t>&lt;</m:t>
                      </m:r>
                      <m:r>
                        <a:rPr lang="en-US" b="1" i="1" smtClean="0">
                          <a:solidFill>
                            <a:srgbClr val="0070C0"/>
                          </a:solidFill>
                          <a:latin typeface="Cambria Math"/>
                        </a:rPr>
                        <m:t>𝟎</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451773" y="4850316"/>
                <a:ext cx="772969" cy="369332"/>
              </a:xfrm>
              <a:prstGeom prst="rect">
                <a:avLst/>
              </a:prstGeom>
              <a:blipFill rotWithShape="1">
                <a:blip r:embed="rId4"/>
                <a:stretch>
                  <a:fillRect t="-8333" r="-10236" b="-26667"/>
                </a:stretch>
              </a:blipFill>
            </p:spPr>
            <p:txBody>
              <a:bodyPr/>
              <a:lstStyle/>
              <a:p>
                <a:r>
                  <a:rPr lang="en-US">
                    <a:noFill/>
                  </a:rPr>
                  <a:t> </a:t>
                </a:r>
              </a:p>
            </p:txBody>
          </p:sp>
        </mc:Fallback>
      </mc:AlternateContent>
      <p:sp>
        <p:nvSpPr>
          <p:cNvPr id="4" name="TextBox 3"/>
          <p:cNvSpPr txBox="1"/>
          <p:nvPr/>
        </p:nvSpPr>
        <p:spPr>
          <a:xfrm>
            <a:off x="1762125" y="6178034"/>
            <a:ext cx="5092676" cy="369332"/>
          </a:xfrm>
          <a:prstGeom prst="rect">
            <a:avLst/>
          </a:prstGeom>
          <a:solidFill>
            <a:schemeClr val="accent2">
              <a:lumMod val="20000"/>
              <a:lumOff val="80000"/>
            </a:schemeClr>
          </a:solidFill>
          <a:ln>
            <a:solidFill>
              <a:schemeClr val="tx1"/>
            </a:solidFill>
          </a:ln>
        </p:spPr>
        <p:txBody>
          <a:bodyPr wrap="none" rtlCol="0">
            <a:spAutoFit/>
          </a:bodyPr>
          <a:lstStyle/>
          <a:p>
            <a:r>
              <a:rPr lang="en-US" dirty="0"/>
              <a:t>Now proceed similar to the proof for </a:t>
            </a:r>
            <a:r>
              <a:rPr lang="en-US" b="1" dirty="0">
                <a:solidFill>
                  <a:srgbClr val="C00000"/>
                </a:solidFill>
              </a:rPr>
              <a:t>Theorem (a) </a:t>
            </a:r>
            <a:r>
              <a:rPr lang="en-US" b="1" dirty="0">
                <a:sym typeface="Wingdings" pitchFamily="2" charset="2"/>
              </a:rPr>
              <a:t></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905000" y="5404366"/>
                <a:ext cx="5156283"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Since </a:t>
                </a:r>
                <a14:m>
                  <m:oMath xmlns:m="http://schemas.openxmlformats.org/officeDocument/2006/math">
                    <m:sSup>
                      <m:sSupPr>
                        <m:ctrlPr>
                          <a:rPr lang="en-US" b="1" i="1">
                            <a:latin typeface="Cambria Math" panose="02040503050406030204" pitchFamily="18" charset="0"/>
                          </a:rPr>
                        </m:ctrlPr>
                      </m:sSupPr>
                      <m:e>
                        <m:r>
                          <a:rPr lang="en-US" b="1" i="1">
                            <a:solidFill>
                              <a:srgbClr val="0070C0"/>
                            </a:solidFill>
                            <a:latin typeface="Cambria Math"/>
                          </a:rPr>
                          <m:t>𝒆</m:t>
                        </m:r>
                      </m:e>
                      <m:sup>
                        <m:r>
                          <a:rPr lang="en-US" b="1" i="1">
                            <a:solidFill>
                              <a:srgbClr val="0070C0"/>
                            </a:solidFill>
                            <a:latin typeface="Cambria Math"/>
                          </a:rPr>
                          <m:t>𝒕</m:t>
                        </m:r>
                        <m:r>
                          <a:rPr lang="en-US" b="1" i="1" smtClean="0">
                            <a:latin typeface="Cambria Math"/>
                          </a:rPr>
                          <m:t>𝒙</m:t>
                        </m:r>
                      </m:sup>
                    </m:sSup>
                  </m:oMath>
                </a14:m>
                <a:r>
                  <a:rPr lang="en-US" dirty="0"/>
                  <a:t> is strictly </a:t>
                </a:r>
                <a:r>
                  <a:rPr lang="en-US" dirty="0">
                    <a:solidFill>
                      <a:srgbClr val="C00000"/>
                    </a:solidFill>
                  </a:rPr>
                  <a:t>decreasing</a:t>
                </a:r>
                <a:r>
                  <a:rPr lang="en-US" dirty="0"/>
                  <a:t> function of </a:t>
                </a:r>
                <a14:m>
                  <m:oMath xmlns:m="http://schemas.openxmlformats.org/officeDocument/2006/math">
                    <m:r>
                      <a:rPr lang="en-US" b="1" i="1">
                        <a:latin typeface="Cambria Math"/>
                      </a:rPr>
                      <m:t>𝒙</m:t>
                    </m:r>
                  </m:oMath>
                </a14:m>
                <a:r>
                  <a:rPr lang="en-US" dirty="0"/>
                  <a:t> for </a:t>
                </a:r>
                <a14:m>
                  <m:oMath xmlns:m="http://schemas.openxmlformats.org/officeDocument/2006/math">
                    <m:r>
                      <a:rPr lang="en-US" b="1" i="1">
                        <a:solidFill>
                          <a:srgbClr val="0070C0"/>
                        </a:solidFill>
                        <a:latin typeface="Cambria Math"/>
                      </a:rPr>
                      <m:t>𝒕</m:t>
                    </m:r>
                    <m:r>
                      <a:rPr lang="en-US" b="1" i="1">
                        <a:solidFill>
                          <a:srgbClr val="0070C0"/>
                        </a:solidFill>
                        <a:latin typeface="Cambria Math"/>
                      </a:rPr>
                      <m:t>&lt;</m:t>
                    </m:r>
                    <m:r>
                      <a:rPr lang="en-US" b="1" i="1">
                        <a:solidFill>
                          <a:srgbClr val="0070C0"/>
                        </a:solidFill>
                        <a:latin typeface="Cambria Math"/>
                      </a:rPr>
                      <m:t>𝟎</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905000" y="5404366"/>
                <a:ext cx="5156283" cy="369332"/>
              </a:xfrm>
              <a:prstGeom prst="rect">
                <a:avLst/>
              </a:prstGeom>
              <a:blipFill rotWithShape="1">
                <a:blip r:embed="rId5"/>
                <a:stretch>
                  <a:fillRect l="-945" t="-6452" r="-1063" b="-24194"/>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4565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randombar(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randombar(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8" grpId="1" animBg="1"/>
      <p:bldP spid="9" grpId="0"/>
      <p:bldP spid="10" grpId="0" animBg="1"/>
      <p:bldP spid="4" grpId="0" animBg="1"/>
      <p:bldP spid="5" grpId="0" animBg="1"/>
      <p:bldP spid="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000" b="1" dirty="0">
                    <a:solidFill>
                      <a:srgbClr val="C00000"/>
                    </a:solidFill>
                  </a:rPr>
                  <a:t>Do not forget :</a:t>
                </a:r>
              </a:p>
              <a:p>
                <a:pPr marL="0" indent="0" algn="ctr">
                  <a:buNone/>
                </a:pPr>
                <a:endParaRPr lang="en-US" sz="2000" b="1" dirty="0"/>
              </a:p>
              <a:p>
                <a:pPr marL="0" indent="0" algn="ctr">
                  <a:buNone/>
                </a:pPr>
                <a:endParaRPr lang="en-US" sz="2000" b="1" dirty="0"/>
              </a:p>
              <a:p>
                <a:pPr marL="0" indent="0" algn="ctr">
                  <a:buNone/>
                </a:pPr>
                <a:r>
                  <a:rPr lang="en-US" sz="2000" b="1" dirty="0"/>
                  <a:t>Where to use this bound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given random variable </a:t>
                </a:r>
                <a:r>
                  <a:rPr lang="en-US" sz="2000" b="1" dirty="0"/>
                  <a:t>X</a:t>
                </a:r>
                <a:r>
                  <a:rPr lang="en-US" sz="2000" dirty="0"/>
                  <a:t> can be expressed as </a:t>
                </a:r>
              </a:p>
              <a:p>
                <a:pPr marL="0" indent="0">
                  <a:buNone/>
                </a:pPr>
                <a:r>
                  <a:rPr lang="en-US" sz="2000" dirty="0"/>
                  <a:t>	a sum of </a:t>
                </a:r>
                <a14:m>
                  <m:oMath xmlns:m="http://schemas.openxmlformats.org/officeDocument/2006/math">
                    <m:r>
                      <a:rPr lang="en-US" sz="2000" b="1" i="1" dirty="0" smtClean="0">
                        <a:solidFill>
                          <a:srgbClr val="0070C0"/>
                        </a:solidFill>
                        <a:latin typeface="Cambria Math"/>
                      </a:rPr>
                      <m:t>𝒏</m:t>
                    </m:r>
                  </m:oMath>
                </a14:m>
                <a:r>
                  <a:rPr lang="en-US" sz="2000" dirty="0"/>
                  <a:t> mutually </a:t>
                </a:r>
                <a:r>
                  <a:rPr lang="en-US" sz="2000" u="sng" dirty="0"/>
                  <a:t>independent</a:t>
                </a:r>
                <a:r>
                  <a:rPr lang="en-US" sz="2000" dirty="0"/>
                  <a:t> Bernoulli random variables.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Tree>
    <p:extLst>
      <p:ext uri="{BB962C8B-B14F-4D97-AF65-F5344CB8AC3E}">
        <p14:creationId xmlns:p14="http://schemas.microsoft.com/office/powerpoint/2010/main" val="364263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B050"/>
                </a:solidFill>
              </a:rPr>
              <a:t>Homework 1</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pPr marL="0" indent="0">
                  <a:buNone/>
                </a:pPr>
                <a:r>
                  <a:rPr lang="en-US" sz="1800" b="1" dirty="0">
                    <a:solidFill>
                      <a:srgbClr val="7030A0"/>
                    </a:solidFill>
                  </a:rPr>
                  <a:t>Using </a:t>
                </a:r>
                <a:r>
                  <a:rPr lang="en-US" sz="1800" b="1" dirty="0" err="1">
                    <a:solidFill>
                      <a:srgbClr val="7030A0"/>
                    </a:solidFill>
                  </a:rPr>
                  <a:t>Chernoff</a:t>
                </a:r>
                <a:r>
                  <a:rPr lang="en-US" sz="1800" b="1" dirty="0">
                    <a:solidFill>
                      <a:srgbClr val="7030A0"/>
                    </a:solidFill>
                  </a:rPr>
                  <a:t> bound</a:t>
                </a:r>
                <a:r>
                  <a:rPr lang="en-US" sz="1800" dirty="0"/>
                  <a:t>:</a:t>
                </a:r>
              </a:p>
              <a:p>
                <a:pPr marL="0" indent="0">
                  <a:buNone/>
                </a:pPr>
                <a:endParaRPr lang="en-US" sz="1800" dirty="0"/>
              </a:p>
              <a:p>
                <a:pPr marL="0" indent="0">
                  <a:buNone/>
                </a:pPr>
                <a:endParaRPr lang="en-US" sz="1800" dirty="0"/>
              </a:p>
              <a:p>
                <a:pPr marL="0" indent="0">
                  <a:buNone/>
                </a:pPr>
                <a:r>
                  <a:rPr lang="en-US" sz="1800" b="1" dirty="0">
                    <a:solidFill>
                      <a:srgbClr val="0070C0"/>
                    </a:solidFill>
                  </a:rPr>
                  <a:t>1</a:t>
                </a:r>
                <a:r>
                  <a:rPr lang="en-US" sz="1800" dirty="0"/>
                  <a:t>.</a:t>
                </a:r>
              </a:p>
              <a:p>
                <a:pPr marL="0" indent="0">
                  <a:buNone/>
                </a:pPr>
                <a:r>
                  <a:rPr lang="en-US" sz="1800" dirty="0"/>
                  <a:t>A coin is tossed </a:t>
                </a:r>
                <a14:m>
                  <m:oMath xmlns:m="http://schemas.openxmlformats.org/officeDocument/2006/math">
                    <m:r>
                      <a:rPr lang="en-US" sz="1800" b="1" i="1" dirty="0">
                        <a:solidFill>
                          <a:srgbClr val="0070C0"/>
                        </a:solidFill>
                        <a:latin typeface="Cambria Math"/>
                      </a:rPr>
                      <m:t>𝒏</m:t>
                    </m:r>
                  </m:oMath>
                </a14:m>
                <a:r>
                  <a:rPr lang="en-US" sz="1800" dirty="0"/>
                  <a:t> times. Compute the smallest </a:t>
                </a:r>
                <a14:m>
                  <m:oMath xmlns:m="http://schemas.openxmlformats.org/officeDocument/2006/math">
                    <m:r>
                      <a:rPr lang="en-US" sz="1800" b="1" i="1">
                        <a:solidFill>
                          <a:srgbClr val="0070C0"/>
                        </a:solidFill>
                        <a:latin typeface="Cambria Math"/>
                      </a:rPr>
                      <m:t>𝜹</m:t>
                    </m:r>
                  </m:oMath>
                </a14:m>
                <a:r>
                  <a:rPr lang="en-US" sz="1800" dirty="0"/>
                  <a:t> such that </a:t>
                </a:r>
              </a:p>
              <a:p>
                <a:pPr marL="0" indent="0">
                  <a:buNone/>
                </a:pPr>
                <a:r>
                  <a:rPr lang="en-US" sz="1800" dirty="0"/>
                  <a:t>Probability heads in </a:t>
                </a:r>
                <a14:m>
                  <m:oMath xmlns:m="http://schemas.openxmlformats.org/officeDocument/2006/math">
                    <m:r>
                      <a:rPr lang="en-US" sz="1800" b="1" i="1" dirty="0">
                        <a:solidFill>
                          <a:srgbClr val="0070C0"/>
                        </a:solidFill>
                        <a:latin typeface="Cambria Math"/>
                      </a:rPr>
                      <m:t>𝒏</m:t>
                    </m:r>
                  </m:oMath>
                </a14:m>
                <a:r>
                  <a:rPr lang="en-US" sz="1800" dirty="0"/>
                  <a:t> tosses exceed </a:t>
                </a:r>
                <a14:m>
                  <m:oMath xmlns:m="http://schemas.openxmlformats.org/officeDocument/2006/math">
                    <m:f>
                      <m:fPr>
                        <m:ctrlPr>
                          <a:rPr lang="en-US" sz="1800" b="1" i="1" dirty="0" smtClean="0">
                            <a:solidFill>
                              <a:srgbClr val="0070C0"/>
                            </a:solidFill>
                            <a:latin typeface="Cambria Math" panose="02040503050406030204" pitchFamily="18" charset="0"/>
                          </a:rPr>
                        </m:ctrlPr>
                      </m:fPr>
                      <m:num>
                        <m:r>
                          <a:rPr lang="en-US" sz="1800" b="1" i="1" dirty="0" smtClean="0">
                            <a:solidFill>
                              <a:srgbClr val="0070C0"/>
                            </a:solidFill>
                            <a:latin typeface="Cambria Math"/>
                          </a:rPr>
                          <m:t>𝒏</m:t>
                        </m:r>
                      </m:num>
                      <m:den>
                        <m:r>
                          <a:rPr lang="en-US" sz="1800" b="1" i="1" dirty="0" smtClean="0">
                            <a:solidFill>
                              <a:srgbClr val="0070C0"/>
                            </a:solidFill>
                            <a:latin typeface="Cambria Math"/>
                          </a:rPr>
                          <m:t>𝟐</m:t>
                        </m:r>
                      </m:den>
                    </m:f>
                    <m:r>
                      <a:rPr lang="en-US" sz="1800" b="1" i="1" dirty="0" smtClean="0">
                        <a:solidFill>
                          <a:srgbClr val="0070C0"/>
                        </a:solidFill>
                        <a:latin typeface="Cambria Math"/>
                      </a:rPr>
                      <m:t>(</m:t>
                    </m:r>
                    <m:r>
                      <a:rPr lang="en-US" sz="1800" b="1" i="1" dirty="0" smtClean="0">
                        <a:solidFill>
                          <a:srgbClr val="0070C0"/>
                        </a:solidFill>
                        <a:latin typeface="Cambria Math"/>
                      </a:rPr>
                      <m:t>𝟏</m:t>
                    </m:r>
                    <m:r>
                      <a:rPr lang="en-US" sz="1800" b="1" i="1" dirty="0" smtClean="0">
                        <a:solidFill>
                          <a:srgbClr val="0070C0"/>
                        </a:solidFill>
                        <a:latin typeface="Cambria Math"/>
                      </a:rPr>
                      <m:t>+</m:t>
                    </m:r>
                    <m:r>
                      <a:rPr lang="en-US" sz="1800" b="1" i="1" dirty="0" smtClean="0">
                        <a:solidFill>
                          <a:srgbClr val="0070C0"/>
                        </a:solidFill>
                        <a:latin typeface="Cambria Math"/>
                      </a:rPr>
                      <m:t>𝜹</m:t>
                    </m:r>
                    <m:r>
                      <a:rPr lang="en-US" sz="1800" b="1" i="1" dirty="0" smtClean="0">
                        <a:solidFill>
                          <a:srgbClr val="0070C0"/>
                        </a:solidFill>
                        <a:latin typeface="Cambria Math"/>
                      </a:rPr>
                      <m:t>)</m:t>
                    </m:r>
                  </m:oMath>
                </a14:m>
                <a:r>
                  <a:rPr lang="en-US" sz="1800" b="1" dirty="0">
                    <a:solidFill>
                      <a:srgbClr val="0070C0"/>
                    </a:solidFill>
                  </a:rPr>
                  <a:t> </a:t>
                </a:r>
              </a:p>
              <a:p>
                <a:pPr marL="0" indent="0">
                  <a:buNone/>
                </a:pPr>
                <a:endParaRPr lang="en-US" sz="1800" dirty="0"/>
              </a:p>
              <a:p>
                <a:pPr marL="0" indent="0">
                  <a:buNone/>
                </a:pPr>
                <a:endParaRPr lang="en-US" sz="1800" dirty="0"/>
              </a:p>
              <a:p>
                <a:pPr marL="0" indent="0">
                  <a:buNone/>
                </a:pPr>
                <a:r>
                  <a:rPr lang="en-US" sz="1800" b="1" dirty="0">
                    <a:solidFill>
                      <a:srgbClr val="0070C0"/>
                    </a:solidFill>
                  </a:rPr>
                  <a:t>2.</a:t>
                </a:r>
              </a:p>
              <a:p>
                <a:pPr marL="0" indent="0">
                  <a:buNone/>
                </a:pPr>
                <a:r>
                  <a:rPr lang="en-US" sz="1800" dirty="0"/>
                  <a:t>A coin is tossed </a:t>
                </a:r>
                <a14:m>
                  <m:oMath xmlns:m="http://schemas.openxmlformats.org/officeDocument/2006/math">
                    <m:r>
                      <a:rPr lang="en-US" sz="1800" b="1" i="1" dirty="0">
                        <a:solidFill>
                          <a:srgbClr val="0070C0"/>
                        </a:solidFill>
                        <a:latin typeface="Cambria Math"/>
                      </a:rPr>
                      <m:t>𝒏</m:t>
                    </m:r>
                  </m:oMath>
                </a14:m>
                <a:r>
                  <a:rPr lang="en-US" sz="1800" dirty="0"/>
                  <a:t> times. Compute the smallest </a:t>
                </a:r>
                <a14:m>
                  <m:oMath xmlns:m="http://schemas.openxmlformats.org/officeDocument/2006/math">
                    <m:r>
                      <a:rPr lang="en-US" sz="1800" b="1" i="1">
                        <a:solidFill>
                          <a:srgbClr val="0070C0"/>
                        </a:solidFill>
                        <a:latin typeface="Cambria Math"/>
                      </a:rPr>
                      <m:t>𝜹</m:t>
                    </m:r>
                  </m:oMath>
                </a14:m>
                <a:r>
                  <a:rPr lang="en-US" sz="1800" dirty="0"/>
                  <a:t> such that </a:t>
                </a:r>
              </a:p>
              <a:p>
                <a:pPr marL="0" indent="0">
                  <a:buNone/>
                </a:pPr>
                <a:r>
                  <a:rPr lang="en-US" sz="1800" dirty="0"/>
                  <a:t>Probability heads in </a:t>
                </a:r>
                <a14:m>
                  <m:oMath xmlns:m="http://schemas.openxmlformats.org/officeDocument/2006/math">
                    <m:r>
                      <a:rPr lang="en-US" sz="1800" b="1" i="1" dirty="0">
                        <a:solidFill>
                          <a:srgbClr val="0070C0"/>
                        </a:solidFill>
                        <a:latin typeface="Cambria Math"/>
                      </a:rPr>
                      <m:t>𝒏</m:t>
                    </m:r>
                  </m:oMath>
                </a14:m>
                <a:r>
                  <a:rPr lang="en-US" sz="1800" dirty="0"/>
                  <a:t> tosses is less than </a:t>
                </a:r>
                <a14:m>
                  <m:oMath xmlns:m="http://schemas.openxmlformats.org/officeDocument/2006/math">
                    <m:f>
                      <m:fPr>
                        <m:ctrlPr>
                          <a:rPr lang="en-US" sz="1800" b="1" i="1" dirty="0">
                            <a:solidFill>
                              <a:srgbClr val="0070C0"/>
                            </a:solidFill>
                            <a:latin typeface="Cambria Math" panose="02040503050406030204" pitchFamily="18" charset="0"/>
                          </a:rPr>
                        </m:ctrlPr>
                      </m:fPr>
                      <m:num>
                        <m:r>
                          <a:rPr lang="en-US" sz="1800" b="1" i="1" dirty="0">
                            <a:solidFill>
                              <a:srgbClr val="0070C0"/>
                            </a:solidFill>
                            <a:latin typeface="Cambria Math"/>
                          </a:rPr>
                          <m:t>𝒏</m:t>
                        </m:r>
                      </m:num>
                      <m:den>
                        <m:r>
                          <a:rPr lang="en-US" sz="1800" b="1" i="1" dirty="0">
                            <a:solidFill>
                              <a:srgbClr val="0070C0"/>
                            </a:solidFill>
                            <a:latin typeface="Cambria Math"/>
                          </a:rPr>
                          <m:t>𝟐</m:t>
                        </m:r>
                      </m:den>
                    </m:f>
                    <m:r>
                      <a:rPr lang="en-US" sz="1800" b="1" i="1" dirty="0">
                        <a:solidFill>
                          <a:srgbClr val="0070C0"/>
                        </a:solidFill>
                        <a:latin typeface="Cambria Math"/>
                      </a:rPr>
                      <m:t>(</m:t>
                    </m:r>
                    <m:r>
                      <a:rPr lang="en-US" sz="1800" b="1" i="1" dirty="0">
                        <a:solidFill>
                          <a:srgbClr val="0070C0"/>
                        </a:solidFill>
                        <a:latin typeface="Cambria Math"/>
                      </a:rPr>
                      <m:t>𝟏</m:t>
                    </m:r>
                    <m:r>
                      <a:rPr lang="en-US" sz="1800" b="1" i="1" dirty="0" smtClean="0">
                        <a:solidFill>
                          <a:srgbClr val="0070C0"/>
                        </a:solidFill>
                        <a:latin typeface="Cambria Math"/>
                      </a:rPr>
                      <m:t>−</m:t>
                    </m:r>
                    <m:r>
                      <a:rPr lang="en-US" sz="1800" b="1" i="1" dirty="0">
                        <a:solidFill>
                          <a:srgbClr val="0070C0"/>
                        </a:solidFill>
                        <a:latin typeface="Cambria Math"/>
                      </a:rPr>
                      <m:t>𝜹</m:t>
                    </m:r>
                    <m:r>
                      <a:rPr lang="en-US" sz="1800" b="1" i="1" dirty="0">
                        <a:solidFill>
                          <a:srgbClr val="0070C0"/>
                        </a:solidFill>
                        <a:latin typeface="Cambria Math"/>
                      </a:rPr>
                      <m:t>)</m:t>
                    </m:r>
                  </m:oMath>
                </a14:m>
                <a:r>
                  <a:rPr lang="en-US" sz="1800" b="1" dirty="0">
                    <a:solidFill>
                      <a:srgbClr val="0070C0"/>
                    </a:solidFill>
                  </a:rPr>
                  <a:t> </a:t>
                </a:r>
              </a:p>
              <a:p>
                <a:pPr marL="0" indent="0">
                  <a:buNone/>
                </a:pPr>
                <a:endParaRPr lang="en-US" sz="1800" dirty="0"/>
              </a:p>
              <a:p>
                <a:pPr marL="0" indent="0">
                  <a:buNone/>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1111" t="-674" b="-5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91111" y="3200400"/>
                <a:ext cx="623889" cy="612732"/>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𝟏</m:t>
                          </m:r>
                        </m:num>
                        <m:den>
                          <m:r>
                            <a:rPr lang="en-US" b="1" i="1" smtClean="0">
                              <a:solidFill>
                                <a:srgbClr val="0070C0"/>
                              </a:solidFill>
                              <a:latin typeface="Cambria Math"/>
                            </a:rPr>
                            <m:t>𝒏</m:t>
                          </m:r>
                        </m:den>
                      </m:f>
                    </m:oMath>
                  </m:oMathPara>
                </a14:m>
                <a:endParaRPr lang="en-US" b="1" dirty="0"/>
              </a:p>
            </p:txBody>
          </p:sp>
        </mc:Choice>
        <mc:Fallback xmlns="">
          <p:sp>
            <p:nvSpPr>
              <p:cNvPr id="6" name="TextBox 5"/>
              <p:cNvSpPr txBox="1">
                <a:spLocks noRot="1" noChangeAspect="1" noMove="1" noResize="1" noEditPoints="1" noAdjustHandles="1" noChangeArrowheads="1" noChangeShapeType="1" noTextEdit="1"/>
              </p:cNvSpPr>
              <p:nvPr/>
            </p:nvSpPr>
            <p:spPr>
              <a:xfrm>
                <a:off x="5091111" y="3200400"/>
                <a:ext cx="623889" cy="612732"/>
              </a:xfrm>
              <a:prstGeom prst="rect">
                <a:avLst/>
              </a:prstGeom>
              <a:blipFill rotWithShape="1">
                <a:blip r:embed="rId3"/>
                <a:stretch>
                  <a:fillRect r="-12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34000" y="4953000"/>
                <a:ext cx="623889" cy="612732"/>
              </a:xfrm>
              <a:prstGeom prst="rect">
                <a:avLst/>
              </a:prstGeom>
              <a:solidFill>
                <a:srgbClr val="FFC0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𝟏</m:t>
                          </m:r>
                        </m:num>
                        <m:den>
                          <m:r>
                            <a:rPr lang="en-US" b="1" i="1" smtClean="0">
                              <a:solidFill>
                                <a:srgbClr val="0070C0"/>
                              </a:solidFill>
                              <a:latin typeface="Cambria Math"/>
                            </a:rPr>
                            <m:t>𝒏</m:t>
                          </m:r>
                        </m:den>
                      </m:f>
                    </m:oMath>
                  </m:oMathPara>
                </a14:m>
                <a:endParaRPr 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5334000" y="4953000"/>
                <a:ext cx="623889" cy="612732"/>
              </a:xfrm>
              <a:prstGeom prst="rect">
                <a:avLst/>
              </a:prstGeom>
              <a:blipFill rotWithShape="1">
                <a:blip r:embed="rId4"/>
                <a:stretch>
                  <a:fillRect r="-12745"/>
                </a:stretch>
              </a:blipFill>
            </p:spPr>
            <p:txBody>
              <a:bodyPr/>
              <a:lstStyle/>
              <a:p>
                <a:r>
                  <a:rPr lang="en-US">
                    <a:noFill/>
                  </a:rPr>
                  <a:t> </a:t>
                </a:r>
              </a:p>
            </p:txBody>
          </p:sp>
        </mc:Fallback>
      </mc:AlternateContent>
    </p:spTree>
    <p:extLst>
      <p:ext uri="{BB962C8B-B14F-4D97-AF65-F5344CB8AC3E}">
        <p14:creationId xmlns:p14="http://schemas.microsoft.com/office/powerpoint/2010/main" val="28063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500"/>
                                        <p:tgtEl>
                                          <p:spTgt spid="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B050"/>
                </a:solidFill>
              </a:rPr>
              <a:t>Homework</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pPr marL="0" indent="0">
                  <a:buNone/>
                </a:pPr>
                <a:endParaRPr lang="en-US" sz="2400" dirty="0"/>
              </a:p>
              <a:p>
                <a:pPr marL="457200" indent="-457200">
                  <a:buFont typeface="+mj-lt"/>
                  <a:buAutoNum type="arabicPeriod"/>
                </a:pPr>
                <a:r>
                  <a:rPr lang="en-US" sz="2000" dirty="0"/>
                  <a:t>Ponder over the entire proof of </a:t>
                </a:r>
                <a:r>
                  <a:rPr lang="en-US" sz="2000" b="1" dirty="0" err="1"/>
                  <a:t>Chernoff</a:t>
                </a:r>
                <a:r>
                  <a:rPr lang="en-US" sz="2000" dirty="0" err="1"/>
                  <a:t>’s</a:t>
                </a:r>
                <a:r>
                  <a:rPr lang="en-US" sz="2000" dirty="0"/>
                  <a:t> bound.</a:t>
                </a:r>
              </a:p>
              <a:p>
                <a:pPr marL="457200" indent="-457200">
                  <a:buFont typeface="+mj-lt"/>
                  <a:buAutoNum type="arabicPeriod"/>
                </a:pPr>
                <a:r>
                  <a:rPr lang="en-US" sz="2000" dirty="0"/>
                  <a:t>Try to find the usefulness of each </a:t>
                </a:r>
                <a:r>
                  <a:rPr lang="en-US" sz="2000" b="1" dirty="0"/>
                  <a:t>tool</a:t>
                </a:r>
                <a:r>
                  <a:rPr lang="en-US" sz="2000" dirty="0"/>
                  <a:t> that was used.</a:t>
                </a:r>
              </a:p>
              <a:p>
                <a:pPr marL="457200" indent="-457200">
                  <a:buFont typeface="+mj-lt"/>
                  <a:buAutoNum type="arabicPeriod"/>
                </a:pPr>
                <a:r>
                  <a:rPr lang="en-US" sz="2000" dirty="0"/>
                  <a:t>Can you see the importance of  studying the random variable </a:t>
                </a:r>
                <a14:m>
                  <m:oMath xmlns:m="http://schemas.openxmlformats.org/officeDocument/2006/math">
                    <m:sSup>
                      <m:sSupPr>
                        <m:ctrlPr>
                          <a:rPr lang="en-US" sz="2000" b="1" i="1">
                            <a:latin typeface="Cambria Math" panose="02040503050406030204" pitchFamily="18" charset="0"/>
                          </a:rPr>
                        </m:ctrlPr>
                      </m:sSupPr>
                      <m:e>
                        <m:r>
                          <a:rPr lang="en-US" sz="2000" b="1" i="1">
                            <a:solidFill>
                              <a:srgbClr val="0070C0"/>
                            </a:solidFill>
                            <a:latin typeface="Cambria Math"/>
                          </a:rPr>
                          <m:t>𝒆</m:t>
                        </m:r>
                      </m:e>
                      <m:sup>
                        <m:r>
                          <a:rPr lang="en-US" sz="2000" b="1" i="1">
                            <a:solidFill>
                              <a:srgbClr val="0070C0"/>
                            </a:solidFill>
                            <a:latin typeface="Cambria Math"/>
                          </a:rPr>
                          <m:t>𝒕</m:t>
                        </m:r>
                        <m:r>
                          <a:rPr lang="en-US" sz="2000" b="1" i="1">
                            <a:latin typeface="Cambria Math"/>
                          </a:rPr>
                          <m:t>𝑿</m:t>
                        </m:r>
                      </m:sup>
                    </m:sSup>
                  </m:oMath>
                </a14:m>
                <a:r>
                  <a:rPr lang="en-US" sz="2000" dirty="0"/>
                  <a:t> instead of  </a:t>
                </a:r>
                <a14:m>
                  <m:oMath xmlns:m="http://schemas.openxmlformats.org/officeDocument/2006/math">
                    <m:r>
                      <a:rPr lang="en-US" sz="2000" b="1" i="1">
                        <a:latin typeface="Cambria Math"/>
                      </a:rPr>
                      <m:t>𝑿</m:t>
                    </m:r>
                  </m:oMath>
                </a14:m>
                <a:r>
                  <a:rPr lang="en-US" sz="2000" dirty="0"/>
                  <a:t> ?</a:t>
                </a:r>
              </a:p>
              <a:p>
                <a:pPr marL="457200" indent="-457200">
                  <a:buFont typeface="+mj-lt"/>
                  <a:buAutoNum type="arabicPeriod"/>
                </a:pPr>
                <a:r>
                  <a:rPr lang="en-US" sz="2000" dirty="0"/>
                  <a:t>Isn’t the entire proof </a:t>
                </a:r>
                <a:r>
                  <a:rPr lang="en-US" sz="2000" b="1" dirty="0"/>
                  <a:t>amazing</a:t>
                </a:r>
                <a:r>
                  <a:rPr lang="en-US" sz="2000" dirty="0"/>
                  <a:t> ?</a:t>
                </a:r>
              </a:p>
              <a:p>
                <a:pPr marL="457200" indent="-457200">
                  <a:buFont typeface="+mj-lt"/>
                  <a:buAutoNum type="arabicPeriod"/>
                </a:pPr>
                <a:r>
                  <a:rPr lang="en-US" sz="2000" dirty="0"/>
                  <a:t>Isn’t the final result very </a:t>
                </a:r>
                <a:r>
                  <a:rPr lang="en-US" sz="2000" b="1" dirty="0"/>
                  <a:t>powerful</a:t>
                </a:r>
                <a:r>
                  <a:rPr lang="en-US" sz="2000" dirty="0"/>
                  <a:t> ?</a:t>
                </a:r>
              </a:p>
              <a:p>
                <a:pPr marL="457200" indent="-457200">
                  <a:buFont typeface="+mj-lt"/>
                  <a:buAutoNum type="arabicPeriod"/>
                </a:pPr>
                <a:r>
                  <a:rPr lang="en-US" sz="2000" dirty="0"/>
                  <a:t>Most of these tools used in the proof are quite generic and can be used to derive similar bounds for other random variables. Try to internalize them…</a:t>
                </a:r>
              </a:p>
              <a:p>
                <a:pPr marL="0" indent="0">
                  <a:buNone/>
                </a:pP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2"/>
                <a:stretch>
                  <a:fillRect l="-1111" t="-1078" r="-593"/>
                </a:stretch>
              </a:blipFill>
            </p:spPr>
            <p:txBody>
              <a:bodyPr/>
              <a:lstStyle/>
              <a:p>
                <a:r>
                  <a:rPr lang="en-US">
                    <a:noFill/>
                  </a:rPr>
                  <a:t> </a:t>
                </a:r>
              </a:p>
            </p:txBody>
          </p:sp>
        </mc:Fallback>
      </mc:AlternateContent>
    </p:spTree>
    <p:extLst>
      <p:ext uri="{BB962C8B-B14F-4D97-AF65-F5344CB8AC3E}">
        <p14:creationId xmlns:p14="http://schemas.microsoft.com/office/powerpoint/2010/main" val="267152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B68-7591-8247-883D-8A8EAA974BBB}"/>
              </a:ext>
            </a:extLst>
          </p:cNvPr>
          <p:cNvSpPr>
            <a:spLocks noGrp="1"/>
          </p:cNvSpPr>
          <p:nvPr>
            <p:ph type="title"/>
          </p:nvPr>
        </p:nvSpPr>
        <p:spPr/>
        <p:txBody>
          <a:bodyPr/>
          <a:lstStyle/>
          <a:p>
            <a:r>
              <a:rPr lang="en-US" b="1" dirty="0">
                <a:solidFill>
                  <a:srgbClr val="339933"/>
                </a:solidFill>
              </a:rPr>
              <a:t>Homework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978DA5-5F93-6F46-B3E5-2FAAF4A738D6}"/>
                  </a:ext>
                </a:extLst>
              </p:cNvPr>
              <p:cNvSpPr>
                <a:spLocks noGrp="1"/>
              </p:cNvSpPr>
              <p:nvPr>
                <p:ph idx="1"/>
              </p:nvPr>
            </p:nvSpPr>
            <p:spPr/>
            <p:txBody>
              <a:bodyPr>
                <a:normAutofit/>
              </a:bodyPr>
              <a:lstStyle/>
              <a:p>
                <a:endParaRPr lang="en-US" sz="2000" dirty="0"/>
              </a:p>
              <a:p>
                <a:endParaRPr lang="en-US" sz="2000" dirty="0"/>
              </a:p>
              <a:p>
                <a:r>
                  <a:rPr lang="en-US" sz="2000" dirty="0"/>
                  <a:t>Suppose the discrete random walk is on a line that goes to infinity on either side of the origin. The random walk starts from the origin. Show that with high probability the distance of the particle from origin after </a:t>
                </a:r>
                <a14:m>
                  <m:oMath xmlns:m="http://schemas.openxmlformats.org/officeDocument/2006/math">
                    <m:r>
                      <a:rPr lang="en-US" sz="2000" i="1" smtClean="0">
                        <a:solidFill>
                          <a:srgbClr val="0070C0"/>
                        </a:solidFill>
                        <a:latin typeface="Cambria Math"/>
                      </a:rPr>
                      <m:t>𝑛</m:t>
                    </m:r>
                  </m:oMath>
                </a14:m>
                <a:r>
                  <a:rPr lang="en-US" sz="2000" dirty="0"/>
                  <a:t> steps will be </a:t>
                </a:r>
                <a14:m>
                  <m:oMath xmlns:m="http://schemas.openxmlformats.org/officeDocument/2006/math">
                    <m:r>
                      <a:rPr lang="en-US" sz="2000" b="1" i="1" smtClean="0">
                        <a:solidFill>
                          <a:schemeClr val="tx1"/>
                        </a:solidFill>
                        <a:latin typeface="Cambria Math" panose="02040503050406030204" pitchFamily="18" charset="0"/>
                      </a:rPr>
                      <m:t>𝑶</m:t>
                    </m:r>
                    <m:r>
                      <a:rPr lang="en-US" sz="2000" b="1" i="1" smtClean="0">
                        <a:solidFill>
                          <a:schemeClr val="tx1"/>
                        </a:solidFill>
                        <a:latin typeface="Cambria Math" panose="02040503050406030204" pitchFamily="18" charset="0"/>
                      </a:rPr>
                      <m:t>(</m:t>
                    </m:r>
                    <m:rad>
                      <m:radPr>
                        <m:degHide m:val="on"/>
                        <m:ctrlPr>
                          <a:rPr lang="en-US" sz="2000" b="0" i="1" smtClean="0">
                            <a:solidFill>
                              <a:srgbClr val="0070C0"/>
                            </a:solidFill>
                            <a:latin typeface="Cambria Math" panose="02040503050406030204" pitchFamily="18" charset="0"/>
                          </a:rPr>
                        </m:ctrlPr>
                      </m:radPr>
                      <m:deg/>
                      <m:e>
                        <m:r>
                          <a:rPr lang="en-US" sz="2000" i="1">
                            <a:solidFill>
                              <a:srgbClr val="0070C0"/>
                            </a:solidFill>
                            <a:latin typeface="Cambria Math"/>
                          </a:rPr>
                          <m:t>𝑛</m:t>
                        </m:r>
                        <m:r>
                          <m:rPr>
                            <m:sty m:val="p"/>
                          </m:rPr>
                          <a:rPr lang="en-US" sz="2000" b="0" i="0" smtClean="0">
                            <a:solidFill>
                              <a:schemeClr val="tx1"/>
                            </a:solidFill>
                            <a:latin typeface="Cambria Math" panose="02040503050406030204" pitchFamily="18" charset="0"/>
                          </a:rPr>
                          <m:t>log</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𝑛</m:t>
                        </m:r>
                      </m:e>
                    </m:rad>
                    <m:r>
                      <a:rPr lang="en-US" sz="2000" b="0" i="1" smtClean="0">
                        <a:solidFill>
                          <a:schemeClr val="tx1"/>
                        </a:solidFill>
                        <a:latin typeface="Cambria Math" panose="02040503050406030204" pitchFamily="18" charset="0"/>
                      </a:rPr>
                      <m:t>)</m:t>
                    </m:r>
                  </m:oMath>
                </a14:m>
                <a:r>
                  <a:rPr lang="en-US" sz="2000" dirty="0"/>
                  <a:t>. </a:t>
                </a:r>
              </a:p>
            </p:txBody>
          </p:sp>
        </mc:Choice>
        <mc:Fallback xmlns="">
          <p:sp>
            <p:nvSpPr>
              <p:cNvPr id="3" name="Content Placeholder 2">
                <a:extLst>
                  <a:ext uri="{FF2B5EF4-FFF2-40B4-BE49-F238E27FC236}">
                    <a16:creationId xmlns:a16="http://schemas.microsoft.com/office/drawing/2014/main" id="{AB978DA5-5F93-6F46-B3E5-2FAAF4A738D6}"/>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US">
                    <a:noFill/>
                  </a:rPr>
                  <a:t> </a:t>
                </a:r>
              </a:p>
            </p:txBody>
          </p:sp>
        </mc:Fallback>
      </mc:AlternateContent>
    </p:spTree>
    <p:extLst>
      <p:ext uri="{BB962C8B-B14F-4D97-AF65-F5344CB8AC3E}">
        <p14:creationId xmlns:p14="http://schemas.microsoft.com/office/powerpoint/2010/main" val="19391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2800" b="1" dirty="0">
                    <a:solidFill>
                      <a:srgbClr val="7030A0"/>
                    </a:solidFill>
                  </a:rPr>
                  <a:t>Tools for </a:t>
                </a:r>
                <a14:m>
                  <m:oMath xmlns:m="http://schemas.openxmlformats.org/officeDocument/2006/math">
                    <m:r>
                      <a:rPr lang="en-US" sz="2800" b="1">
                        <a:latin typeface="Cambria Math"/>
                      </a:rPr>
                      <m:t>𝐏</m:t>
                    </m:r>
                    <m:d>
                      <m:dPr>
                        <m:ctrlPr>
                          <a:rPr lang="en-US" sz="2800" b="1" i="1">
                            <a:latin typeface="Cambria Math" panose="02040503050406030204" pitchFamily="18" charset="0"/>
                          </a:rPr>
                        </m:ctrlPr>
                      </m:dPr>
                      <m:e>
                        <m:r>
                          <a:rPr lang="en-US" sz="2800" b="1" i="1">
                            <a:solidFill>
                              <a:srgbClr val="7030A0"/>
                            </a:solidFill>
                            <a:latin typeface="Cambria Math"/>
                          </a:rPr>
                          <m:t>𝑿</m:t>
                        </m:r>
                        <m:r>
                          <a:rPr lang="en-US" sz="2800" b="1" i="1">
                            <a:latin typeface="Cambria Math"/>
                          </a:rPr>
                          <m:t>≥</m:t>
                        </m:r>
                        <m:d>
                          <m:dPr>
                            <m:ctrlPr>
                              <a:rPr lang="en-US" sz="2800" b="1" i="1">
                                <a:latin typeface="Cambria Math" panose="02040503050406030204" pitchFamily="18" charset="0"/>
                              </a:rPr>
                            </m:ctrlPr>
                          </m:dPr>
                          <m:e>
                            <m:r>
                              <a:rPr lang="en-US" sz="2800" b="1" i="1">
                                <a:solidFill>
                                  <a:srgbClr val="0070C0"/>
                                </a:solidFill>
                                <a:latin typeface="Cambria Math"/>
                              </a:rPr>
                              <m:t>𝟏</m:t>
                            </m:r>
                            <m:r>
                              <a:rPr lang="en-US" sz="2800" b="1" i="1">
                                <a:latin typeface="Cambria Math"/>
                              </a:rPr>
                              <m:t>+</m:t>
                            </m:r>
                            <m:r>
                              <a:rPr lang="en-US" sz="2800" b="1" i="1">
                                <a:solidFill>
                                  <a:srgbClr val="0070C0"/>
                                </a:solidFill>
                                <a:latin typeface="Cambria Math"/>
                              </a:rPr>
                              <m:t>𝜹</m:t>
                            </m:r>
                          </m:e>
                        </m:d>
                        <m:r>
                          <a:rPr lang="en-US" sz="2800" b="1" i="0" smtClean="0">
                            <a:solidFill>
                              <a:schemeClr val="tx1"/>
                            </a:solidFill>
                            <a:latin typeface="Cambria Math"/>
                          </a:rPr>
                          <m:t>𝐄</m:t>
                        </m:r>
                        <m:r>
                          <a:rPr lang="en-US" sz="2800" b="1" i="1" smtClean="0">
                            <a:solidFill>
                              <a:schemeClr val="tx1"/>
                            </a:solidFill>
                            <a:latin typeface="Cambria Math"/>
                          </a:rPr>
                          <m:t>[</m:t>
                        </m:r>
                        <m:r>
                          <a:rPr lang="en-US" sz="2800" b="1" i="1" smtClean="0">
                            <a:solidFill>
                              <a:srgbClr val="7030A0"/>
                            </a:solidFill>
                            <a:latin typeface="Cambria Math"/>
                          </a:rPr>
                          <m:t>𝑿</m:t>
                        </m:r>
                        <m:r>
                          <a:rPr lang="en-US" sz="2800" b="1" i="1" smtClean="0">
                            <a:solidFill>
                              <a:schemeClr val="tx1"/>
                            </a:solidFill>
                            <a:latin typeface="Cambria Math"/>
                          </a:rPr>
                          <m:t>]</m:t>
                        </m:r>
                      </m:e>
                    </m:d>
                  </m:oMath>
                </a14:m>
                <a:endParaRPr lang="en-US" b="1" dirty="0">
                  <a:solidFill>
                    <a:srgbClr val="7030A0"/>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a:bodyPr>
          <a:lstStyle/>
          <a:p>
            <a:endParaRPr lang="en-US" sz="2400" b="1" dirty="0"/>
          </a:p>
          <a:p>
            <a:r>
              <a:rPr lang="en-US" sz="2400" b="1" dirty="0"/>
              <a:t>Markov</a:t>
            </a:r>
            <a:r>
              <a:rPr lang="en-US" sz="2400" dirty="0"/>
              <a:t>’s Inequality </a:t>
            </a:r>
          </a:p>
          <a:p>
            <a:endParaRPr lang="en-US" sz="2400" dirty="0"/>
          </a:p>
          <a:p>
            <a:r>
              <a:rPr lang="en-US" sz="2400" b="1" dirty="0" err="1"/>
              <a:t>Chebyshev</a:t>
            </a:r>
            <a:r>
              <a:rPr lang="en-US" sz="2400" dirty="0" err="1"/>
              <a:t>’s</a:t>
            </a:r>
            <a:r>
              <a:rPr lang="en-US" sz="2400" dirty="0"/>
              <a:t> Inequality</a:t>
            </a:r>
          </a:p>
          <a:p>
            <a:endParaRPr lang="en-US" sz="2400" b="1" dirty="0"/>
          </a:p>
          <a:p>
            <a:r>
              <a:rPr lang="en-US" sz="2400" b="1" dirty="0" err="1"/>
              <a:t>Chernoff</a:t>
            </a:r>
            <a:r>
              <a:rPr lang="en-US" sz="2400" dirty="0"/>
              <a:t> bound</a:t>
            </a:r>
          </a:p>
          <a:p>
            <a:pPr marL="0" indent="0">
              <a:buNone/>
            </a:pPr>
            <a:endParaRPr lang="en-US" sz="2400" dirty="0"/>
          </a:p>
          <a:p>
            <a:pPr marL="0" indent="0">
              <a:buNone/>
            </a:pPr>
            <a:r>
              <a:rPr lang="en-US" sz="2000" dirty="0"/>
              <a:t> </a:t>
            </a:r>
          </a:p>
          <a:p>
            <a:pPr marL="0" indent="0">
              <a:buNone/>
            </a:pPr>
            <a:endParaRPr lang="en-US" sz="2000" dirty="0"/>
          </a:p>
        </p:txBody>
      </p:sp>
      <p:sp>
        <p:nvSpPr>
          <p:cNvPr id="4" name="Rounded Rectangle 3"/>
          <p:cNvSpPr/>
          <p:nvPr/>
        </p:nvSpPr>
        <p:spPr>
          <a:xfrm>
            <a:off x="609600" y="3657600"/>
            <a:ext cx="2438400" cy="685800"/>
          </a:xfrm>
          <a:prstGeom prst="roundRect">
            <a:avLst/>
          </a:prstGeom>
          <a:noFill/>
          <a:ln>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5003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339933"/>
                </a:solidFill>
              </a:rPr>
              <a:t>Function</a:t>
            </a:r>
            <a:r>
              <a:rPr lang="en-US" sz="3200" b="1" dirty="0"/>
              <a:t> of </a:t>
            </a:r>
            <a:r>
              <a:rPr lang="en-US" sz="3200" b="1" dirty="0">
                <a:solidFill>
                  <a:srgbClr val="7030A0"/>
                </a:solidFill>
              </a:rPr>
              <a:t>random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 xmlns:m="http://schemas.openxmlformats.org/officeDocument/2006/math">
                    <m:r>
                      <a:rPr lang="en-US" sz="2000" b="1" i="1" smtClean="0">
                        <a:solidFill>
                          <a:srgbClr val="7030A0"/>
                        </a:solidFill>
                        <a:latin typeface="Cambria Math"/>
                      </a:rPr>
                      <m:t>𝑿</m:t>
                    </m:r>
                  </m:oMath>
                </a14:m>
                <a:r>
                  <a:rPr lang="en-US" sz="2000" dirty="0"/>
                  <a:t> : a random variable defined over a probability space (</a:t>
                </a:r>
                <a14:m>
                  <m:oMath xmlns:m="http://schemas.openxmlformats.org/officeDocument/2006/math">
                    <m:r>
                      <a:rPr lang="en-US" sz="2000" b="1">
                        <a:solidFill>
                          <a:srgbClr val="7030A0"/>
                        </a:solidFill>
                        <a:latin typeface="Cambria Math"/>
                      </a:rPr>
                      <m:t>𝛀</m:t>
                    </m:r>
                  </m:oMath>
                </a14:m>
                <a:r>
                  <a:rPr lang="en-US" sz="2000" dirty="0"/>
                  <a:t>,</a:t>
                </a:r>
                <a:r>
                  <a:rPr lang="en-US" sz="2000" b="1" dirty="0"/>
                  <a:t>P</a:t>
                </a:r>
                <a:r>
                  <a:rPr lang="en-US" sz="2000" dirty="0"/>
                  <a:t>).</a:t>
                </a:r>
              </a:p>
              <a:p>
                <a:pPr marL="0" indent="0">
                  <a:buNone/>
                </a:pPr>
                <a:endParaRPr lang="en-US" sz="20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𝑦</m:t>
                      </m:r>
                      <m:r>
                        <a:rPr lang="en-US" sz="2400" b="0" i="1" smtClean="0">
                          <a:latin typeface="Cambria Math"/>
                        </a:rPr>
                        <m:t>=</m:t>
                      </m:r>
                      <m:r>
                        <a:rPr lang="en-US" sz="2400" b="1" i="1" smtClean="0">
                          <a:solidFill>
                            <a:srgbClr val="006C31"/>
                          </a:solidFill>
                          <a:latin typeface="Cambria Math"/>
                        </a:rPr>
                        <m:t>𝒇</m:t>
                      </m:r>
                      <m:r>
                        <a:rPr lang="en-US" sz="2400" b="0" i="1" smtClean="0">
                          <a:latin typeface="Cambria Math"/>
                        </a:rPr>
                        <m:t>(</m:t>
                      </m:r>
                      <m:r>
                        <a:rPr lang="en-US" sz="2400" b="0" i="1" smtClean="0">
                          <a:latin typeface="Cambria Math"/>
                        </a:rPr>
                        <m:t>𝑥</m:t>
                      </m:r>
                      <m:r>
                        <a:rPr lang="en-US" sz="2400" b="0" i="1" smtClean="0">
                          <a:latin typeface="Cambria Math"/>
                        </a:rPr>
                        <m:t>)</m:t>
                      </m:r>
                    </m:oMath>
                  </m:oMathPara>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800" b="1" i="1" smtClean="0">
                          <a:solidFill>
                            <a:srgbClr val="7030A0"/>
                          </a:solidFill>
                          <a:latin typeface="Cambria Math"/>
                        </a:rPr>
                        <m:t>              </m:t>
                      </m:r>
                      <m:r>
                        <a:rPr lang="en-US" sz="2800" b="1" i="1" smtClean="0">
                          <a:solidFill>
                            <a:srgbClr val="7030A0"/>
                          </a:solidFill>
                          <a:latin typeface="Cambria Math"/>
                        </a:rPr>
                        <m:t>𝒀</m:t>
                      </m:r>
                      <m:r>
                        <a:rPr lang="en-US" sz="2800" i="1">
                          <a:latin typeface="Cambria Math"/>
                        </a:rPr>
                        <m:t>=</m:t>
                      </m:r>
                      <m:r>
                        <a:rPr lang="en-US" sz="2800" b="1" i="1">
                          <a:solidFill>
                            <a:srgbClr val="006C31"/>
                          </a:solidFill>
                          <a:latin typeface="Cambria Math"/>
                        </a:rPr>
                        <m:t>𝒇</m:t>
                      </m:r>
                      <m:d>
                        <m:dPr>
                          <m:ctrlPr>
                            <a:rPr lang="en-US" sz="2800" b="1" i="1">
                              <a:solidFill>
                                <a:srgbClr val="006C31"/>
                              </a:solidFill>
                              <a:latin typeface="Cambria Math" panose="02040503050406030204" pitchFamily="18" charset="0"/>
                            </a:rPr>
                          </m:ctrlPr>
                        </m:dPr>
                        <m:e>
                          <m:r>
                            <a:rPr lang="en-US" sz="2400" b="1" i="1">
                              <a:solidFill>
                                <a:srgbClr val="7030A0"/>
                              </a:solidFill>
                              <a:latin typeface="Cambria Math"/>
                            </a:rPr>
                            <m:t>𝑿</m:t>
                          </m:r>
                        </m:e>
                      </m:d>
                      <m:r>
                        <a:rPr lang="en-US" sz="2800" b="1" i="1" smtClean="0">
                          <a:solidFill>
                            <a:srgbClr val="7030A0"/>
                          </a:solidFill>
                          <a:latin typeface="Cambria Math"/>
                        </a:rPr>
                        <m:t>            </m:t>
                      </m:r>
                    </m:oMath>
                  </m:oMathPara>
                </a14:m>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Down Arrow 4"/>
          <p:cNvSpPr/>
          <p:nvPr/>
        </p:nvSpPr>
        <p:spPr>
          <a:xfrm>
            <a:off x="4170556" y="28956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2057400" y="1981200"/>
                <a:ext cx="5609100"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Let </a:t>
                </a:r>
                <a14:m>
                  <m:oMath xmlns:m="http://schemas.openxmlformats.org/officeDocument/2006/math">
                    <m:r>
                      <a:rPr lang="en-US" i="1">
                        <a:latin typeface="Cambria Math"/>
                      </a:rPr>
                      <m:t>𝑦</m:t>
                    </m:r>
                  </m:oMath>
                </a14:m>
                <a:r>
                  <a:rPr lang="en-US" dirty="0"/>
                  <a:t> be any function defined on a subset of real numbers</a:t>
                </a:r>
              </a:p>
            </p:txBody>
          </p:sp>
        </mc:Choice>
        <mc:Fallback xmlns="">
          <p:sp>
            <p:nvSpPr>
              <p:cNvPr id="16" name="TextBox 15"/>
              <p:cNvSpPr txBox="1">
                <a:spLocks noRot="1" noChangeAspect="1" noMove="1" noResize="1" noEditPoints="1" noAdjustHandles="1" noChangeArrowheads="1" noChangeShapeType="1" noTextEdit="1"/>
              </p:cNvSpPr>
              <p:nvPr/>
            </p:nvSpPr>
            <p:spPr>
              <a:xfrm>
                <a:off x="2057400" y="1981200"/>
                <a:ext cx="5609100" cy="369332"/>
              </a:xfrm>
              <a:prstGeom prst="rect">
                <a:avLst/>
              </a:prstGeom>
              <a:blipFill rotWithShape="1">
                <a:blip r:embed="rId9"/>
                <a:stretch>
                  <a:fillRect l="-868" t="-6349" r="-868"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2651" y="4800600"/>
                <a:ext cx="9973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7030A0"/>
                          </a:solidFill>
                          <a:latin typeface="Cambria Math"/>
                        </a:rPr>
                        <m:t>𝒀</m:t>
                      </m:r>
                      <m:r>
                        <a:rPr lang="en-US" b="1" i="1">
                          <a:latin typeface="Cambria Math"/>
                        </a:rPr>
                        <m:t>(</m:t>
                      </m:r>
                      <m:r>
                        <a:rPr lang="en-US" b="1" i="1">
                          <a:solidFill>
                            <a:srgbClr val="0070C0"/>
                          </a:solidFill>
                          <a:latin typeface="Cambria Math"/>
                        </a:rPr>
                        <m:t>𝝎</m:t>
                      </m:r>
                      <m:r>
                        <a:rPr lang="en-US" b="0" i="1" smtClean="0">
                          <a:solidFill>
                            <a:schemeClr val="tx1"/>
                          </a:solidFill>
                          <a:latin typeface="Cambria Math"/>
                        </a:rPr>
                        <m:t>)</m:t>
                      </m:r>
                      <m:r>
                        <a:rPr lang="en-US" i="1">
                          <a:latin typeface="Cambria Math"/>
                        </a:rPr>
                        <m:t>=</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2651" y="4800600"/>
                <a:ext cx="997389" cy="369332"/>
              </a:xfrm>
              <a:prstGeom prst="rect">
                <a:avLst/>
              </a:prstGeom>
              <a:blipFill rotWithShape="1">
                <a:blip r:embed="rId10"/>
                <a:stretch>
                  <a:fillRect t="-8333" r="-736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466594" y="4800600"/>
                <a:ext cx="10960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006C31"/>
                          </a:solidFill>
                          <a:latin typeface="Cambria Math"/>
                        </a:rPr>
                        <m:t>𝒇</m:t>
                      </m:r>
                      <m:d>
                        <m:dPr>
                          <m:ctrlPr>
                            <a:rPr lang="en-US" b="1" i="1">
                              <a:latin typeface="Cambria Math" panose="02040503050406030204" pitchFamily="18" charset="0"/>
                            </a:rPr>
                          </m:ctrlPr>
                        </m:dPr>
                        <m:e>
                          <m:r>
                            <a:rPr lang="en-US" b="1" i="1">
                              <a:solidFill>
                                <a:srgbClr val="7030A0"/>
                              </a:solidFill>
                              <a:latin typeface="Cambria Math"/>
                            </a:rPr>
                            <m:t>𝑿</m:t>
                          </m:r>
                          <m:r>
                            <a:rPr lang="en-US" b="1" i="1">
                              <a:latin typeface="Cambria Math"/>
                            </a:rPr>
                            <m:t>(</m:t>
                          </m:r>
                          <m:r>
                            <a:rPr lang="en-US" b="1" i="1">
                              <a:solidFill>
                                <a:srgbClr val="0070C0"/>
                              </a:solidFill>
                              <a:latin typeface="Cambria Math"/>
                            </a:rPr>
                            <m:t>𝝎</m:t>
                          </m:r>
                          <m:r>
                            <a:rPr lang="en-US" b="1" i="1">
                              <a:latin typeface="Cambria Math"/>
                            </a:rPr>
                            <m:t>)</m:t>
                          </m:r>
                        </m:e>
                      </m:d>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4466594" y="4800600"/>
                <a:ext cx="1096006" cy="369332"/>
              </a:xfrm>
              <a:prstGeom prst="rect">
                <a:avLst/>
              </a:prstGeom>
              <a:blipFill rotWithShape="1">
                <a:blip r:embed="rId11"/>
                <a:stretch>
                  <a:fillRect t="-8333" r="-6111" b="-25000"/>
                </a:stretch>
              </a:blipFill>
            </p:spPr>
            <p:txBody>
              <a:bodyPr/>
              <a:lstStyle/>
              <a:p>
                <a:r>
                  <a:rPr lang="en-US">
                    <a:noFill/>
                  </a:rPr>
                  <a:t> </a:t>
                </a:r>
              </a:p>
            </p:txBody>
          </p:sp>
        </mc:Fallback>
      </mc:AlternateContent>
      <p:sp>
        <p:nvSpPr>
          <p:cNvPr id="20" name="Rectangle 19"/>
          <p:cNvSpPr/>
          <p:nvPr/>
        </p:nvSpPr>
        <p:spPr>
          <a:xfrm>
            <a:off x="914401" y="1371600"/>
            <a:ext cx="1914524"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19400" y="1441966"/>
            <a:ext cx="4343400"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114800" y="1933575"/>
            <a:ext cx="4343400" cy="447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429000" y="3956566"/>
            <a:ext cx="1152524"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10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500"/>
                                        <p:tgtEl>
                                          <p:spTgt spid="20"/>
                                        </p:tgtEl>
                                      </p:cBhvr>
                                    </p:animEffect>
                                    <p:set>
                                      <p:cBhvr>
                                        <p:cTn id="12" dur="1" fill="hold">
                                          <p:stCondLst>
                                            <p:cond delay="1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750"/>
                                        <p:tgtEl>
                                          <p:spTgt spid="21"/>
                                        </p:tgtEl>
                                      </p:cBhvr>
                                    </p:animEffect>
                                    <p:set>
                                      <p:cBhvr>
                                        <p:cTn id="17" dur="1" fill="hold">
                                          <p:stCondLst>
                                            <p:cond delay="2749"/>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3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2750"/>
                                        <p:tgtEl>
                                          <p:spTgt spid="22"/>
                                        </p:tgtEl>
                                      </p:cBhvr>
                                    </p:animEffect>
                                    <p:set>
                                      <p:cBhvr>
                                        <p:cTn id="27" dur="1" fill="hold">
                                          <p:stCondLst>
                                            <p:cond delay="2749"/>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2" fill="hold" grpId="0" nodeType="clickEffect">
                                  <p:stCondLst>
                                    <p:cond delay="0"/>
                                  </p:stCondLst>
                                  <p:childTnLst>
                                    <p:animEffect transition="out" filter="wipe(right)">
                                      <p:cBhvr>
                                        <p:cTn id="46" dur="1000"/>
                                        <p:tgtEl>
                                          <p:spTgt spid="23"/>
                                        </p:tgtEl>
                                      </p:cBhvr>
                                    </p:animEffect>
                                    <p:set>
                                      <p:cBhvr>
                                        <p:cTn id="47" dur="1" fill="hold">
                                          <p:stCondLst>
                                            <p:cond delay="999"/>
                                          </p:stCondLst>
                                        </p:cTn>
                                        <p:tgtEl>
                                          <p:spTgt spid="2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6" grpId="0" animBg="1"/>
      <p:bldP spid="18" grpId="0"/>
      <p:bldP spid="19" grpId="0"/>
      <p:bldP spid="20"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 Placeholder 6"/>
              <p:cNvSpPr>
                <a:spLocks noGrp="1"/>
              </p:cNvSpPr>
              <p:nvPr>
                <p:ph idx="1"/>
              </p:nvPr>
            </p:nvSpPr>
            <p:spPr>
              <a:xfrm>
                <a:off x="457200" y="1447800"/>
                <a:ext cx="8229600" cy="5181600"/>
              </a:xfrm>
            </p:spPr>
            <p:txBody>
              <a:bodyPr>
                <a:normAutofit/>
              </a:bodyPr>
              <a:lstStyle/>
              <a:p>
                <a:pPr marL="0" indent="0">
                  <a:buNone/>
                </a:pPr>
                <a:r>
                  <a:rPr lang="en-US" sz="2000" b="1" dirty="0">
                    <a:solidFill>
                      <a:srgbClr val="C00000"/>
                    </a:solidFill>
                  </a:rPr>
                  <a:t>Theorem </a:t>
                </a:r>
                <a:r>
                  <a:rPr lang="en-US" sz="2000" b="1" dirty="0">
                    <a:solidFill>
                      <a:srgbClr val="0070C0"/>
                    </a:solidFill>
                  </a:rPr>
                  <a:t>1</a:t>
                </a:r>
                <a:r>
                  <a:rPr lang="en-US" sz="2000" b="1" dirty="0">
                    <a:solidFill>
                      <a:srgbClr val="C00000"/>
                    </a:solidFill>
                  </a:rPr>
                  <a:t> </a:t>
                </a:r>
                <a:r>
                  <a:rPr lang="en-US" sz="2000" dirty="0"/>
                  <a:t>:  </a:t>
                </a:r>
                <a14:m>
                  <m:oMath xmlns:m="http://schemas.openxmlformats.org/officeDocument/2006/math">
                    <m:r>
                      <a:rPr lang="en-US" sz="2000" i="1">
                        <a:solidFill>
                          <a:srgbClr val="339933"/>
                        </a:solidFill>
                        <a:latin typeface="Cambria Math"/>
                      </a:rPr>
                      <m:t>𝒇</m:t>
                    </m:r>
                  </m:oMath>
                </a14:m>
                <a:r>
                  <a:rPr lang="en-US" sz="2000" dirty="0"/>
                  <a:t> </a:t>
                </a:r>
                <a:r>
                  <a:rPr lang="en-US" sz="2000" b="0" dirty="0"/>
                  <a:t>is a strictly </a:t>
                </a:r>
                <a:r>
                  <a:rPr lang="en-US" sz="2000" dirty="0">
                    <a:solidFill>
                      <a:srgbClr val="0070C0"/>
                    </a:solidFill>
                  </a:rPr>
                  <a:t>increasing</a:t>
                </a:r>
                <a:r>
                  <a:rPr lang="en-US" sz="2000" b="0" dirty="0"/>
                  <a:t> function of real numbers.</a:t>
                </a:r>
              </a:p>
              <a:p>
                <a:pPr marL="0" indent="0">
                  <a:buNone/>
                </a:pP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7030A0"/>
                            </a:solidFill>
                            <a:latin typeface="Cambria Math"/>
                          </a:rPr>
                          <m:t>𝑿</m:t>
                        </m:r>
                        <m:r>
                          <a:rPr lang="en-US" sz="2000" b="1" i="1">
                            <a:latin typeface="Cambria Math"/>
                          </a:rPr>
                          <m:t>&gt;</m:t>
                        </m:r>
                        <m:r>
                          <a:rPr lang="en-US" sz="2000" b="1" i="1">
                            <a:solidFill>
                              <a:srgbClr val="0070C0"/>
                            </a:solidFill>
                            <a:latin typeface="Cambria Math"/>
                          </a:rPr>
                          <m:t>𝒂</m:t>
                        </m:r>
                      </m:e>
                    </m:d>
                  </m:oMath>
                </a14:m>
                <a:r>
                  <a:rPr lang="en-US" sz="2000" dirty="0"/>
                  <a:t>           </a:t>
                </a: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339933"/>
                            </a:solidFill>
                            <a:latin typeface="Cambria Math"/>
                          </a:rPr>
                          <m:t>𝒇</m:t>
                        </m:r>
                        <m:d>
                          <m:dPr>
                            <m:ctrlPr>
                              <a:rPr lang="en-US" sz="2000" b="1" i="1" smtClean="0">
                                <a:solidFill>
                                  <a:schemeClr val="tx1"/>
                                </a:solidFill>
                                <a:latin typeface="Cambria Math" panose="02040503050406030204" pitchFamily="18" charset="0"/>
                              </a:rPr>
                            </m:ctrlPr>
                          </m:dPr>
                          <m:e>
                            <m:r>
                              <a:rPr lang="en-US" sz="2000" b="1" i="1" smtClean="0">
                                <a:solidFill>
                                  <a:srgbClr val="7030A0"/>
                                </a:solidFill>
                                <a:latin typeface="Cambria Math"/>
                              </a:rPr>
                              <m:t>𝑿</m:t>
                            </m:r>
                          </m:e>
                        </m:d>
                        <m:r>
                          <a:rPr lang="en-US" sz="2000" b="1" i="1">
                            <a:latin typeface="Cambria Math"/>
                          </a:rPr>
                          <m:t>&gt;</m:t>
                        </m:r>
                        <m:r>
                          <a:rPr lang="en-US" sz="2000" b="1" i="1">
                            <a:solidFill>
                              <a:srgbClr val="339933"/>
                            </a:solidFill>
                            <a:latin typeface="Cambria Math"/>
                          </a:rPr>
                          <m:t>𝒇</m:t>
                        </m:r>
                        <m:r>
                          <a:rPr lang="en-US" sz="2000" b="1" i="1">
                            <a:latin typeface="Cambria Math"/>
                          </a:rPr>
                          <m:t>(</m:t>
                        </m:r>
                        <m:r>
                          <a:rPr lang="en-US" sz="2000" b="1" i="1">
                            <a:solidFill>
                              <a:srgbClr val="0070C0"/>
                            </a:solidFill>
                            <a:latin typeface="Cambria Math"/>
                          </a:rPr>
                          <m:t>𝒂</m:t>
                        </m:r>
                        <m:r>
                          <a:rPr lang="en-US" sz="2000" b="1" i="1">
                            <a:latin typeface="Cambria Math"/>
                          </a:rPr>
                          <m:t>)</m:t>
                        </m:r>
                      </m:e>
                    </m:d>
                  </m:oMath>
                </a14:m>
                <a:r>
                  <a:rPr lang="en-US" sz="2000" dirty="0"/>
                  <a:t>.</a:t>
                </a:r>
              </a:p>
              <a:p>
                <a:pPr marL="0" indent="0">
                  <a:buNone/>
                </a:pPr>
                <a:r>
                  <a:rPr lang="en-US" sz="2000" b="1" dirty="0"/>
                  <a:t>Proof</a:t>
                </a:r>
                <a:r>
                  <a:rPr lang="en-US" sz="2000" b="0" dirty="0"/>
                  <a:t>:</a:t>
                </a:r>
              </a:p>
              <a:p>
                <a:pPr marL="0" indent="0">
                  <a:buNone/>
                </a:pPr>
                <a:endParaRPr lang="en-US" sz="2000" b="1" dirty="0">
                  <a:latin typeface="Cambria Math"/>
                </a:endParaRPr>
              </a:p>
              <a:p>
                <a:pPr marL="0" indent="0">
                  <a:buNone/>
                </a:pPr>
                <a:endParaRPr lang="en-US" sz="2000" b="1" dirty="0">
                  <a:latin typeface="Cambria Math"/>
                </a:endParaRPr>
              </a:p>
              <a:p>
                <a:pPr marL="0" indent="0">
                  <a:buNone/>
                </a:pPr>
                <a:endParaRPr lang="en-US" sz="2000" b="1" dirty="0">
                  <a:latin typeface="Cambria Math"/>
                </a:endParaRPr>
              </a:p>
              <a:p>
                <a:pPr marL="0" indent="0">
                  <a:buNone/>
                </a:pP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7030A0"/>
                            </a:solidFill>
                            <a:latin typeface="Cambria Math"/>
                          </a:rPr>
                          <m:t>𝑿</m:t>
                        </m:r>
                        <m:r>
                          <a:rPr lang="en-US" sz="2000" b="1" i="1">
                            <a:latin typeface="Cambria Math"/>
                          </a:rPr>
                          <m:t>&gt;</m:t>
                        </m:r>
                        <m:r>
                          <a:rPr lang="en-US" sz="2000" b="1" i="1">
                            <a:solidFill>
                              <a:srgbClr val="0070C0"/>
                            </a:solidFill>
                            <a:latin typeface="Cambria Math"/>
                          </a:rPr>
                          <m:t>𝒂</m:t>
                        </m:r>
                      </m:e>
                    </m:d>
                  </m:oMath>
                </a14:m>
                <a:r>
                  <a:rPr lang="en-US" sz="2000" b="0" dirty="0"/>
                  <a:t> = </a:t>
                </a:r>
              </a:p>
              <a:p>
                <a:pPr marL="0" indent="0">
                  <a:buNone/>
                </a:pPr>
                <a:endParaRPr lang="en-US" sz="2000" dirty="0"/>
              </a:p>
              <a:p>
                <a:pPr marL="0" indent="0">
                  <a:buNone/>
                </a:pPr>
                <a:endParaRPr lang="en-US" sz="2000" b="0" dirty="0"/>
              </a:p>
              <a:p>
                <a:pPr marL="0" indent="0">
                  <a:buNone/>
                </a:pP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339933"/>
                            </a:solidFill>
                            <a:latin typeface="Cambria Math"/>
                          </a:rPr>
                          <m:t>𝒇</m:t>
                        </m:r>
                        <m:d>
                          <m:dPr>
                            <m:ctrlPr>
                              <a:rPr lang="en-US" sz="2000" b="1" i="1" smtClean="0">
                                <a:solidFill>
                                  <a:schemeClr val="tx1"/>
                                </a:solidFill>
                                <a:latin typeface="Cambria Math" panose="02040503050406030204" pitchFamily="18" charset="0"/>
                              </a:rPr>
                            </m:ctrlPr>
                          </m:dPr>
                          <m:e>
                            <m:r>
                              <a:rPr lang="en-US" sz="2000" b="1" i="1" smtClean="0">
                                <a:solidFill>
                                  <a:srgbClr val="7030A0"/>
                                </a:solidFill>
                                <a:latin typeface="Cambria Math"/>
                              </a:rPr>
                              <m:t>𝑿</m:t>
                            </m:r>
                          </m:e>
                        </m:d>
                        <m:r>
                          <a:rPr lang="en-US" sz="2000" b="1" i="1">
                            <a:latin typeface="Cambria Math"/>
                          </a:rPr>
                          <m:t>&gt;</m:t>
                        </m:r>
                        <m:r>
                          <a:rPr lang="en-US" sz="2000" b="1" i="1">
                            <a:solidFill>
                              <a:srgbClr val="339933"/>
                            </a:solidFill>
                            <a:latin typeface="Cambria Math"/>
                          </a:rPr>
                          <m:t>𝒇</m:t>
                        </m:r>
                        <m:r>
                          <a:rPr lang="en-US" sz="2000" b="1" i="1">
                            <a:latin typeface="Cambria Math"/>
                          </a:rPr>
                          <m:t>(</m:t>
                        </m:r>
                        <m:r>
                          <a:rPr lang="en-US" sz="2000" b="1" i="1">
                            <a:solidFill>
                              <a:srgbClr val="0070C0"/>
                            </a:solidFill>
                            <a:latin typeface="Cambria Math"/>
                          </a:rPr>
                          <m:t>𝒂</m:t>
                        </m:r>
                        <m:r>
                          <a:rPr lang="en-US" sz="2000" b="1" i="1">
                            <a:latin typeface="Cambria Math"/>
                          </a:rPr>
                          <m:t>)</m:t>
                        </m:r>
                      </m:e>
                    </m:d>
                    <m:r>
                      <a:rPr lang="en-US" sz="2000" b="0" i="0" smtClean="0">
                        <a:latin typeface="Cambria Math"/>
                      </a:rPr>
                      <m:t> </m:t>
                    </m:r>
                  </m:oMath>
                </a14:m>
                <a:r>
                  <a:rPr lang="en-US" sz="2000" dirty="0"/>
                  <a:t>= </a:t>
                </a:r>
              </a:p>
              <a:p>
                <a:pPr marL="0" indent="0">
                  <a:buNone/>
                </a:pPr>
                <a:endParaRPr lang="en-US" sz="2000" dirty="0"/>
              </a:p>
              <a:p>
                <a:pPr marL="0" indent="0">
                  <a:buNone/>
                </a:pPr>
                <a:endParaRPr lang="en-US" sz="2000" dirty="0"/>
              </a:p>
              <a:p>
                <a:pPr marL="0" indent="0">
                  <a:buNone/>
                </a:pPr>
                <a:r>
                  <a:rPr lang="en-US" sz="2000" b="1" dirty="0">
                    <a:solidFill>
                      <a:srgbClr val="C00000"/>
                    </a:solidFill>
                  </a:rPr>
                  <a:t>Theorem </a:t>
                </a:r>
                <a:r>
                  <a:rPr lang="en-US" sz="2000" b="1" dirty="0">
                    <a:solidFill>
                      <a:srgbClr val="0070C0"/>
                    </a:solidFill>
                  </a:rPr>
                  <a:t>2</a:t>
                </a:r>
                <a:r>
                  <a:rPr lang="en-US" sz="2000" dirty="0"/>
                  <a:t>: If </a:t>
                </a:r>
                <a14:m>
                  <m:oMath xmlns:m="http://schemas.openxmlformats.org/officeDocument/2006/math">
                    <m:r>
                      <a:rPr lang="en-US" sz="2000" i="1">
                        <a:solidFill>
                          <a:srgbClr val="339933"/>
                        </a:solidFill>
                        <a:latin typeface="Cambria Math"/>
                      </a:rPr>
                      <m:t>𝒇</m:t>
                    </m:r>
                  </m:oMath>
                </a14:m>
                <a:r>
                  <a:rPr lang="en-US" sz="2000" dirty="0"/>
                  <a:t> is strictly </a:t>
                </a:r>
                <a:r>
                  <a:rPr lang="en-US" sz="2000" dirty="0">
                    <a:solidFill>
                      <a:schemeClr val="accent2"/>
                    </a:solidFill>
                  </a:rPr>
                  <a:t>decreasing</a:t>
                </a:r>
                <a:r>
                  <a:rPr lang="en-US" sz="2000" dirty="0"/>
                  <a:t> function,</a:t>
                </a:r>
              </a:p>
              <a:p>
                <a:pPr marL="0" indent="0">
                  <a:buNone/>
                </a:pP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7030A0"/>
                            </a:solidFill>
                            <a:latin typeface="Cambria Math"/>
                          </a:rPr>
                          <m:t>𝑿</m:t>
                        </m:r>
                        <m:r>
                          <a:rPr lang="en-US" sz="2000" b="1" i="1" smtClean="0">
                            <a:latin typeface="Cambria Math"/>
                          </a:rPr>
                          <m:t>&lt;</m:t>
                        </m:r>
                        <m:r>
                          <a:rPr lang="en-US" sz="2000" b="1" i="1">
                            <a:solidFill>
                              <a:srgbClr val="0070C0"/>
                            </a:solidFill>
                            <a:latin typeface="Cambria Math"/>
                          </a:rPr>
                          <m:t>𝒂</m:t>
                        </m:r>
                      </m:e>
                    </m:d>
                  </m:oMath>
                </a14:m>
                <a:r>
                  <a:rPr lang="en-US" sz="2000" dirty="0"/>
                  <a:t>  =  </a:t>
                </a: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r>
                          <a:rPr lang="en-US" sz="2000" b="1" i="1">
                            <a:solidFill>
                              <a:srgbClr val="339933"/>
                            </a:solidFill>
                            <a:latin typeface="Cambria Math"/>
                          </a:rPr>
                          <m:t>𝒇</m:t>
                        </m:r>
                        <m:d>
                          <m:dPr>
                            <m:ctrlPr>
                              <a:rPr lang="en-US" sz="2000" b="1" i="1">
                                <a:latin typeface="Cambria Math" panose="02040503050406030204" pitchFamily="18" charset="0"/>
                              </a:rPr>
                            </m:ctrlPr>
                          </m:dPr>
                          <m:e>
                            <m:r>
                              <a:rPr lang="en-US" sz="2000" b="1" i="1">
                                <a:solidFill>
                                  <a:srgbClr val="7030A0"/>
                                </a:solidFill>
                                <a:latin typeface="Cambria Math"/>
                              </a:rPr>
                              <m:t>𝑿</m:t>
                            </m:r>
                          </m:e>
                        </m:d>
                        <m:r>
                          <a:rPr lang="en-US" sz="2000" b="1" i="1">
                            <a:latin typeface="Cambria Math"/>
                          </a:rPr>
                          <m:t>&gt;</m:t>
                        </m:r>
                        <m:r>
                          <a:rPr lang="en-US" sz="2000" b="1" i="1">
                            <a:solidFill>
                              <a:srgbClr val="339933"/>
                            </a:solidFill>
                            <a:latin typeface="Cambria Math"/>
                          </a:rPr>
                          <m:t>𝒇</m:t>
                        </m:r>
                        <m:r>
                          <a:rPr lang="en-US" sz="2000" b="1" i="1">
                            <a:latin typeface="Cambria Math"/>
                          </a:rPr>
                          <m:t>(</m:t>
                        </m:r>
                        <m:r>
                          <a:rPr lang="en-US" sz="2000" b="1" i="1">
                            <a:solidFill>
                              <a:srgbClr val="0070C0"/>
                            </a:solidFill>
                            <a:latin typeface="Cambria Math"/>
                          </a:rPr>
                          <m:t>𝒂</m:t>
                        </m:r>
                        <m:r>
                          <a:rPr lang="en-US" sz="2000" b="1" i="1">
                            <a:latin typeface="Cambria Math"/>
                          </a:rPr>
                          <m:t>)</m:t>
                        </m:r>
                      </m:e>
                    </m:d>
                  </m:oMath>
                </a14:m>
                <a:r>
                  <a:rPr lang="en-US" sz="2000" dirty="0"/>
                  <a:t>.</a:t>
                </a:r>
              </a:p>
              <a:p>
                <a:endParaRPr lang="en-US" sz="2000" b="0" dirty="0"/>
              </a:p>
            </p:txBody>
          </p:sp>
        </mc:Choice>
        <mc:Fallback xmlns="">
          <p:sp>
            <p:nvSpPr>
              <p:cNvPr id="7" name="Text Placeholder 6"/>
              <p:cNvSpPr>
                <a:spLocks noGrp="1" noRot="1" noChangeAspect="1" noMove="1" noResize="1" noEditPoints="1" noAdjustHandles="1" noChangeArrowheads="1" noChangeShapeType="1" noTextEdit="1"/>
              </p:cNvSpPr>
              <p:nvPr>
                <p:ph idx="1"/>
              </p:nvPr>
            </p:nvSpPr>
            <p:spPr>
              <a:xfrm>
                <a:off x="457200" y="1447800"/>
                <a:ext cx="8229600" cy="5181600"/>
              </a:xfrm>
              <a:blipFill rotWithShape="1">
                <a:blip r:embed="rId2"/>
                <a:stretch>
                  <a:fillRect l="-741" t="-588" b="-8471"/>
                </a:stretch>
              </a:blipFill>
            </p:spPr>
            <p:txBody>
              <a:bodyPr/>
              <a:lstStyle/>
              <a:p>
                <a:r>
                  <a:rPr lang="en-US">
                    <a:noFill/>
                  </a:rPr>
                  <a:t> </a:t>
                </a:r>
              </a:p>
            </p:txBody>
          </p:sp>
        </mc:Fallback>
      </mc:AlternateContent>
      <p:sp>
        <p:nvSpPr>
          <p:cNvPr id="14" name="Title 13"/>
          <p:cNvSpPr>
            <a:spLocks noGrp="1"/>
          </p:cNvSpPr>
          <p:nvPr>
            <p:ph type="title"/>
          </p:nvPr>
        </p:nvSpPr>
        <p:spPr/>
        <p:txBody>
          <a:bodyPr>
            <a:normAutofit/>
          </a:bodyPr>
          <a:lstStyle/>
          <a:p>
            <a:r>
              <a:rPr lang="en-US" sz="3200" b="1" dirty="0">
                <a:solidFill>
                  <a:srgbClr val="339933"/>
                </a:solidFill>
              </a:rPr>
              <a:t>Function</a:t>
            </a:r>
            <a:r>
              <a:rPr lang="en-US" sz="3200" b="1" dirty="0"/>
              <a:t> of </a:t>
            </a:r>
            <a:r>
              <a:rPr lang="en-US" sz="3200" b="1" dirty="0">
                <a:solidFill>
                  <a:srgbClr val="7030A0"/>
                </a:solidFill>
              </a:rPr>
              <a:t>random variable</a:t>
            </a:r>
            <a:endParaRPr lang="en-US" sz="3200" dirty="0"/>
          </a:p>
        </p:txBody>
      </p:sp>
      <p:sp>
        <p:nvSpPr>
          <p:cNvPr id="15" name="TextBox 14"/>
          <p:cNvSpPr txBox="1"/>
          <p:nvPr/>
        </p:nvSpPr>
        <p:spPr>
          <a:xfrm>
            <a:off x="1730066" y="1752600"/>
            <a:ext cx="327334" cy="461665"/>
          </a:xfrm>
          <a:prstGeom prst="rect">
            <a:avLst/>
          </a:prstGeom>
          <a:noFill/>
        </p:spPr>
        <p:txBody>
          <a:bodyPr wrap="none" rtlCol="0">
            <a:spAutoFit/>
          </a:bodyPr>
          <a:lstStyle/>
          <a:p>
            <a:r>
              <a:rPr lang="en-US" sz="2400" dirty="0">
                <a:solidFill>
                  <a:srgbClr val="C00000"/>
                </a:solidFill>
              </a:rPr>
              <a:t>?</a:t>
            </a:r>
          </a:p>
        </p:txBody>
      </p:sp>
      <mc:AlternateContent xmlns:mc="http://schemas.openxmlformats.org/markup-compatibility/2006" xmlns:a14="http://schemas.microsoft.com/office/drawing/2010/main">
        <mc:Choice Requires="a14">
          <p:sp>
            <p:nvSpPr>
              <p:cNvPr id="16" name="TextBox 15"/>
              <p:cNvSpPr txBox="1"/>
              <p:nvPr/>
            </p:nvSpPr>
            <p:spPr>
              <a:xfrm>
                <a:off x="2155367" y="3472880"/>
                <a:ext cx="1605696" cy="7943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a:rPr lang="en-US" b="0" i="1" smtClean="0">
                              <a:solidFill>
                                <a:srgbClr val="0070C0"/>
                              </a:solidFill>
                              <a:latin typeface="Cambria Math"/>
                            </a:rPr>
                            <m:t>𝜔</m:t>
                          </m:r>
                          <m:r>
                            <a:rPr lang="en-US" b="0" i="1" smtClean="0">
                              <a:latin typeface="Cambria Math"/>
                            </a:rPr>
                            <m:t>:</m:t>
                          </m:r>
                          <m:r>
                            <a:rPr lang="en-US" b="1" i="1" smtClean="0">
                              <a:solidFill>
                                <a:srgbClr val="7030A0"/>
                              </a:solidFill>
                              <a:latin typeface="Cambria Math"/>
                            </a:rPr>
                            <m:t>𝑿</m:t>
                          </m:r>
                          <m:d>
                            <m:dPr>
                              <m:ctrlPr>
                                <a:rPr lang="en-US" b="0" i="1" smtClean="0">
                                  <a:latin typeface="Cambria Math" panose="02040503050406030204" pitchFamily="18" charset="0"/>
                                </a:rPr>
                              </m:ctrlPr>
                            </m:dPr>
                            <m:e>
                              <m:r>
                                <a:rPr lang="en-US" b="0" i="1" smtClean="0">
                                  <a:solidFill>
                                    <a:srgbClr val="0070C0"/>
                                  </a:solidFill>
                                  <a:latin typeface="Cambria Math"/>
                                </a:rPr>
                                <m:t>𝜔</m:t>
                              </m:r>
                            </m:e>
                          </m:d>
                          <m:r>
                            <a:rPr lang="en-US" b="0" i="1" smtClean="0">
                              <a:latin typeface="Cambria Math"/>
                            </a:rPr>
                            <m:t>&gt;</m:t>
                          </m:r>
                          <m:r>
                            <a:rPr lang="en-US" b="0" i="1" smtClean="0">
                              <a:solidFill>
                                <a:srgbClr val="0070C0"/>
                              </a:solidFill>
                              <a:latin typeface="Cambria Math"/>
                            </a:rPr>
                            <m:t>𝑎</m:t>
                          </m:r>
                        </m:sub>
                        <m:sup/>
                        <m:e>
                          <m:r>
                            <a:rPr lang="en-US" b="1" i="0" smtClean="0">
                              <a:latin typeface="Cambria Math"/>
                            </a:rPr>
                            <m:t>𝐏</m:t>
                          </m:r>
                          <m:r>
                            <a:rPr lang="en-US" b="0" i="1" smtClean="0">
                              <a:latin typeface="Cambria Math"/>
                            </a:rPr>
                            <m:t>(</m:t>
                          </m:r>
                          <m:r>
                            <a:rPr lang="en-US" b="0" i="1" smtClean="0">
                              <a:solidFill>
                                <a:srgbClr val="7030A0"/>
                              </a:solidFill>
                              <a:latin typeface="Cambria Math"/>
                            </a:rPr>
                            <m:t>𝜔</m:t>
                          </m:r>
                          <m:r>
                            <a:rPr lang="en-US" b="0" i="1" smtClean="0">
                              <a:latin typeface="Cambria Math"/>
                            </a:rPr>
                            <m:t>)</m:t>
                          </m:r>
                        </m:e>
                      </m:nary>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155367" y="3472880"/>
                <a:ext cx="1605696" cy="794320"/>
              </a:xfrm>
              <a:prstGeom prst="rect">
                <a:avLst/>
              </a:prstGeom>
              <a:blipFill rotWithShape="1">
                <a:blip r:embed="rId3"/>
                <a:stretch>
                  <a:fillRect r="-41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77377" y="4532562"/>
                <a:ext cx="2070823" cy="8014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a:rPr lang="en-US" b="0" i="1" smtClean="0">
                              <a:solidFill>
                                <a:srgbClr val="0070C0"/>
                              </a:solidFill>
                              <a:latin typeface="Cambria Math"/>
                            </a:rPr>
                            <m:t>𝜔</m:t>
                          </m:r>
                          <m:r>
                            <a:rPr lang="en-US" b="0" i="1" smtClean="0">
                              <a:latin typeface="Cambria Math"/>
                            </a:rPr>
                            <m:t>:</m:t>
                          </m:r>
                          <m:r>
                            <a:rPr lang="en-US" b="1" i="1">
                              <a:solidFill>
                                <a:srgbClr val="339933"/>
                              </a:solidFill>
                              <a:latin typeface="Cambria Math"/>
                            </a:rPr>
                            <m:t>𝒇</m:t>
                          </m:r>
                          <m:r>
                            <a:rPr lang="en-US" b="1" i="1" smtClean="0">
                              <a:latin typeface="Cambria Math"/>
                            </a:rPr>
                            <m:t>(</m:t>
                          </m:r>
                          <m:r>
                            <a:rPr lang="en-US" b="1" i="1" smtClean="0">
                              <a:solidFill>
                                <a:srgbClr val="7030A0"/>
                              </a:solidFill>
                              <a:latin typeface="Cambria Math"/>
                            </a:rPr>
                            <m:t>𝑿</m:t>
                          </m:r>
                          <m:d>
                            <m:dPr>
                              <m:ctrlPr>
                                <a:rPr lang="en-US" b="0" i="1" smtClean="0">
                                  <a:latin typeface="Cambria Math" panose="02040503050406030204" pitchFamily="18" charset="0"/>
                                </a:rPr>
                              </m:ctrlPr>
                            </m:dPr>
                            <m:e>
                              <m:r>
                                <a:rPr lang="en-US" b="0" i="1" smtClean="0">
                                  <a:solidFill>
                                    <a:srgbClr val="0070C0"/>
                                  </a:solidFill>
                                  <a:latin typeface="Cambria Math"/>
                                </a:rPr>
                                <m:t>𝜔</m:t>
                              </m:r>
                            </m:e>
                          </m:d>
                          <m:r>
                            <a:rPr lang="en-US" b="0" i="1" smtClean="0">
                              <a:latin typeface="Cambria Math"/>
                            </a:rPr>
                            <m:t>)&gt;</m:t>
                          </m:r>
                          <m:r>
                            <a:rPr lang="en-US" b="1" i="1">
                              <a:solidFill>
                                <a:srgbClr val="339933"/>
                              </a:solidFill>
                              <a:latin typeface="Cambria Math"/>
                            </a:rPr>
                            <m:t>𝒇</m:t>
                          </m:r>
                          <m:r>
                            <a:rPr lang="en-US" b="0" i="1" smtClean="0">
                              <a:latin typeface="Cambria Math"/>
                            </a:rPr>
                            <m:t>(</m:t>
                          </m:r>
                          <m:r>
                            <a:rPr lang="en-US" b="0" i="1" smtClean="0">
                              <a:solidFill>
                                <a:srgbClr val="0070C0"/>
                              </a:solidFill>
                              <a:latin typeface="Cambria Math"/>
                            </a:rPr>
                            <m:t>𝑎</m:t>
                          </m:r>
                          <m:r>
                            <a:rPr lang="en-US" b="0" i="1" smtClean="0">
                              <a:solidFill>
                                <a:schemeClr val="tx1"/>
                              </a:solidFill>
                              <a:latin typeface="Cambria Math"/>
                            </a:rPr>
                            <m:t>)</m:t>
                          </m:r>
                        </m:sub>
                        <m:sup/>
                        <m:e>
                          <m:r>
                            <a:rPr lang="en-US" b="1" i="0" smtClean="0">
                              <a:latin typeface="Cambria Math"/>
                            </a:rPr>
                            <m:t>𝐏</m:t>
                          </m:r>
                          <m:r>
                            <a:rPr lang="en-US" b="0" i="1" smtClean="0">
                              <a:latin typeface="Cambria Math"/>
                            </a:rPr>
                            <m:t>(</m:t>
                          </m:r>
                          <m:r>
                            <a:rPr lang="en-US" b="0" i="1" smtClean="0">
                              <a:solidFill>
                                <a:srgbClr val="7030A0"/>
                              </a:solidFill>
                              <a:latin typeface="Cambria Math"/>
                            </a:rPr>
                            <m:t>𝜔</m:t>
                          </m:r>
                          <m:r>
                            <a:rPr lang="en-US" b="0" i="1" smtClean="0">
                              <a:latin typeface="Cambria Math"/>
                            </a:rPr>
                            <m:t>)</m:t>
                          </m:r>
                        </m:e>
                      </m:nary>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577377" y="4532562"/>
                <a:ext cx="2070823" cy="801438"/>
              </a:xfrm>
              <a:prstGeom prst="rect">
                <a:avLst/>
              </a:prstGeom>
              <a:blipFill rotWithShape="1">
                <a:blip r:embed="rId4"/>
                <a:stretch>
                  <a:fillRect r="-3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7200" y="2526268"/>
                <a:ext cx="821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𝒃</m:t>
                      </m:r>
                      <m:r>
                        <a:rPr lang="en-US" b="1" i="1" smtClean="0">
                          <a:solidFill>
                            <a:srgbClr val="0070C0"/>
                          </a:solidFill>
                          <a:latin typeface="Cambria Math"/>
                        </a:rPr>
                        <m:t>&gt;</m:t>
                      </m:r>
                      <m:r>
                        <a:rPr lang="en-US" b="1" i="1" smtClean="0">
                          <a:solidFill>
                            <a:srgbClr val="0070C0"/>
                          </a:solidFill>
                          <a:latin typeface="Cambria Math"/>
                        </a:rPr>
                        <m:t>𝒂</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457200" y="2526268"/>
                <a:ext cx="821059" cy="369332"/>
              </a:xfrm>
              <a:prstGeom prst="rect">
                <a:avLst/>
              </a:prstGeom>
              <a:blipFill rotWithShape="1">
                <a:blip r:embed="rId5"/>
                <a:stretch>
                  <a:fillRect t="-8197" r="-888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2590800" y="2526268"/>
                <a:ext cx="1330877" cy="369332"/>
              </a:xfrm>
              <a:prstGeom prst="rect">
                <a:avLst/>
              </a:prstGeom>
              <a:noFill/>
            </p:spPr>
            <p:txBody>
              <a:bodyPr wrap="none" rtlCol="0">
                <a:spAutoFit/>
              </a:bodyPr>
              <a:lstStyle/>
              <a:p>
                <a14:m>
                  <m:oMath xmlns:m="http://schemas.openxmlformats.org/officeDocument/2006/math">
                    <m:r>
                      <a:rPr lang="en-US" b="1" i="1">
                        <a:solidFill>
                          <a:srgbClr val="339933"/>
                        </a:solidFill>
                        <a:latin typeface="Cambria Math"/>
                      </a:rPr>
                      <m:t>𝒇</m:t>
                    </m:r>
                    <m:d>
                      <m:dPr>
                        <m:ctrlPr>
                          <a:rPr lang="en-US" b="1" i="1">
                            <a:latin typeface="Cambria Math" panose="02040503050406030204" pitchFamily="18" charset="0"/>
                          </a:rPr>
                        </m:ctrlPr>
                      </m:dPr>
                      <m:e>
                        <m:r>
                          <a:rPr lang="en-US" b="1" i="1">
                            <a:solidFill>
                              <a:srgbClr val="0070C0"/>
                            </a:solidFill>
                            <a:latin typeface="Cambria Math"/>
                          </a:rPr>
                          <m:t>𝒃</m:t>
                        </m:r>
                      </m:e>
                    </m:d>
                  </m:oMath>
                </a14:m>
                <a:r>
                  <a:rPr lang="en-US" dirty="0"/>
                  <a:t> &gt; </a:t>
                </a:r>
                <a14:m>
                  <m:oMath xmlns:m="http://schemas.openxmlformats.org/officeDocument/2006/math">
                    <m:r>
                      <a:rPr lang="en-US" b="1" i="1">
                        <a:solidFill>
                          <a:srgbClr val="339933"/>
                        </a:solidFill>
                        <a:latin typeface="Cambria Math"/>
                      </a:rPr>
                      <m:t>𝒇</m:t>
                    </m:r>
                    <m:d>
                      <m:dPr>
                        <m:ctrlPr>
                          <a:rPr lang="en-US" b="1" i="1">
                            <a:latin typeface="Cambria Math" panose="02040503050406030204" pitchFamily="18" charset="0"/>
                          </a:rPr>
                        </m:ctrlPr>
                      </m:dPr>
                      <m:e>
                        <m:r>
                          <a:rPr lang="en-US" b="1" i="1">
                            <a:solidFill>
                              <a:srgbClr val="0070C0"/>
                            </a:solidFill>
                            <a:latin typeface="Cambria Math"/>
                          </a:rPr>
                          <m:t>𝒂</m:t>
                        </m:r>
                      </m:e>
                    </m:d>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590800" y="2526268"/>
                <a:ext cx="1330877" cy="369332"/>
              </a:xfrm>
              <a:prstGeom prst="rect">
                <a:avLst/>
              </a:prstGeom>
              <a:blipFill rotWithShape="1">
                <a:blip r:embed="rId6"/>
                <a:stretch>
                  <a:fillRect l="-917" t="-8197" r="-6881" b="-24590"/>
                </a:stretch>
              </a:blipFill>
            </p:spPr>
            <p:txBody>
              <a:bodyPr/>
              <a:lstStyle/>
              <a:p>
                <a:r>
                  <a:rPr lang="en-US">
                    <a:noFill/>
                  </a:rPr>
                  <a:t> </a:t>
                </a:r>
              </a:p>
            </p:txBody>
          </p:sp>
        </mc:Fallback>
      </mc:AlternateContent>
      <p:sp>
        <p:nvSpPr>
          <p:cNvPr id="20" name="TextBox 19"/>
          <p:cNvSpPr txBox="1"/>
          <p:nvPr/>
        </p:nvSpPr>
        <p:spPr>
          <a:xfrm>
            <a:off x="1218708" y="2526268"/>
            <a:ext cx="1350050" cy="369332"/>
          </a:xfrm>
          <a:prstGeom prst="rect">
            <a:avLst/>
          </a:prstGeom>
          <a:noFill/>
        </p:spPr>
        <p:txBody>
          <a:bodyPr wrap="none" rtlCol="0">
            <a:spAutoFit/>
          </a:bodyPr>
          <a:lstStyle/>
          <a:p>
            <a:r>
              <a:rPr lang="en-US" dirty="0"/>
              <a:t>If and only if</a:t>
            </a:r>
          </a:p>
        </p:txBody>
      </p:sp>
      <mc:AlternateContent xmlns:mc="http://schemas.openxmlformats.org/markup-compatibility/2006" xmlns:a14="http://schemas.microsoft.com/office/drawing/2010/main">
        <mc:Choice Requires="a14">
          <p:sp>
            <p:nvSpPr>
              <p:cNvPr id="21" name="TextBox 20"/>
              <p:cNvSpPr txBox="1"/>
              <p:nvPr/>
            </p:nvSpPr>
            <p:spPr>
              <a:xfrm>
                <a:off x="381000" y="3124200"/>
                <a:ext cx="1218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7030A0"/>
                          </a:solidFill>
                          <a:latin typeface="Cambria Math"/>
                        </a:rPr>
                        <m:t>𝑿</m:t>
                      </m:r>
                      <m:r>
                        <a:rPr lang="en-US" b="1" i="1" smtClean="0">
                          <a:solidFill>
                            <a:schemeClr val="tx1"/>
                          </a:solidFill>
                          <a:latin typeface="Cambria Math"/>
                        </a:rPr>
                        <m:t>(</m:t>
                      </m:r>
                      <m:r>
                        <a:rPr lang="en-US" b="1" i="1" smtClean="0">
                          <a:solidFill>
                            <a:srgbClr val="0070C0"/>
                          </a:solidFill>
                          <a:latin typeface="Cambria Math"/>
                        </a:rPr>
                        <m:t>𝝎</m:t>
                      </m:r>
                      <m:r>
                        <a:rPr lang="en-US" b="1" i="1" smtClean="0">
                          <a:solidFill>
                            <a:schemeClr val="tx1"/>
                          </a:solidFill>
                          <a:latin typeface="Cambria Math"/>
                        </a:rPr>
                        <m:t>)&gt;</m:t>
                      </m:r>
                      <m:r>
                        <a:rPr lang="en-US" b="1" i="1" smtClean="0">
                          <a:solidFill>
                            <a:srgbClr val="0070C0"/>
                          </a:solidFill>
                          <a:latin typeface="Cambria Math"/>
                        </a:rPr>
                        <m:t>𝒂</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81000" y="3124200"/>
                <a:ext cx="1218603" cy="369332"/>
              </a:xfrm>
              <a:prstGeom prst="rect">
                <a:avLst/>
              </a:prstGeom>
              <a:blipFill rotWithShape="1">
                <a:blip r:embed="rId7"/>
                <a:stretch>
                  <a:fillRect t="-8333" r="-6030" b="-25000"/>
                </a:stretch>
              </a:blipFill>
            </p:spPr>
            <p:txBody>
              <a:bodyPr/>
              <a:lstStyle/>
              <a:p>
                <a:r>
                  <a:rPr lang="en-US">
                    <a:noFill/>
                  </a:rPr>
                  <a:t> </a:t>
                </a:r>
              </a:p>
            </p:txBody>
          </p:sp>
        </mc:Fallback>
      </mc:AlternateContent>
      <p:sp>
        <p:nvSpPr>
          <p:cNvPr id="22" name="TextBox 21"/>
          <p:cNvSpPr txBox="1"/>
          <p:nvPr/>
        </p:nvSpPr>
        <p:spPr>
          <a:xfrm>
            <a:off x="1545550" y="3124200"/>
            <a:ext cx="1350050" cy="369332"/>
          </a:xfrm>
          <a:prstGeom prst="rect">
            <a:avLst/>
          </a:prstGeom>
          <a:noFill/>
        </p:spPr>
        <p:txBody>
          <a:bodyPr wrap="none" rtlCol="0">
            <a:spAutoFit/>
          </a:bodyPr>
          <a:lstStyle/>
          <a:p>
            <a:r>
              <a:rPr lang="en-US" dirty="0"/>
              <a:t>If and only if</a:t>
            </a:r>
          </a:p>
        </p:txBody>
      </p:sp>
      <mc:AlternateContent xmlns:mc="http://schemas.openxmlformats.org/markup-compatibility/2006" xmlns:a14="http://schemas.microsoft.com/office/drawing/2010/main">
        <mc:Choice Requires="a14">
          <p:sp>
            <p:nvSpPr>
              <p:cNvPr id="23" name="TextBox 22"/>
              <p:cNvSpPr txBox="1"/>
              <p:nvPr/>
            </p:nvSpPr>
            <p:spPr>
              <a:xfrm>
                <a:off x="2927048" y="3124200"/>
                <a:ext cx="1797352" cy="369332"/>
              </a:xfrm>
              <a:prstGeom prst="rect">
                <a:avLst/>
              </a:prstGeom>
              <a:noFill/>
            </p:spPr>
            <p:txBody>
              <a:bodyPr wrap="none" rtlCol="0">
                <a:spAutoFit/>
              </a:bodyPr>
              <a:lstStyle/>
              <a:p>
                <a14:m>
                  <m:oMath xmlns:m="http://schemas.openxmlformats.org/officeDocument/2006/math">
                    <m:r>
                      <a:rPr lang="en-US" b="1" i="1" smtClean="0">
                        <a:solidFill>
                          <a:srgbClr val="339933"/>
                        </a:solidFill>
                        <a:latin typeface="Cambria Math"/>
                      </a:rPr>
                      <m:t>𝒇</m:t>
                    </m:r>
                    <m:d>
                      <m:dPr>
                        <m:ctrlPr>
                          <a:rPr lang="en-US" b="1" i="1">
                            <a:latin typeface="Cambria Math" panose="02040503050406030204" pitchFamily="18" charset="0"/>
                          </a:rPr>
                        </m:ctrlPr>
                      </m:dPr>
                      <m:e>
                        <m:r>
                          <a:rPr lang="en-US" b="1" i="1">
                            <a:solidFill>
                              <a:srgbClr val="7030A0"/>
                            </a:solidFill>
                            <a:latin typeface="Cambria Math"/>
                          </a:rPr>
                          <m:t>𝑿</m:t>
                        </m:r>
                        <m:r>
                          <a:rPr lang="en-US" b="1" i="1">
                            <a:latin typeface="Cambria Math"/>
                          </a:rPr>
                          <m:t>(</m:t>
                        </m:r>
                        <m:r>
                          <a:rPr lang="en-US" b="1" i="1">
                            <a:solidFill>
                              <a:srgbClr val="0070C0"/>
                            </a:solidFill>
                            <a:latin typeface="Cambria Math"/>
                          </a:rPr>
                          <m:t>𝝎</m:t>
                        </m:r>
                        <m:r>
                          <a:rPr lang="en-US" b="1" i="1">
                            <a:latin typeface="Cambria Math"/>
                          </a:rPr>
                          <m:t>)</m:t>
                        </m:r>
                      </m:e>
                    </m:d>
                  </m:oMath>
                </a14:m>
                <a:r>
                  <a:rPr lang="en-US" dirty="0"/>
                  <a:t> </a:t>
                </a:r>
                <a14:m>
                  <m:oMath xmlns:m="http://schemas.openxmlformats.org/officeDocument/2006/math">
                    <m:r>
                      <a:rPr lang="en-US" b="0" i="0" smtClean="0">
                        <a:solidFill>
                          <a:schemeClr val="tx1"/>
                        </a:solidFill>
                        <a:latin typeface="Cambria Math"/>
                      </a:rPr>
                      <m:t>&gt;</m:t>
                    </m:r>
                    <m:r>
                      <a:rPr lang="en-US" b="1" i="1">
                        <a:solidFill>
                          <a:srgbClr val="339933"/>
                        </a:solidFill>
                        <a:latin typeface="Cambria Math"/>
                      </a:rPr>
                      <m:t>𝒇</m:t>
                    </m:r>
                    <m:d>
                      <m:dPr>
                        <m:ctrlPr>
                          <a:rPr lang="en-US" b="1" i="1">
                            <a:latin typeface="Cambria Math" panose="02040503050406030204" pitchFamily="18" charset="0"/>
                          </a:rPr>
                        </m:ctrlPr>
                      </m:dPr>
                      <m:e>
                        <m:r>
                          <a:rPr lang="en-US" b="1" i="1">
                            <a:solidFill>
                              <a:srgbClr val="0070C0"/>
                            </a:solidFill>
                            <a:latin typeface="Cambria Math"/>
                          </a:rPr>
                          <m:t>𝒂</m:t>
                        </m:r>
                      </m:e>
                    </m:d>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2927048" y="3124200"/>
                <a:ext cx="1797352" cy="369332"/>
              </a:xfrm>
              <a:prstGeom prst="rect">
                <a:avLst/>
              </a:prstGeom>
              <a:blipFill rotWithShape="1">
                <a:blip r:embed="rId8"/>
                <a:stretch>
                  <a:fillRect l="-678" t="-8333" r="-5085" b="-25000"/>
                </a:stretch>
              </a:blipFill>
            </p:spPr>
            <p:txBody>
              <a:bodyPr/>
              <a:lstStyle/>
              <a:p>
                <a:r>
                  <a:rPr lang="en-US">
                    <a:noFill/>
                  </a:rPr>
                  <a:t> </a:t>
                </a:r>
              </a:p>
            </p:txBody>
          </p:sp>
        </mc:Fallback>
      </mc:AlternateContent>
      <p:sp>
        <p:nvSpPr>
          <p:cNvPr id="24" name="Rectangle 23"/>
          <p:cNvSpPr/>
          <p:nvPr/>
        </p:nvSpPr>
        <p:spPr>
          <a:xfrm>
            <a:off x="5257800" y="1456045"/>
            <a:ext cx="3609975"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828800" y="1447800"/>
            <a:ext cx="3609975"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qual 25"/>
          <p:cNvSpPr/>
          <p:nvPr/>
        </p:nvSpPr>
        <p:spPr>
          <a:xfrm rot="5400000">
            <a:off x="609600" y="3962400"/>
            <a:ext cx="914400" cy="914400"/>
          </a:xfrm>
          <a:prstGeom prst="mathEqual">
            <a:avLst>
              <a:gd name="adj1" fmla="val 15187"/>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TextBox 26"/>
          <p:cNvSpPr txBox="1"/>
          <p:nvPr/>
        </p:nvSpPr>
        <p:spPr>
          <a:xfrm>
            <a:off x="1730066" y="1798766"/>
            <a:ext cx="300082" cy="369332"/>
          </a:xfrm>
          <a:prstGeom prst="rect">
            <a:avLst/>
          </a:prstGeom>
          <a:noFill/>
        </p:spPr>
        <p:txBody>
          <a:bodyPr wrap="none" rtlCol="0">
            <a:spAutoFit/>
          </a:bodyPr>
          <a:lstStyle/>
          <a:p>
            <a:r>
              <a:rPr lang="en-US" dirty="0"/>
              <a:t>=</a:t>
            </a:r>
          </a:p>
        </p:txBody>
      </p:sp>
      <p:sp>
        <p:nvSpPr>
          <p:cNvPr id="28" name="Rectangle 27"/>
          <p:cNvSpPr/>
          <p:nvPr/>
        </p:nvSpPr>
        <p:spPr>
          <a:xfrm>
            <a:off x="2028825" y="1828800"/>
            <a:ext cx="3609975"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438400" y="4050268"/>
            <a:ext cx="990600" cy="22276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2819400" y="5105400"/>
            <a:ext cx="1371601" cy="222766"/>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00225" y="5709166"/>
            <a:ext cx="3609975"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loud Callout 31"/>
              <p:cNvSpPr/>
              <p:nvPr/>
            </p:nvSpPr>
            <p:spPr>
              <a:xfrm>
                <a:off x="6096000" y="2368034"/>
                <a:ext cx="2590800" cy="1104846"/>
              </a:xfrm>
              <a:prstGeom prst="cloudCallout">
                <a:avLst>
                  <a:gd name="adj1" fmla="val 31667"/>
                  <a:gd name="adj2" fmla="val 6787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a:t>
                </a:r>
                <a14:m>
                  <m:oMath xmlns:m="http://schemas.openxmlformats.org/officeDocument/2006/math">
                    <m:r>
                      <a:rPr lang="en-US" b="0" i="1" smtClean="0">
                        <a:solidFill>
                          <a:schemeClr val="tx1"/>
                        </a:solidFill>
                        <a:latin typeface="Cambria Math"/>
                      </a:rPr>
                      <m:t>≥</m:t>
                    </m:r>
                  </m:oMath>
                </a14:m>
                <a:r>
                  <a:rPr lang="en-US" dirty="0">
                    <a:solidFill>
                      <a:schemeClr val="tx1"/>
                    </a:solidFill>
                  </a:rPr>
                  <a:t> ?</a:t>
                </a:r>
              </a:p>
              <a:p>
                <a:pPr algn="ctr"/>
                <a:r>
                  <a:rPr lang="en-US" dirty="0">
                    <a:solidFill>
                      <a:schemeClr val="tx1"/>
                    </a:solidFill>
                  </a:rPr>
                  <a:t>What about </a:t>
                </a:r>
                <a14:m>
                  <m:oMath xmlns:m="http://schemas.openxmlformats.org/officeDocument/2006/math">
                    <m:r>
                      <a:rPr lang="en-US" b="0" i="1" smtClean="0">
                        <a:solidFill>
                          <a:schemeClr val="tx1"/>
                        </a:solidFill>
                        <a:latin typeface="Cambria Math"/>
                      </a:rPr>
                      <m:t>≤</m:t>
                    </m:r>
                  </m:oMath>
                </a14:m>
                <a:r>
                  <a:rPr lang="en-US" dirty="0">
                    <a:solidFill>
                      <a:schemeClr val="tx1"/>
                    </a:solidFill>
                  </a:rPr>
                  <a:t> ?</a:t>
                </a:r>
              </a:p>
            </p:txBody>
          </p:sp>
        </mc:Choice>
        <mc:Fallback xmlns="">
          <p:sp>
            <p:nvSpPr>
              <p:cNvPr id="32" name="Cloud Callout 31"/>
              <p:cNvSpPr>
                <a:spLocks noRot="1" noChangeAspect="1" noMove="1" noResize="1" noEditPoints="1" noAdjustHandles="1" noChangeArrowheads="1" noChangeShapeType="1" noTextEdit="1"/>
              </p:cNvSpPr>
              <p:nvPr/>
            </p:nvSpPr>
            <p:spPr>
              <a:xfrm>
                <a:off x="6096000" y="2368034"/>
                <a:ext cx="2590800" cy="1104846"/>
              </a:xfrm>
              <a:prstGeom prst="cloudCallout">
                <a:avLst>
                  <a:gd name="adj1" fmla="val 31667"/>
                  <a:gd name="adj2" fmla="val 67871"/>
                </a:avLst>
              </a:prstGeom>
              <a:blipFill rotWithShape="1">
                <a:blip r:embed="rId9"/>
                <a:stretch>
                  <a:fillRect/>
                </a:stretch>
              </a:blipFill>
            </p:spPr>
            <p:txBody>
              <a:bodyPr/>
              <a:lstStyle/>
              <a:p>
                <a:r>
                  <a:rPr lang="en-US">
                    <a:noFill/>
                  </a:rPr>
                  <a:t> </a:t>
                </a:r>
              </a:p>
            </p:txBody>
          </p:sp>
        </mc:Fallback>
      </mc:AlternateContent>
      <p:sp>
        <p:nvSpPr>
          <p:cNvPr id="33" name="Rectangle 32"/>
          <p:cNvSpPr/>
          <p:nvPr/>
        </p:nvSpPr>
        <p:spPr>
          <a:xfrm>
            <a:off x="1952625" y="6248400"/>
            <a:ext cx="3609975"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5653087" y="3603992"/>
                <a:ext cx="1959639" cy="815608"/>
              </a:xfrm>
              <a:prstGeom prst="rect">
                <a:avLst/>
              </a:prstGeom>
              <a:noFill/>
            </p:spPr>
            <p:txBody>
              <a:bodyPr wrap="none" rtlCol="0">
                <a:spAutoFit/>
              </a:bodyPr>
              <a:lstStyle/>
              <a:p>
                <a14:m>
                  <m:oMath xmlns:m="http://schemas.openxmlformats.org/officeDocument/2006/math">
                    <m:r>
                      <a:rPr lang="en-US" b="1" i="1" smtClean="0">
                        <a:solidFill>
                          <a:srgbClr val="006C31"/>
                        </a:solidFill>
                        <a:latin typeface="Cambria Math"/>
                      </a:rPr>
                      <m:t>𝒇</m:t>
                    </m:r>
                    <m:d>
                      <m:dPr>
                        <m:ctrlPr>
                          <a:rPr lang="en-US" b="1" i="1" smtClean="0">
                            <a:solidFill>
                              <a:schemeClr val="tx1"/>
                            </a:solidFill>
                            <a:latin typeface="Cambria Math" panose="02040503050406030204" pitchFamily="18" charset="0"/>
                          </a:rPr>
                        </m:ctrlPr>
                      </m:dPr>
                      <m:e>
                        <m:r>
                          <a:rPr lang="en-US" i="1" smtClean="0">
                            <a:solidFill>
                              <a:srgbClr val="0070C0"/>
                            </a:solidFill>
                            <a:latin typeface="Cambria Math"/>
                          </a:rPr>
                          <m:t>𝑥</m:t>
                        </m:r>
                      </m:e>
                    </m:d>
                    <m:r>
                      <a:rPr lang="en-US" b="0" i="0" smtClean="0">
                        <a:latin typeface="Cambria Math"/>
                      </a:rPr>
                      <m:t>=</m:t>
                    </m:r>
                    <m:r>
                      <a:rPr lang="en-US" b="0" i="1" smtClean="0">
                        <a:solidFill>
                          <a:srgbClr val="0070C0"/>
                        </a:solidFill>
                        <a:latin typeface="Cambria Math"/>
                      </a:rPr>
                      <m:t>𝑡</m:t>
                    </m:r>
                    <m:r>
                      <a:rPr lang="en-US" b="0" i="1" smtClean="0">
                        <a:solidFill>
                          <a:srgbClr val="0070C0"/>
                        </a:solidFill>
                        <a:latin typeface="Cambria Math"/>
                      </a:rPr>
                      <m:t> </m:t>
                    </m:r>
                    <m:r>
                      <a:rPr lang="en-US" b="0" i="1" smtClean="0">
                        <a:solidFill>
                          <a:srgbClr val="0070C0"/>
                        </a:solidFill>
                        <a:latin typeface="Cambria Math"/>
                      </a:rPr>
                      <m:t>𝑥</m:t>
                    </m:r>
                  </m:oMath>
                </a14:m>
                <a:r>
                  <a:rPr lang="en-US" i="1" dirty="0"/>
                  <a:t> , </a:t>
                </a:r>
                <a14:m>
                  <m:oMath xmlns:m="http://schemas.openxmlformats.org/officeDocument/2006/math">
                    <m:r>
                      <a:rPr lang="en-US" i="1">
                        <a:solidFill>
                          <a:srgbClr val="0070C0"/>
                        </a:solidFill>
                        <a:latin typeface="Cambria Math"/>
                      </a:rPr>
                      <m:t>𝑡</m:t>
                    </m:r>
                    <m:r>
                      <a:rPr lang="en-US" b="0" i="1" smtClean="0">
                        <a:solidFill>
                          <a:srgbClr val="0070C0"/>
                        </a:solidFill>
                        <a:latin typeface="Cambria Math"/>
                      </a:rPr>
                      <m:t>&gt;0</m:t>
                    </m:r>
                  </m:oMath>
                </a14:m>
                <a:r>
                  <a:rPr lang="en-US" i="1" dirty="0"/>
                  <a:t> </a:t>
                </a:r>
              </a:p>
              <a:p>
                <a:r>
                  <a:rPr lang="en-US" sz="1100" i="1" dirty="0"/>
                  <a:t> </a:t>
                </a:r>
              </a:p>
              <a:p>
                <a:pPr/>
                <a14:m>
                  <m:oMathPara xmlns:m="http://schemas.openxmlformats.org/officeDocument/2006/math">
                    <m:oMathParaPr>
                      <m:jc m:val="left"/>
                    </m:oMathParaPr>
                    <m:oMath xmlns:m="http://schemas.openxmlformats.org/officeDocument/2006/math">
                      <m:r>
                        <a:rPr lang="en-US" b="1" i="1">
                          <a:solidFill>
                            <a:srgbClr val="006C31"/>
                          </a:solidFill>
                          <a:latin typeface="Cambria Math"/>
                        </a:rPr>
                        <m:t>𝒇</m:t>
                      </m:r>
                      <m:d>
                        <m:dPr>
                          <m:ctrlPr>
                            <a:rPr lang="en-US" b="1" i="1">
                              <a:latin typeface="Cambria Math" panose="02040503050406030204" pitchFamily="18" charset="0"/>
                            </a:rPr>
                          </m:ctrlPr>
                        </m:dPr>
                        <m:e>
                          <m:r>
                            <a:rPr lang="en-US" i="1">
                              <a:solidFill>
                                <a:srgbClr val="0070C0"/>
                              </a:solidFill>
                              <a:latin typeface="Cambria Math"/>
                            </a:rPr>
                            <m:t>𝑥</m:t>
                          </m:r>
                        </m:e>
                      </m:d>
                      <m:r>
                        <a:rPr lang="en-US">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𝑒</m:t>
                          </m:r>
                        </m:e>
                        <m:sup>
                          <m:r>
                            <a:rPr lang="en-US" i="1">
                              <a:solidFill>
                                <a:srgbClr val="0070C0"/>
                              </a:solidFill>
                              <a:latin typeface="Cambria Math"/>
                            </a:rPr>
                            <m:t>𝑥</m:t>
                          </m:r>
                        </m:sup>
                      </m:sSup>
                    </m:oMath>
                  </m:oMathPara>
                </a14:m>
                <a:endParaRPr lang="en-US" i="1" dirty="0">
                  <a:solidFill>
                    <a:srgbClr val="0070C0"/>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5653087" y="3603992"/>
                <a:ext cx="1959639" cy="815608"/>
              </a:xfrm>
              <a:prstGeom prst="rect">
                <a:avLst/>
              </a:prstGeom>
              <a:blipFill rotWithShape="1">
                <a:blip r:embed="rId10"/>
                <a:stretch>
                  <a:fillRect l="-621" t="-3731" r="-4658" b="-11194"/>
                </a:stretch>
              </a:blipFill>
            </p:spPr>
            <p:txBody>
              <a:bodyPr/>
              <a:lstStyle/>
              <a:p>
                <a:r>
                  <a:rPr lang="en-US">
                    <a:noFill/>
                  </a:rPr>
                  <a:t> </a:t>
                </a:r>
              </a:p>
            </p:txBody>
          </p:sp>
        </mc:Fallback>
      </mc:AlternateContent>
      <p:sp>
        <p:nvSpPr>
          <p:cNvPr id="35" name="Rectangle 34"/>
          <p:cNvSpPr/>
          <p:nvPr/>
        </p:nvSpPr>
        <p:spPr>
          <a:xfrm>
            <a:off x="6781800" y="3505200"/>
            <a:ext cx="1152524"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21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2250"/>
                                        <p:tgtEl>
                                          <p:spTgt spid="25"/>
                                        </p:tgtEl>
                                      </p:cBhvr>
                                    </p:animEffect>
                                    <p:set>
                                      <p:cBhvr>
                                        <p:cTn id="12" dur="1" fill="hold">
                                          <p:stCondLst>
                                            <p:cond delay="224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250"/>
                                        <p:tgtEl>
                                          <p:spTgt spid="24"/>
                                        </p:tgtEl>
                                      </p:cBhvr>
                                    </p:animEffect>
                                    <p:set>
                                      <p:cBhvr>
                                        <p:cTn id="17" dur="1" fill="hold">
                                          <p:stCondLst>
                                            <p:cond delay="2249"/>
                                          </p:stCondLst>
                                        </p:cTn>
                                        <p:tgtEl>
                                          <p:spTgt spid="2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2250"/>
                                        <p:tgtEl>
                                          <p:spTgt spid="28"/>
                                        </p:tgtEl>
                                      </p:cBhvr>
                                    </p:animEffect>
                                    <p:set>
                                      <p:cBhvr>
                                        <p:cTn id="27" dur="1" fill="hold">
                                          <p:stCondLst>
                                            <p:cond delay="2249"/>
                                          </p:stCondLst>
                                        </p:cTn>
                                        <p:tgtEl>
                                          <p:spTgt spid="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xEl>
                                              <p:pRg st="0" end="0"/>
                                            </p:txEl>
                                          </p:spTgt>
                                        </p:tgtEl>
                                        <p:attrNameLst>
                                          <p:attrName>style.visibility</p:attrName>
                                        </p:attrNameLst>
                                      </p:cBhvr>
                                      <p:to>
                                        <p:strVal val="visible"/>
                                      </p:to>
                                    </p:set>
                                    <p:animEffect transition="in" filter="fade">
                                      <p:cBhvr>
                                        <p:cTn id="37" dur="500"/>
                                        <p:tgtEl>
                                          <p:spTgt spid="3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35"/>
                                        </p:tgtEl>
                                      </p:cBhvr>
                                    </p:animEffect>
                                    <p:set>
                                      <p:cBhvr>
                                        <p:cTn id="42" dur="1" fill="hold">
                                          <p:stCondLst>
                                            <p:cond delay="999"/>
                                          </p:stCondLst>
                                        </p:cTn>
                                        <p:tgtEl>
                                          <p:spTgt spid="3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
                                            <p:txEl>
                                              <p:pRg st="2" end="2"/>
                                            </p:txEl>
                                          </p:spTgt>
                                        </p:tgtEl>
                                        <p:attrNameLst>
                                          <p:attrName>style.visibility</p:attrName>
                                        </p:attrNameLst>
                                      </p:cBhvr>
                                      <p:to>
                                        <p:strVal val="visible"/>
                                      </p:to>
                                    </p:set>
                                    <p:animEffect transition="in" filter="fade">
                                      <p:cBhvr>
                                        <p:cTn id="47" dur="500"/>
                                        <p:tgtEl>
                                          <p:spTgt spid="3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34">
                                            <p:txEl>
                                              <p:pRg st="0" end="0"/>
                                            </p:txEl>
                                          </p:spTgt>
                                        </p:tgtEl>
                                      </p:cBhvr>
                                    </p:animEffect>
                                    <p:set>
                                      <p:cBhvr>
                                        <p:cTn id="52" dur="1" fill="hold">
                                          <p:stCondLst>
                                            <p:cond delay="499"/>
                                          </p:stCondLst>
                                        </p:cTn>
                                        <p:tgtEl>
                                          <p:spTgt spid="34">
                                            <p:txEl>
                                              <p:pRg st="0" end="0"/>
                                            </p:txEl>
                                          </p:spTgt>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34">
                                            <p:txEl>
                                              <p:pRg st="1" end="1"/>
                                            </p:txEl>
                                          </p:spTgt>
                                        </p:tgtEl>
                                      </p:cBhvr>
                                    </p:animEffect>
                                    <p:set>
                                      <p:cBhvr>
                                        <p:cTn id="55" dur="1" fill="hold">
                                          <p:stCondLst>
                                            <p:cond delay="499"/>
                                          </p:stCondLst>
                                        </p:cTn>
                                        <p:tgtEl>
                                          <p:spTgt spid="34">
                                            <p:txEl>
                                              <p:pRg st="1" end="1"/>
                                            </p:txEl>
                                          </p:spTgt>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4">
                                            <p:txEl>
                                              <p:pRg st="2" end="2"/>
                                            </p:txEl>
                                          </p:spTgt>
                                        </p:tgtEl>
                                      </p:cBhvr>
                                    </p:animEffect>
                                    <p:set>
                                      <p:cBhvr>
                                        <p:cTn id="58" dur="1" fill="hold">
                                          <p:stCondLst>
                                            <p:cond delay="499"/>
                                          </p:stCondLst>
                                        </p:cTn>
                                        <p:tgtEl>
                                          <p:spTgt spid="34">
                                            <p:txEl>
                                              <p:pRg st="2" end="2"/>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Effect transition="in" filter="wipe(left)">
                                      <p:cBhvr>
                                        <p:cTn id="63" dur="500"/>
                                        <p:tgtEl>
                                          <p:spTgt spid="7">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randombar(horizontal)">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randombar(horizontal)">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p:cTn id="78" dur="750" fill="hold"/>
                                        <p:tgtEl>
                                          <p:spTgt spid="20"/>
                                        </p:tgtEl>
                                        <p:attrNameLst>
                                          <p:attrName>ppt_w</p:attrName>
                                        </p:attrNameLst>
                                      </p:cBhvr>
                                      <p:tavLst>
                                        <p:tav tm="0">
                                          <p:val>
                                            <p:fltVal val="0"/>
                                          </p:val>
                                        </p:tav>
                                        <p:tav tm="100000">
                                          <p:val>
                                            <p:strVal val="#ppt_w"/>
                                          </p:val>
                                        </p:tav>
                                      </p:tavLst>
                                    </p:anim>
                                    <p:anim calcmode="lin" valueType="num">
                                      <p:cBhvr>
                                        <p:cTn id="79" dur="750" fill="hold"/>
                                        <p:tgtEl>
                                          <p:spTgt spid="20"/>
                                        </p:tgtEl>
                                        <p:attrNameLst>
                                          <p:attrName>ppt_h</p:attrName>
                                        </p:attrNameLst>
                                      </p:cBhvr>
                                      <p:tavLst>
                                        <p:tav tm="0">
                                          <p:val>
                                            <p:fltVal val="0"/>
                                          </p:val>
                                        </p:tav>
                                        <p:tav tm="100000">
                                          <p:val>
                                            <p:strVal val="#ppt_h"/>
                                          </p:val>
                                        </p:tav>
                                      </p:tavLst>
                                    </p:anim>
                                    <p:animEffect transition="in" filter="fade">
                                      <p:cBhvr>
                                        <p:cTn id="80" dur="75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wipe(left)">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left)">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left)">
                                      <p:cBhvr>
                                        <p:cTn id="95" dur="1000"/>
                                        <p:tgtEl>
                                          <p:spTgt spid="2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
                                            <p:txEl>
                                              <p:pRg st="6" end="6"/>
                                            </p:txEl>
                                          </p:spTgt>
                                        </p:tgtEl>
                                        <p:attrNameLst>
                                          <p:attrName>style.visibility</p:attrName>
                                        </p:attrNameLst>
                                      </p:cBhvr>
                                      <p:to>
                                        <p:strVal val="visible"/>
                                      </p:to>
                                    </p:set>
                                    <p:animEffect transition="in" filter="wipe(left)">
                                      <p:cBhvr>
                                        <p:cTn id="100" dur="1000"/>
                                        <p:tgtEl>
                                          <p:spTgt spid="7">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7">
                                            <p:txEl>
                                              <p:pRg st="9" end="9"/>
                                            </p:txEl>
                                          </p:spTgt>
                                        </p:tgtEl>
                                        <p:attrNameLst>
                                          <p:attrName>style.visibility</p:attrName>
                                        </p:attrNameLst>
                                      </p:cBhvr>
                                      <p:to>
                                        <p:strVal val="visible"/>
                                      </p:to>
                                    </p:set>
                                    <p:animEffect transition="in" filter="wipe(left)">
                                      <p:cBhvr>
                                        <p:cTn id="105" dur="1500"/>
                                        <p:tgtEl>
                                          <p:spTgt spid="7">
                                            <p:txEl>
                                              <p:pRg st="9" end="9"/>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grpId="0" nodeType="click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randombar(horizontal)">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randombar(horizontal)">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wipe(left)">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wipe(left)">
                                      <p:cBhvr>
                                        <p:cTn id="125" dur="500"/>
                                        <p:tgtEl>
                                          <p:spTgt spid="30"/>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wipe(down)">
                                      <p:cBhvr>
                                        <p:cTn id="130" dur="500"/>
                                        <p:tgtEl>
                                          <p:spTgt spid="2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15"/>
                                        </p:tgtEl>
                                      </p:cBhvr>
                                    </p:animEffect>
                                    <p:set>
                                      <p:cBhvr>
                                        <p:cTn id="135" dur="1" fill="hold">
                                          <p:stCondLst>
                                            <p:cond delay="499"/>
                                          </p:stCondLst>
                                        </p:cTn>
                                        <p:tgtEl>
                                          <p:spTgt spid="1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wipe(down)">
                                      <p:cBhvr>
                                        <p:cTn id="140" dur="580">
                                          <p:stCondLst>
                                            <p:cond delay="0"/>
                                          </p:stCondLst>
                                        </p:cTn>
                                        <p:tgtEl>
                                          <p:spTgt spid="27"/>
                                        </p:tgtEl>
                                      </p:cBhvr>
                                    </p:animEffect>
                                    <p:anim calcmode="lin" valueType="num">
                                      <p:cBhvr>
                                        <p:cTn id="141"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146" dur="26">
                                          <p:stCondLst>
                                            <p:cond delay="650"/>
                                          </p:stCondLst>
                                        </p:cTn>
                                        <p:tgtEl>
                                          <p:spTgt spid="27"/>
                                        </p:tgtEl>
                                      </p:cBhvr>
                                      <p:to x="100000" y="60000"/>
                                    </p:animScale>
                                    <p:animScale>
                                      <p:cBhvr>
                                        <p:cTn id="147" dur="166" decel="50000">
                                          <p:stCondLst>
                                            <p:cond delay="676"/>
                                          </p:stCondLst>
                                        </p:cTn>
                                        <p:tgtEl>
                                          <p:spTgt spid="27"/>
                                        </p:tgtEl>
                                      </p:cBhvr>
                                      <p:to x="100000" y="100000"/>
                                    </p:animScale>
                                    <p:animScale>
                                      <p:cBhvr>
                                        <p:cTn id="148" dur="26">
                                          <p:stCondLst>
                                            <p:cond delay="1312"/>
                                          </p:stCondLst>
                                        </p:cTn>
                                        <p:tgtEl>
                                          <p:spTgt spid="27"/>
                                        </p:tgtEl>
                                      </p:cBhvr>
                                      <p:to x="100000" y="80000"/>
                                    </p:animScale>
                                    <p:animScale>
                                      <p:cBhvr>
                                        <p:cTn id="149" dur="166" decel="50000">
                                          <p:stCondLst>
                                            <p:cond delay="1338"/>
                                          </p:stCondLst>
                                        </p:cTn>
                                        <p:tgtEl>
                                          <p:spTgt spid="27"/>
                                        </p:tgtEl>
                                      </p:cBhvr>
                                      <p:to x="100000" y="100000"/>
                                    </p:animScale>
                                    <p:animScale>
                                      <p:cBhvr>
                                        <p:cTn id="150" dur="26">
                                          <p:stCondLst>
                                            <p:cond delay="1642"/>
                                          </p:stCondLst>
                                        </p:cTn>
                                        <p:tgtEl>
                                          <p:spTgt spid="27"/>
                                        </p:tgtEl>
                                      </p:cBhvr>
                                      <p:to x="100000" y="90000"/>
                                    </p:animScale>
                                    <p:animScale>
                                      <p:cBhvr>
                                        <p:cTn id="151" dur="166" decel="50000">
                                          <p:stCondLst>
                                            <p:cond delay="1668"/>
                                          </p:stCondLst>
                                        </p:cTn>
                                        <p:tgtEl>
                                          <p:spTgt spid="27"/>
                                        </p:tgtEl>
                                      </p:cBhvr>
                                      <p:to x="100000" y="100000"/>
                                    </p:animScale>
                                    <p:animScale>
                                      <p:cBhvr>
                                        <p:cTn id="152" dur="26">
                                          <p:stCondLst>
                                            <p:cond delay="1808"/>
                                          </p:stCondLst>
                                        </p:cTn>
                                        <p:tgtEl>
                                          <p:spTgt spid="27"/>
                                        </p:tgtEl>
                                      </p:cBhvr>
                                      <p:to x="100000" y="95000"/>
                                    </p:animScale>
                                    <p:animScale>
                                      <p:cBhvr>
                                        <p:cTn id="153" dur="166" decel="50000">
                                          <p:stCondLst>
                                            <p:cond delay="1834"/>
                                          </p:stCondLst>
                                        </p:cTn>
                                        <p:tgtEl>
                                          <p:spTgt spid="27"/>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anim calcmode="lin" valueType="num">
                                      <p:cBhvr>
                                        <p:cTn id="159" dur="1000" fill="hold"/>
                                        <p:tgtEl>
                                          <p:spTgt spid="32"/>
                                        </p:tgtEl>
                                        <p:attrNameLst>
                                          <p:attrName>ppt_x</p:attrName>
                                        </p:attrNameLst>
                                      </p:cBhvr>
                                      <p:tavLst>
                                        <p:tav tm="0">
                                          <p:val>
                                            <p:strVal val="#ppt_x"/>
                                          </p:val>
                                        </p:tav>
                                        <p:tav tm="100000">
                                          <p:val>
                                            <p:strVal val="#ppt_x"/>
                                          </p:val>
                                        </p:tav>
                                      </p:tavLst>
                                    </p:anim>
                                    <p:anim calcmode="lin" valueType="num">
                                      <p:cBhvr>
                                        <p:cTn id="1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2">
                                            <p:txEl>
                                              <p:pRg st="0" end="0"/>
                                            </p:txEl>
                                          </p:spTgt>
                                        </p:tgtEl>
                                        <p:attrNameLst>
                                          <p:attrName>style.visibility</p:attrName>
                                        </p:attrNameLst>
                                      </p:cBhvr>
                                      <p:to>
                                        <p:strVal val="visible"/>
                                      </p:to>
                                    </p:set>
                                    <p:animEffect transition="in" filter="fade">
                                      <p:cBhvr>
                                        <p:cTn id="165" dur="500"/>
                                        <p:tgtEl>
                                          <p:spTgt spid="32">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7">
                                            <p:txEl>
                                              <p:pRg st="12" end="12"/>
                                            </p:txEl>
                                          </p:spTgt>
                                        </p:tgtEl>
                                        <p:attrNameLst>
                                          <p:attrName>style.visibility</p:attrName>
                                        </p:attrNameLst>
                                      </p:cBhvr>
                                      <p:to>
                                        <p:strVal val="visible"/>
                                      </p:to>
                                    </p:set>
                                    <p:animEffect transition="in" filter="wipe(left)">
                                      <p:cBhvr>
                                        <p:cTn id="170" dur="2750"/>
                                        <p:tgtEl>
                                          <p:spTgt spid="7">
                                            <p:txEl>
                                              <p:pRg st="12" end="12"/>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xit" presetSubtype="8" fill="hold" grpId="0" nodeType="clickEffect">
                                  <p:stCondLst>
                                    <p:cond delay="0"/>
                                  </p:stCondLst>
                                  <p:childTnLst>
                                    <p:animEffect transition="out" filter="wipe(left)">
                                      <p:cBhvr>
                                        <p:cTn id="174" dur="2250"/>
                                        <p:tgtEl>
                                          <p:spTgt spid="31"/>
                                        </p:tgtEl>
                                      </p:cBhvr>
                                    </p:animEffect>
                                    <p:set>
                                      <p:cBhvr>
                                        <p:cTn id="175" dur="1" fill="hold">
                                          <p:stCondLst>
                                            <p:cond delay="2249"/>
                                          </p:stCondLst>
                                        </p:cTn>
                                        <p:tgtEl>
                                          <p:spTgt spid="31"/>
                                        </p:tgtEl>
                                        <p:attrNameLst>
                                          <p:attrName>style.visibility</p:attrName>
                                        </p:attrNameLst>
                                      </p:cBhvr>
                                      <p:to>
                                        <p:strVal val="hidden"/>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8" fill="hold" grpId="0" nodeType="clickEffect">
                                  <p:stCondLst>
                                    <p:cond delay="0"/>
                                  </p:stCondLst>
                                  <p:childTnLst>
                                    <p:set>
                                      <p:cBhvr>
                                        <p:cTn id="179" dur="1" fill="hold">
                                          <p:stCondLst>
                                            <p:cond delay="0"/>
                                          </p:stCondLst>
                                        </p:cTn>
                                        <p:tgtEl>
                                          <p:spTgt spid="7">
                                            <p:txEl>
                                              <p:pRg st="13" end="13"/>
                                            </p:txEl>
                                          </p:spTgt>
                                        </p:tgtEl>
                                        <p:attrNameLst>
                                          <p:attrName>style.visibility</p:attrName>
                                        </p:attrNameLst>
                                      </p:cBhvr>
                                      <p:to>
                                        <p:strVal val="visible"/>
                                      </p:to>
                                    </p:set>
                                    <p:animEffect transition="in" filter="wipe(left)">
                                      <p:cBhvr>
                                        <p:cTn id="180" dur="1500"/>
                                        <p:tgtEl>
                                          <p:spTgt spid="7">
                                            <p:txEl>
                                              <p:pRg st="13" end="13"/>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xit" presetSubtype="8" fill="hold" grpId="0" nodeType="clickEffect">
                                  <p:stCondLst>
                                    <p:cond delay="0"/>
                                  </p:stCondLst>
                                  <p:childTnLst>
                                    <p:animEffect transition="out" filter="wipe(left)">
                                      <p:cBhvr>
                                        <p:cTn id="184" dur="2250"/>
                                        <p:tgtEl>
                                          <p:spTgt spid="33"/>
                                        </p:tgtEl>
                                      </p:cBhvr>
                                    </p:animEffect>
                                    <p:set>
                                      <p:cBhvr>
                                        <p:cTn id="185" dur="1" fill="hold">
                                          <p:stCondLst>
                                            <p:cond delay="2249"/>
                                          </p:stCondLst>
                                        </p:cTn>
                                        <p:tgtEl>
                                          <p:spTgt spid="33"/>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32">
                                            <p:txEl>
                                              <p:pRg st="1" end="1"/>
                                            </p:txEl>
                                          </p:spTgt>
                                        </p:tgtEl>
                                        <p:attrNameLst>
                                          <p:attrName>style.visibility</p:attrName>
                                        </p:attrNameLst>
                                      </p:cBhvr>
                                      <p:to>
                                        <p:strVal val="visible"/>
                                      </p:to>
                                    </p:set>
                                    <p:animEffect transition="in" filter="fade">
                                      <p:cBhvr>
                                        <p:cTn id="190" dur="50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5" grpId="0"/>
      <p:bldP spid="15" grpId="1"/>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animBg="1"/>
      <p:bldP spid="29" grpId="0" animBg="1"/>
      <p:bldP spid="30" grpId="0" animBg="1"/>
      <p:bldP spid="31" grpId="0" animBg="1"/>
      <p:bldP spid="32" grpId="0" animBg="1"/>
      <p:bldP spid="33" grpId="0" animBg="1"/>
      <p:bldP spid="34" grpId="0" build="allAtOnce"/>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339933"/>
                </a:solidFill>
              </a:rPr>
              <a:t>Function</a:t>
            </a:r>
            <a:r>
              <a:rPr lang="en-US" sz="3200" b="1" dirty="0"/>
              <a:t> of </a:t>
            </a:r>
            <a:r>
              <a:rPr lang="en-US" sz="3200" b="1" dirty="0">
                <a:solidFill>
                  <a:srgbClr val="7030A0"/>
                </a:solidFill>
              </a:rPr>
              <a:t>random variable</a:t>
            </a: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r>
                      <a:rPr lang="en-US" sz="2000" b="1" i="1" smtClean="0">
                        <a:solidFill>
                          <a:srgbClr val="7030A0"/>
                        </a:solidFill>
                        <a:latin typeface="Cambria Math"/>
                      </a:rPr>
                      <m:t>𝑿</m:t>
                    </m:r>
                  </m:oMath>
                </a14:m>
                <a:r>
                  <a:rPr lang="en-US" sz="2000" dirty="0"/>
                  <a:t> : a random variable defined over a probability space (</a:t>
                </a:r>
                <a14:m>
                  <m:oMath xmlns:m="http://schemas.openxmlformats.org/officeDocument/2006/math">
                    <m:r>
                      <a:rPr lang="en-US" sz="2000" b="1">
                        <a:solidFill>
                          <a:srgbClr val="7030A0"/>
                        </a:solidFill>
                        <a:latin typeface="Cambria Math"/>
                      </a:rPr>
                      <m:t>𝛀</m:t>
                    </m:r>
                  </m:oMath>
                </a14:m>
                <a:r>
                  <a:rPr lang="en-US" sz="2000" dirty="0"/>
                  <a:t>,</a:t>
                </a:r>
                <a:r>
                  <a:rPr lang="en-US" sz="2000" b="1" dirty="0"/>
                  <a:t>P</a:t>
                </a:r>
                <a:r>
                  <a:rPr lang="en-US" sz="2000" dirty="0"/>
                  <a:t>).</a:t>
                </a:r>
              </a:p>
              <a:p>
                <a:pPr marL="0" indent="0">
                  <a:buNone/>
                </a:pPr>
                <a14:m>
                  <m:oMath xmlns:m="http://schemas.openxmlformats.org/officeDocument/2006/math">
                    <m:r>
                      <a:rPr lang="en-US" sz="2000" b="1" i="1" smtClean="0">
                        <a:solidFill>
                          <a:srgbClr val="7030A0"/>
                        </a:solidFill>
                        <a:latin typeface="Cambria Math"/>
                      </a:rPr>
                      <m:t>𝒀</m:t>
                    </m:r>
                  </m:oMath>
                </a14:m>
                <a:r>
                  <a:rPr lang="en-US" sz="2000" dirty="0"/>
                  <a:t>: a random variable defined over the same probability space.</a:t>
                </a:r>
              </a:p>
              <a:p>
                <a:pPr marL="0" indent="0">
                  <a:buNone/>
                </a:pPr>
                <a:endParaRPr lang="en-US" sz="2000" dirty="0"/>
              </a:p>
              <a:p>
                <a:pPr marL="0" indent="0">
                  <a:buNone/>
                </a:pPr>
                <a14:m>
                  <m:oMath xmlns:m="http://schemas.openxmlformats.org/officeDocument/2006/math">
                    <m:r>
                      <a:rPr lang="en-US" sz="2000" i="1">
                        <a:solidFill>
                          <a:srgbClr val="339933"/>
                        </a:solidFill>
                        <a:latin typeface="Cambria Math"/>
                      </a:rPr>
                      <m:t>𝒇</m:t>
                    </m:r>
                  </m:oMath>
                </a14:m>
                <a:r>
                  <a:rPr lang="en-US" sz="2000" dirty="0"/>
                  <a:t> is a strictly </a:t>
                </a:r>
                <a:r>
                  <a:rPr lang="en-US" sz="2000" dirty="0">
                    <a:solidFill>
                      <a:srgbClr val="0070C0"/>
                    </a:solidFill>
                  </a:rPr>
                  <a:t>increasing</a:t>
                </a:r>
                <a:r>
                  <a:rPr lang="en-US" sz="2000" dirty="0"/>
                  <a:t> function of real numbers.</a:t>
                </a:r>
              </a:p>
              <a:p>
                <a:pPr marL="0" indent="0">
                  <a:buNone/>
                </a:pPr>
                <a:endParaRPr lang="en-US" sz="2000" b="1" dirty="0">
                  <a:latin typeface="Cambria Math"/>
                </a:endParaRPr>
              </a:p>
              <a:p>
                <a:pPr marL="0" indent="0">
                  <a:buNone/>
                </a:pPr>
                <a:r>
                  <a:rPr lang="en-US" sz="2000" b="1" dirty="0">
                    <a:solidFill>
                      <a:srgbClr val="C00000"/>
                    </a:solidFill>
                    <a:latin typeface="Cambria Math"/>
                  </a:rPr>
                  <a:t>Question: </a:t>
                </a:r>
              </a:p>
              <a:p>
                <a:pPr marL="0" indent="0">
                  <a:buNone/>
                </a:pPr>
                <a:r>
                  <a:rPr lang="en-US" sz="2000" dirty="0"/>
                  <a:t>If </a:t>
                </a:r>
                <a14:m>
                  <m:oMath xmlns:m="http://schemas.openxmlformats.org/officeDocument/2006/math">
                    <m:r>
                      <a:rPr lang="en-US" sz="2000" b="1" i="1">
                        <a:solidFill>
                          <a:srgbClr val="7030A0"/>
                        </a:solidFill>
                        <a:latin typeface="Cambria Math"/>
                      </a:rPr>
                      <m:t>𝑿</m:t>
                    </m:r>
                    <m:r>
                      <a:rPr lang="en-US" sz="2000" b="1" i="1" smtClean="0">
                        <a:solidFill>
                          <a:srgbClr val="7030A0"/>
                        </a:solidFill>
                        <a:latin typeface="Cambria Math"/>
                      </a:rPr>
                      <m:t> </m:t>
                    </m:r>
                  </m:oMath>
                </a14:m>
                <a:r>
                  <a:rPr lang="en-US" sz="2000" dirty="0"/>
                  <a:t>and </a:t>
                </a:r>
                <a14:m>
                  <m:oMath xmlns:m="http://schemas.openxmlformats.org/officeDocument/2006/math">
                    <m:r>
                      <a:rPr lang="en-US" sz="2000" b="1" i="1" smtClean="0">
                        <a:solidFill>
                          <a:srgbClr val="7030A0"/>
                        </a:solidFill>
                        <a:latin typeface="Cambria Math"/>
                      </a:rPr>
                      <m:t>𝒀</m:t>
                    </m:r>
                  </m:oMath>
                </a14:m>
                <a:r>
                  <a:rPr lang="en-US" sz="2000" dirty="0"/>
                  <a:t> are independent,</a:t>
                </a:r>
              </a:p>
              <a:p>
                <a:pPr marL="0" indent="0">
                  <a:buNone/>
                </a:pPr>
                <a:r>
                  <a:rPr lang="en-US" sz="2000" dirty="0"/>
                  <a:t>are </a:t>
                </a:r>
                <a14:m>
                  <m:oMath xmlns:m="http://schemas.openxmlformats.org/officeDocument/2006/math">
                    <m:r>
                      <a:rPr lang="en-US" sz="2000" b="1" i="1">
                        <a:solidFill>
                          <a:srgbClr val="339933"/>
                        </a:solidFill>
                        <a:latin typeface="Cambria Math"/>
                      </a:rPr>
                      <m:t>𝒇</m:t>
                    </m:r>
                    <m:d>
                      <m:dPr>
                        <m:ctrlPr>
                          <a:rPr lang="en-US" sz="2000" b="1" i="1">
                            <a:latin typeface="Cambria Math" panose="02040503050406030204" pitchFamily="18" charset="0"/>
                          </a:rPr>
                        </m:ctrlPr>
                      </m:dPr>
                      <m:e>
                        <m:r>
                          <a:rPr lang="en-US" sz="2000" b="1" i="1">
                            <a:solidFill>
                              <a:srgbClr val="7030A0"/>
                            </a:solidFill>
                            <a:latin typeface="Cambria Math"/>
                          </a:rPr>
                          <m:t>𝑿</m:t>
                        </m:r>
                      </m:e>
                    </m:d>
                  </m:oMath>
                </a14:m>
                <a:r>
                  <a:rPr lang="en-US" sz="2000" dirty="0"/>
                  <a:t> and </a:t>
                </a:r>
                <a14:m>
                  <m:oMath xmlns:m="http://schemas.openxmlformats.org/officeDocument/2006/math">
                    <m:r>
                      <a:rPr lang="en-US" sz="2000" b="1" i="1">
                        <a:solidFill>
                          <a:srgbClr val="339933"/>
                        </a:solidFill>
                        <a:latin typeface="Cambria Math"/>
                      </a:rPr>
                      <m:t>𝒇</m:t>
                    </m:r>
                    <m:d>
                      <m:dPr>
                        <m:ctrlPr>
                          <a:rPr lang="en-US" sz="2000" b="1" i="1">
                            <a:latin typeface="Cambria Math" panose="02040503050406030204" pitchFamily="18" charset="0"/>
                          </a:rPr>
                        </m:ctrlPr>
                      </m:dPr>
                      <m:e>
                        <m:r>
                          <a:rPr lang="en-US" sz="2000" b="1" i="1" smtClean="0">
                            <a:solidFill>
                              <a:srgbClr val="7030A0"/>
                            </a:solidFill>
                            <a:latin typeface="Cambria Math"/>
                          </a:rPr>
                          <m:t>𝒀</m:t>
                        </m:r>
                      </m:e>
                    </m:d>
                  </m:oMath>
                </a14:m>
                <a:r>
                  <a:rPr lang="en-US" sz="2000" dirty="0"/>
                  <a:t> also independent ?</a:t>
                </a:r>
              </a:p>
              <a:p>
                <a:pPr marL="0" indent="0">
                  <a:buNone/>
                </a:pPr>
                <a:endParaRPr lang="en-US" sz="2000" dirty="0"/>
              </a:p>
              <a:p>
                <a:pPr marL="0" indent="0">
                  <a:buNone/>
                </a:pP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Rectangle 3"/>
          <p:cNvSpPr/>
          <p:nvPr/>
        </p:nvSpPr>
        <p:spPr>
          <a:xfrm>
            <a:off x="914401" y="1371600"/>
            <a:ext cx="1914524"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19400" y="1441966"/>
            <a:ext cx="4343400"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1981200"/>
            <a:ext cx="1914524"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43199" y="2051566"/>
            <a:ext cx="4343400"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62000" y="2584966"/>
            <a:ext cx="3124200"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810000" y="2584966"/>
            <a:ext cx="4343400" cy="539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12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500"/>
                                        <p:tgtEl>
                                          <p:spTgt spid="4"/>
                                        </p:tgtEl>
                                      </p:cBhvr>
                                    </p:animEffect>
                                    <p:set>
                                      <p:cBhvr>
                                        <p:cTn id="12" dur="1" fill="hold">
                                          <p:stCondLst>
                                            <p:cond delay="1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750"/>
                                        <p:tgtEl>
                                          <p:spTgt spid="5"/>
                                        </p:tgtEl>
                                      </p:cBhvr>
                                    </p:animEffect>
                                    <p:set>
                                      <p:cBhvr>
                                        <p:cTn id="17" dur="1" fill="hold">
                                          <p:stCondLst>
                                            <p:cond delay="274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6"/>
                                        </p:tgtEl>
                                      </p:cBhvr>
                                    </p:animEffect>
                                    <p:set>
                                      <p:cBhvr>
                                        <p:cTn id="27" dur="1" fill="hold">
                                          <p:stCondLst>
                                            <p:cond delay="1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2750"/>
                                        <p:tgtEl>
                                          <p:spTgt spid="7"/>
                                        </p:tgtEl>
                                      </p:cBhvr>
                                    </p:animEffect>
                                    <p:set>
                                      <p:cBhvr>
                                        <p:cTn id="32" dur="1" fill="hold">
                                          <p:stCondLst>
                                            <p:cond delay="274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8"/>
                                        </p:tgtEl>
                                      </p:cBhvr>
                                    </p:animEffect>
                                    <p:set>
                                      <p:cBhvr>
                                        <p:cTn id="42" dur="1" fill="hold">
                                          <p:stCondLst>
                                            <p:cond delay="1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2750"/>
                                        <p:tgtEl>
                                          <p:spTgt spid="9"/>
                                        </p:tgtEl>
                                      </p:cBhvr>
                                    </p:animEffect>
                                    <p:set>
                                      <p:cBhvr>
                                        <p:cTn id="47" dur="1" fill="hold">
                                          <p:stCondLst>
                                            <p:cond delay="274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a:t>
                </a:r>
              </a:p>
              <a:p>
                <a:pPr marL="0" indent="0">
                  <a:buNone/>
                </a:pPr>
                <a:r>
                  <a:rPr lang="en-US" sz="2000" dirty="0"/>
                  <a:t>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a:t>
                </a:r>
              </a:p>
              <a:p>
                <a:pPr marL="0" indent="0">
                  <a:buNone/>
                </a:pPr>
                <a:r>
                  <a:rPr lang="en-US" sz="2000" dirty="0"/>
                  <a:t>Let </a:t>
                </a:r>
                <a14:m>
                  <m:oMath xmlns:m="http://schemas.openxmlformats.org/officeDocument/2006/math">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0" smtClean="0">
                        <a:solidFill>
                          <a:schemeClr val="tx1"/>
                        </a:solidFill>
                        <a:latin typeface="Cambria Math"/>
                        <a:ea typeface="Cambria Math"/>
                      </a:rPr>
                      <m:t>𝐄</m:t>
                    </m:r>
                    <m:r>
                      <a:rPr lang="en-US" sz="2000" b="0" i="1" smtClean="0">
                        <a:solidFill>
                          <a:schemeClr val="tx1"/>
                        </a:solidFill>
                        <a:latin typeface="Cambria Math"/>
                        <a:ea typeface="Cambria Math"/>
                      </a:rPr>
                      <m:t>[</m:t>
                    </m:r>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r>
                  <a:rPr lang="en-US" sz="2000" b="1" dirty="0"/>
                  <a:t>Proof</a:t>
                </a:r>
                <a:r>
                  <a:rPr lang="en-US" sz="2000" dirty="0"/>
                  <a:t>:</a:t>
                </a:r>
              </a:p>
              <a:p>
                <a:pPr marL="0" indent="0">
                  <a:buNone/>
                </a:pPr>
                <a:r>
                  <a:rPr lang="en-US" sz="2000" dirty="0"/>
                  <a:t>Will use 4 tools: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678" t="-674"/>
                </a:stretch>
              </a:blipFill>
            </p:spPr>
            <p:txBody>
              <a:bodyPr/>
              <a:lstStyle/>
              <a:p>
                <a:r>
                  <a:rPr lang="en-US">
                    <a:noFill/>
                  </a:rPr>
                  <a:t> </a:t>
                </a:r>
              </a:p>
            </p:txBody>
          </p:sp>
        </mc:Fallback>
      </mc:AlternateContent>
      <p:sp>
        <p:nvSpPr>
          <p:cNvPr id="6" name="Rectangle 5"/>
          <p:cNvSpPr/>
          <p:nvPr/>
        </p:nvSpPr>
        <p:spPr>
          <a:xfrm>
            <a:off x="4800600" y="3352800"/>
            <a:ext cx="4114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676400" y="2400300"/>
            <a:ext cx="152400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00400" y="2362200"/>
            <a:ext cx="1447800"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457568" y="5498068"/>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1</a:t>
            </a:r>
          </a:p>
        </p:txBody>
      </p:sp>
      <p:sp>
        <p:nvSpPr>
          <p:cNvPr id="40" name="TextBox 39"/>
          <p:cNvSpPr txBox="1"/>
          <p:nvPr/>
        </p:nvSpPr>
        <p:spPr>
          <a:xfrm>
            <a:off x="6019800" y="5498850"/>
            <a:ext cx="1883080" cy="369332"/>
          </a:xfrm>
          <a:prstGeom prst="rect">
            <a:avLst/>
          </a:prstGeom>
          <a:solidFill>
            <a:schemeClr val="bg2">
              <a:lumMod val="90000"/>
            </a:schemeClr>
          </a:solidFill>
        </p:spPr>
        <p:txBody>
          <a:bodyPr wrap="none" rtlCol="0">
            <a:spAutoFit/>
          </a:bodyPr>
          <a:lstStyle/>
          <a:p>
            <a:r>
              <a:rPr lang="en-US" dirty="0"/>
              <a:t>Markov Inequality</a:t>
            </a:r>
            <a:endParaRPr lang="en-US" b="1" dirty="0"/>
          </a:p>
        </p:txBody>
      </p:sp>
    </p:spTree>
    <p:extLst>
      <p:ext uri="{BB962C8B-B14F-4D97-AF65-F5344CB8AC3E}">
        <p14:creationId xmlns:p14="http://schemas.microsoft.com/office/powerpoint/2010/main" val="38410877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2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1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750"/>
                                        <p:tgtEl>
                                          <p:spTgt spid="7"/>
                                        </p:tgtEl>
                                      </p:cBhvr>
                                    </p:animEffect>
                                    <p:set>
                                      <p:cBhvr>
                                        <p:cTn id="29" dur="1" fill="hold">
                                          <p:stCondLst>
                                            <p:cond delay="74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750"/>
                                        <p:tgtEl>
                                          <p:spTgt spid="8"/>
                                        </p:tgtEl>
                                      </p:cBhvr>
                                    </p:animEffect>
                                    <p:set>
                                      <p:cBhvr>
                                        <p:cTn id="34" dur="1" fill="hold">
                                          <p:stCondLst>
                                            <p:cond delay="749"/>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500"/>
                                        <p:tgtEl>
                                          <p:spTgt spid="6"/>
                                        </p:tgtEl>
                                      </p:cBhvr>
                                    </p:animEffect>
                                    <p:set>
                                      <p:cBhvr>
                                        <p:cTn id="49" dur="1" fill="hold">
                                          <p:stCondLst>
                                            <p:cond delay="1499"/>
                                          </p:stCondLst>
                                        </p:cTn>
                                        <p:tgtEl>
                                          <p:spTgt spid="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500"/>
                                        <p:tgtEl>
                                          <p:spTgt spid="3">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500"/>
                                        <p:tgtEl>
                                          <p:spTgt spid="3">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down)">
                                      <p:cBhvr>
                                        <p:cTn id="64" dur="580">
                                          <p:stCondLst>
                                            <p:cond delay="0"/>
                                          </p:stCondLst>
                                        </p:cTn>
                                        <p:tgtEl>
                                          <p:spTgt spid="39"/>
                                        </p:tgtEl>
                                      </p:cBhvr>
                                    </p:animEffect>
                                    <p:anim calcmode="lin" valueType="num">
                                      <p:cBhvr>
                                        <p:cTn id="65"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70" dur="26">
                                          <p:stCondLst>
                                            <p:cond delay="650"/>
                                          </p:stCondLst>
                                        </p:cTn>
                                        <p:tgtEl>
                                          <p:spTgt spid="39"/>
                                        </p:tgtEl>
                                      </p:cBhvr>
                                      <p:to x="100000" y="60000"/>
                                    </p:animScale>
                                    <p:animScale>
                                      <p:cBhvr>
                                        <p:cTn id="71" dur="166" decel="50000">
                                          <p:stCondLst>
                                            <p:cond delay="676"/>
                                          </p:stCondLst>
                                        </p:cTn>
                                        <p:tgtEl>
                                          <p:spTgt spid="39"/>
                                        </p:tgtEl>
                                      </p:cBhvr>
                                      <p:to x="100000" y="100000"/>
                                    </p:animScale>
                                    <p:animScale>
                                      <p:cBhvr>
                                        <p:cTn id="72" dur="26">
                                          <p:stCondLst>
                                            <p:cond delay="1312"/>
                                          </p:stCondLst>
                                        </p:cTn>
                                        <p:tgtEl>
                                          <p:spTgt spid="39"/>
                                        </p:tgtEl>
                                      </p:cBhvr>
                                      <p:to x="100000" y="80000"/>
                                    </p:animScale>
                                    <p:animScale>
                                      <p:cBhvr>
                                        <p:cTn id="73" dur="166" decel="50000">
                                          <p:stCondLst>
                                            <p:cond delay="1338"/>
                                          </p:stCondLst>
                                        </p:cTn>
                                        <p:tgtEl>
                                          <p:spTgt spid="39"/>
                                        </p:tgtEl>
                                      </p:cBhvr>
                                      <p:to x="100000" y="100000"/>
                                    </p:animScale>
                                    <p:animScale>
                                      <p:cBhvr>
                                        <p:cTn id="74" dur="26">
                                          <p:stCondLst>
                                            <p:cond delay="1642"/>
                                          </p:stCondLst>
                                        </p:cTn>
                                        <p:tgtEl>
                                          <p:spTgt spid="39"/>
                                        </p:tgtEl>
                                      </p:cBhvr>
                                      <p:to x="100000" y="90000"/>
                                    </p:animScale>
                                    <p:animScale>
                                      <p:cBhvr>
                                        <p:cTn id="75" dur="166" decel="50000">
                                          <p:stCondLst>
                                            <p:cond delay="1668"/>
                                          </p:stCondLst>
                                        </p:cTn>
                                        <p:tgtEl>
                                          <p:spTgt spid="39"/>
                                        </p:tgtEl>
                                      </p:cBhvr>
                                      <p:to x="100000" y="100000"/>
                                    </p:animScale>
                                    <p:animScale>
                                      <p:cBhvr>
                                        <p:cTn id="76" dur="26">
                                          <p:stCondLst>
                                            <p:cond delay="1808"/>
                                          </p:stCondLst>
                                        </p:cTn>
                                        <p:tgtEl>
                                          <p:spTgt spid="39"/>
                                        </p:tgtEl>
                                      </p:cBhvr>
                                      <p:to x="100000" y="95000"/>
                                    </p:animScale>
                                    <p:animScale>
                                      <p:cBhvr>
                                        <p:cTn id="77" dur="166" decel="50000">
                                          <p:stCondLst>
                                            <p:cond delay="1834"/>
                                          </p:stCondLst>
                                        </p:cTn>
                                        <p:tgtEl>
                                          <p:spTgt spid="39"/>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randombar(horizontal)">
                                      <p:cBhvr>
                                        <p:cTn id="82" dur="500"/>
                                        <p:tgtEl>
                                          <p:spTgt spid="40"/>
                                        </p:tgtEl>
                                      </p:cBhvr>
                                    </p:animEffect>
                                  </p:childTnLst>
                                </p:cTn>
                              </p:par>
                              <p:par>
                                <p:cTn id="83" presetID="14" presetClass="entr" presetSubtype="10" fill="hold" nodeType="withEffect">
                                  <p:stCondLst>
                                    <p:cond delay="0"/>
                                  </p:stCondLst>
                                  <p:childTnLst>
                                    <p:set>
                                      <p:cBhvr>
                                        <p:cTn id="84" dur="1" fill="hold">
                                          <p:stCondLst>
                                            <p:cond delay="0"/>
                                          </p:stCondLst>
                                        </p:cTn>
                                        <p:tgtEl>
                                          <p:spTgt spid="40">
                                            <p:txEl>
                                              <p:pRg st="0" end="0"/>
                                            </p:txEl>
                                          </p:spTgt>
                                        </p:tgtEl>
                                        <p:attrNameLst>
                                          <p:attrName>style.visibility</p:attrName>
                                        </p:attrNameLst>
                                      </p:cBhvr>
                                      <p:to>
                                        <p:strVal val="visible"/>
                                      </p:to>
                                    </p:set>
                                    <p:animEffect transition="in" filter="randombar(horizontal)">
                                      <p:cBhvr>
                                        <p:cTn id="85"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6" grpId="0" animBg="1"/>
      <p:bldP spid="7" grpId="0" animBg="1"/>
      <p:bldP spid="8"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a:t>
                </a:r>
              </a:p>
              <a:p>
                <a:pPr marL="0" indent="0">
                  <a:buNone/>
                </a:pPr>
                <a:r>
                  <a:rPr lang="en-US" sz="2000" dirty="0"/>
                  <a:t>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a:t>
                </a:r>
              </a:p>
              <a:p>
                <a:pPr marL="0" indent="0">
                  <a:buNone/>
                </a:pPr>
                <a:r>
                  <a:rPr lang="en-US" sz="2000" dirty="0"/>
                  <a:t>Let </a:t>
                </a:r>
                <a14:m>
                  <m:oMath xmlns:m="http://schemas.openxmlformats.org/officeDocument/2006/math">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r>
                  <a:rPr lang="en-US" sz="2000" b="1" dirty="0"/>
                  <a:t>Proof</a:t>
                </a:r>
                <a:r>
                  <a:rPr lang="en-US" sz="2000" dirty="0"/>
                  <a:t>:</a:t>
                </a:r>
              </a:p>
              <a:p>
                <a:pPr marL="0" indent="0">
                  <a:buNone/>
                </a:pPr>
                <a:r>
                  <a:rPr lang="en-US" sz="2000" dirty="0"/>
                  <a:t>Will use 4 tools: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678" t="-674"/>
                </a:stretch>
              </a:blipFill>
            </p:spPr>
            <p:txBody>
              <a:bodyPr/>
              <a:lstStyle/>
              <a:p>
                <a:r>
                  <a:rPr lang="en-US">
                    <a:noFill/>
                  </a:rPr>
                  <a:t> </a:t>
                </a:r>
              </a:p>
            </p:txBody>
          </p:sp>
        </mc:Fallback>
      </mc:AlternateContent>
      <p:sp>
        <p:nvSpPr>
          <p:cNvPr id="10" name="TextBox 9"/>
          <p:cNvSpPr txBox="1"/>
          <p:nvPr/>
        </p:nvSpPr>
        <p:spPr>
          <a:xfrm>
            <a:off x="2457568" y="5498068"/>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2</a:t>
            </a:r>
          </a:p>
        </p:txBody>
      </p:sp>
      <mc:AlternateContent xmlns:mc="http://schemas.openxmlformats.org/markup-compatibility/2006" xmlns:a14="http://schemas.microsoft.com/office/drawing/2010/main">
        <mc:Choice Requires="a14">
          <p:sp>
            <p:nvSpPr>
              <p:cNvPr id="4" name="TextBox 3"/>
              <p:cNvSpPr txBox="1"/>
              <p:nvPr/>
            </p:nvSpPr>
            <p:spPr>
              <a:xfrm>
                <a:off x="4419600" y="5373469"/>
                <a:ext cx="4640566" cy="646331"/>
              </a:xfrm>
              <a:prstGeom prst="rect">
                <a:avLst/>
              </a:prstGeom>
              <a:solidFill>
                <a:schemeClr val="bg2">
                  <a:lumMod val="90000"/>
                </a:schemeClr>
              </a:solidFill>
            </p:spPr>
            <p:txBody>
              <a:bodyPr wrap="none" rtlCol="0">
                <a:spAutoFit/>
              </a:bodyPr>
              <a:lstStyle/>
              <a:p>
                <a:r>
                  <a:rPr lang="en-US" dirty="0"/>
                  <a:t>If </a:t>
                </a:r>
                <a14:m>
                  <m:oMath xmlns:m="http://schemas.openxmlformats.org/officeDocument/2006/math">
                    <m:r>
                      <a:rPr lang="en-US" b="1" i="1">
                        <a:latin typeface="Cambria Math"/>
                      </a:rPr>
                      <m:t>𝑿</m:t>
                    </m:r>
                  </m:oMath>
                </a14:m>
                <a:r>
                  <a:rPr lang="en-US" dirty="0"/>
                  <a:t> and </a:t>
                </a:r>
                <a14:m>
                  <m:oMath xmlns:m="http://schemas.openxmlformats.org/officeDocument/2006/math">
                    <m:r>
                      <a:rPr lang="en-US" b="1" i="1" smtClean="0">
                        <a:latin typeface="Cambria Math"/>
                      </a:rPr>
                      <m:t>𝒀</m:t>
                    </m:r>
                  </m:oMath>
                </a14:m>
                <a:r>
                  <a:rPr lang="en-US" dirty="0"/>
                  <a:t> are independent random variables,</a:t>
                </a:r>
              </a:p>
              <a:p>
                <a:pPr/>
                <a14:m>
                  <m:oMathPara xmlns:m="http://schemas.openxmlformats.org/officeDocument/2006/math">
                    <m:oMathParaPr>
                      <m:jc m:val="centerGroup"/>
                    </m:oMathParaPr>
                    <m:oMath xmlns:m="http://schemas.openxmlformats.org/officeDocument/2006/math">
                      <m:r>
                        <a:rPr lang="en-US" b="1" i="0" smtClean="0">
                          <a:latin typeface="Cambria Math"/>
                        </a:rPr>
                        <m:t>𝐄</m:t>
                      </m:r>
                      <m:d>
                        <m:dPr>
                          <m:begChr m:val="["/>
                          <m:endChr m:val="]"/>
                          <m:ctrlPr>
                            <a:rPr lang="en-US" b="1" i="1" smtClean="0">
                              <a:latin typeface="Cambria Math" panose="02040503050406030204" pitchFamily="18" charset="0"/>
                            </a:rPr>
                          </m:ctrlPr>
                        </m:dPr>
                        <m:e>
                          <m:r>
                            <a:rPr lang="en-US" b="1" i="1" smtClean="0">
                              <a:latin typeface="Cambria Math"/>
                            </a:rPr>
                            <m:t>𝑿</m:t>
                          </m:r>
                          <m:r>
                            <a:rPr lang="en-US" b="1" i="1" smtClean="0">
                              <a:latin typeface="Cambria Math"/>
                            </a:rPr>
                            <m:t>⋅</m:t>
                          </m:r>
                          <m:r>
                            <a:rPr lang="en-US" b="1" i="1" smtClean="0">
                              <a:latin typeface="Cambria Math"/>
                            </a:rPr>
                            <m:t>𝒀</m:t>
                          </m:r>
                        </m:e>
                      </m:d>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𝑿</m:t>
                          </m:r>
                        </m:e>
                      </m:d>
                      <m:r>
                        <a:rPr lang="en-US" b="1" i="1" smtClean="0">
                          <a:latin typeface="Cambria Math"/>
                        </a:rPr>
                        <m:t>⋅</m:t>
                      </m:r>
                      <m:r>
                        <a:rPr lang="en-US" b="1" i="1" smtClean="0">
                          <a:latin typeface="Cambria Math"/>
                        </a:rPr>
                        <m:t>𝑬</m:t>
                      </m:r>
                      <m:r>
                        <a:rPr lang="en-US" b="1" i="1" smtClean="0">
                          <a:latin typeface="Cambria Math"/>
                        </a:rPr>
                        <m:t>[</m:t>
                      </m:r>
                      <m:r>
                        <a:rPr lang="en-US" b="1" i="1" smtClean="0">
                          <a:latin typeface="Cambria Math"/>
                        </a:rPr>
                        <m:t>𝒀</m:t>
                      </m:r>
                      <m:r>
                        <a:rPr lang="en-US" b="1" i="1" smtClean="0">
                          <a:latin typeface="Cambria Math"/>
                        </a:rPr>
                        <m:t>]</m:t>
                      </m:r>
                    </m:oMath>
                  </m:oMathPara>
                </a14:m>
                <a:endParaRPr lang="en-US" b="1" dirty="0"/>
              </a:p>
            </p:txBody>
          </p:sp>
        </mc:Choice>
        <mc:Fallback xmlns="">
          <p:sp>
            <p:nvSpPr>
              <p:cNvPr id="4" name="TextBox 3"/>
              <p:cNvSpPr txBox="1">
                <a:spLocks noRot="1" noChangeAspect="1" noMove="1" noResize="1" noEditPoints="1" noAdjustHandles="1" noChangeArrowheads="1" noChangeShapeType="1" noTextEdit="1"/>
              </p:cNvSpPr>
              <p:nvPr/>
            </p:nvSpPr>
            <p:spPr>
              <a:xfrm>
                <a:off x="4419600" y="5373469"/>
                <a:ext cx="4640566" cy="646331"/>
              </a:xfrm>
              <a:prstGeom prst="rect">
                <a:avLst/>
              </a:prstGeom>
              <a:blipFill rotWithShape="1">
                <a:blip r:embed="rId3"/>
                <a:stretch>
                  <a:fillRect l="-1051" t="-4673" b="-13084"/>
                </a:stretch>
              </a:blipFill>
            </p:spPr>
            <p:txBody>
              <a:bodyPr/>
              <a:lstStyle/>
              <a:p>
                <a:r>
                  <a:rPr lang="en-US">
                    <a:noFill/>
                  </a:rPr>
                  <a:t> </a:t>
                </a:r>
              </a:p>
            </p:txBody>
          </p:sp>
        </mc:Fallback>
      </mc:AlternateContent>
    </p:spTree>
    <p:extLst>
      <p:ext uri="{BB962C8B-B14F-4D97-AF65-F5344CB8AC3E}">
        <p14:creationId xmlns:p14="http://schemas.microsoft.com/office/powerpoint/2010/main" val="292368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8" dur="500"/>
                                        <p:tgtEl>
                                          <p:spTgt spid="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wipe(left)">
                                      <p:cBhvr>
                                        <p:cTn id="3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a:t>
                </a:r>
              </a:p>
              <a:p>
                <a:pPr marL="0" indent="0">
                  <a:buNone/>
                </a:pPr>
                <a:r>
                  <a:rPr lang="en-US" sz="2000" dirty="0"/>
                  <a:t>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a:t>
                </a:r>
              </a:p>
              <a:p>
                <a:pPr marL="0" indent="0">
                  <a:buNone/>
                </a:pPr>
                <a:r>
                  <a:rPr lang="en-US" sz="2000" dirty="0"/>
                  <a:t>Let </a:t>
                </a:r>
                <a14:m>
                  <m:oMath xmlns:m="http://schemas.openxmlformats.org/officeDocument/2006/math">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r>
                  <a:rPr lang="en-US" sz="2000" b="1" dirty="0"/>
                  <a:t>Proof</a:t>
                </a:r>
                <a:r>
                  <a:rPr lang="en-US" sz="2000" dirty="0"/>
                  <a:t>:</a:t>
                </a:r>
              </a:p>
              <a:p>
                <a:pPr marL="0" indent="0">
                  <a:buNone/>
                </a:pPr>
                <a:r>
                  <a:rPr lang="en-US" sz="2000" dirty="0"/>
                  <a:t>Will use 4 tools: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678" t="-674"/>
                </a:stretch>
              </a:blipFill>
            </p:spPr>
            <p:txBody>
              <a:bodyPr/>
              <a:lstStyle/>
              <a:p>
                <a:r>
                  <a:rPr lang="en-US">
                    <a:noFill/>
                  </a:rPr>
                  <a:t> </a:t>
                </a:r>
              </a:p>
            </p:txBody>
          </p:sp>
        </mc:Fallback>
      </mc:AlternateContent>
      <p:sp>
        <p:nvSpPr>
          <p:cNvPr id="9" name="TextBox 8"/>
          <p:cNvSpPr txBox="1"/>
          <p:nvPr/>
        </p:nvSpPr>
        <p:spPr>
          <a:xfrm>
            <a:off x="2457568" y="5457723"/>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3</a:t>
            </a:r>
          </a:p>
        </p:txBody>
      </p:sp>
      <p:pic>
        <p:nvPicPr>
          <p:cNvPr id="11" name="Picture 1" descr="Graph for y = 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50" y="4429125"/>
            <a:ext cx="2152650" cy="19716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H="1">
            <a:off x="5455104" y="5257800"/>
            <a:ext cx="1828800" cy="15240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801400" y="4648200"/>
                <a:ext cx="4825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𝑥</m:t>
                          </m:r>
                        </m:sup>
                      </m:sSup>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801400" y="4648200"/>
                <a:ext cx="482504" cy="369332"/>
              </a:xfrm>
              <a:prstGeom prst="rect">
                <a:avLst/>
              </a:prstGeom>
              <a:blipFill rotWithShape="1">
                <a:blip r:embed="rId4"/>
                <a:stretch>
                  <a:fillRect t="-8333" r="-1645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953800" y="5345668"/>
                <a:ext cx="7719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1+</m:t>
                      </m:r>
                      <m:r>
                        <a:rPr lang="en-US" b="0" i="1" smtClean="0">
                          <a:latin typeface="Cambria Math"/>
                        </a:rPr>
                        <m:t>𝑥</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953800" y="5345668"/>
                <a:ext cx="771943" cy="369332"/>
              </a:xfrm>
              <a:prstGeom prst="rect">
                <a:avLst/>
              </a:prstGeom>
              <a:blipFill rotWithShape="1">
                <a:blip r:embed="rId5"/>
                <a:stretch>
                  <a:fillRect t="-8197" r="-1031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43800" y="4429125"/>
                <a:ext cx="1366977" cy="646331"/>
              </a:xfrm>
              <a:prstGeom prst="rect">
                <a:avLst/>
              </a:prstGeom>
              <a:solidFill>
                <a:schemeClr val="bg2">
                  <a:lumMod val="90000"/>
                </a:schemeClr>
              </a:solidFill>
              <a:ln>
                <a:solidFill>
                  <a:schemeClr val="tx1"/>
                </a:solidFill>
              </a:ln>
            </p:spPr>
            <p:txBody>
              <a:bodyPr wrap="none" rtlCol="0">
                <a:spAutoFit/>
              </a:bodyPr>
              <a:lstStyle/>
              <a:p>
                <a:r>
                  <a:rPr lang="en-US" b="1" dirty="0">
                    <a:latin typeface="Cambria Math"/>
                  </a:rPr>
                  <a:t>Clearly</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𝑒</m:t>
                          </m:r>
                        </m:e>
                        <m:sup>
                          <m:r>
                            <a:rPr lang="en-US" b="0" i="1" smtClean="0">
                              <a:latin typeface="Cambria Math"/>
                            </a:rPr>
                            <m:t>𝑥</m:t>
                          </m:r>
                        </m:sup>
                      </m:sSup>
                      <m:r>
                        <a:rPr lang="en-US" b="0" i="1" smtClean="0">
                          <a:latin typeface="Cambria Math"/>
                        </a:rPr>
                        <m:t>≥1+</m:t>
                      </m:r>
                      <m:r>
                        <a:rPr lang="en-US" b="0" i="1" smtClean="0">
                          <a:latin typeface="Cambria Math"/>
                        </a:rPr>
                        <m:t>𝑥</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543800" y="4429125"/>
                <a:ext cx="1366977" cy="646331"/>
              </a:xfrm>
              <a:prstGeom prst="rect">
                <a:avLst/>
              </a:prstGeom>
              <a:blipFill rotWithShape="1">
                <a:blip r:embed="rId6"/>
                <a:stretch>
                  <a:fillRect l="-3540" t="-4630" r="-3097" b="-1296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21507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1+#ppt_w/2"/>
                                          </p:val>
                                        </p:tav>
                                        <p:tav tm="100000">
                                          <p:val>
                                            <p:strVal val="#ppt_x"/>
                                          </p:val>
                                        </p:tav>
                                      </p:tavLst>
                                    </p:anim>
                                    <p:anim calcmode="lin" valueType="num">
                                      <p:cBhvr additive="base">
                                        <p:cTn id="4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7030A0"/>
                </a:solidFill>
              </a:rPr>
              <a:t>Chernoff’s</a:t>
            </a:r>
            <a:r>
              <a:rPr lang="en-US" b="1" dirty="0">
                <a:solidFill>
                  <a:srgbClr val="7030A0"/>
                </a:solidFill>
              </a:rPr>
              <a:t> Bound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991600" cy="4525963"/>
              </a:xfrm>
            </p:spPr>
            <p:txBody>
              <a:bodyPr>
                <a:normAutofit/>
              </a:bodyPr>
              <a:lstStyle/>
              <a:p>
                <a:pPr marL="0" indent="0">
                  <a:buNone/>
                </a:pPr>
                <a:r>
                  <a:rPr lang="en-US" sz="2000" b="1" dirty="0">
                    <a:solidFill>
                      <a:srgbClr val="C00000"/>
                    </a:solidFill>
                  </a:rPr>
                  <a:t>Theorem (a): </a:t>
                </a:r>
                <a:r>
                  <a:rPr lang="en-US" sz="2000" dirty="0"/>
                  <a:t>Suppose </a:t>
                </a:r>
                <a14:m>
                  <m:oMath xmlns:m="http://schemas.openxmlformats.org/officeDocument/2006/math">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𝟏</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𝟐</m:t>
                        </m:r>
                      </m:sub>
                    </m:sSub>
                    <m:r>
                      <a:rPr lang="en-US" sz="2000" b="1" i="1" smtClean="0">
                        <a:solidFill>
                          <a:schemeClr val="tx1"/>
                        </a:solidFill>
                        <a:latin typeface="Cambria Math"/>
                        <a:ea typeface="Cambria Math"/>
                      </a:rPr>
                      <m:t>,…,</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𝒏</m:t>
                        </m:r>
                      </m:sub>
                    </m:sSub>
                    <m:r>
                      <a:rPr lang="en-US" sz="2000" b="0" i="0" smtClean="0">
                        <a:solidFill>
                          <a:schemeClr val="tx1"/>
                        </a:solidFill>
                        <a:latin typeface="Cambria Math"/>
                        <a:ea typeface="Cambria Math"/>
                      </a:rPr>
                      <m:t> </m:t>
                    </m:r>
                  </m:oMath>
                </a14:m>
                <a:r>
                  <a:rPr lang="en-US" sz="2000" dirty="0"/>
                  <a:t>be </a:t>
                </a:r>
                <a14:m>
                  <m:oMath xmlns:m="http://schemas.openxmlformats.org/officeDocument/2006/math">
                    <m:r>
                      <a:rPr lang="en-US" sz="2000" b="1" i="1" smtClean="0">
                        <a:solidFill>
                          <a:srgbClr val="0070C0"/>
                        </a:solidFill>
                        <a:latin typeface="Cambria Math"/>
                        <a:ea typeface="Cambria Math"/>
                      </a:rPr>
                      <m:t>𝒏</m:t>
                    </m:r>
                  </m:oMath>
                </a14:m>
                <a:r>
                  <a:rPr lang="en-US" sz="2000" dirty="0"/>
                  <a:t> independent </a:t>
                </a:r>
                <a:r>
                  <a:rPr lang="en-US" sz="2000" b="1" dirty="0"/>
                  <a:t>Bernoulli</a:t>
                </a:r>
                <a:r>
                  <a:rPr lang="en-US" sz="2000" dirty="0"/>
                  <a:t> random variables </a:t>
                </a:r>
              </a:p>
              <a:p>
                <a:pPr marL="0" indent="0">
                  <a:buNone/>
                </a:pPr>
                <a:r>
                  <a:rPr lang="en-US" sz="2000" dirty="0"/>
                  <a:t>with parameters </a:t>
                </a:r>
                <a14:m>
                  <m:oMath xmlns:m="http://schemas.openxmlformats.org/officeDocument/2006/math">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𝟏</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𝟐</m:t>
                        </m:r>
                      </m:sub>
                    </m:sSub>
                    <m:r>
                      <a:rPr lang="en-US" sz="2000" b="1" i="1" smtClean="0">
                        <a:solidFill>
                          <a:srgbClr val="0070C0"/>
                        </a:solidFill>
                        <a:latin typeface="Cambria Math"/>
                        <a:ea typeface="Cambria Math"/>
                      </a:rPr>
                      <m:t>,…,</m:t>
                    </m:r>
                    <m:sSub>
                      <m:sSubPr>
                        <m:ctrlPr>
                          <a:rPr lang="en-US" sz="2000" b="1" i="1" smtClean="0">
                            <a:solidFill>
                              <a:srgbClr val="0070C0"/>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𝒏</m:t>
                        </m:r>
                      </m:sub>
                    </m:sSub>
                    <m:r>
                      <a:rPr lang="en-US" sz="2000" b="1" i="1" smtClean="0">
                        <a:solidFill>
                          <a:schemeClr val="tx1"/>
                        </a:solidFill>
                        <a:latin typeface="Cambria Math"/>
                        <a:ea typeface="Cambria Math"/>
                      </a:rPr>
                      <m:t> </m:t>
                    </m:r>
                  </m:oMath>
                </a14:m>
                <a:r>
                  <a:rPr lang="en-US" sz="2000" dirty="0"/>
                  <a:t>, </a:t>
                </a:r>
              </a:p>
              <a:p>
                <a:pPr marL="0" indent="0">
                  <a:buNone/>
                </a:pPr>
                <a:r>
                  <a:rPr lang="en-US" sz="2000" dirty="0"/>
                  <a:t>Let </a:t>
                </a:r>
                <a14:m>
                  <m:oMath xmlns:m="http://schemas.openxmlformats.org/officeDocument/2006/math">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7030A0"/>
                                </a:solidFill>
                                <a:latin typeface="Cambria Math"/>
                                <a:ea typeface="Cambria Math"/>
                              </a:rPr>
                              <m:t>𝑿</m:t>
                            </m:r>
                          </m:e>
                          <m:sub>
                            <m:r>
                              <a:rPr lang="en-US" sz="2000" b="1" i="1" smtClean="0">
                                <a:solidFill>
                                  <a:srgbClr val="0070C0"/>
                                </a:solidFill>
                                <a:latin typeface="Cambria Math"/>
                                <a:ea typeface="Cambria Math"/>
                              </a:rPr>
                              <m:t>𝒊</m:t>
                            </m:r>
                          </m:sub>
                        </m:sSub>
                      </m:e>
                    </m:nary>
                  </m:oMath>
                </a14:m>
                <a:r>
                  <a:rPr lang="en-US" sz="2000" dirty="0"/>
                  <a:t> and </a:t>
                </a:r>
                <a14:m>
                  <m:oMath xmlns:m="http://schemas.openxmlformats.org/officeDocument/2006/math">
                    <m:r>
                      <a:rPr lang="en-US" sz="2000" b="1" i="1" smtClean="0">
                        <a:solidFill>
                          <a:srgbClr val="0070C0"/>
                        </a:solidFill>
                        <a:latin typeface="Cambria Math"/>
                        <a:ea typeface="Cambria Math"/>
                      </a:rPr>
                      <m:t>𝝁</m:t>
                    </m:r>
                    <m:r>
                      <a:rPr lang="en-US" sz="2000" b="0" i="1" smtClean="0">
                        <a:solidFill>
                          <a:schemeClr val="tx1"/>
                        </a:solidFill>
                        <a:latin typeface="Cambria Math"/>
                        <a:ea typeface="Cambria Math"/>
                      </a:rPr>
                      <m:t>=</m:t>
                    </m:r>
                    <m:r>
                      <a:rPr lang="en-US" sz="2000" b="1" i="1" smtClean="0">
                        <a:solidFill>
                          <a:schemeClr val="tx1"/>
                        </a:solidFill>
                        <a:latin typeface="Cambria Math"/>
                        <a:ea typeface="Cambria Math"/>
                      </a:rPr>
                      <m:t>𝑬</m:t>
                    </m:r>
                    <m:r>
                      <a:rPr lang="en-US" sz="2000" b="0" i="1" smtClean="0">
                        <a:solidFill>
                          <a:schemeClr val="tx1"/>
                        </a:solidFill>
                        <a:latin typeface="Cambria Math"/>
                        <a:ea typeface="Cambria Math"/>
                      </a:rPr>
                      <m:t>[</m:t>
                    </m:r>
                    <m:r>
                      <a:rPr lang="en-US" sz="2000" b="1" i="1" smtClean="0">
                        <a:solidFill>
                          <a:srgbClr val="7030A0"/>
                        </a:solidFill>
                        <a:latin typeface="Cambria Math"/>
                        <a:ea typeface="Cambria Math"/>
                      </a:rPr>
                      <m:t>𝑿</m:t>
                    </m:r>
                    <m:r>
                      <a:rPr lang="en-US" sz="2000" b="1" i="1" smtClean="0">
                        <a:solidFill>
                          <a:schemeClr val="tx1"/>
                        </a:solidFill>
                        <a:latin typeface="Cambria Math"/>
                        <a:ea typeface="Cambria Math"/>
                      </a:rPr>
                      <m:t>]=</m:t>
                    </m:r>
                    <m:nary>
                      <m:naryPr>
                        <m:chr m:val="∑"/>
                        <m:supHide m:val="on"/>
                        <m:ctrlPr>
                          <a:rPr lang="en-US" sz="2000" b="1" i="1" smtClean="0">
                            <a:solidFill>
                              <a:schemeClr val="tx1"/>
                            </a:solidFill>
                            <a:latin typeface="Cambria Math" panose="02040503050406030204" pitchFamily="18" charset="0"/>
                            <a:ea typeface="Cambria Math"/>
                          </a:rPr>
                        </m:ctrlPr>
                      </m:naryPr>
                      <m:sub>
                        <m:r>
                          <m:rPr>
                            <m:brk m:alnAt="7"/>
                          </m:rPr>
                          <a:rPr lang="en-US" sz="2000" b="1" i="1" smtClean="0">
                            <a:solidFill>
                              <a:srgbClr val="0070C0"/>
                            </a:solidFill>
                            <a:latin typeface="Cambria Math"/>
                            <a:ea typeface="Cambria Math"/>
                          </a:rPr>
                          <m:t>𝒊</m:t>
                        </m:r>
                      </m:sub>
                      <m:sup/>
                      <m:e>
                        <m:r>
                          <a:rPr lang="en-US" sz="2000" b="1" i="1" smtClean="0">
                            <a:solidFill>
                              <a:schemeClr val="tx1"/>
                            </a:solidFill>
                            <a:latin typeface="Cambria Math"/>
                            <a:ea typeface="Cambria Math"/>
                          </a:rPr>
                          <m:t> </m:t>
                        </m:r>
                        <m:sSub>
                          <m:sSubPr>
                            <m:ctrlPr>
                              <a:rPr lang="en-US" sz="2000" b="1" i="1" smtClean="0">
                                <a:solidFill>
                                  <a:schemeClr val="tx1"/>
                                </a:solidFill>
                                <a:latin typeface="Cambria Math" panose="02040503050406030204" pitchFamily="18" charset="0"/>
                                <a:ea typeface="Cambria Math"/>
                              </a:rPr>
                            </m:ctrlPr>
                          </m:sSubPr>
                          <m:e>
                            <m:r>
                              <a:rPr lang="en-US" sz="2000" b="1" i="1" smtClean="0">
                                <a:solidFill>
                                  <a:srgbClr val="0070C0"/>
                                </a:solidFill>
                                <a:latin typeface="Cambria Math"/>
                                <a:ea typeface="Cambria Math"/>
                              </a:rPr>
                              <m:t>𝒑</m:t>
                            </m:r>
                          </m:e>
                          <m:sub>
                            <m:r>
                              <a:rPr lang="en-US" sz="2000" b="1" i="1" smtClean="0">
                                <a:solidFill>
                                  <a:srgbClr val="0070C0"/>
                                </a:solidFill>
                                <a:latin typeface="Cambria Math"/>
                                <a:ea typeface="Cambria Math"/>
                              </a:rPr>
                              <m:t>𝒊</m:t>
                            </m:r>
                          </m:sub>
                        </m:sSub>
                      </m:e>
                    </m:nary>
                  </m:oMath>
                </a14:m>
                <a:r>
                  <a:rPr lang="en-US" sz="2000" dirty="0"/>
                  <a:t>.  </a:t>
                </a:r>
              </a:p>
              <a:p>
                <a:pPr marL="0" indent="0">
                  <a:buNone/>
                </a:pPr>
                <a:endParaRPr lang="en-US" sz="2000" dirty="0"/>
              </a:p>
              <a:p>
                <a:pPr marL="0" indent="0">
                  <a:buNone/>
                </a:pPr>
                <a:r>
                  <a:rPr lang="en-US" sz="2000" dirty="0"/>
                  <a:t>For any </a:t>
                </a:r>
                <a14:m>
                  <m:oMath xmlns:m="http://schemas.openxmlformats.org/officeDocument/2006/math">
                    <m:r>
                      <a:rPr lang="en-US" sz="2000" b="1" i="1" smtClean="0">
                        <a:solidFill>
                          <a:srgbClr val="0070C0"/>
                        </a:solidFill>
                        <a:latin typeface="Cambria Math"/>
                      </a:rPr>
                      <m:t>𝜹</m:t>
                    </m:r>
                    <m:r>
                      <a:rPr lang="en-US" sz="2000" b="1" i="1" smtClean="0">
                        <a:latin typeface="Cambria Math"/>
                      </a:rPr>
                      <m:t>&gt;</m:t>
                    </m:r>
                    <m:r>
                      <a:rPr lang="en-US" sz="2000" b="1" i="1" smtClean="0">
                        <a:solidFill>
                          <a:srgbClr val="0070C0"/>
                        </a:solidFill>
                        <a:latin typeface="Cambria Math"/>
                      </a:rPr>
                      <m:t>𝟎</m:t>
                    </m:r>
                  </m:oMath>
                </a14:m>
                <a:r>
                  <a:rPr lang="en-US" sz="2000" dirty="0"/>
                  <a:t>, </a:t>
                </a:r>
                <a:endParaRPr lang="en-US" sz="2000" b="1" i="0"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000" b="1" i="0" smtClean="0">
                          <a:latin typeface="Cambria Math"/>
                        </a:rPr>
                        <m:t>𝐏</m:t>
                      </m:r>
                      <m:d>
                        <m:dPr>
                          <m:ctrlPr>
                            <a:rPr lang="en-US" sz="2000" b="1" i="1" smtClean="0">
                              <a:latin typeface="Cambria Math" panose="02040503050406030204" pitchFamily="18" charset="0"/>
                            </a:rPr>
                          </m:ctrlPr>
                        </m:dPr>
                        <m:e>
                          <m:r>
                            <a:rPr lang="en-US" sz="2000" b="1" i="1" smtClean="0">
                              <a:solidFill>
                                <a:srgbClr val="7030A0"/>
                              </a:solidFill>
                              <a:latin typeface="Cambria Math"/>
                            </a:rPr>
                            <m:t>𝑿</m:t>
                          </m:r>
                          <m:r>
                            <a:rPr lang="en-US" sz="2000" b="1" i="1" smtClean="0">
                              <a:latin typeface="Cambria Math"/>
                            </a:rPr>
                            <m:t>≥</m:t>
                          </m:r>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r>
                            <a:rPr lang="en-US" sz="2000" b="1" i="1" smtClean="0">
                              <a:solidFill>
                                <a:srgbClr val="0070C0"/>
                              </a:solidFill>
                              <a:latin typeface="Cambria Math"/>
                            </a:rPr>
                            <m:t>𝝁</m:t>
                          </m:r>
                        </m:e>
                      </m:d>
                      <m:r>
                        <a:rPr lang="en-US" sz="2000" b="1" i="1" smtClean="0">
                          <a:latin typeface="Cambria Math"/>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f>
                                <m:fPr>
                                  <m:ctrlPr>
                                    <a:rPr lang="en-US" sz="2000" b="1" i="1" smtClean="0">
                                      <a:latin typeface="Cambria Math" panose="02040503050406030204" pitchFamily="18" charset="0"/>
                                    </a:rPr>
                                  </m:ctrlPr>
                                </m:fPr>
                                <m:num>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𝒆</m:t>
                                      </m:r>
                                    </m:e>
                                    <m:sup>
                                      <m:r>
                                        <a:rPr lang="en-US" sz="2000" b="1" i="1" smtClean="0">
                                          <a:solidFill>
                                            <a:srgbClr val="0070C0"/>
                                          </a:solidFill>
                                          <a:latin typeface="Cambria Math"/>
                                        </a:rPr>
                                        <m:t>𝜹</m:t>
                                      </m:r>
                                    </m:sup>
                                  </m:sSup>
                                </m:num>
                                <m:den>
                                  <m:sSup>
                                    <m:sSupPr>
                                      <m:ctrlPr>
                                        <a:rPr lang="en-US" sz="2000" b="1" i="1" smtClean="0">
                                          <a:latin typeface="Cambria Math" panose="02040503050406030204" pitchFamily="18" charset="0"/>
                                        </a:rPr>
                                      </m:ctrlPr>
                                    </m:sSupPr>
                                    <m:e>
                                      <m:r>
                                        <a:rPr lang="en-US" sz="2000" b="1" i="1" smtClean="0">
                                          <a:latin typeface="Cambria Math"/>
                                        </a:rPr>
                                        <m:t>(</m:t>
                                      </m:r>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r>
                                        <a:rPr lang="en-US" sz="2000" b="1" i="1" smtClean="0">
                                          <a:latin typeface="Cambria Math"/>
                                        </a:rPr>
                                        <m:t>)</m:t>
                                      </m:r>
                                    </m:e>
                                    <m:sup>
                                      <m:d>
                                        <m:dPr>
                                          <m:ctrlPr>
                                            <a:rPr lang="en-US" sz="2000" b="1" i="1" smtClean="0">
                                              <a:latin typeface="Cambria Math" panose="02040503050406030204" pitchFamily="18" charset="0"/>
                                            </a:rPr>
                                          </m:ctrlPr>
                                        </m:dPr>
                                        <m:e>
                                          <m:r>
                                            <a:rPr lang="en-US" sz="2000" b="1" i="1" smtClean="0">
                                              <a:solidFill>
                                                <a:srgbClr val="0070C0"/>
                                              </a:solidFill>
                                              <a:latin typeface="Cambria Math"/>
                                            </a:rPr>
                                            <m:t>𝟏</m:t>
                                          </m:r>
                                          <m:r>
                                            <a:rPr lang="en-US" sz="2000" b="1" i="1" smtClean="0">
                                              <a:latin typeface="Cambria Math"/>
                                            </a:rPr>
                                            <m:t>+</m:t>
                                          </m:r>
                                          <m:r>
                                            <a:rPr lang="en-US" sz="2000" b="1" i="1" smtClean="0">
                                              <a:solidFill>
                                                <a:srgbClr val="0070C0"/>
                                              </a:solidFill>
                                              <a:latin typeface="Cambria Math"/>
                                            </a:rPr>
                                            <m:t>𝜹</m:t>
                                          </m:r>
                                        </m:e>
                                      </m:d>
                                    </m:sup>
                                  </m:sSup>
                                </m:den>
                              </m:f>
                            </m:e>
                          </m:d>
                        </m:e>
                        <m:sup>
                          <m:r>
                            <a:rPr lang="en-US" sz="2000" b="1" i="1" smtClean="0">
                              <a:solidFill>
                                <a:srgbClr val="0070C0"/>
                              </a:solidFill>
                              <a:latin typeface="Cambria Math"/>
                            </a:rPr>
                            <m:t>𝝁</m:t>
                          </m:r>
                        </m:sup>
                      </m:sSup>
                    </m:oMath>
                  </m:oMathPara>
                </a14:m>
                <a:endParaRPr lang="en-US" sz="2000" dirty="0"/>
              </a:p>
              <a:p>
                <a:pPr marL="0" indent="0">
                  <a:buNone/>
                </a:pPr>
                <a:r>
                  <a:rPr lang="en-US" sz="2000" b="1" dirty="0"/>
                  <a:t>Proof</a:t>
                </a:r>
                <a:r>
                  <a:rPr lang="en-US" sz="2000" dirty="0"/>
                  <a:t>:</a:t>
                </a:r>
              </a:p>
              <a:p>
                <a:pPr marL="0" indent="0">
                  <a:buNone/>
                </a:pPr>
                <a:r>
                  <a:rPr lang="en-US" sz="2000" dirty="0"/>
                  <a:t>Will use 4 tools: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991600" cy="4525963"/>
              </a:xfrm>
              <a:blipFill rotWithShape="1">
                <a:blip r:embed="rId2"/>
                <a:stretch>
                  <a:fillRect l="-678" t="-674"/>
                </a:stretch>
              </a:blipFill>
            </p:spPr>
            <p:txBody>
              <a:bodyPr/>
              <a:lstStyle/>
              <a:p>
                <a:r>
                  <a:rPr lang="en-US">
                    <a:noFill/>
                  </a:rPr>
                  <a:t> </a:t>
                </a:r>
              </a:p>
            </p:txBody>
          </p:sp>
        </mc:Fallback>
      </mc:AlternateContent>
      <p:sp>
        <p:nvSpPr>
          <p:cNvPr id="10" name="TextBox 9"/>
          <p:cNvSpPr txBox="1"/>
          <p:nvPr/>
        </p:nvSpPr>
        <p:spPr>
          <a:xfrm>
            <a:off x="2457568" y="5498068"/>
            <a:ext cx="742832" cy="369332"/>
          </a:xfrm>
          <a:prstGeom prst="rect">
            <a:avLst/>
          </a:prstGeom>
          <a:solidFill>
            <a:srgbClr val="FFC000"/>
          </a:solidFill>
        </p:spPr>
        <p:txBody>
          <a:bodyPr wrap="none" rtlCol="0">
            <a:spAutoFit/>
          </a:bodyPr>
          <a:lstStyle/>
          <a:p>
            <a:r>
              <a:rPr lang="en-US" dirty="0"/>
              <a:t>Tool </a:t>
            </a:r>
            <a:r>
              <a:rPr lang="en-US" b="1" dirty="0">
                <a:solidFill>
                  <a:srgbClr val="0070C0"/>
                </a:solidFill>
              </a:rPr>
              <a:t>4</a:t>
            </a:r>
          </a:p>
        </p:txBody>
      </p:sp>
      <p:sp>
        <p:nvSpPr>
          <p:cNvPr id="4" name="TextBox 3"/>
          <p:cNvSpPr txBox="1"/>
          <p:nvPr/>
        </p:nvSpPr>
        <p:spPr>
          <a:xfrm>
            <a:off x="3352800" y="5498068"/>
            <a:ext cx="3128292" cy="369332"/>
          </a:xfrm>
          <a:prstGeom prst="rect">
            <a:avLst/>
          </a:prstGeom>
          <a:solidFill>
            <a:schemeClr val="bg2">
              <a:lumMod val="90000"/>
            </a:schemeClr>
          </a:solidFill>
        </p:spPr>
        <p:txBody>
          <a:bodyPr wrap="none" rtlCol="0">
            <a:spAutoFit/>
          </a:bodyPr>
          <a:lstStyle/>
          <a:p>
            <a:r>
              <a:rPr lang="en-US" dirty="0"/>
              <a:t>A tool you studied in 12</a:t>
            </a:r>
            <a:r>
              <a:rPr lang="en-US" baseline="30000" dirty="0"/>
              <a:t>th</a:t>
            </a:r>
            <a:r>
              <a:rPr lang="en-US" dirty="0"/>
              <a:t> class</a:t>
            </a:r>
            <a:endParaRPr lang="en-US" b="1" dirty="0"/>
          </a:p>
        </p:txBody>
      </p:sp>
    </p:spTree>
    <p:extLst>
      <p:ext uri="{BB962C8B-B14F-4D97-AF65-F5344CB8AC3E}">
        <p14:creationId xmlns:p14="http://schemas.microsoft.com/office/powerpoint/2010/main" val="204189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3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1067</Words>
  <Application>Microsoft Macintosh PowerPoint</Application>
  <PresentationFormat>On-screen Show (4:3)</PresentationFormat>
  <Paragraphs>211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Wingdings</vt:lpstr>
      <vt:lpstr>Office Theme</vt:lpstr>
      <vt:lpstr>Randomized Algorithms CS648 </vt:lpstr>
      <vt:lpstr>Tools for P(X≥(1+δ)E[X])</vt:lpstr>
      <vt:lpstr>Function of random variable</vt:lpstr>
      <vt:lpstr>Function of random variable</vt:lpstr>
      <vt:lpstr>Function of random variable</vt:lpstr>
      <vt:lpstr>Chernoff’s Bound</vt:lpstr>
      <vt:lpstr>Chernoff’s Bound</vt:lpstr>
      <vt:lpstr>Chernoff’s Bound</vt:lpstr>
      <vt:lpstr>Chernoff’s Bound</vt:lpstr>
      <vt:lpstr>Chernoff’s Bound</vt:lpstr>
      <vt:lpstr>PowerPoint Presentation</vt:lpstr>
      <vt:lpstr>PowerPoint Presentation</vt:lpstr>
      <vt:lpstr>Chernoff’s Bound</vt:lpstr>
      <vt:lpstr>Chernoff’s Bound</vt:lpstr>
      <vt:lpstr>Chernoff’s Bound</vt:lpstr>
      <vt:lpstr>Homework 1</vt:lpstr>
      <vt:lpstr>Homework</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Randomized Algorithms CS648</dc:title>
  <dc:creator>Surender Baswana</dc:creator>
  <cp:lastModifiedBy>Surender Baswana</cp:lastModifiedBy>
  <cp:revision>72</cp:revision>
  <dcterms:created xsi:type="dcterms:W3CDTF">2013-08-23T04:10:57Z</dcterms:created>
  <dcterms:modified xsi:type="dcterms:W3CDTF">2024-02-08T16:40:44Z</dcterms:modified>
</cp:coreProperties>
</file>