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428" r:id="rId2"/>
    <p:sldId id="429" r:id="rId3"/>
    <p:sldId id="436" r:id="rId4"/>
    <p:sldId id="430" r:id="rId5"/>
    <p:sldId id="435" r:id="rId6"/>
    <p:sldId id="439" r:id="rId7"/>
    <p:sldId id="438" r:id="rId8"/>
    <p:sldId id="461" r:id="rId9"/>
    <p:sldId id="432" r:id="rId10"/>
    <p:sldId id="440" r:id="rId11"/>
    <p:sldId id="450" r:id="rId12"/>
    <p:sldId id="437" r:id="rId13"/>
    <p:sldId id="459" r:id="rId14"/>
    <p:sldId id="455" r:id="rId15"/>
    <p:sldId id="456" r:id="rId16"/>
    <p:sldId id="434" r:id="rId17"/>
    <p:sldId id="441" r:id="rId18"/>
    <p:sldId id="457" r:id="rId19"/>
    <p:sldId id="45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>
                <a:solidFill>
                  <a:srgbClr val="002060"/>
                </a:solidFill>
              </a:rPr>
              <a:t>CS648A</a:t>
            </a:r>
            <a:r>
              <a:rPr lang="en-US" sz="3200" b="1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Fundamentals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of </a:t>
            </a:r>
            <a:r>
              <a:rPr lang="en-US" sz="2000" b="1" dirty="0">
                <a:solidFill>
                  <a:srgbClr val="002060"/>
                </a:solidFill>
              </a:rPr>
              <a:t>Elementary Probability Theory</a:t>
            </a:r>
          </a:p>
          <a:p>
            <a:pPr algn="l" fontAlgn="auto">
              <a:spcAft>
                <a:spcPts val="0"/>
              </a:spcAft>
              <a:defRPr/>
            </a:pPr>
            <a:endParaRPr lang="en-US" sz="2000" b="1" dirty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For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prove that </a:t>
                </a:r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) =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…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(−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) 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0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Exercise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letters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envelopes. 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For each letter, there is a unique envelope in which it should be placed. 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A careless postman places the letters randomly into envelopes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(one letter in each envelope). 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sz="2000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sz="2000" dirty="0"/>
                  <a:t>What is the probability that </a:t>
                </a:r>
                <a:r>
                  <a:rPr lang="en-US" sz="2000" u="sng" dirty="0"/>
                  <a:t>no letter is placed correctly </a:t>
                </a:r>
                <a:r>
                  <a:rPr lang="en-US" sz="2000" dirty="0"/>
                  <a:t>(into the envelope meant for it) ?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Partition</a:t>
            </a:r>
            <a:r>
              <a:rPr lang="en-US" sz="3200" b="1" dirty="0">
                <a:solidFill>
                  <a:srgbClr val="002060"/>
                </a:solidFill>
              </a:rPr>
              <a:t> of sample space</a:t>
            </a:r>
            <a:br>
              <a:rPr lang="en-US" sz="3200" b="1" dirty="0">
                <a:solidFill>
                  <a:srgbClr val="00206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en-US" sz="2400" dirty="0"/>
                  <a:t>=</a:t>
                </a:r>
                <a:r>
                  <a:rPr lang="en-US" sz="2000" dirty="0">
                    <a:latin typeface="Cambria Math"/>
                    <a:ea typeface="Cambria Math"/>
                  </a:rPr>
                  <a:t>∅</a:t>
                </a:r>
                <a:r>
                  <a:rPr lang="en-US" sz="2400" dirty="0">
                    <a:latin typeface="Cambria Math"/>
                    <a:ea typeface="Cambria Math"/>
                  </a:rPr>
                  <a:t> </a:t>
                </a:r>
                <a:r>
                  <a:rPr lang="en-US" sz="1800" dirty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For an event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1800" dirty="0"/>
                  <a:t>, how can we express </a:t>
                </a:r>
                <a:r>
                  <a:rPr lang="en-US" sz="1800" b="1" dirty="0"/>
                  <a:t>P(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1800" b="1" dirty="0"/>
                  <a:t>)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in terms of a given partition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Application of this technique 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To in calculate probability of some event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1800" dirty="0"/>
                  <a:t>, which otherwise is quite difficult to calculate. </a:t>
                </a:r>
              </a:p>
              <a:p>
                <a:pPr marL="0" indent="0">
                  <a:buNone/>
                </a:pPr>
                <a:r>
                  <a:rPr lang="en-US" sz="1800" dirty="0"/>
                  <a:t>Don’t trust me. No problem, the exercise on  the following slide will  convince you.</a:t>
                </a:r>
                <a:endParaRPr lang="en-IN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059363"/>
              </a:xfrm>
              <a:blipFill rotWithShape="1">
                <a:blip r:embed="rId2"/>
                <a:stretch>
                  <a:fillRect l="-1071" t="-602" r="-571" b="-790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4953000"/>
                <a:ext cx="428568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C00000"/>
                            </a:solidFill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B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953000"/>
                <a:ext cx="4285680" cy="457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81013" b="-130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05135" cy="1066800"/>
            <a:chOff x="4219575" y="2895600"/>
            <a:chExt cx="1505135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93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sticks each of different heights. </a:t>
                </a:r>
              </a:p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vacant slots arranged along a line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and numbered from 1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as we move from left to right.  </a:t>
                </a:r>
              </a:p>
              <a:p>
                <a:r>
                  <a:rPr lang="en-US" sz="2000" dirty="0"/>
                  <a:t>The sticks  are placed into the slots according to a uniformly random permutation. </a:t>
                </a:r>
              </a:p>
              <a:p>
                <a:r>
                  <a:rPr lang="en-US" sz="2000" dirty="0"/>
                  <a:t>A stick placed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th slot is said to be a dominating stick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its height is largest among all sticks placed in slots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Find the probability that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th slot contains a dominating stick.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  <a:blipFill rotWithShape="1">
                <a:blip r:embed="rId2"/>
                <a:stretch>
                  <a:fillRect l="-740" t="-674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Conditional </a:t>
            </a:r>
            <a:r>
              <a:rPr lang="en-US" sz="3600" b="1" dirty="0"/>
              <a:t>Probability</a:t>
            </a:r>
            <a:br>
              <a:rPr lang="en-US" sz="3600" b="1" dirty="0"/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two events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does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:r>
                  <a:rPr lang="en-US" sz="2000" b="1" dirty="0"/>
                  <a:t>A</a:t>
                </a:r>
                <a:r>
                  <a:rPr lang="en-US" sz="2000" dirty="0"/>
                  <a:t>|</a:t>
                </a:r>
                <a:r>
                  <a:rPr lang="en-US" sz="2000" b="1" dirty="0"/>
                  <a:t>B</a:t>
                </a:r>
                <a:r>
                  <a:rPr lang="en-US" sz="2000" dirty="0"/>
                  <a:t>] mean ?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you give suitable reason to justify the validity of the above equation ?</a:t>
                </a:r>
              </a:p>
              <a:p>
                <a:pPr marL="0" indent="0">
                  <a:buNone/>
                </a:pPr>
                <a:r>
                  <a:rPr lang="en-US" sz="2000" dirty="0"/>
                  <a:t>In particular, give justification for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[</m:t>
                    </m:r>
                    <m:r>
                      <a:rPr lang="en-US" sz="2000" b="1">
                        <a:latin typeface="Cambria Math"/>
                      </a:rPr>
                      <m:t>𝐀</m:t>
                    </m:r>
                    <m:r>
                      <a:rPr lang="en-US" sz="2000" b="1">
                        <a:solidFill>
                          <a:srgbClr val="C0000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>
                        <a:latin typeface="Cambria Math"/>
                      </a:rPr>
                      <m:t>𝐁</m:t>
                    </m:r>
                  </m:oMath>
                </a14:m>
                <a:r>
                  <a:rPr lang="en-US" sz="2000" dirty="0"/>
                  <a:t>] in numerator and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[</m:t>
                    </m:r>
                    <m:r>
                      <a:rPr lang="en-US" sz="2000" b="1">
                        <a:latin typeface="Cambria Math"/>
                      </a:rPr>
                      <m:t>𝐁</m:t>
                    </m:r>
                  </m:oMath>
                </a14:m>
                <a:r>
                  <a:rPr lang="en-US" sz="2000" dirty="0"/>
                  <a:t>] in denominator in this equation.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 t="-594" b="-673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81400" y="3669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76750" y="3238500"/>
            <a:ext cx="1486178" cy="1017032"/>
            <a:chOff x="4476750" y="3238500"/>
            <a:chExt cx="148617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3886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657600" y="4572000"/>
                <a:ext cx="1828800" cy="762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𝐀</m:t>
                            </m:r>
                            <m:r>
                              <a:rPr lang="en-US" b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572000"/>
                <a:ext cx="1828800" cy="762000"/>
              </a:xfrm>
              <a:prstGeom prst="rect">
                <a:avLst/>
              </a:prstGeom>
              <a:blipFill rotWithShape="1">
                <a:blip r:embed="rId3"/>
                <a:stretch>
                  <a:fillRect r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Callout 1 6"/>
          <p:cNvSpPr/>
          <p:nvPr/>
        </p:nvSpPr>
        <p:spPr>
          <a:xfrm>
            <a:off x="3581400" y="1524000"/>
            <a:ext cx="5029200" cy="765048"/>
          </a:xfrm>
          <a:prstGeom prst="borderCallout1">
            <a:avLst>
              <a:gd name="adj1" fmla="val 49359"/>
              <a:gd name="adj2" fmla="val -129"/>
              <a:gd name="adj3" fmla="val 14842"/>
              <a:gd name="adj4" fmla="val -248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Given that event </a:t>
            </a:r>
            <a:r>
              <a:rPr lang="en-US" b="1" u="sng" dirty="0">
                <a:solidFill>
                  <a:schemeClr val="tx1"/>
                </a:solidFill>
              </a:rPr>
              <a:t>B</a:t>
            </a:r>
            <a:r>
              <a:rPr lang="en-US" u="sng" dirty="0">
                <a:solidFill>
                  <a:schemeClr val="tx1"/>
                </a:solidFill>
              </a:rPr>
              <a:t> has happened, what is the probability that event </a:t>
            </a:r>
            <a:r>
              <a:rPr lang="en-US" b="1" u="sng" dirty="0">
                <a:solidFill>
                  <a:schemeClr val="tx1"/>
                </a:solidFill>
              </a:rPr>
              <a:t>A</a:t>
            </a:r>
            <a:r>
              <a:rPr lang="en-US" u="sng" dirty="0">
                <a:solidFill>
                  <a:schemeClr val="tx1"/>
                </a:solidFill>
              </a:rPr>
              <a:t> has also happened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77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5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Conditional</a:t>
            </a:r>
            <a:r>
              <a:rPr lang="en-US" sz="3600" b="1" dirty="0"/>
              <a:t> Probability</a:t>
            </a:r>
            <a:br>
              <a:rPr lang="en-US" sz="3600" b="1" dirty="0"/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two events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does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:r>
                  <a:rPr lang="en-US" sz="2000" b="1" dirty="0"/>
                  <a:t>A</a:t>
                </a:r>
                <a:r>
                  <a:rPr lang="en-US" sz="2000" dirty="0"/>
                  <a:t>|</a:t>
                </a:r>
                <a:r>
                  <a:rPr lang="en-US" sz="2000" b="1" dirty="0"/>
                  <a:t>B</a:t>
                </a:r>
                <a:r>
                  <a:rPr lang="en-US" sz="2000" dirty="0"/>
                  <a:t>] mean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Happening of event  </a:t>
                </a:r>
                <a:r>
                  <a:rPr lang="en-US" sz="2000" b="1" dirty="0"/>
                  <a:t>B</a:t>
                </a:r>
                <a:r>
                  <a:rPr lang="en-US" sz="2000" dirty="0"/>
                  <a:t>, has reduced the sample space to only </a:t>
                </a:r>
                <a:r>
                  <a:rPr lang="en-US" sz="2000" b="1" dirty="0"/>
                  <a:t>B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elementary events we are concerned with are elements of set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𝐀</m:t>
                    </m:r>
                    <m:r>
                      <a:rPr lang="en-US" sz="2000" b="1">
                        <a:solidFill>
                          <a:srgbClr val="FF000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>
                        <a:latin typeface="Cambria Math"/>
                      </a:rPr>
                      <m:t>𝐁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 t="-594" b="-542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657600" y="4572000"/>
                <a:ext cx="1828800" cy="762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b="1" dirty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  <a:r>
                  <a:rPr lang="en-US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𝐀</m:t>
                            </m:r>
                            <m:r>
                              <a:rPr lang="en-US" b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num>
                          <m:den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𝐁</m:t>
                            </m:r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572000"/>
                <a:ext cx="1828800" cy="762000"/>
              </a:xfrm>
              <a:prstGeom prst="rect">
                <a:avLst/>
              </a:prstGeom>
              <a:blipFill rotWithShape="1">
                <a:blip r:embed="rId3"/>
                <a:stretch>
                  <a:fillRect r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4476750" y="3238500"/>
            <a:ext cx="1486178" cy="1017032"/>
            <a:chOff x="4476750" y="3238500"/>
            <a:chExt cx="1486178" cy="1017032"/>
          </a:xfrm>
        </p:grpSpPr>
        <p:grpSp>
          <p:nvGrpSpPr>
            <p:cNvPr id="66" name="Group 65"/>
            <p:cNvGrpSpPr/>
            <p:nvPr/>
          </p:nvGrpSpPr>
          <p:grpSpPr>
            <a:xfrm>
              <a:off x="4476750" y="3238500"/>
              <a:ext cx="1486178" cy="1017032"/>
              <a:chOff x="4476750" y="3238500"/>
              <a:chExt cx="1486178" cy="101703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76750" y="3238500"/>
                <a:ext cx="1409700" cy="8763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638800" y="388620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</a:t>
                </a:r>
              </a:p>
            </p:txBody>
          </p:sp>
        </p:grpSp>
        <p:sp>
          <p:nvSpPr>
            <p:cNvPr id="69" name="Oval 68"/>
            <p:cNvSpPr/>
            <p:nvPr/>
          </p:nvSpPr>
          <p:spPr>
            <a:xfrm>
              <a:off x="474345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724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105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5816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410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2578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78" name="Oval 77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581400" y="3669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70C0"/>
                </a:solidFill>
              </a:rPr>
              <a:t>Independent </a:t>
            </a:r>
            <a:r>
              <a:rPr lang="en-US" sz="4000" b="1" dirty="0"/>
              <a:t>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Events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are said to be independent if </a:t>
                </a:r>
              </a:p>
              <a:p>
                <a:pPr marL="0" indent="0">
                  <a:buNone/>
                </a:pPr>
                <a:r>
                  <a:rPr lang="en-US" sz="2000" dirty="0"/>
                  <a:t>happening of one of them has </a:t>
                </a:r>
                <a:r>
                  <a:rPr lang="en-US" sz="2000" u="sng" dirty="0"/>
                  <a:t>no influence </a:t>
                </a:r>
                <a:r>
                  <a:rPr lang="en-US" sz="2000" dirty="0"/>
                  <a:t>on the probability of the another event. </a:t>
                </a:r>
              </a:p>
              <a:p>
                <a:pPr marL="0" indent="0">
                  <a:buNone/>
                </a:pPr>
                <a:r>
                  <a:rPr lang="en-US" sz="2000" dirty="0"/>
                  <a:t>Mathematically, it means that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P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/>
                  <a:t>|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/>
                  <a:t>)=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/>
                  <a:t>)   and  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/>
                  <a:t>|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/>
                  <a:t>)=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following equation also compactly captures independence of two events.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Can two independent events ever be disjoint 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684" t="-674" r="-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3886200"/>
            <a:ext cx="2409825" cy="609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 ∩ </a:t>
            </a:r>
            <a:r>
              <a:rPr lang="en-US" b="1" dirty="0">
                <a:solidFill>
                  <a:srgbClr val="002060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) ·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B</a:t>
            </a:r>
            <a:r>
              <a:rPr lang="en-US" dirty="0">
                <a:solidFill>
                  <a:srgbClr val="002060"/>
                </a:solidFill>
              </a:rPr>
              <a:t>)</a:t>
            </a:r>
            <a:r>
              <a:rPr lang="en-US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4405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Two fair dice are rolled. Show that the event that their sum is 7 is independent of the score shown by the first dice.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Let (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be a probability space where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 = {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,…,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/>
                  <a:t>} for a given prime number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p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and each elementary event has probability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/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p</a:t>
                </a:r>
                <a:r>
                  <a:rPr lang="en-US" sz="2000" i="1" dirty="0"/>
                  <a:t>. 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        </a:t>
                </a:r>
                <a:r>
                  <a:rPr lang="en-US" sz="2000" dirty="0"/>
                  <a:t>Show that if two events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000" dirty="0"/>
                  <a:t> defined over (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are independent,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then at least one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</a:t>
                </a:r>
                <a:r>
                  <a:rPr lang="en-US" sz="2000" dirty="0"/>
                  <a:t> is either </a:t>
                </a:r>
                <a:r>
                  <a:rPr lang="en-US" sz="2000" dirty="0">
                    <a:latin typeface="Cambria Math"/>
                    <a:ea typeface="Cambria Math"/>
                  </a:rPr>
                  <a:t>∅ or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6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Fun </a:t>
            </a:r>
            <a:r>
              <a:rPr lang="en-US" b="1" dirty="0"/>
              <a:t>with probability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Coin</a:t>
            </a:r>
            <a:r>
              <a:rPr lang="en-US" sz="4000" b="1" dirty="0"/>
              <a:t> toss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There are 5 coins:</a:t>
            </a:r>
          </a:p>
          <a:p>
            <a:r>
              <a:rPr lang="en-US" sz="2000" dirty="0"/>
              <a:t>2 normal coins</a:t>
            </a:r>
          </a:p>
          <a:p>
            <a:r>
              <a:rPr lang="en-US" sz="2000" dirty="0"/>
              <a:t>2 double-headed coins</a:t>
            </a:r>
          </a:p>
          <a:p>
            <a:r>
              <a:rPr lang="en-US" sz="2000" dirty="0"/>
              <a:t>1 double-tailed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Experiment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A coin is picked uniformly randomly and tossed.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Outcome</a:t>
            </a:r>
            <a:r>
              <a:rPr lang="en-US" sz="2000" dirty="0"/>
              <a:t>: head</a:t>
            </a:r>
          </a:p>
          <a:p>
            <a:pPr marL="0" indent="0">
              <a:buNone/>
            </a:pPr>
            <a:r>
              <a:rPr lang="en-US" sz="2000" dirty="0"/>
              <a:t>The same coin is tossed again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Outcome</a:t>
            </a:r>
            <a:r>
              <a:rPr lang="en-US" sz="2000" dirty="0"/>
              <a:t>: head</a:t>
            </a:r>
          </a:p>
          <a:p>
            <a:pPr marL="0" indent="0">
              <a:buNone/>
            </a:pPr>
            <a:r>
              <a:rPr lang="en-US" sz="2000" dirty="0"/>
              <a:t>The coin is thrown.</a:t>
            </a:r>
          </a:p>
          <a:p>
            <a:pPr marL="0" indent="0">
              <a:buNone/>
            </a:pPr>
            <a:r>
              <a:rPr lang="en-US" sz="2000" dirty="0"/>
              <a:t>Another coin is picked uniformly randomly and tossed.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05200" y="3276600"/>
            <a:ext cx="4038600" cy="457200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probability of getting head 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05200" y="4343400"/>
            <a:ext cx="4038600" cy="457200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probability of getting head 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5200" y="5867400"/>
            <a:ext cx="4038600" cy="457200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probability of getting head ?</a:t>
            </a:r>
          </a:p>
        </p:txBody>
      </p:sp>
    </p:spTree>
    <p:extLst>
      <p:ext uri="{BB962C8B-B14F-4D97-AF65-F5344CB8AC3E}">
        <p14:creationId xmlns:p14="http://schemas.microsoft.com/office/powerpoint/2010/main" val="377602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828800"/>
            <a:ext cx="83058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Elementary probability theory</a:t>
            </a:r>
            <a:br>
              <a:rPr lang="en-US" sz="3200" dirty="0">
                <a:solidFill>
                  <a:srgbClr val="0070C0"/>
                </a:solidFill>
              </a:rPr>
            </a:br>
            <a:br>
              <a:rPr lang="en-US" sz="3200" dirty="0">
                <a:solidFill>
                  <a:srgbClr val="0070C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It is so simple that you </a:t>
            </a:r>
            <a:r>
              <a:rPr lang="en-US" b="1" dirty="0">
                <a:solidFill>
                  <a:schemeClr val="tx1"/>
                </a:solidFill>
              </a:rPr>
              <a:t>underestimate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its</a:t>
            </a:r>
            <a:r>
              <a:rPr lang="en-US" dirty="0">
                <a:solidFill>
                  <a:srgbClr val="FF0000"/>
                </a:solidFill>
              </a:rPr>
              <a:t> elegance </a:t>
            </a:r>
            <a:r>
              <a:rPr lang="en-US" dirty="0">
                <a:solidFill>
                  <a:srgbClr val="00206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power 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Elementary probability theory</a:t>
            </a:r>
            <a:br>
              <a:rPr lang="en-US" sz="3200" b="1" dirty="0"/>
            </a:br>
            <a:r>
              <a:rPr lang="en-US" sz="3200" b="1" dirty="0"/>
              <a:t>(Relevant for CS648)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shall mainly deal with </a:t>
            </a:r>
            <a:r>
              <a:rPr lang="en-US" sz="2000" b="1" dirty="0"/>
              <a:t>discrete probability theory </a:t>
            </a:r>
            <a:r>
              <a:rPr lang="en-US" sz="2000" dirty="0"/>
              <a:t>in this course.</a:t>
            </a:r>
          </a:p>
          <a:p>
            <a:r>
              <a:rPr lang="en-US" sz="2000" dirty="0"/>
              <a:t>We shall take the </a:t>
            </a:r>
            <a:r>
              <a:rPr lang="en-US" sz="2000" b="1" dirty="0"/>
              <a:t>set theoretic approach </a:t>
            </a:r>
            <a:r>
              <a:rPr lang="en-US" sz="2000" dirty="0"/>
              <a:t>to explain probability theory.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Consider any random experiment :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/>
              <a:t>Tossing a coin 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/>
              <a:t> times.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/>
              <a:t>Throwing a dice 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 times.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/>
              <a:t>Selecting a number randomly uniformly from [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..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].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How to capture the following facts in the theory of probability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Outcome will always be from a </a:t>
            </a:r>
            <a:r>
              <a:rPr lang="en-US" sz="2000" u="sng" dirty="0"/>
              <a:t>specified set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“Likelihood” of each possible outcome is non-negative.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may be interested in a collection of outcomes.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/>
              <a:t>Probability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Probability space associated with a random experiment is </a:t>
                </a:r>
              </a:p>
              <a:p>
                <a:pPr marL="0" indent="0">
                  <a:buNone/>
                </a:pPr>
                <a:r>
                  <a:rPr lang="en-US" sz="2000" dirty="0"/>
                  <a:t>an ordered pair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 where</a:t>
                </a:r>
              </a:p>
              <a:p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the set of </a:t>
                </a:r>
                <a:r>
                  <a:rPr lang="en-US" sz="2000" u="sng" dirty="0"/>
                  <a:t>all possible outcomes</a:t>
                </a:r>
                <a:r>
                  <a:rPr lang="en-US" sz="2000" dirty="0"/>
                  <a:t> of the random experiment</a:t>
                </a:r>
              </a:p>
              <a:p>
                <a:r>
                  <a:rPr lang="en-US" sz="2000" b="1" dirty="0"/>
                  <a:t>P :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R </a:t>
                </a:r>
                <a:r>
                  <a:rPr lang="en-US" sz="2000" dirty="0">
                    <a:sym typeface="Wingdings" pitchFamily="2" charset="2"/>
                  </a:rPr>
                  <a:t>such that </a:t>
                </a:r>
              </a:p>
              <a:p>
                <a:pPr lvl="1"/>
                <a:r>
                  <a:rPr lang="en-US" sz="1800" b="1" dirty="0"/>
                  <a:t>P(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b="1" dirty="0"/>
                  <a:t>) ≥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/>
                  <a:t> </a:t>
                </a:r>
                <a:r>
                  <a:rPr lang="en-US" sz="1800" dirty="0"/>
                  <a:t>for each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18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l-GR" sz="18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1800" b="1" dirty="0" smtClean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</m:nary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Elements of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dirty="0"/>
                  <a:t>are called </a:t>
                </a:r>
                <a:r>
                  <a:rPr lang="en-US" sz="2000" b="1" dirty="0"/>
                  <a:t>elementary events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3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36576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2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4345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75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432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48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5410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1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958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72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334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81600" y="5181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88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67200" y="4495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48400" y="4648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6757" y="6107668"/>
            <a:ext cx="2020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 </a:t>
            </a:r>
            <a:r>
              <a:rPr lang="en-US" sz="2000" b="1" dirty="0"/>
              <a:t>sample points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8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/>
              <a:t>Event in a Probability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An event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/>
                  <a:t> </a:t>
                </a:r>
                <a:r>
                  <a:rPr lang="en-US" sz="2000" dirty="0"/>
                  <a:t>in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is a </a:t>
                </a:r>
                <a:r>
                  <a:rPr lang="en-US" sz="2000" u="sng" dirty="0"/>
                  <a:t>subset</a:t>
                </a:r>
                <a:r>
                  <a:rPr lang="en-US" sz="2000" dirty="0"/>
                  <a:t> of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probability of event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/>
                  <a:t> </a:t>
                </a:r>
                <a:r>
                  <a:rPr lang="en-US" sz="2000" dirty="0"/>
                  <a:t>is defined as </a:t>
                </a:r>
              </a:p>
              <a:p>
                <a:pPr marL="457200" lvl="1" indent="0">
                  <a:buNone/>
                </a:pPr>
                <a:r>
                  <a:rPr lang="en-US" sz="1800" i="1" dirty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l-GR" sz="1800" b="1" dirty="0">
                              <a:solidFill>
                                <a:srgbClr val="0070C0"/>
                              </a:solidFill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el-GR" sz="1800" dirty="0"/>
                            <m:t>ϵ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800" b="1" i="0" dirty="0" smtClean="0">
                              <a:solidFill>
                                <a:srgbClr val="0070C0"/>
                              </a:solidFill>
                            </a:rPr>
                            <m:t>A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1800" b="1" dirty="0" smtClean="0">
                              <a:solidFill>
                                <a:srgbClr val="0070C0"/>
                              </a:solidFill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sake of compact notation, we extend </a:t>
                </a:r>
                <a:r>
                  <a:rPr lang="en-US" sz="2000" b="1" dirty="0"/>
                  <a:t>P </a:t>
                </a:r>
                <a:r>
                  <a:rPr lang="en-US" sz="2000" dirty="0"/>
                  <a:t>for events as described above.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36576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72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4345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75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432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48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5410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1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958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72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334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81600" y="5181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88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67200" y="4495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724400" y="4267200"/>
            <a:ext cx="1543328" cy="685800"/>
            <a:chOff x="4724400" y="4267200"/>
            <a:chExt cx="1543328" cy="685800"/>
          </a:xfrm>
        </p:grpSpPr>
        <p:sp>
          <p:nvSpPr>
            <p:cNvPr id="2" name="Oval 1"/>
            <p:cNvSpPr/>
            <p:nvPr/>
          </p:nvSpPr>
          <p:spPr>
            <a:xfrm>
              <a:off x="4724400" y="4267200"/>
              <a:ext cx="12192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43600" y="45074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248400" y="4648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9856" y="2514600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b="1" dirty="0"/>
                      <m:t>(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b="1" dirty="0"/>
                      <m:t>)</m:t>
                    </m:r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856" y="2514600"/>
                <a:ext cx="76014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0" t="-8333" r="-136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2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is the sample space for the experiments:</a:t>
            </a:r>
          </a:p>
          <a:p>
            <a:r>
              <a:rPr lang="en-US" sz="2000" dirty="0"/>
              <a:t> Toss  a coin 5 times</a:t>
            </a:r>
          </a:p>
          <a:p>
            <a:r>
              <a:rPr lang="en-US" sz="2000" dirty="0"/>
              <a:t> Throw a dice 3 times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randomized algorithm can also be viewed as a random experiment.</a:t>
            </a:r>
          </a:p>
          <a:p>
            <a:pPr marL="0" indent="0">
              <a:buNone/>
            </a:pPr>
            <a:r>
              <a:rPr lang="en-US" sz="2000" dirty="0"/>
              <a:t>What is the sample space associated with</a:t>
            </a:r>
          </a:p>
          <a:p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Randomized Quick sort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Important Advice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the following slides, we shall state well known equations (highlighted in yellow boxes) from probability theory.</a:t>
            </a:r>
          </a:p>
          <a:p>
            <a:r>
              <a:rPr lang="en-US" sz="2400" dirty="0"/>
              <a:t>You should </a:t>
            </a:r>
            <a:r>
              <a:rPr lang="en-US" sz="2400" b="1" dirty="0">
                <a:solidFill>
                  <a:srgbClr val="C00000"/>
                </a:solidFill>
              </a:rPr>
              <a:t>internalize them fully</a:t>
            </a:r>
            <a:r>
              <a:rPr lang="en-US" sz="2400" dirty="0"/>
              <a:t>. </a:t>
            </a:r>
          </a:p>
          <a:p>
            <a:r>
              <a:rPr lang="en-US" sz="2400" dirty="0"/>
              <a:t>We shall use them crucially in this course.</a:t>
            </a:r>
          </a:p>
          <a:p>
            <a:r>
              <a:rPr lang="en-US" sz="2400" dirty="0"/>
              <a:t>Make sincere attempts to solve </a:t>
            </a:r>
            <a:r>
              <a:rPr lang="en-US" sz="2400" b="1" dirty="0">
                <a:solidFill>
                  <a:srgbClr val="C00000"/>
                </a:solidFill>
              </a:rPr>
              <a:t>exercises</a:t>
            </a:r>
            <a:r>
              <a:rPr lang="en-US" sz="2400" dirty="0"/>
              <a:t> that follow.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9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Union of two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two events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>
                    <a:solidFill>
                      <a:srgbClr val="C00000"/>
                    </a:solidFill>
                  </a:rPr>
                  <a:t>U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Try to prove it by showing the following: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Each </a:t>
                </a:r>
                <a:r>
                  <a:rPr lang="el-GR" sz="2000" dirty="0">
                    <a:solidFill>
                      <a:srgbClr val="002060"/>
                    </a:solidFill>
                  </a:rPr>
                  <a:t>ω</a:t>
                </a:r>
                <a:r>
                  <a:rPr lang="en-US" sz="2000" dirty="0"/>
                  <a:t> </a:t>
                </a:r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800" dirty="0">
                    <a:solidFill>
                      <a:srgbClr val="C00000"/>
                    </a:solidFill>
                  </a:rPr>
                  <a:t>U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B  </a:t>
                </a:r>
                <a:r>
                  <a:rPr lang="en-US" sz="1800" dirty="0"/>
                  <a:t>contributes exactly </a:t>
                </a:r>
                <a:r>
                  <a:rPr lang="en-US" sz="1800" b="1" dirty="0"/>
                  <a:t>P(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800" b="1" dirty="0"/>
                  <a:t>) </a:t>
                </a:r>
                <a:r>
                  <a:rPr lang="en-US" sz="1800" dirty="0"/>
                  <a:t>in the right hand side.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81400" y="3669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76750" y="3238500"/>
            <a:ext cx="1486178" cy="1017032"/>
            <a:chOff x="4476750" y="3238500"/>
            <a:chExt cx="148617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3886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352800" y="4648200"/>
                <a:ext cx="2409825" cy="609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U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) +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b="1" dirty="0">
                    <a:solidFill>
                      <a:srgbClr val="C00000"/>
                    </a:solidFill>
                  </a:rPr>
                  <a:t>∩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>
                    <a:solidFill>
                      <a:srgbClr val="002060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648200"/>
                <a:ext cx="2409825" cy="609600"/>
              </a:xfrm>
              <a:prstGeom prst="rect">
                <a:avLst/>
              </a:prstGeom>
              <a:blipFill rotWithShape="1">
                <a:blip r:embed="rId3"/>
                <a:stretch>
                  <a:fillRect l="-1504" t="-576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8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Union of three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three events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A₁,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A₂, A₃, </a:t>
                </a:r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A₁ 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A₂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Try to prove this equation as well by showing the following: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Each </a:t>
                </a:r>
                <a:r>
                  <a:rPr lang="el-GR" sz="2000" dirty="0">
                    <a:solidFill>
                      <a:srgbClr val="002060"/>
                    </a:solidFill>
                  </a:rPr>
                  <a:t>ω</a:t>
                </a:r>
                <a:r>
                  <a:rPr lang="en-US" sz="2000" dirty="0"/>
                  <a:t> </a:t>
                </a:r>
                <a:r>
                  <a:rPr lang="el-GR" sz="2000" dirty="0"/>
                  <a:t>ϵ</a:t>
                </a:r>
                <a:r>
                  <a:rPr lang="en-US" sz="2000" dirty="0"/>
                  <a:t>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A₁ </a:t>
                </a:r>
                <a:r>
                  <a:rPr lang="en-US" sz="1800" dirty="0">
                    <a:solidFill>
                      <a:srgbClr val="C00000"/>
                    </a:solidFill>
                  </a:rPr>
                  <a:t>U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800" dirty="0">
                    <a:solidFill>
                      <a:srgbClr val="C00000"/>
                    </a:solidFill>
                  </a:rPr>
                  <a:t>U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A₃ </a:t>
                </a:r>
                <a:r>
                  <a:rPr lang="en-US" sz="1800" dirty="0"/>
                  <a:t>contributes exactly </a:t>
                </a:r>
                <a:r>
                  <a:rPr lang="en-US" sz="1800" b="1" dirty="0"/>
                  <a:t>P(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800" b="1" dirty="0"/>
                  <a:t>) </a:t>
                </a:r>
                <a:r>
                  <a:rPr lang="en-US" sz="1800" dirty="0"/>
                  <a:t>in the right hand side.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24450" y="30099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92112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196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0060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244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340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429000" y="2895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05200" y="2727115"/>
            <a:ext cx="1554483" cy="946287"/>
            <a:chOff x="3505200" y="3160477"/>
            <a:chExt cx="15544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60477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05200" y="372163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76750" y="2667000"/>
            <a:ext cx="1486178" cy="1017032"/>
            <a:chOff x="4476750" y="3238500"/>
            <a:chExt cx="148617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3886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191000" y="3124200"/>
            <a:ext cx="1316144" cy="1017032"/>
            <a:chOff x="4629150" y="3238500"/>
            <a:chExt cx="1316144" cy="1017032"/>
          </a:xfrm>
        </p:grpSpPr>
        <p:sp>
          <p:nvSpPr>
            <p:cNvPr id="52" name="Oval 51"/>
            <p:cNvSpPr/>
            <p:nvPr/>
          </p:nvSpPr>
          <p:spPr>
            <a:xfrm>
              <a:off x="4629150" y="3238500"/>
              <a:ext cx="1200150" cy="832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38800" y="3886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2514600" y="4572000"/>
                <a:ext cx="4572000" cy="914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A₁ </a:t>
                </a:r>
                <a:r>
                  <a:rPr lang="en-US" sz="1600" dirty="0">
                    <a:solidFill>
                      <a:srgbClr val="C00000"/>
                    </a:solidFill>
                  </a:rPr>
                  <a:t>U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600" dirty="0">
                    <a:solidFill>
                      <a:srgbClr val="C00000"/>
                    </a:solidFill>
                  </a:rPr>
                  <a:t>U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1600" dirty="0">
                    <a:solidFill>
                      <a:schemeClr val="tx1"/>
                    </a:solidFill>
                  </a:rPr>
                  <a:t>) =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A₁</a:t>
                </a:r>
                <a:r>
                  <a:rPr lang="en-US" sz="1600" dirty="0">
                    <a:solidFill>
                      <a:schemeClr val="tx1"/>
                    </a:solidFill>
                  </a:rPr>
                  <a:t>) +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600" dirty="0">
                    <a:solidFill>
                      <a:schemeClr val="tx1"/>
                    </a:solidFill>
                  </a:rPr>
                  <a:t>) +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A₁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A₁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           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+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A₁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572000"/>
                <a:ext cx="4572000" cy="914400"/>
              </a:xfrm>
              <a:prstGeom prst="rect">
                <a:avLst/>
              </a:prstGeom>
              <a:blipFill rotWithShape="1">
                <a:blip r:embed="rId3"/>
                <a:stretch>
                  <a:fillRect l="-531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3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2281</TotalTime>
  <Words>1338</Words>
  <Application>Microsoft Office PowerPoint</Application>
  <PresentationFormat>On-screen Show (4:3)</PresentationFormat>
  <Paragraphs>271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Wingdings</vt:lpstr>
      <vt:lpstr>Office Theme</vt:lpstr>
      <vt:lpstr>Randomized Algorithms CS648A </vt:lpstr>
      <vt:lpstr>Elementary probability theory  </vt:lpstr>
      <vt:lpstr>Elementary probability theory (Relevant for CS648)</vt:lpstr>
      <vt:lpstr>Probability Space</vt:lpstr>
      <vt:lpstr>Event in a Probability Space</vt:lpstr>
      <vt:lpstr>Exercises</vt:lpstr>
      <vt:lpstr>An Important Advice</vt:lpstr>
      <vt:lpstr>Union of two Events</vt:lpstr>
      <vt:lpstr>Union of three Events</vt:lpstr>
      <vt:lpstr>Theorem</vt:lpstr>
      <vt:lpstr>Exercise</vt:lpstr>
      <vt:lpstr>Partition of sample space </vt:lpstr>
      <vt:lpstr>Exercise</vt:lpstr>
      <vt:lpstr>Conditional Probability </vt:lpstr>
      <vt:lpstr>Conditional Probability </vt:lpstr>
      <vt:lpstr>Independent Events</vt:lpstr>
      <vt:lpstr>Exercises</vt:lpstr>
      <vt:lpstr>Fun with probability</vt:lpstr>
      <vt:lpstr>Coin toss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476</cp:revision>
  <dcterms:created xsi:type="dcterms:W3CDTF">2011-12-03T04:13:03Z</dcterms:created>
  <dcterms:modified xsi:type="dcterms:W3CDTF">2023-01-06T11:13:37Z</dcterms:modified>
</cp:coreProperties>
</file>