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0"/>
  </p:notesMasterIdLst>
  <p:sldIdLst>
    <p:sldId id="428" r:id="rId2"/>
    <p:sldId id="464" r:id="rId3"/>
    <p:sldId id="500" r:id="rId4"/>
    <p:sldId id="737" r:id="rId5"/>
    <p:sldId id="492" r:id="rId6"/>
    <p:sldId id="734" r:id="rId7"/>
    <p:sldId id="735" r:id="rId8"/>
    <p:sldId id="736" r:id="rId9"/>
    <p:sldId id="751" r:id="rId10"/>
    <p:sldId id="746" r:id="rId11"/>
    <p:sldId id="744" r:id="rId12"/>
    <p:sldId id="489" r:id="rId13"/>
    <p:sldId id="488" r:id="rId14"/>
    <p:sldId id="493" r:id="rId15"/>
    <p:sldId id="494" r:id="rId16"/>
    <p:sldId id="485" r:id="rId17"/>
    <p:sldId id="495" r:id="rId18"/>
    <p:sldId id="498" r:id="rId19"/>
    <p:sldId id="675" r:id="rId20"/>
    <p:sldId id="499" r:id="rId21"/>
    <p:sldId id="497" r:id="rId22"/>
    <p:sldId id="676" r:id="rId23"/>
    <p:sldId id="668" r:id="rId24"/>
    <p:sldId id="401" r:id="rId25"/>
    <p:sldId id="402" r:id="rId26"/>
    <p:sldId id="415" r:id="rId27"/>
    <p:sldId id="416" r:id="rId28"/>
    <p:sldId id="452" r:id="rId29"/>
    <p:sldId id="455" r:id="rId30"/>
    <p:sldId id="515" r:id="rId31"/>
    <p:sldId id="458" r:id="rId32"/>
    <p:sldId id="518" r:id="rId33"/>
    <p:sldId id="457" r:id="rId34"/>
    <p:sldId id="459" r:id="rId35"/>
    <p:sldId id="460" r:id="rId36"/>
    <p:sldId id="461" r:id="rId37"/>
    <p:sldId id="462" r:id="rId38"/>
    <p:sldId id="677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0" autoAdjust="0"/>
  </p:normalViewPr>
  <p:slideViewPr>
    <p:cSldViewPr>
      <p:cViewPr varScale="1">
        <p:scale>
          <a:sx n="106" d="100"/>
          <a:sy n="106" d="100"/>
        </p:scale>
        <p:origin x="12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2/4/2025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2/4/2025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2.png"/><Relationship Id="rId7" Type="http://schemas.openxmlformats.org/officeDocument/2006/relationships/image" Target="../media/image7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.png"/><Relationship Id="rId3" Type="http://schemas.openxmlformats.org/officeDocument/2006/relationships/image" Target="../media/image56.pn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1.png"/><Relationship Id="rId1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1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2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0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200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4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8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Approximate Distance Oracles </a:t>
            </a:r>
            <a:r>
              <a:rPr lang="en-US" sz="1800" b="1" dirty="0">
                <a:solidFill>
                  <a:schemeClr val="tx1"/>
                </a:solidFill>
              </a:rPr>
              <a:t>[Contd.]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Expected duration of random experiment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40885-EF70-CAEB-03F7-848D4871D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BE71620A-3704-6CEE-CC88-CFD495C85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2578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CD24A5-84A2-E216-03E1-AA39701A8E47}"/>
              </a:ext>
            </a:extLst>
          </p:cNvPr>
          <p:cNvSpPr/>
          <p:nvPr/>
        </p:nvSpPr>
        <p:spPr>
          <a:xfrm>
            <a:off x="5048250" y="2533650"/>
            <a:ext cx="2057400" cy="1981200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Title 119">
            <a:extLst>
              <a:ext uri="{FF2B5EF4-FFF2-40B4-BE49-F238E27FC236}">
                <a16:creationId xmlns:a16="http://schemas.microsoft.com/office/drawing/2014/main" id="{7BBC3748-31AD-0230-68E9-C92CB4FF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Deterministic</a:t>
            </a:r>
            <a:r>
              <a:rPr lang="en-US" sz="3600" b="1" dirty="0"/>
              <a:t> approach </a:t>
            </a:r>
            <a:r>
              <a:rPr lang="en-US" sz="3600" b="1" dirty="0">
                <a:solidFill>
                  <a:srgbClr val="0070C0"/>
                </a:solidFill>
              </a:rPr>
              <a:t>1</a:t>
            </a:r>
            <a:endParaRPr lang="en-US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85907-7384-B514-997B-C1E336A1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07F5FE-90A9-7E45-B6D1-210E40272D0B}"/>
              </a:ext>
            </a:extLst>
          </p:cNvPr>
          <p:cNvGrpSpPr/>
          <p:nvPr/>
        </p:nvGrpSpPr>
        <p:grpSpPr>
          <a:xfrm>
            <a:off x="1143000" y="1981200"/>
            <a:ext cx="7315200" cy="4114800"/>
            <a:chOff x="1143000" y="1981200"/>
            <a:chExt cx="7315200" cy="4114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C506C9-7831-CFC1-FEF9-615E93D1ED37}"/>
                </a:ext>
              </a:extLst>
            </p:cNvPr>
            <p:cNvSpPr/>
            <p:nvPr/>
          </p:nvSpPr>
          <p:spPr>
            <a:xfrm>
              <a:off x="17526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FEFD233-97FC-322D-FCFB-2D8F8711F5FD}"/>
                </a:ext>
              </a:extLst>
            </p:cNvPr>
            <p:cNvSpPr/>
            <p:nvPr/>
          </p:nvSpPr>
          <p:spPr>
            <a:xfrm>
              <a:off x="17526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935984-0C70-AF63-8F7A-1658E6F0A933}"/>
                </a:ext>
              </a:extLst>
            </p:cNvPr>
            <p:cNvSpPr/>
            <p:nvPr/>
          </p:nvSpPr>
          <p:spPr>
            <a:xfrm>
              <a:off x="2590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7684B33-2763-BEF0-F768-E5D7016A764C}"/>
                </a:ext>
              </a:extLst>
            </p:cNvPr>
            <p:cNvSpPr/>
            <p:nvPr/>
          </p:nvSpPr>
          <p:spPr>
            <a:xfrm>
              <a:off x="22860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C0D8BF-5994-F904-395B-5A2471B37B36}"/>
                </a:ext>
              </a:extLst>
            </p:cNvPr>
            <p:cNvSpPr/>
            <p:nvPr/>
          </p:nvSpPr>
          <p:spPr>
            <a:xfrm>
              <a:off x="32004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552BBB-E772-587D-460F-BDF58853B595}"/>
                </a:ext>
              </a:extLst>
            </p:cNvPr>
            <p:cNvSpPr/>
            <p:nvPr/>
          </p:nvSpPr>
          <p:spPr>
            <a:xfrm>
              <a:off x="1371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BB38B45-0FCD-57ED-168B-3E92CAB665F8}"/>
                </a:ext>
              </a:extLst>
            </p:cNvPr>
            <p:cNvSpPr/>
            <p:nvPr/>
          </p:nvSpPr>
          <p:spPr>
            <a:xfrm>
              <a:off x="1905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513BFE-2684-8C8D-7E37-B36E01392899}"/>
                </a:ext>
              </a:extLst>
            </p:cNvPr>
            <p:cNvSpPr/>
            <p:nvPr/>
          </p:nvSpPr>
          <p:spPr>
            <a:xfrm>
              <a:off x="32004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5063594-D04B-A0F0-6B09-BE6CE2356F5C}"/>
                </a:ext>
              </a:extLst>
            </p:cNvPr>
            <p:cNvSpPr/>
            <p:nvPr/>
          </p:nvSpPr>
          <p:spPr>
            <a:xfrm>
              <a:off x="24384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987EB5-C20F-21E4-21E8-79FAD63BA84A}"/>
                </a:ext>
              </a:extLst>
            </p:cNvPr>
            <p:cNvSpPr/>
            <p:nvPr/>
          </p:nvSpPr>
          <p:spPr>
            <a:xfrm>
              <a:off x="28956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E03A15-E7A5-B00E-15FC-B5DA20DFCCEB}"/>
                </a:ext>
              </a:extLst>
            </p:cNvPr>
            <p:cNvSpPr/>
            <p:nvPr/>
          </p:nvSpPr>
          <p:spPr>
            <a:xfrm>
              <a:off x="35052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AB0F1C9-5637-2692-8AD6-F3321A933987}"/>
                </a:ext>
              </a:extLst>
            </p:cNvPr>
            <p:cNvSpPr/>
            <p:nvPr/>
          </p:nvSpPr>
          <p:spPr>
            <a:xfrm>
              <a:off x="20574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8D5289-3437-CB44-EAD8-70C0BF620A3B}"/>
                </a:ext>
              </a:extLst>
            </p:cNvPr>
            <p:cNvSpPr/>
            <p:nvPr/>
          </p:nvSpPr>
          <p:spPr>
            <a:xfrm>
              <a:off x="35052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4769E7A-CFD1-3BBD-49F5-0A7082F329A2}"/>
                </a:ext>
              </a:extLst>
            </p:cNvPr>
            <p:cNvSpPr/>
            <p:nvPr/>
          </p:nvSpPr>
          <p:spPr>
            <a:xfrm>
              <a:off x="24384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73DD5C2-23A7-836F-99E2-8055702FB11C}"/>
                </a:ext>
              </a:extLst>
            </p:cNvPr>
            <p:cNvSpPr/>
            <p:nvPr/>
          </p:nvSpPr>
          <p:spPr>
            <a:xfrm>
              <a:off x="26670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5E59056-FD2F-FEFD-ABF7-F011AE1CEA73}"/>
                </a:ext>
              </a:extLst>
            </p:cNvPr>
            <p:cNvSpPr/>
            <p:nvPr/>
          </p:nvSpPr>
          <p:spPr>
            <a:xfrm>
              <a:off x="41148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CBAE874-6113-D1CF-05C9-192F961AC57B}"/>
                </a:ext>
              </a:extLst>
            </p:cNvPr>
            <p:cNvSpPr/>
            <p:nvPr/>
          </p:nvSpPr>
          <p:spPr>
            <a:xfrm>
              <a:off x="41148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BC26E42-DA46-01F8-40F1-EC73C412A053}"/>
                </a:ext>
              </a:extLst>
            </p:cNvPr>
            <p:cNvSpPr/>
            <p:nvPr/>
          </p:nvSpPr>
          <p:spPr>
            <a:xfrm>
              <a:off x="44958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1D0FA2B-4A88-FF06-1B63-6682AFC2134F}"/>
                </a:ext>
              </a:extLst>
            </p:cNvPr>
            <p:cNvSpPr/>
            <p:nvPr/>
          </p:nvSpPr>
          <p:spPr>
            <a:xfrm>
              <a:off x="46482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7C6FEB-6100-B91D-FE3B-499D67359D9C}"/>
                </a:ext>
              </a:extLst>
            </p:cNvPr>
            <p:cNvSpPr/>
            <p:nvPr/>
          </p:nvSpPr>
          <p:spPr>
            <a:xfrm>
              <a:off x="48768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5ED8E58-5436-3E42-B86D-8CC6EA576F5E}"/>
                </a:ext>
              </a:extLst>
            </p:cNvPr>
            <p:cNvSpPr/>
            <p:nvPr/>
          </p:nvSpPr>
          <p:spPr>
            <a:xfrm>
              <a:off x="31242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A77B5FA-1D5D-942C-CAD2-05717799C939}"/>
                </a:ext>
              </a:extLst>
            </p:cNvPr>
            <p:cNvSpPr/>
            <p:nvPr/>
          </p:nvSpPr>
          <p:spPr>
            <a:xfrm>
              <a:off x="3810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8D81EC7-5002-B380-3EFF-776FF8F4FD0B}"/>
                </a:ext>
              </a:extLst>
            </p:cNvPr>
            <p:cNvSpPr/>
            <p:nvPr/>
          </p:nvSpPr>
          <p:spPr>
            <a:xfrm>
              <a:off x="3657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C7821F4-EA73-B957-9389-1C4313BBBD98}"/>
                </a:ext>
              </a:extLst>
            </p:cNvPr>
            <p:cNvSpPr/>
            <p:nvPr/>
          </p:nvSpPr>
          <p:spPr>
            <a:xfrm>
              <a:off x="36576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ECAE539-402C-8250-2537-60E0D041B8D3}"/>
                </a:ext>
              </a:extLst>
            </p:cNvPr>
            <p:cNvSpPr/>
            <p:nvPr/>
          </p:nvSpPr>
          <p:spPr>
            <a:xfrm>
              <a:off x="39624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03DB47A-9D88-81AD-FE69-EE013E1F6F54}"/>
                </a:ext>
              </a:extLst>
            </p:cNvPr>
            <p:cNvSpPr/>
            <p:nvPr/>
          </p:nvSpPr>
          <p:spPr>
            <a:xfrm>
              <a:off x="30480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B90CD0D-2568-6FDE-48BB-72F22487EA81}"/>
                </a:ext>
              </a:extLst>
            </p:cNvPr>
            <p:cNvSpPr/>
            <p:nvPr/>
          </p:nvSpPr>
          <p:spPr>
            <a:xfrm>
              <a:off x="28956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AECCD29-8F56-2BC3-11FB-09001C263317}"/>
                </a:ext>
              </a:extLst>
            </p:cNvPr>
            <p:cNvSpPr/>
            <p:nvPr/>
          </p:nvSpPr>
          <p:spPr>
            <a:xfrm>
              <a:off x="3352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9CD50F4-0335-23B8-E87C-E222B1CF749C}"/>
                </a:ext>
              </a:extLst>
            </p:cNvPr>
            <p:cNvSpPr/>
            <p:nvPr/>
          </p:nvSpPr>
          <p:spPr>
            <a:xfrm>
              <a:off x="37338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5F47128-314C-594B-4852-16CF8A9A6AED}"/>
                </a:ext>
              </a:extLst>
            </p:cNvPr>
            <p:cNvSpPr/>
            <p:nvPr/>
          </p:nvSpPr>
          <p:spPr>
            <a:xfrm>
              <a:off x="3581400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67DC0D-B0E2-BB0E-91EC-3FDB74181565}"/>
                </a:ext>
              </a:extLst>
            </p:cNvPr>
            <p:cNvSpPr/>
            <p:nvPr/>
          </p:nvSpPr>
          <p:spPr>
            <a:xfrm>
              <a:off x="2514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DF4BB49-1896-EF2D-751A-C9656911ADEB}"/>
                </a:ext>
              </a:extLst>
            </p:cNvPr>
            <p:cNvSpPr/>
            <p:nvPr/>
          </p:nvSpPr>
          <p:spPr>
            <a:xfrm>
              <a:off x="14478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B57CD41-FEDE-2FFD-1AF0-2A267F6BACB9}"/>
                </a:ext>
              </a:extLst>
            </p:cNvPr>
            <p:cNvSpPr/>
            <p:nvPr/>
          </p:nvSpPr>
          <p:spPr>
            <a:xfrm>
              <a:off x="1752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F7ECDA2-0A94-5E07-9712-11B75EB85415}"/>
                </a:ext>
              </a:extLst>
            </p:cNvPr>
            <p:cNvSpPr/>
            <p:nvPr/>
          </p:nvSpPr>
          <p:spPr>
            <a:xfrm>
              <a:off x="20574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5195C45-BC27-6F28-43D7-D7EF3B21CCC3}"/>
                </a:ext>
              </a:extLst>
            </p:cNvPr>
            <p:cNvSpPr/>
            <p:nvPr/>
          </p:nvSpPr>
          <p:spPr>
            <a:xfrm>
              <a:off x="2057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3ECBC6F-1E44-1E2D-4FBB-CD20CE2CD1E3}"/>
                </a:ext>
              </a:extLst>
            </p:cNvPr>
            <p:cNvSpPr/>
            <p:nvPr/>
          </p:nvSpPr>
          <p:spPr>
            <a:xfrm>
              <a:off x="3657600" y="198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D5E43C6-5619-D2B5-2A5C-E6291FCE9C39}"/>
                </a:ext>
              </a:extLst>
            </p:cNvPr>
            <p:cNvSpPr/>
            <p:nvPr/>
          </p:nvSpPr>
          <p:spPr>
            <a:xfrm>
              <a:off x="55626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D042D0A-C08E-44E9-8045-3E617AB161B6}"/>
                </a:ext>
              </a:extLst>
            </p:cNvPr>
            <p:cNvSpPr/>
            <p:nvPr/>
          </p:nvSpPr>
          <p:spPr>
            <a:xfrm>
              <a:off x="57150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93E21E4-6942-B2D2-C447-67A75DF9F849}"/>
                </a:ext>
              </a:extLst>
            </p:cNvPr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2AEC40B-08BC-51E8-8462-33966DA33C5C}"/>
                </a:ext>
              </a:extLst>
            </p:cNvPr>
            <p:cNvSpPr/>
            <p:nvPr/>
          </p:nvSpPr>
          <p:spPr>
            <a:xfrm>
              <a:off x="5181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BAF5CC9-E75C-99BD-3741-2D3F37098E6B}"/>
                </a:ext>
              </a:extLst>
            </p:cNvPr>
            <p:cNvSpPr/>
            <p:nvPr/>
          </p:nvSpPr>
          <p:spPr>
            <a:xfrm>
              <a:off x="60198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15C3D15-3E88-B771-292B-DFA8BC020631}"/>
                </a:ext>
              </a:extLst>
            </p:cNvPr>
            <p:cNvSpPr/>
            <p:nvPr/>
          </p:nvSpPr>
          <p:spPr>
            <a:xfrm>
              <a:off x="59436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FDA7DB8-8E5A-D65D-C5E9-8650A848EBF3}"/>
                </a:ext>
              </a:extLst>
            </p:cNvPr>
            <p:cNvSpPr/>
            <p:nvPr/>
          </p:nvSpPr>
          <p:spPr>
            <a:xfrm>
              <a:off x="6629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3BB9A9E-22DE-0F59-FA96-E63B37E3B3E7}"/>
                </a:ext>
              </a:extLst>
            </p:cNvPr>
            <p:cNvSpPr/>
            <p:nvPr/>
          </p:nvSpPr>
          <p:spPr>
            <a:xfrm>
              <a:off x="46482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B2690C3-5AA3-F0B2-7B95-F00CB85DC620}"/>
                </a:ext>
              </a:extLst>
            </p:cNvPr>
            <p:cNvSpPr/>
            <p:nvPr/>
          </p:nvSpPr>
          <p:spPr>
            <a:xfrm>
              <a:off x="53340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316C9D-7E92-16F3-9DFA-F566BDFA32AE}"/>
                </a:ext>
              </a:extLst>
            </p:cNvPr>
            <p:cNvSpPr/>
            <p:nvPr/>
          </p:nvSpPr>
          <p:spPr>
            <a:xfrm>
              <a:off x="66294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5DBFA0E-D1C2-030C-8B0B-71C956847441}"/>
                </a:ext>
              </a:extLst>
            </p:cNvPr>
            <p:cNvSpPr/>
            <p:nvPr/>
          </p:nvSpPr>
          <p:spPr>
            <a:xfrm>
              <a:off x="58674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021622D-2421-C4C1-8085-442D01AFED10}"/>
                </a:ext>
              </a:extLst>
            </p:cNvPr>
            <p:cNvSpPr/>
            <p:nvPr/>
          </p:nvSpPr>
          <p:spPr>
            <a:xfrm>
              <a:off x="63246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A1F6E3-E554-6FFB-EA2A-69DE782DAC45}"/>
                </a:ext>
              </a:extLst>
            </p:cNvPr>
            <p:cNvSpPr/>
            <p:nvPr/>
          </p:nvSpPr>
          <p:spPr>
            <a:xfrm>
              <a:off x="6934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6F9D1AC-3E25-D4CA-1F95-B10A32D4DBDC}"/>
                </a:ext>
              </a:extLst>
            </p:cNvPr>
            <p:cNvSpPr/>
            <p:nvPr/>
          </p:nvSpPr>
          <p:spPr>
            <a:xfrm>
              <a:off x="5486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A0BEA9F-BC55-5F82-2D09-05516CB650D7}"/>
                </a:ext>
              </a:extLst>
            </p:cNvPr>
            <p:cNvSpPr/>
            <p:nvPr/>
          </p:nvSpPr>
          <p:spPr>
            <a:xfrm>
              <a:off x="69342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2D3E35E-13D6-4236-6073-D37C1D6CA11C}"/>
                </a:ext>
              </a:extLst>
            </p:cNvPr>
            <p:cNvSpPr/>
            <p:nvPr/>
          </p:nvSpPr>
          <p:spPr>
            <a:xfrm>
              <a:off x="58674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47DA371-D34C-B15D-B82A-161994C6CC30}"/>
                </a:ext>
              </a:extLst>
            </p:cNvPr>
            <p:cNvSpPr/>
            <p:nvPr/>
          </p:nvSpPr>
          <p:spPr>
            <a:xfrm>
              <a:off x="60198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A0EB7A8-E98F-905F-E438-E2040F0EBDAE}"/>
                </a:ext>
              </a:extLst>
            </p:cNvPr>
            <p:cNvSpPr/>
            <p:nvPr/>
          </p:nvSpPr>
          <p:spPr>
            <a:xfrm>
              <a:off x="75438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99BA3A7-CB36-B5E8-179C-B76F470CD695}"/>
                </a:ext>
              </a:extLst>
            </p:cNvPr>
            <p:cNvSpPr/>
            <p:nvPr/>
          </p:nvSpPr>
          <p:spPr>
            <a:xfrm>
              <a:off x="75438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51F969F-81A4-FD08-BF1A-AF7F47B5541D}"/>
                </a:ext>
              </a:extLst>
            </p:cNvPr>
            <p:cNvSpPr/>
            <p:nvPr/>
          </p:nvSpPr>
          <p:spPr>
            <a:xfrm>
              <a:off x="79248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0F2C2B3-A7EE-B97A-B3FD-22E41D532245}"/>
                </a:ext>
              </a:extLst>
            </p:cNvPr>
            <p:cNvSpPr/>
            <p:nvPr/>
          </p:nvSpPr>
          <p:spPr>
            <a:xfrm>
              <a:off x="80772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66E4482-907F-5272-F4DA-BF5F44DF9A3B}"/>
                </a:ext>
              </a:extLst>
            </p:cNvPr>
            <p:cNvSpPr/>
            <p:nvPr/>
          </p:nvSpPr>
          <p:spPr>
            <a:xfrm>
              <a:off x="8153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5F40683-D0EF-B8AD-36B3-114E640C2DA2}"/>
                </a:ext>
              </a:extLst>
            </p:cNvPr>
            <p:cNvSpPr/>
            <p:nvPr/>
          </p:nvSpPr>
          <p:spPr>
            <a:xfrm>
              <a:off x="65532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C951855-4989-7130-04E3-CEFECBDDC8E2}"/>
                </a:ext>
              </a:extLst>
            </p:cNvPr>
            <p:cNvSpPr/>
            <p:nvPr/>
          </p:nvSpPr>
          <p:spPr>
            <a:xfrm>
              <a:off x="7543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C9A7674-E7F8-BD6B-52AB-B04D3A2DFD7D}"/>
                </a:ext>
              </a:extLst>
            </p:cNvPr>
            <p:cNvSpPr/>
            <p:nvPr/>
          </p:nvSpPr>
          <p:spPr>
            <a:xfrm>
              <a:off x="7086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A392BCB-906E-FD18-8C1D-536B68A99286}"/>
                </a:ext>
              </a:extLst>
            </p:cNvPr>
            <p:cNvSpPr/>
            <p:nvPr/>
          </p:nvSpPr>
          <p:spPr>
            <a:xfrm>
              <a:off x="70866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0EE2FFD-784B-5160-C36A-E5542C070D4C}"/>
                </a:ext>
              </a:extLst>
            </p:cNvPr>
            <p:cNvSpPr/>
            <p:nvPr/>
          </p:nvSpPr>
          <p:spPr>
            <a:xfrm>
              <a:off x="7543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1C830D0-62BD-A74C-6C18-BDA348453ACC}"/>
                </a:ext>
              </a:extLst>
            </p:cNvPr>
            <p:cNvSpPr/>
            <p:nvPr/>
          </p:nvSpPr>
          <p:spPr>
            <a:xfrm>
              <a:off x="6477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94105DC-5316-8E89-02D1-128527B2C911}"/>
                </a:ext>
              </a:extLst>
            </p:cNvPr>
            <p:cNvSpPr/>
            <p:nvPr/>
          </p:nvSpPr>
          <p:spPr>
            <a:xfrm>
              <a:off x="63246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3A8D4F3-7AE6-CE9F-1476-3B4C07CA74AF}"/>
                </a:ext>
              </a:extLst>
            </p:cNvPr>
            <p:cNvSpPr/>
            <p:nvPr/>
          </p:nvSpPr>
          <p:spPr>
            <a:xfrm>
              <a:off x="64770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6119B55-FE6B-FE5C-F552-265192909872}"/>
                </a:ext>
              </a:extLst>
            </p:cNvPr>
            <p:cNvSpPr/>
            <p:nvPr/>
          </p:nvSpPr>
          <p:spPr>
            <a:xfrm>
              <a:off x="7162800" y="4724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AEB7C95-47F8-6E70-8A6A-86416A0C3225}"/>
                </a:ext>
              </a:extLst>
            </p:cNvPr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6073C44-53F9-F4C1-7F92-DCCE7058BC07}"/>
                </a:ext>
              </a:extLst>
            </p:cNvPr>
            <p:cNvSpPr/>
            <p:nvPr/>
          </p:nvSpPr>
          <p:spPr>
            <a:xfrm>
              <a:off x="59436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CB399F6-DA60-D627-FB6B-44104F3D5E24}"/>
                </a:ext>
              </a:extLst>
            </p:cNvPr>
            <p:cNvSpPr/>
            <p:nvPr/>
          </p:nvSpPr>
          <p:spPr>
            <a:xfrm>
              <a:off x="4876800" y="4114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E21913A-8206-C25A-AF98-0E35F8571A78}"/>
                </a:ext>
              </a:extLst>
            </p:cNvPr>
            <p:cNvSpPr/>
            <p:nvPr/>
          </p:nvSpPr>
          <p:spPr>
            <a:xfrm>
              <a:off x="53340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047B3B6-53F4-4670-9EBB-8EF8B4CDBB99}"/>
                </a:ext>
              </a:extLst>
            </p:cNvPr>
            <p:cNvSpPr/>
            <p:nvPr/>
          </p:nvSpPr>
          <p:spPr>
            <a:xfrm>
              <a:off x="54864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5A433C0-5C16-8CBE-2604-42616B34D64B}"/>
                </a:ext>
              </a:extLst>
            </p:cNvPr>
            <p:cNvSpPr/>
            <p:nvPr/>
          </p:nvSpPr>
          <p:spPr>
            <a:xfrm>
              <a:off x="54864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E2C10D8-21E5-D001-B80E-8DD094E80CD8}"/>
                </a:ext>
              </a:extLst>
            </p:cNvPr>
            <p:cNvSpPr/>
            <p:nvPr/>
          </p:nvSpPr>
          <p:spPr>
            <a:xfrm>
              <a:off x="70866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4CD7097-E542-E7D0-4807-B7058A074A84}"/>
                </a:ext>
              </a:extLst>
            </p:cNvPr>
            <p:cNvSpPr/>
            <p:nvPr/>
          </p:nvSpPr>
          <p:spPr>
            <a:xfrm>
              <a:off x="21336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E277C85-D070-99C6-C3B2-B340E060D521}"/>
                </a:ext>
              </a:extLst>
            </p:cNvPr>
            <p:cNvSpPr/>
            <p:nvPr/>
          </p:nvSpPr>
          <p:spPr>
            <a:xfrm>
              <a:off x="2133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B77C069-8520-A36A-E9DA-9B9994AA103E}"/>
                </a:ext>
              </a:extLst>
            </p:cNvPr>
            <p:cNvSpPr/>
            <p:nvPr/>
          </p:nvSpPr>
          <p:spPr>
            <a:xfrm>
              <a:off x="2971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2A1ED7F-C4C7-A120-4990-678B0083DF2A}"/>
                </a:ext>
              </a:extLst>
            </p:cNvPr>
            <p:cNvSpPr/>
            <p:nvPr/>
          </p:nvSpPr>
          <p:spPr>
            <a:xfrm>
              <a:off x="35814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E7C59D9-533B-3E4B-5961-CF0C42BEBDD0}"/>
                </a:ext>
              </a:extLst>
            </p:cNvPr>
            <p:cNvSpPr/>
            <p:nvPr/>
          </p:nvSpPr>
          <p:spPr>
            <a:xfrm>
              <a:off x="17526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AEAB1E9-F6AC-5AB4-529F-1159F0D4B027}"/>
                </a:ext>
              </a:extLst>
            </p:cNvPr>
            <p:cNvSpPr/>
            <p:nvPr/>
          </p:nvSpPr>
          <p:spPr>
            <a:xfrm>
              <a:off x="35814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D5B952A-3F2A-1EAF-BBA4-EA1724B2276C}"/>
                </a:ext>
              </a:extLst>
            </p:cNvPr>
            <p:cNvSpPr/>
            <p:nvPr/>
          </p:nvSpPr>
          <p:spPr>
            <a:xfrm>
              <a:off x="28194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DAFCB51-559E-E86E-6B59-F7DFCECD8516}"/>
                </a:ext>
              </a:extLst>
            </p:cNvPr>
            <p:cNvSpPr/>
            <p:nvPr/>
          </p:nvSpPr>
          <p:spPr>
            <a:xfrm>
              <a:off x="32766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30F41DE-2472-C705-0790-7322DE543BEC}"/>
                </a:ext>
              </a:extLst>
            </p:cNvPr>
            <p:cNvSpPr/>
            <p:nvPr/>
          </p:nvSpPr>
          <p:spPr>
            <a:xfrm>
              <a:off x="24384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393B54E3-62A3-B785-B776-C280641F58D2}"/>
                </a:ext>
              </a:extLst>
            </p:cNvPr>
            <p:cNvSpPr/>
            <p:nvPr/>
          </p:nvSpPr>
          <p:spPr>
            <a:xfrm>
              <a:off x="3886200" y="5334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BB88FB8-184A-C3CF-9499-850A1E899CE6}"/>
                </a:ext>
              </a:extLst>
            </p:cNvPr>
            <p:cNvSpPr/>
            <p:nvPr/>
          </p:nvSpPr>
          <p:spPr>
            <a:xfrm>
              <a:off x="30480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EB1F201-F650-CBED-14BF-A4A3C1AF7B88}"/>
                </a:ext>
              </a:extLst>
            </p:cNvPr>
            <p:cNvSpPr/>
            <p:nvPr/>
          </p:nvSpPr>
          <p:spPr>
            <a:xfrm>
              <a:off x="44958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CAC6FEF-66FA-5A63-E875-C85A92B5B462}"/>
                </a:ext>
              </a:extLst>
            </p:cNvPr>
            <p:cNvSpPr/>
            <p:nvPr/>
          </p:nvSpPr>
          <p:spPr>
            <a:xfrm>
              <a:off x="44958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471B91C-FB2A-AF51-8AE5-4728D27DE050}"/>
                </a:ext>
              </a:extLst>
            </p:cNvPr>
            <p:cNvSpPr/>
            <p:nvPr/>
          </p:nvSpPr>
          <p:spPr>
            <a:xfrm>
              <a:off x="40386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BAEC69B-06D7-A7DD-249E-EA72ED5EE888}"/>
                </a:ext>
              </a:extLst>
            </p:cNvPr>
            <p:cNvSpPr/>
            <p:nvPr/>
          </p:nvSpPr>
          <p:spPr>
            <a:xfrm>
              <a:off x="57150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3D8288AA-FB02-54D7-78EE-855238FFA2B9}"/>
                </a:ext>
              </a:extLst>
            </p:cNvPr>
            <p:cNvSpPr/>
            <p:nvPr/>
          </p:nvSpPr>
          <p:spPr>
            <a:xfrm>
              <a:off x="57150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2ED23D1-2ADE-8C1C-BAEA-B730C8A3C036}"/>
                </a:ext>
              </a:extLst>
            </p:cNvPr>
            <p:cNvSpPr/>
            <p:nvPr/>
          </p:nvSpPr>
          <p:spPr>
            <a:xfrm>
              <a:off x="65532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827871B-9AE7-588A-4811-896CBDF3CCBD}"/>
                </a:ext>
              </a:extLst>
            </p:cNvPr>
            <p:cNvSpPr/>
            <p:nvPr/>
          </p:nvSpPr>
          <p:spPr>
            <a:xfrm>
              <a:off x="7162800" y="586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7AC785A-47C9-84B6-C70C-C3191AFBCD21}"/>
                </a:ext>
              </a:extLst>
            </p:cNvPr>
            <p:cNvSpPr/>
            <p:nvPr/>
          </p:nvSpPr>
          <p:spPr>
            <a:xfrm>
              <a:off x="5334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8E11EEF-8FF0-01E6-1D33-1674684FFCEE}"/>
                </a:ext>
              </a:extLst>
            </p:cNvPr>
            <p:cNvSpPr/>
            <p:nvPr/>
          </p:nvSpPr>
          <p:spPr>
            <a:xfrm>
              <a:off x="71628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7A637F7-7DEB-2FC0-9AEC-0370E17CF479}"/>
                </a:ext>
              </a:extLst>
            </p:cNvPr>
            <p:cNvSpPr/>
            <p:nvPr/>
          </p:nvSpPr>
          <p:spPr>
            <a:xfrm>
              <a:off x="64008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6F421966-BC60-319D-9540-1A40A409D09A}"/>
                </a:ext>
              </a:extLst>
            </p:cNvPr>
            <p:cNvSpPr/>
            <p:nvPr/>
          </p:nvSpPr>
          <p:spPr>
            <a:xfrm>
              <a:off x="68580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FCE9587F-7228-C721-8AAF-710F91F20013}"/>
                </a:ext>
              </a:extLst>
            </p:cNvPr>
            <p:cNvSpPr/>
            <p:nvPr/>
          </p:nvSpPr>
          <p:spPr>
            <a:xfrm>
              <a:off x="60198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93E02ED-D1BA-DC96-1DCE-CD4AA1CECD25}"/>
                </a:ext>
              </a:extLst>
            </p:cNvPr>
            <p:cNvSpPr/>
            <p:nvPr/>
          </p:nvSpPr>
          <p:spPr>
            <a:xfrm>
              <a:off x="7467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4182C4D-5FBB-D553-BBB2-113FBBB3D713}"/>
                </a:ext>
              </a:extLst>
            </p:cNvPr>
            <p:cNvSpPr/>
            <p:nvPr/>
          </p:nvSpPr>
          <p:spPr>
            <a:xfrm>
              <a:off x="66294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8BBFEDF-73DF-5359-A474-918C8029121C}"/>
                </a:ext>
              </a:extLst>
            </p:cNvPr>
            <p:cNvSpPr/>
            <p:nvPr/>
          </p:nvSpPr>
          <p:spPr>
            <a:xfrm>
              <a:off x="80772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45C44D6D-062F-044E-8670-E62FA1D21599}"/>
                </a:ext>
              </a:extLst>
            </p:cNvPr>
            <p:cNvSpPr/>
            <p:nvPr/>
          </p:nvSpPr>
          <p:spPr>
            <a:xfrm>
              <a:off x="80772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C05747D-7D6D-404F-1707-DC1A28141724}"/>
                </a:ext>
              </a:extLst>
            </p:cNvPr>
            <p:cNvSpPr/>
            <p:nvPr/>
          </p:nvSpPr>
          <p:spPr>
            <a:xfrm>
              <a:off x="76200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32B6A53-B2C9-A0E0-F281-E144453DFA6B}"/>
                </a:ext>
              </a:extLst>
            </p:cNvPr>
            <p:cNvSpPr/>
            <p:nvPr/>
          </p:nvSpPr>
          <p:spPr>
            <a:xfrm>
              <a:off x="4572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DEDEC9B-32BB-445A-6556-965E008E2966}"/>
                </a:ext>
              </a:extLst>
            </p:cNvPr>
            <p:cNvSpPr/>
            <p:nvPr/>
          </p:nvSpPr>
          <p:spPr>
            <a:xfrm>
              <a:off x="41148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C3D1917F-2E38-0BB2-BF29-749996E020FD}"/>
                </a:ext>
              </a:extLst>
            </p:cNvPr>
            <p:cNvSpPr/>
            <p:nvPr/>
          </p:nvSpPr>
          <p:spPr>
            <a:xfrm>
              <a:off x="46482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5F9B3B8-606C-60C5-C166-55D4ED85D32D}"/>
                </a:ext>
              </a:extLst>
            </p:cNvPr>
            <p:cNvSpPr/>
            <p:nvPr/>
          </p:nvSpPr>
          <p:spPr>
            <a:xfrm>
              <a:off x="4419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BBF9D8E-ABA5-2D8F-AA5B-E47372685CE6}"/>
                </a:ext>
              </a:extLst>
            </p:cNvPr>
            <p:cNvSpPr/>
            <p:nvPr/>
          </p:nvSpPr>
          <p:spPr>
            <a:xfrm>
              <a:off x="4572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68D3095-DCDD-A7E8-78C0-490EBC18A09A}"/>
                </a:ext>
              </a:extLst>
            </p:cNvPr>
            <p:cNvSpPr/>
            <p:nvPr/>
          </p:nvSpPr>
          <p:spPr>
            <a:xfrm>
              <a:off x="4038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BE9D0DA-8C5D-58F7-10D6-E46F053B4BD7}"/>
                </a:ext>
              </a:extLst>
            </p:cNvPr>
            <p:cNvSpPr/>
            <p:nvPr/>
          </p:nvSpPr>
          <p:spPr>
            <a:xfrm>
              <a:off x="48768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5911907-8963-C742-233A-9DD3E20A2CAB}"/>
                </a:ext>
              </a:extLst>
            </p:cNvPr>
            <p:cNvSpPr/>
            <p:nvPr/>
          </p:nvSpPr>
          <p:spPr>
            <a:xfrm>
              <a:off x="50292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041B1A9-34D4-782A-16C7-6847C586A421}"/>
                </a:ext>
              </a:extLst>
            </p:cNvPr>
            <p:cNvSpPr/>
            <p:nvPr/>
          </p:nvSpPr>
          <p:spPr>
            <a:xfrm>
              <a:off x="51816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57130615-A2DF-DDD7-56BE-8E0AD1FBB2A8}"/>
                </a:ext>
              </a:extLst>
            </p:cNvPr>
            <p:cNvSpPr/>
            <p:nvPr/>
          </p:nvSpPr>
          <p:spPr>
            <a:xfrm>
              <a:off x="5334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2B906D5-168B-7486-127D-6A2D48DDA78B}"/>
                </a:ext>
              </a:extLst>
            </p:cNvPr>
            <p:cNvSpPr/>
            <p:nvPr/>
          </p:nvSpPr>
          <p:spPr>
            <a:xfrm>
              <a:off x="43434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3AE2F78D-7708-E460-177A-342480DD753F}"/>
                </a:ext>
              </a:extLst>
            </p:cNvPr>
            <p:cNvSpPr/>
            <p:nvPr/>
          </p:nvSpPr>
          <p:spPr>
            <a:xfrm>
              <a:off x="49530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55406486-3AF0-3BCD-BB41-DDDF72F3D7EF}"/>
                </a:ext>
              </a:extLst>
            </p:cNvPr>
            <p:cNvSpPr/>
            <p:nvPr/>
          </p:nvSpPr>
          <p:spPr>
            <a:xfrm>
              <a:off x="13716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EB4B1590-9F8B-213E-B3FF-14097C5C15A6}"/>
                </a:ext>
              </a:extLst>
            </p:cNvPr>
            <p:cNvSpPr/>
            <p:nvPr/>
          </p:nvSpPr>
          <p:spPr>
            <a:xfrm>
              <a:off x="79248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DB3BB59-CC42-762F-DDF1-4D85BE93C303}"/>
                </a:ext>
              </a:extLst>
            </p:cNvPr>
            <p:cNvSpPr/>
            <p:nvPr/>
          </p:nvSpPr>
          <p:spPr>
            <a:xfrm>
              <a:off x="7315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638E612-C81F-4F71-CC1A-3395FEF37416}"/>
                </a:ext>
              </a:extLst>
            </p:cNvPr>
            <p:cNvSpPr/>
            <p:nvPr/>
          </p:nvSpPr>
          <p:spPr>
            <a:xfrm>
              <a:off x="76962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A3280F5-8358-E299-73C3-24D22B42EE50}"/>
                </a:ext>
              </a:extLst>
            </p:cNvPr>
            <p:cNvSpPr/>
            <p:nvPr/>
          </p:nvSpPr>
          <p:spPr>
            <a:xfrm>
              <a:off x="8382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65442BDB-FA6F-95E2-989D-A6C7C8C6DF01}"/>
                </a:ext>
              </a:extLst>
            </p:cNvPr>
            <p:cNvSpPr/>
            <p:nvPr/>
          </p:nvSpPr>
          <p:spPr>
            <a:xfrm>
              <a:off x="8305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0D8D7260-CBD9-BAEB-ECFA-C504E6B782B1}"/>
                </a:ext>
              </a:extLst>
            </p:cNvPr>
            <p:cNvSpPr/>
            <p:nvPr/>
          </p:nvSpPr>
          <p:spPr>
            <a:xfrm>
              <a:off x="81534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AE73972-4E2E-6EA5-9522-8E9409C3AE7C}"/>
                </a:ext>
              </a:extLst>
            </p:cNvPr>
            <p:cNvSpPr/>
            <p:nvPr/>
          </p:nvSpPr>
          <p:spPr>
            <a:xfrm>
              <a:off x="8305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C3B41B33-6E9E-895A-9D23-16BD67C67F2D}"/>
                </a:ext>
              </a:extLst>
            </p:cNvPr>
            <p:cNvSpPr/>
            <p:nvPr/>
          </p:nvSpPr>
          <p:spPr>
            <a:xfrm>
              <a:off x="77724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6D20236-BE54-A0C9-2A2E-2CAB199619CD}"/>
                </a:ext>
              </a:extLst>
            </p:cNvPr>
            <p:cNvSpPr/>
            <p:nvPr/>
          </p:nvSpPr>
          <p:spPr>
            <a:xfrm>
              <a:off x="63246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142F23D2-FC36-A362-6872-D085286E63EF}"/>
                </a:ext>
              </a:extLst>
            </p:cNvPr>
            <p:cNvSpPr/>
            <p:nvPr/>
          </p:nvSpPr>
          <p:spPr>
            <a:xfrm>
              <a:off x="1219200" y="5334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10B9CC7-4B7F-AF59-E833-17959A002CD0}"/>
                </a:ext>
              </a:extLst>
            </p:cNvPr>
            <p:cNvSpPr/>
            <p:nvPr/>
          </p:nvSpPr>
          <p:spPr>
            <a:xfrm>
              <a:off x="82296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C968147E-D4E4-9879-336F-3C66A98EB1EC}"/>
                </a:ext>
              </a:extLst>
            </p:cNvPr>
            <p:cNvSpPr/>
            <p:nvPr/>
          </p:nvSpPr>
          <p:spPr>
            <a:xfrm>
              <a:off x="12192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B6762227-16E1-A2D6-ADC5-385484F5546E}"/>
                </a:ext>
              </a:extLst>
            </p:cNvPr>
            <p:cNvSpPr/>
            <p:nvPr/>
          </p:nvSpPr>
          <p:spPr>
            <a:xfrm>
              <a:off x="16002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9827D205-C04C-26E5-3ADD-8F3D4AF376D8}"/>
                </a:ext>
              </a:extLst>
            </p:cNvPr>
            <p:cNvSpPr/>
            <p:nvPr/>
          </p:nvSpPr>
          <p:spPr>
            <a:xfrm>
              <a:off x="1752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4FF77969-91E4-ED2E-1CAA-15CFD889C821}"/>
                </a:ext>
              </a:extLst>
            </p:cNvPr>
            <p:cNvSpPr/>
            <p:nvPr/>
          </p:nvSpPr>
          <p:spPr>
            <a:xfrm>
              <a:off x="14478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BA270F32-2DD5-CFE3-4F4E-43479829E734}"/>
                </a:ext>
              </a:extLst>
            </p:cNvPr>
            <p:cNvSpPr/>
            <p:nvPr/>
          </p:nvSpPr>
          <p:spPr>
            <a:xfrm>
              <a:off x="2286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7F86EBCD-9B33-19AD-F54C-7C08C05ECE6E}"/>
                </a:ext>
              </a:extLst>
            </p:cNvPr>
            <p:cNvSpPr/>
            <p:nvPr/>
          </p:nvSpPr>
          <p:spPr>
            <a:xfrm>
              <a:off x="54102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704ED18F-BFD3-75AB-C979-1EAAF6D2D174}"/>
                </a:ext>
              </a:extLst>
            </p:cNvPr>
            <p:cNvSpPr/>
            <p:nvPr/>
          </p:nvSpPr>
          <p:spPr>
            <a:xfrm>
              <a:off x="1219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5E61BB3-951A-908F-A4C3-ED2AB97783AA}"/>
                </a:ext>
              </a:extLst>
            </p:cNvPr>
            <p:cNvSpPr/>
            <p:nvPr/>
          </p:nvSpPr>
          <p:spPr>
            <a:xfrm>
              <a:off x="14478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879E976F-F7E3-FB34-10A4-393D6063B8EE}"/>
                </a:ext>
              </a:extLst>
            </p:cNvPr>
            <p:cNvSpPr/>
            <p:nvPr/>
          </p:nvSpPr>
          <p:spPr>
            <a:xfrm>
              <a:off x="42672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D54C547-4495-B673-8A80-A21C0B28D4E8}"/>
                </a:ext>
              </a:extLst>
            </p:cNvPr>
            <p:cNvSpPr/>
            <p:nvPr/>
          </p:nvSpPr>
          <p:spPr>
            <a:xfrm>
              <a:off x="12954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AD97172F-8B62-7E4C-78AF-3BC059A0468A}"/>
                </a:ext>
              </a:extLst>
            </p:cNvPr>
            <p:cNvSpPr/>
            <p:nvPr/>
          </p:nvSpPr>
          <p:spPr>
            <a:xfrm>
              <a:off x="1143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70AD5F2-4634-E8E2-2156-A9C6D7DF8A8B}"/>
                </a:ext>
              </a:extLst>
            </p:cNvPr>
            <p:cNvSpPr/>
            <p:nvPr/>
          </p:nvSpPr>
          <p:spPr>
            <a:xfrm>
              <a:off x="1219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26562719-3BCC-8A67-504B-342FA4B94184}"/>
                </a:ext>
              </a:extLst>
            </p:cNvPr>
            <p:cNvSpPr/>
            <p:nvPr/>
          </p:nvSpPr>
          <p:spPr>
            <a:xfrm>
              <a:off x="1143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B21A79AF-0093-1723-F86C-318B5E14E5C2}"/>
                </a:ext>
              </a:extLst>
            </p:cNvPr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209400CC-18AA-9F99-D6DF-B8BD8B831EA5}"/>
                </a:ext>
              </a:extLst>
            </p:cNvPr>
            <p:cNvSpPr/>
            <p:nvPr/>
          </p:nvSpPr>
          <p:spPr>
            <a:xfrm>
              <a:off x="3962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1E1088AF-0CCB-D0C1-080F-DC9F6242BF22}"/>
              </a:ext>
            </a:extLst>
          </p:cNvPr>
          <p:cNvSpPr/>
          <p:nvPr/>
        </p:nvSpPr>
        <p:spPr>
          <a:xfrm>
            <a:off x="6019800" y="3467100"/>
            <a:ext cx="114300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27893CF-3884-788E-8959-AE33974C5ACD}"/>
                  </a:ext>
                </a:extLst>
              </p:cNvPr>
              <p:cNvSpPr/>
              <p:nvPr/>
            </p:nvSpPr>
            <p:spPr>
              <a:xfrm>
                <a:off x="5943600" y="3593068"/>
                <a:ext cx="575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27893CF-3884-788E-8959-AE33974C5A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93068"/>
                <a:ext cx="57579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BDA0891-14AA-1F48-4CAD-83AAE5F32216}"/>
                  </a:ext>
                </a:extLst>
              </p:cNvPr>
              <p:cNvSpPr/>
              <p:nvPr/>
            </p:nvSpPr>
            <p:spPr>
              <a:xfrm>
                <a:off x="5943600" y="4250361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BDA0891-14AA-1F48-4CAD-83AAE5F32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250361"/>
                <a:ext cx="4187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DEA13B8-2A32-7EFD-1B93-CAA0B1557BD9}"/>
                  </a:ext>
                </a:extLst>
              </p:cNvPr>
              <p:cNvSpPr/>
              <p:nvPr/>
            </p:nvSpPr>
            <p:spPr>
              <a:xfrm>
                <a:off x="5351100" y="3485966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2413520-9472-3C9C-D376-833BD2DCA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100" y="3485966"/>
                <a:ext cx="3754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7BBDED7E-A721-97A4-A1DF-55AD0342E5F9}"/>
              </a:ext>
            </a:extLst>
          </p:cNvPr>
          <p:cNvSpPr txBox="1"/>
          <p:nvPr/>
        </p:nvSpPr>
        <p:spPr>
          <a:xfrm>
            <a:off x="6612048" y="492195"/>
            <a:ext cx="444352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2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D9EAC3A-2C3F-D6BF-883C-DE698874B113}"/>
                  </a:ext>
                </a:extLst>
              </p:cNvPr>
              <p:cNvSpPr txBox="1"/>
              <p:nvPr/>
            </p:nvSpPr>
            <p:spPr>
              <a:xfrm>
                <a:off x="6751104" y="4062617"/>
                <a:ext cx="763414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D9EAC3A-2C3F-D6BF-883C-DE698874B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104" y="4062617"/>
                <a:ext cx="763414" cy="3724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90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1" grpId="0" animBg="1"/>
      <p:bldP spid="82" grpId="0"/>
      <p:bldP spid="84" grpId="0"/>
      <p:bldP spid="85" grpId="0"/>
      <p:bldP spid="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4141-4E13-DFCC-1322-367DBFC0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Deterministic</a:t>
            </a:r>
            <a:r>
              <a:rPr lang="en-US" sz="3600" b="1" dirty="0"/>
              <a:t> approach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A0E88-3086-B18A-E12B-80D626BAE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è"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Pick a landmark vertex and grow a ball of size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around it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so that each vertex in this ball will use this as the landmark vertex for defining its ball.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This will ensure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landmark vertices.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But, unfortunately, this idea does not guarantee bound on the size of the ball around a non-landmark vertex.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2A0E88-3086-B18A-E12B-80D626BAE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>
                <a:blip r:embed="rId2"/>
                <a:stretch>
                  <a:fillRect l="-667" r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5A4CF-2D5B-D9D1-9F0C-AA30BC80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45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Conquering the challenge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be a fraction to be fixed later on.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Computing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latin typeface="Cambria Math"/>
                    <a:ea typeface="Cambria Math"/>
                    <a:sym typeface="Wingdings" pitchFamily="2" charset="2"/>
                  </a:rPr>
                  <a:t>∅;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Add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independently with probability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Expected size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𝒏𝒑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:  random variable for |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𝑩𝒂𝒍𝒍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|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C435C-485B-D248-C51E-47926AD76D0C}"/>
              </a:ext>
            </a:extLst>
          </p:cNvPr>
          <p:cNvSpPr/>
          <p:nvPr/>
        </p:nvSpPr>
        <p:spPr>
          <a:xfrm>
            <a:off x="1600200" y="1600200"/>
            <a:ext cx="6096000" cy="484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A51516-74B7-C9F8-832D-9800688E8622}"/>
              </a:ext>
            </a:extLst>
          </p:cNvPr>
          <p:cNvSpPr/>
          <p:nvPr/>
        </p:nvSpPr>
        <p:spPr>
          <a:xfrm>
            <a:off x="2209800" y="3048000"/>
            <a:ext cx="6096000" cy="484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B6453-2022-FDE7-9197-A1E02574A217}"/>
              </a:ext>
            </a:extLst>
          </p:cNvPr>
          <p:cNvSpPr/>
          <p:nvPr/>
        </p:nvSpPr>
        <p:spPr>
          <a:xfrm>
            <a:off x="2590800" y="4551622"/>
            <a:ext cx="6096000" cy="484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DC38BB-8CC6-8964-3711-78F627F7C78B}"/>
              </a:ext>
            </a:extLst>
          </p:cNvPr>
          <p:cNvSpPr/>
          <p:nvPr/>
        </p:nvSpPr>
        <p:spPr>
          <a:xfrm>
            <a:off x="3048754" y="5218816"/>
            <a:ext cx="6096000" cy="484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1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2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Expected size</a:t>
                </a:r>
                <a:r>
                  <a:rPr lang="en-US" sz="3600" b="1" dirty="0"/>
                  <a:t>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𝑩𝒂𝒍𝒍</m:t>
                    </m:r>
                    <m:r>
                      <a:rPr lang="en-US" sz="3200" b="1" i="1" smtClean="0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latin typeface="Cambria Math"/>
                      </a:rPr>
                      <m:t>𝒖</m:t>
                    </m:r>
                    <m:r>
                      <a:rPr lang="en-US" sz="3200" b="1" i="1" smtClean="0"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latin typeface="Cambria Math"/>
                      </a:rPr>
                      <m:t>𝑽</m:t>
                    </m:r>
                    <m:r>
                      <a:rPr lang="en-US" sz="3200" b="1" i="1" smtClean="0"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latin typeface="Cambria Math"/>
                      </a:rPr>
                      <m:t>𝑳</m:t>
                    </m:r>
                    <m:r>
                      <a:rPr lang="en-US" sz="32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1800" b="1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is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present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in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𝑩𝒂𝒍𝒍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𝒖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𝑳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)</m:t>
                            </m:r>
                          </m:e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otherwise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≤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𝐄</m:t>
                    </m:r>
                    <m:r>
                      <a:rPr lang="en-US" sz="1800" b="1" i="0" smtClean="0">
                        <a:latin typeface="Cambria Math"/>
                      </a:rPr>
                      <m:t>[</m:t>
                    </m:r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 smtClean="0">
                        <a:latin typeface="Cambria Math"/>
                      </a:rPr>
                      <m:t>]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1800" b="1" i="0" smtClean="0">
                            <a:latin typeface="Cambria Math"/>
                          </a:rPr>
                          <m:t>𝐄</m:t>
                        </m:r>
                        <m:r>
                          <a:rPr lang="en-US" sz="1800" b="1" i="0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1800" b="1" i="0" smtClean="0">
                            <a:latin typeface="Cambria Math"/>
                          </a:rPr>
                          <m:t>𝐏</m:t>
                        </m:r>
                        <m:r>
                          <a:rPr lang="en-US" sz="1800" b="1" i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/>
                          </a:rPr>
                          <m:t>=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</a:t>
                </a:r>
                <a:r>
                  <a:rPr lang="en-US" sz="2800" dirty="0"/>
                  <a:t> </a:t>
                </a:r>
                <a:endParaRPr lang="en-US" sz="6000" dirty="0"/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is</m:t>
                        </m:r>
                        <m:r>
                          <a:rPr lang="en-US" sz="1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present</m:t>
                        </m:r>
                        <m:r>
                          <a:rPr lang="en-US" sz="18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in</m:t>
                        </m:r>
                        <m:r>
                          <a:rPr lang="en-US" sz="1800">
                            <a:latin typeface="Cambria Math"/>
                          </a:rPr>
                          <m:t>  </m:t>
                        </m:r>
                        <m:r>
                          <a:rPr lang="en-US" sz="1800" b="1" i="1">
                            <a:latin typeface="Cambria Math"/>
                          </a:rPr>
                          <m:t>𝑩𝒂𝒍𝒍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,</m:t>
                        </m:r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  <m:r>
                          <a:rPr lang="en-US" sz="1800" b="1" i="1">
                            <a:latin typeface="Cambria Math"/>
                          </a:rPr>
                          <m:t>,</m:t>
                        </m:r>
                        <m:r>
                          <a:rPr lang="en-US" sz="1800" b="1" i="1">
                            <a:latin typeface="Cambria Math"/>
                          </a:rPr>
                          <m:t>𝑳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/>
                          </a:rPr>
                          <m:t>𝟎</m:t>
                        </m:r>
                        <m:r>
                          <a:rPr lang="en-US" sz="1800" b="1" i="1"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&lt;</m:t>
                        </m:r>
                        <m:r>
                          <a:rPr lang="en-US" sz="1800" b="1" i="1"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1" i="1" smtClean="0"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     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den>
                    </m:f>
                  </m:oMath>
                </a14:m>
                <a:r>
                  <a:rPr lang="en-US" sz="1800" dirty="0"/>
                  <a:t>    =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3"/>
                <a:stretch>
                  <a:fillRect l="-593" t="-635" b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7644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9600" y="1981200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81200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ight Arrow 33"/>
              <p:cNvSpPr/>
              <p:nvPr/>
            </p:nvSpPr>
            <p:spPr>
              <a:xfrm>
                <a:off x="685800" y="2286000"/>
                <a:ext cx="3733800" cy="4846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Increasing order of distance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ight Arrow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286000"/>
                <a:ext cx="3733800" cy="484632"/>
              </a:xfrm>
              <a:prstGeom prst="rightArrow">
                <a:avLst/>
              </a:prstGeom>
              <a:blipFill rotWithShape="1"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914400" y="1905000"/>
            <a:ext cx="7766613" cy="445532"/>
            <a:chOff x="914400" y="1905000"/>
            <a:chExt cx="7766613" cy="445532"/>
          </a:xfrm>
        </p:grpSpPr>
        <p:grpSp>
          <p:nvGrpSpPr>
            <p:cNvPr id="44" name="Group 43"/>
            <p:cNvGrpSpPr/>
            <p:nvPr/>
          </p:nvGrpSpPr>
          <p:grpSpPr>
            <a:xfrm>
              <a:off x="1066800" y="1905000"/>
              <a:ext cx="7162800" cy="76200"/>
              <a:chOff x="1066800" y="1905000"/>
              <a:chExt cx="7162800" cy="762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066800" y="1905000"/>
                <a:ext cx="3124200" cy="76200"/>
                <a:chOff x="1143000" y="2362200"/>
                <a:chExt cx="3124200" cy="76200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1143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4478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17526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0574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3622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667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9718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2766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35814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8862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4191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495800" y="1905000"/>
                <a:ext cx="3124200" cy="76200"/>
                <a:chOff x="1143000" y="2362200"/>
                <a:chExt cx="3124200" cy="762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143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4478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7526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0574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3622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667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9718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32766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5814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38862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191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Oval 31"/>
              <p:cNvSpPr/>
              <p:nvPr/>
            </p:nvSpPr>
            <p:spPr>
              <a:xfrm>
                <a:off x="7848600" y="1905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8153400" y="1905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914400" y="1981200"/>
                  <a:ext cx="77666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                 …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                                     …              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 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1981200"/>
                  <a:ext cx="776661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3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4495800" y="1866900"/>
            <a:ext cx="2857501" cy="114300"/>
            <a:chOff x="4457699" y="2362200"/>
            <a:chExt cx="2857501" cy="114300"/>
          </a:xfrm>
        </p:grpSpPr>
        <p:sp>
          <p:nvSpPr>
            <p:cNvPr id="36" name="Oval 35"/>
            <p:cNvSpPr/>
            <p:nvPr/>
          </p:nvSpPr>
          <p:spPr>
            <a:xfrm>
              <a:off x="4457699" y="23622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286499" y="23622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200899" y="23622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ight Brace 39"/>
          <p:cNvSpPr/>
          <p:nvPr/>
        </p:nvSpPr>
        <p:spPr>
          <a:xfrm rot="5400000" flipH="1">
            <a:off x="2438400" y="-152400"/>
            <a:ext cx="228600" cy="3733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438402" y="3810001"/>
            <a:ext cx="6553198" cy="1523999"/>
            <a:chOff x="2438402" y="3657600"/>
            <a:chExt cx="6553198" cy="1523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Line Callout 1 40"/>
                <p:cNvSpPr/>
                <p:nvPr/>
              </p:nvSpPr>
              <p:spPr>
                <a:xfrm>
                  <a:off x="5791200" y="3657600"/>
                  <a:ext cx="3200400" cy="612648"/>
                </a:xfrm>
                <a:prstGeom prst="borderCallout1">
                  <a:avLst>
                    <a:gd name="adj1" fmla="val 49693"/>
                    <a:gd name="adj2" fmla="val -841"/>
                    <a:gd name="adj3" fmla="val 225351"/>
                    <a:gd name="adj4" fmla="val -60284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None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is present in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𝑳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1" name="Line Callout 1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3657600"/>
                  <a:ext cx="3200400" cy="612648"/>
                </a:xfrm>
                <a:prstGeom prst="borderCallout1">
                  <a:avLst>
                    <a:gd name="adj1" fmla="val 49693"/>
                    <a:gd name="adj2" fmla="val -841"/>
                    <a:gd name="adj3" fmla="val 225351"/>
                    <a:gd name="adj4" fmla="val -60284"/>
                  </a:avLst>
                </a:prstGeom>
                <a:blipFill rotWithShape="1">
                  <a:blip r:embed="rId7"/>
                  <a:stretch>
                    <a:fillRect r="-27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Left Brace 41"/>
            <p:cNvSpPr/>
            <p:nvPr/>
          </p:nvSpPr>
          <p:spPr>
            <a:xfrm rot="16200000" flipH="1">
              <a:off x="3810000" y="3657600"/>
              <a:ext cx="152401" cy="2895598"/>
            </a:xfrm>
            <a:prstGeom prst="lef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05000" y="1295400"/>
                <a:ext cx="15103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295400"/>
                <a:ext cx="15103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48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F259FCA0-ED08-924F-ADBF-CC578C821E68}"/>
              </a:ext>
            </a:extLst>
          </p:cNvPr>
          <p:cNvSpPr/>
          <p:nvPr/>
        </p:nvSpPr>
        <p:spPr>
          <a:xfrm>
            <a:off x="1219200" y="2895601"/>
            <a:ext cx="6096000" cy="484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24E34C-A7CC-AC4A-B03F-C1396CB476D3}"/>
              </a:ext>
            </a:extLst>
          </p:cNvPr>
          <p:cNvSpPr/>
          <p:nvPr/>
        </p:nvSpPr>
        <p:spPr>
          <a:xfrm>
            <a:off x="1219200" y="3401568"/>
            <a:ext cx="6096000" cy="225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7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  <p:bldP spid="34" grpId="0" animBg="1"/>
      <p:bldP spid="40" grpId="0" animBg="1"/>
      <p:bldP spid="43" grpId="0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Expected space </a:t>
            </a:r>
            <a:r>
              <a:rPr lang="en-US" sz="3200" b="1" dirty="0"/>
              <a:t>of </a:t>
            </a:r>
            <a:br>
              <a:rPr lang="en-US" sz="3200" b="1" dirty="0"/>
            </a:br>
            <a:r>
              <a:rPr lang="en-US" sz="3200" b="1" dirty="0">
                <a:solidFill>
                  <a:srgbClr val="002060"/>
                </a:solidFill>
              </a:rPr>
              <a:t>3-approximate distance oracle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Expected Space</a:t>
                </a:r>
                <a:r>
                  <a:rPr lang="en-US" sz="2400" dirty="0"/>
                  <a:t> for </a:t>
                </a:r>
                <a:r>
                  <a:rPr lang="en-US" sz="2400" b="1" dirty="0"/>
                  <a:t>Global distance </a:t>
                </a:r>
                <a:r>
                  <a:rPr lang="en-US" sz="2400" dirty="0"/>
                  <a:t>information: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   </a:t>
                </a:r>
                <a:r>
                  <a:rPr lang="en-US" sz="2000" b="1" dirty="0"/>
                  <a:t>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|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sz="2000" b="1" i="1" smtClean="0">
                            <a:latin typeface="Cambria Math"/>
                          </a:rPr>
                          <m:t>|</m:t>
                        </m:r>
                      </m:e>
                    </m:d>
                  </m:oMath>
                </a14:m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Expected Space</a:t>
                </a:r>
                <a:r>
                  <a:rPr lang="en-US" sz="2400" dirty="0"/>
                  <a:t> for </a:t>
                </a:r>
                <a:r>
                  <a:rPr lang="en-US" sz="2400" b="1" dirty="0"/>
                  <a:t>Local distance </a:t>
                </a:r>
                <a:r>
                  <a:rPr lang="en-US" sz="2400" dirty="0"/>
                  <a:t>information: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       =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𝑽</m:t>
                            </m:r>
                            <m:r>
                              <a:rPr lang="en-US" sz="1800" b="1" i="1" smtClean="0">
                                <a:latin typeface="Cambria Math"/>
                              </a:rPr>
                              <m:t>\</m:t>
                            </m:r>
                            <m:r>
                              <a:rPr lang="en-US" sz="18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𝑳</m:t>
                            </m:r>
                          </m:e>
                        </m:d>
                        <m:f>
                          <m:f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b="1" dirty="0"/>
                  <a:t>  =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To </a:t>
                </a:r>
                <a:r>
                  <a:rPr lang="en-US" sz="2000" b="1" dirty="0"/>
                  <a:t>minimize</a:t>
                </a:r>
                <a:r>
                  <a:rPr lang="en-US" sz="2000" dirty="0"/>
                  <a:t> the total space: (Balance the two terms)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√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Expected space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>
                <a:blip r:embed="rId2"/>
                <a:stretch>
                  <a:fillRect l="-1111" t="-970" b="-19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4648200" y="3810000"/>
                <a:ext cx="43434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Each vertex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𝑽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keeps a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Ball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810000"/>
                <a:ext cx="4343400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22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An undirected weighted graph can be processed to build a data structure </a:t>
                </a:r>
              </a:p>
              <a:p>
                <a:pPr marL="0" indent="0">
                  <a:buNone/>
                </a:pPr>
                <a:r>
                  <a:rPr lang="en-US" sz="2000" dirty="0"/>
                  <a:t>of expected size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that can report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-approximate distance between any pair of vertices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Homework: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</a:p>
              <a:p>
                <a:r>
                  <a:rPr lang="en-US" sz="2000" dirty="0"/>
                  <a:t>Convert to a Las Vegas algorithm.</a:t>
                </a:r>
              </a:p>
              <a:p>
                <a:r>
                  <a:rPr lang="en-US" sz="2000" dirty="0"/>
                  <a:t>(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optinal</a:t>
                </a:r>
                <a:r>
                  <a:rPr lang="en-US" sz="2000" dirty="0"/>
                  <a:t>) Show that expected preprocessing time is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ad>
                          <m:radPr>
                            <m:degHide m:val="on"/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>
                <a:blip r:embed="rId2"/>
                <a:stretch>
                  <a:fillRect l="-6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7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truly magical result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57200" y="2590800"/>
              <a:ext cx="83058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6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6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76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764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a14:m>
                          <a:r>
                            <a:rPr lang="en-US" sz="1800" b="1" dirty="0"/>
                            <a:t>:</a:t>
                          </a:r>
                          <a:r>
                            <a:rPr lang="en-US" b="1" dirty="0"/>
                            <a:t>Stretch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Query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Preprocessing</a:t>
                          </a:r>
                          <a:r>
                            <a:rPr lang="en-US" b="1" baseline="0" dirty="0"/>
                            <a:t> time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59132759"/>
                  </p:ext>
                </p:extLst>
              </p:nvPr>
            </p:nvGraphicFramePr>
            <p:xfrm>
              <a:off x="457200" y="2590800"/>
              <a:ext cx="83058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6450"/>
                    <a:gridCol w="2076450"/>
                    <a:gridCol w="2076450"/>
                    <a:gridCol w="2076450"/>
                  </a:tblGrid>
                  <a:tr h="495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6173" r="-299707" b="-3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Space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Query time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Preprocessing</a:t>
                          </a:r>
                          <a:r>
                            <a:rPr lang="en-US" b="1" baseline="0" dirty="0" smtClean="0"/>
                            <a:t> time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31358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135868"/>
                <a:ext cx="3754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19200" y="3669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669268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4400" y="4126468"/>
                <a:ext cx="930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126468"/>
                <a:ext cx="93006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8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2805520" y="3048000"/>
            <a:ext cx="5416066" cy="533400"/>
            <a:chOff x="2805520" y="3048000"/>
            <a:chExt cx="5416066" cy="533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805520" y="3048000"/>
                  <a:ext cx="1080680" cy="5009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20" y="3048000"/>
                  <a:ext cx="1080680" cy="50090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6742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131301" y="3135868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1301" y="3135868"/>
                  <a:ext cx="73609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148920" y="3080494"/>
                  <a:ext cx="1072666" cy="5009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8920" y="3080494"/>
                  <a:ext cx="1072666" cy="50090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6818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2805520" y="3536347"/>
            <a:ext cx="5429946" cy="547306"/>
            <a:chOff x="2805520" y="3536347"/>
            <a:chExt cx="5429946" cy="5473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805520" y="3581400"/>
                  <a:ext cx="1080680" cy="502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20" y="3581400"/>
                  <a:ext cx="1080680" cy="50225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6742" b="-182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105400" y="3593068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3593068"/>
                  <a:ext cx="73609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162800" y="3536347"/>
                  <a:ext cx="1072666" cy="502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536347"/>
                  <a:ext cx="1072666" cy="50225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6818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2803916" y="4068079"/>
            <a:ext cx="5625513" cy="505589"/>
            <a:chOff x="2803916" y="4068079"/>
            <a:chExt cx="5625513" cy="505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803916" y="4068079"/>
                  <a:ext cx="1082284" cy="5039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916" y="4068079"/>
                  <a:ext cx="1082284" cy="50392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6180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105400" y="4126468"/>
                  <a:ext cx="7393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4126468"/>
                  <a:ext cx="73930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162800" y="4069747"/>
                  <a:ext cx="1266629" cy="5039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4069747"/>
                  <a:ext cx="1266629" cy="5039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5288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ounded Rectangle 20"/>
          <p:cNvSpPr/>
          <p:nvPr/>
        </p:nvSpPr>
        <p:spPr>
          <a:xfrm>
            <a:off x="2803916" y="1752600"/>
            <a:ext cx="3368284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Approximate Distance Oracles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00502" y="5257800"/>
            <a:ext cx="4105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Mikkel</a:t>
            </a:r>
            <a:r>
              <a:rPr lang="en-US" b="1" dirty="0"/>
              <a:t> </a:t>
            </a:r>
            <a:r>
              <a:rPr lang="en-US" b="1" dirty="0" err="1"/>
              <a:t>Thorup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Uri </a:t>
            </a:r>
            <a:r>
              <a:rPr lang="en-US" b="1" dirty="0" err="1"/>
              <a:t>Zwick</a:t>
            </a:r>
            <a:r>
              <a:rPr lang="en-US" dirty="0"/>
              <a:t>:</a:t>
            </a:r>
          </a:p>
          <a:p>
            <a:r>
              <a:rPr lang="en-US" i="1" dirty="0"/>
              <a:t>Approximate Distance Oracles for graphs, </a:t>
            </a:r>
          </a:p>
          <a:p>
            <a:r>
              <a:rPr lang="en-US" b="1" dirty="0"/>
              <a:t>Journal of ACM </a:t>
            </a:r>
            <a:r>
              <a:rPr lang="en-US" dirty="0"/>
              <a:t>(4), </a:t>
            </a:r>
            <a:r>
              <a:rPr lang="en-US" b="1" dirty="0"/>
              <a:t>2005</a:t>
            </a:r>
            <a:r>
              <a:rPr lang="en-US" dirty="0"/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07E6C1-09ED-E2B0-C09F-689D4B38F6F9}"/>
              </a:ext>
            </a:extLst>
          </p:cNvPr>
          <p:cNvSpPr/>
          <p:nvPr/>
        </p:nvSpPr>
        <p:spPr>
          <a:xfrm>
            <a:off x="682065" y="3596972"/>
            <a:ext cx="7553401" cy="45329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4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057400"/>
            <a:ext cx="7772400" cy="136207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>
                <a:solidFill>
                  <a:srgbClr val="7030A0"/>
                </a:solidFill>
              </a:rPr>
              <a:t>-approximate distance oracle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89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3</a:t>
            </a:r>
            <a:r>
              <a:rPr lang="en-US" sz="3600" b="1" dirty="0"/>
              <a:t>-approximate distance oracle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14400" y="5345668"/>
            <a:ext cx="7162800" cy="76200"/>
            <a:chOff x="1066800" y="1905000"/>
            <a:chExt cx="71628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1066800" y="1905000"/>
              <a:ext cx="3124200" cy="76200"/>
              <a:chOff x="1143000" y="2362200"/>
              <a:chExt cx="31242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495800" y="1905000"/>
              <a:ext cx="3124200" cy="76200"/>
              <a:chOff x="1143000" y="2362200"/>
              <a:chExt cx="3124200" cy="76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78486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1534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300156" y="5181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156" y="5181600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1524000" y="3593068"/>
            <a:ext cx="7149208" cy="369332"/>
            <a:chOff x="1524000" y="3593068"/>
            <a:chExt cx="7149208" cy="369332"/>
          </a:xfrm>
        </p:grpSpPr>
        <p:sp>
          <p:nvSpPr>
            <p:cNvPr id="35" name="Oval 34"/>
            <p:cNvSpPr/>
            <p:nvPr/>
          </p:nvSpPr>
          <p:spPr>
            <a:xfrm>
              <a:off x="1524000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764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3908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2958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3052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2864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124699" y="37338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305800" y="35930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5800" y="3593068"/>
                  <a:ext cx="36740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Up Arrow 4"/>
          <p:cNvSpPr/>
          <p:nvPr/>
        </p:nvSpPr>
        <p:spPr>
          <a:xfrm>
            <a:off x="3810000" y="4419600"/>
            <a:ext cx="1447800" cy="76200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E7CFAF-72E7-9DF0-D578-572CB9D0F9C5}"/>
                  </a:ext>
                </a:extLst>
              </p:cNvPr>
              <p:cNvSpPr txBox="1"/>
              <p:nvPr/>
            </p:nvSpPr>
            <p:spPr>
              <a:xfrm>
                <a:off x="278377" y="1555609"/>
                <a:ext cx="8719695" cy="480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If we wish to decrease the space occupied for global distance information to less than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E7CFAF-72E7-9DF0-D578-572CB9D0F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77" y="1555609"/>
                <a:ext cx="8719695" cy="480709"/>
              </a:xfrm>
              <a:prstGeom prst="rect">
                <a:avLst/>
              </a:prstGeom>
              <a:blipFill>
                <a:blip r:embed="rId4"/>
                <a:stretch>
                  <a:fillRect l="-629" b="-18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863563-ABF1-0CD4-1E55-AC37D65F9256}"/>
                  </a:ext>
                </a:extLst>
              </p:cNvPr>
              <p:cNvSpPr txBox="1"/>
              <p:nvPr/>
            </p:nvSpPr>
            <p:spPr>
              <a:xfrm>
                <a:off x="270979" y="2077533"/>
                <a:ext cx="2158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We need to reduce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𝑳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863563-ABF1-0CD4-1E55-AC37D65F9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79" y="2077533"/>
                <a:ext cx="2158668" cy="369332"/>
              </a:xfrm>
              <a:prstGeom prst="rect">
                <a:avLst/>
              </a:prstGeom>
              <a:blipFill>
                <a:blip r:embed="rId5"/>
                <a:stretch>
                  <a:fillRect l="-2254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53F0AB7-F1E2-D0D4-FD6A-6A329A469707}"/>
                  </a:ext>
                </a:extLst>
              </p:cNvPr>
              <p:cNvSpPr txBox="1"/>
              <p:nvPr/>
            </p:nvSpPr>
            <p:spPr>
              <a:xfrm>
                <a:off x="2478718" y="2027198"/>
                <a:ext cx="5645648" cy="498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/>
                  <a:t>We need to reduce sampling probability to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√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53F0AB7-F1E2-D0D4-FD6A-6A329A469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718" y="2027198"/>
                <a:ext cx="5645648" cy="498085"/>
              </a:xfrm>
              <a:prstGeom prst="rect">
                <a:avLst/>
              </a:prstGeom>
              <a:blipFill>
                <a:blip r:embed="rId6"/>
                <a:stretch>
                  <a:fillRect l="-972"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E340EF-15A9-CDC2-3004-B2B6086EA618}"/>
                  </a:ext>
                </a:extLst>
              </p:cNvPr>
              <p:cNvSpPr txBox="1"/>
              <p:nvPr/>
            </p:nvSpPr>
            <p:spPr>
              <a:xfrm>
                <a:off x="2462198" y="2526356"/>
                <a:ext cx="6063391" cy="480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anose="05000000000000000000" pitchFamily="2" charset="2"/>
                  </a:rPr>
                  <a:t> Expected size of all Balls together increase beyond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  </a:t>
                </a:r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E340EF-15A9-CDC2-3004-B2B6086EA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98" y="2526356"/>
                <a:ext cx="6063391" cy="480709"/>
              </a:xfrm>
              <a:prstGeom prst="rect">
                <a:avLst/>
              </a:prstGeom>
              <a:blipFill>
                <a:blip r:embed="rId7"/>
                <a:stretch>
                  <a:fillRect l="-905" b="-18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79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" grpId="0" animBg="1"/>
      <p:bldP spid="39" grpId="0"/>
      <p:bldP spid="42" grpId="0"/>
      <p:bldP spid="43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3</a:t>
            </a:r>
            <a:r>
              <a:rPr lang="en-US" sz="3600" b="1" dirty="0"/>
              <a:t>-approximate distance oracle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14400" y="5345668"/>
            <a:ext cx="7162800" cy="76200"/>
            <a:chOff x="1066800" y="1905000"/>
            <a:chExt cx="71628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1066800" y="1905000"/>
              <a:ext cx="3124200" cy="76200"/>
              <a:chOff x="1143000" y="2362200"/>
              <a:chExt cx="31242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495800" y="1905000"/>
              <a:ext cx="3124200" cy="76200"/>
              <a:chOff x="1143000" y="2362200"/>
              <a:chExt cx="3124200" cy="76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78486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1534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300156" y="5181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156" y="5181600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1524000" y="3593068"/>
            <a:ext cx="7149208" cy="369332"/>
            <a:chOff x="1524000" y="3593068"/>
            <a:chExt cx="7149208" cy="369332"/>
          </a:xfrm>
        </p:grpSpPr>
        <p:sp>
          <p:nvSpPr>
            <p:cNvPr id="35" name="Oval 34"/>
            <p:cNvSpPr/>
            <p:nvPr/>
          </p:nvSpPr>
          <p:spPr>
            <a:xfrm>
              <a:off x="1524000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764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3908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2958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3052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2864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124699" y="37338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305800" y="35930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5800" y="3593068"/>
                  <a:ext cx="36740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Up Arrow 4"/>
          <p:cNvSpPr/>
          <p:nvPr/>
        </p:nvSpPr>
        <p:spPr>
          <a:xfrm>
            <a:off x="3810000" y="4419600"/>
            <a:ext cx="1447800" cy="76200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E7CFAF-72E7-9DF0-D578-572CB9D0F9C5}"/>
                  </a:ext>
                </a:extLst>
              </p:cNvPr>
              <p:cNvSpPr txBox="1"/>
              <p:nvPr/>
            </p:nvSpPr>
            <p:spPr>
              <a:xfrm>
                <a:off x="278377" y="1555609"/>
                <a:ext cx="7896072" cy="480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If we wish to decrease the space occupied for all Balls together to less than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E7CFAF-72E7-9DF0-D578-572CB9D0F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77" y="1555609"/>
                <a:ext cx="7896072" cy="480709"/>
              </a:xfrm>
              <a:prstGeom prst="rect">
                <a:avLst/>
              </a:prstGeom>
              <a:blipFill>
                <a:blip r:embed="rId4"/>
                <a:stretch>
                  <a:fillRect l="-695" b="-18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53F0AB7-F1E2-D0D4-FD6A-6A329A469707}"/>
                  </a:ext>
                </a:extLst>
              </p:cNvPr>
              <p:cNvSpPr txBox="1"/>
              <p:nvPr/>
            </p:nvSpPr>
            <p:spPr>
              <a:xfrm>
                <a:off x="225176" y="2007256"/>
                <a:ext cx="5769272" cy="498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 need to increase sampling probability to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√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53F0AB7-F1E2-D0D4-FD6A-6A329A469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76" y="2007256"/>
                <a:ext cx="5769272" cy="498085"/>
              </a:xfrm>
              <a:prstGeom prst="rect">
                <a:avLst/>
              </a:prstGeom>
              <a:blipFill>
                <a:blip r:embed="rId5"/>
                <a:stretch>
                  <a:fillRect l="-951" b="-7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E340EF-15A9-CDC2-3004-B2B6086EA618}"/>
                  </a:ext>
                </a:extLst>
              </p:cNvPr>
              <p:cNvSpPr txBox="1"/>
              <p:nvPr/>
            </p:nvSpPr>
            <p:spPr>
              <a:xfrm>
                <a:off x="-68943" y="2496388"/>
                <a:ext cx="3814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anose="05000000000000000000" pitchFamily="2" charset="2"/>
                  </a:rPr>
                  <a:t>      Expected number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/>
                  <a:t> increases.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E340EF-15A9-CDC2-3004-B2B6086EA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943" y="2496388"/>
                <a:ext cx="3814762" cy="369332"/>
              </a:xfrm>
              <a:prstGeom prst="rect">
                <a:avLst/>
              </a:prstGeom>
              <a:blipFill>
                <a:blip r:embed="rId6"/>
                <a:stretch>
                  <a:fillRect t="-11667" r="-96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FB3FB-7BB5-9FAE-51C6-7405923479F6}"/>
                  </a:ext>
                </a:extLst>
              </p:cNvPr>
              <p:cNvSpPr txBox="1"/>
              <p:nvPr/>
            </p:nvSpPr>
            <p:spPr>
              <a:xfrm>
                <a:off x="198976" y="2807927"/>
                <a:ext cx="8365047" cy="480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anose="05000000000000000000" pitchFamily="2" charset="2"/>
                  </a:rPr>
                  <a:t> Expected size of </a:t>
                </a:r>
                <a:r>
                  <a:rPr lang="en-US" dirty="0"/>
                  <a:t>space occupied for global distance information to less than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 </a:t>
                </a:r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FB3FB-7BB5-9FAE-51C6-740592347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76" y="2807927"/>
                <a:ext cx="8365047" cy="480709"/>
              </a:xfrm>
              <a:prstGeom prst="rect">
                <a:avLst/>
              </a:prstGeom>
              <a:blipFill>
                <a:blip r:embed="rId7"/>
                <a:stretch>
                  <a:fillRect l="-656" b="-205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195ED27-3434-1FCB-9D6E-2FE91682E1C7}"/>
              </a:ext>
            </a:extLst>
          </p:cNvPr>
          <p:cNvSpPr txBox="1"/>
          <p:nvPr/>
        </p:nvSpPr>
        <p:spPr>
          <a:xfrm>
            <a:off x="3801122" y="5918818"/>
            <a:ext cx="140339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What to do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799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3" grpId="0"/>
      <p:bldP spid="43" grpId="1"/>
      <p:bldP spid="47" grpId="0"/>
      <p:bldP spid="47" grpId="1"/>
      <p:bldP spid="7" grpId="0"/>
      <p:bldP spid="7" grpId="1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Approximate Distance oracles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5</a:t>
            </a:r>
            <a:r>
              <a:rPr lang="en-US" sz="3600" b="1" dirty="0"/>
              <a:t>-approximate distance oracle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14400" y="5345668"/>
            <a:ext cx="7162800" cy="76200"/>
            <a:chOff x="1066800" y="1905000"/>
            <a:chExt cx="71628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1066800" y="1905000"/>
              <a:ext cx="3124200" cy="76200"/>
              <a:chOff x="1143000" y="2362200"/>
              <a:chExt cx="31242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495800" y="1905000"/>
              <a:ext cx="3124200" cy="76200"/>
              <a:chOff x="1143000" y="2362200"/>
              <a:chExt cx="3124200" cy="76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78486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1534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300156" y="5181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156" y="5181600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524000" y="3593068"/>
            <a:ext cx="7259751" cy="369332"/>
            <a:chOff x="1524000" y="3593068"/>
            <a:chExt cx="7259751" cy="369332"/>
          </a:xfrm>
        </p:grpSpPr>
        <p:grpSp>
          <p:nvGrpSpPr>
            <p:cNvPr id="46" name="Group 45"/>
            <p:cNvGrpSpPr/>
            <p:nvPr/>
          </p:nvGrpSpPr>
          <p:grpSpPr>
            <a:xfrm>
              <a:off x="1524000" y="3593068"/>
              <a:ext cx="7259751" cy="369332"/>
              <a:chOff x="1524000" y="3593068"/>
              <a:chExt cx="7259751" cy="36933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524000" y="37719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76499" y="37719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390899" y="37719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295899" y="37719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305299" y="37719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286499" y="37719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124699" y="3733800"/>
                <a:ext cx="114301" cy="1143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8305800" y="359306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5800" y="3593068"/>
                    <a:ext cx="477951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Oval 41"/>
            <p:cNvSpPr/>
            <p:nvPr/>
          </p:nvSpPr>
          <p:spPr>
            <a:xfrm>
              <a:off x="20192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9336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8480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800600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753099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705600" y="37719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581899" y="37338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362199" y="2286000"/>
            <a:ext cx="6477001" cy="408600"/>
            <a:chOff x="2362199" y="2286000"/>
            <a:chExt cx="6477001" cy="408600"/>
          </a:xfrm>
        </p:grpSpPr>
        <p:grpSp>
          <p:nvGrpSpPr>
            <p:cNvPr id="7" name="Group 6"/>
            <p:cNvGrpSpPr/>
            <p:nvPr/>
          </p:nvGrpSpPr>
          <p:grpSpPr>
            <a:xfrm>
              <a:off x="2362199" y="2514600"/>
              <a:ext cx="4409099" cy="180000"/>
              <a:chOff x="2362199" y="2514600"/>
              <a:chExt cx="4409099" cy="1800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362199" y="2514600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143498" y="2514600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771898" y="2514600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591298" y="2514600"/>
                <a:ext cx="180000" cy="180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8361249" y="228600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249" y="2286000"/>
                  <a:ext cx="47795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Up Arrow 57"/>
          <p:cNvSpPr/>
          <p:nvPr/>
        </p:nvSpPr>
        <p:spPr>
          <a:xfrm>
            <a:off x="3810000" y="2819400"/>
            <a:ext cx="1447800" cy="76200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val 226"/>
          <p:cNvSpPr/>
          <p:nvPr/>
        </p:nvSpPr>
        <p:spPr>
          <a:xfrm>
            <a:off x="60198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79248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75438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76962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8077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71628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57150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51816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0292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35814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21336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14478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14478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26670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3657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4495800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5</a:t>
            </a:r>
            <a:r>
              <a:rPr lang="en-US" sz="3600" b="1" dirty="0"/>
              <a:t>-approximate distance oracle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004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052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574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48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48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48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76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4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10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576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48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814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14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2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57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576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62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150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8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198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9436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29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8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3340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674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24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34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86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34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674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5438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772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53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5532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5438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86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0866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543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7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3246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770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0104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36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76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334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486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864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86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133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71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7526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581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8194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276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4384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886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0480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4958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0386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7150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553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62800" y="586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334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162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4008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80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198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67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6294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077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6200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572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1148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648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419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572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038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8768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3340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3434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9530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9248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315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382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305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1534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05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772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953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324600" y="205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219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2296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2192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600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7526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286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410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2192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478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267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2954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1430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219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143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962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38600" y="2819400"/>
            <a:ext cx="1981200" cy="1866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4191000" y="3124200"/>
            <a:ext cx="1676400" cy="1371600"/>
            <a:chOff x="4191000" y="3124200"/>
            <a:chExt cx="1676400" cy="1371600"/>
          </a:xfrm>
        </p:grpSpPr>
        <p:cxnSp>
          <p:nvCxnSpPr>
            <p:cNvPr id="189" name="Straight Arrow Connector 188"/>
            <p:cNvCxnSpPr>
              <a:stCxn id="170" idx="7"/>
              <a:endCxn id="56" idx="3"/>
            </p:cNvCxnSpPr>
            <p:nvPr/>
          </p:nvCxnSpPr>
          <p:spPr>
            <a:xfrm flipV="1">
              <a:off x="5018041" y="3189241"/>
              <a:ext cx="479518" cy="4795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0" idx="7"/>
              <a:endCxn id="79" idx="2"/>
            </p:cNvCxnSpPr>
            <p:nvPr/>
          </p:nvCxnSpPr>
          <p:spPr>
            <a:xfrm flipV="1">
              <a:off x="5018041" y="3543300"/>
              <a:ext cx="468359" cy="1254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70" idx="6"/>
              <a:endCxn id="58" idx="2"/>
            </p:cNvCxnSpPr>
            <p:nvPr/>
          </p:nvCxnSpPr>
          <p:spPr>
            <a:xfrm>
              <a:off x="5029200" y="3695700"/>
              <a:ext cx="8382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170" idx="5"/>
              <a:endCxn id="51" idx="1"/>
            </p:cNvCxnSpPr>
            <p:nvPr/>
          </p:nvCxnSpPr>
          <p:spPr>
            <a:xfrm>
              <a:off x="5018041" y="3722641"/>
              <a:ext cx="327118" cy="1747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70" idx="4"/>
              <a:endCxn id="76" idx="0"/>
            </p:cNvCxnSpPr>
            <p:nvPr/>
          </p:nvCxnSpPr>
          <p:spPr>
            <a:xfrm flipH="1">
              <a:off x="4914900" y="3733800"/>
              <a:ext cx="7620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70" idx="4"/>
            </p:cNvCxnSpPr>
            <p:nvPr/>
          </p:nvCxnSpPr>
          <p:spPr>
            <a:xfrm>
              <a:off x="4991100" y="3733800"/>
              <a:ext cx="381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70" idx="0"/>
              <a:endCxn id="46" idx="3"/>
            </p:cNvCxnSpPr>
            <p:nvPr/>
          </p:nvCxnSpPr>
          <p:spPr>
            <a:xfrm flipV="1">
              <a:off x="4991100" y="3265441"/>
              <a:ext cx="201659" cy="3921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70" idx="0"/>
              <a:endCxn id="26" idx="4"/>
            </p:cNvCxnSpPr>
            <p:nvPr/>
          </p:nvCxnSpPr>
          <p:spPr>
            <a:xfrm flipH="1" flipV="1">
              <a:off x="4914900" y="3124200"/>
              <a:ext cx="762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70" idx="1"/>
              <a:endCxn id="50" idx="5"/>
            </p:cNvCxnSpPr>
            <p:nvPr/>
          </p:nvCxnSpPr>
          <p:spPr>
            <a:xfrm flipH="1" flipV="1">
              <a:off x="4713241" y="3341641"/>
              <a:ext cx="250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70" idx="1"/>
              <a:endCxn id="182" idx="5"/>
            </p:cNvCxnSpPr>
            <p:nvPr/>
          </p:nvCxnSpPr>
          <p:spPr>
            <a:xfrm flipH="1" flipV="1">
              <a:off x="4332241" y="3341641"/>
              <a:ext cx="631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70" idx="1"/>
              <a:endCxn id="152" idx="5"/>
            </p:cNvCxnSpPr>
            <p:nvPr/>
          </p:nvCxnSpPr>
          <p:spPr>
            <a:xfrm flipH="1" flipV="1">
              <a:off x="4484641" y="3646441"/>
              <a:ext cx="479518" cy="22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70" idx="2"/>
              <a:endCxn id="150" idx="6"/>
            </p:cNvCxnSpPr>
            <p:nvPr/>
          </p:nvCxnSpPr>
          <p:spPr>
            <a:xfrm flipH="1">
              <a:off x="4191000" y="3695700"/>
              <a:ext cx="7620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70" idx="3"/>
              <a:endCxn id="153" idx="7"/>
            </p:cNvCxnSpPr>
            <p:nvPr/>
          </p:nvCxnSpPr>
          <p:spPr>
            <a:xfrm flipH="1">
              <a:off x="4637041" y="3722641"/>
              <a:ext cx="3271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70" idx="4"/>
              <a:endCxn id="149" idx="7"/>
            </p:cNvCxnSpPr>
            <p:nvPr/>
          </p:nvCxnSpPr>
          <p:spPr>
            <a:xfrm flipH="1">
              <a:off x="4637041" y="3733800"/>
              <a:ext cx="354059" cy="6207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/>
        </p:nvGrpSpPr>
        <p:grpSpPr>
          <a:xfrm>
            <a:off x="1371600" y="1905000"/>
            <a:ext cx="6819900" cy="4000500"/>
            <a:chOff x="1371600" y="1905000"/>
            <a:chExt cx="6819900" cy="4000500"/>
          </a:xfrm>
        </p:grpSpPr>
        <p:sp>
          <p:nvSpPr>
            <p:cNvPr id="383" name="Oval 382"/>
            <p:cNvSpPr/>
            <p:nvPr/>
          </p:nvSpPr>
          <p:spPr>
            <a:xfrm>
              <a:off x="4495800" y="19050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/>
              <p:cNvSpPr/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Rectangle 4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/>
              <p:cNvSpPr/>
              <p:nvPr/>
            </p:nvSpPr>
            <p:spPr>
              <a:xfrm>
                <a:off x="5943600" y="3505200"/>
                <a:ext cx="8193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3" name="Rectangle 4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5200"/>
                <a:ext cx="8193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7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Rectangle 403"/>
              <p:cNvSpPr/>
              <p:nvPr/>
            </p:nvSpPr>
            <p:spPr>
              <a:xfrm>
                <a:off x="4191000" y="4583668"/>
                <a:ext cx="16208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4" name="Rectangle 4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583668"/>
                <a:ext cx="16208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5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71600" y="1828800"/>
            <a:ext cx="6858000" cy="4114800"/>
            <a:chOff x="1371600" y="1828800"/>
            <a:chExt cx="6858000" cy="4114800"/>
          </a:xfrm>
        </p:grpSpPr>
        <p:sp>
          <p:nvSpPr>
            <p:cNvPr id="177" name="Oval 176"/>
            <p:cNvSpPr/>
            <p:nvPr/>
          </p:nvSpPr>
          <p:spPr>
            <a:xfrm>
              <a:off x="3505200" y="5753100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1371600" y="2781300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4457700" y="1828800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7886700" y="2247900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8039100" y="5257800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" name="Oval 206"/>
          <p:cNvSpPr/>
          <p:nvPr/>
        </p:nvSpPr>
        <p:spPr>
          <a:xfrm>
            <a:off x="3238499" y="1962150"/>
            <a:ext cx="3524491" cy="3448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3717061" y="2993161"/>
            <a:ext cx="2319478" cy="1940789"/>
            <a:chOff x="3717061" y="2993161"/>
            <a:chExt cx="2319478" cy="1940789"/>
          </a:xfrm>
        </p:grpSpPr>
        <p:cxnSp>
          <p:nvCxnSpPr>
            <p:cNvPr id="116" name="Straight Arrow Connector 115"/>
            <p:cNvCxnSpPr>
              <a:stCxn id="170" idx="7"/>
              <a:endCxn id="394" idx="3"/>
            </p:cNvCxnSpPr>
            <p:nvPr/>
          </p:nvCxnSpPr>
          <p:spPr>
            <a:xfrm flipV="1">
              <a:off x="5018041" y="3564661"/>
              <a:ext cx="1018498" cy="10409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>
              <a:stCxn id="170" idx="2"/>
              <a:endCxn id="385" idx="5"/>
            </p:cNvCxnSpPr>
            <p:nvPr/>
          </p:nvCxnSpPr>
          <p:spPr>
            <a:xfrm flipH="1" flipV="1">
              <a:off x="3717061" y="2993161"/>
              <a:ext cx="1235939" cy="7025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402" idx="0"/>
              <a:endCxn id="391" idx="6"/>
            </p:cNvCxnSpPr>
            <p:nvPr/>
          </p:nvCxnSpPr>
          <p:spPr>
            <a:xfrm flipH="1">
              <a:off x="3810000" y="3669268"/>
              <a:ext cx="1178278" cy="95988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402" idx="0"/>
            </p:cNvCxnSpPr>
            <p:nvPr/>
          </p:nvCxnSpPr>
          <p:spPr>
            <a:xfrm>
              <a:off x="4988278" y="3669268"/>
              <a:ext cx="269522" cy="126468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210"/>
              <p:cNvSpPr/>
              <p:nvPr/>
            </p:nvSpPr>
            <p:spPr>
              <a:xfrm>
                <a:off x="4267200" y="5421868"/>
                <a:ext cx="17121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Rectangle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421868"/>
                <a:ext cx="171219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42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Rectangle 227"/>
              <p:cNvSpPr/>
              <p:nvPr/>
            </p:nvSpPr>
            <p:spPr>
              <a:xfrm>
                <a:off x="4572000" y="1688068"/>
                <a:ext cx="819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Rectangle 2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88068"/>
                <a:ext cx="81939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7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7AFC75A-3828-7B50-F665-4A3D32C549EA}"/>
              </a:ext>
            </a:extLst>
          </p:cNvPr>
          <p:cNvSpPr txBox="1"/>
          <p:nvPr/>
        </p:nvSpPr>
        <p:spPr>
          <a:xfrm>
            <a:off x="517501" y="1249733"/>
            <a:ext cx="2214261" cy="369332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What will you store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92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403" grpId="0"/>
      <p:bldP spid="404" grpId="0"/>
      <p:bldP spid="207" grpId="0" animBg="1"/>
      <p:bldP spid="211" grpId="0"/>
      <p:bldP spid="228" grpId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BA3C-1627-8AAE-28E3-605676583E8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sz="3200" dirty="0">
                <a:solidFill>
                  <a:srgbClr val="FFC000"/>
                </a:solidFill>
              </a:rPr>
              <a:t>This slide is only for those whose aim is more than getting A*.</a:t>
            </a:r>
            <a:endParaRPr lang="en-IN" sz="32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9370B4-9AFC-0BA2-A719-D901E9055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How will you report distance between any two vertices with stretch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IN" sz="2000" dirty="0"/>
                  <a:t> ?</a:t>
                </a:r>
              </a:p>
              <a:p>
                <a:endParaRPr lang="en-IN" sz="2000" dirty="0"/>
              </a:p>
              <a:p>
                <a:r>
                  <a:rPr lang="en-IN" sz="2000" dirty="0"/>
                  <a:t>Try to design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IN" sz="2000" dirty="0"/>
                  <a:t>-approximate distance oracle.</a:t>
                </a:r>
              </a:p>
              <a:p>
                <a:endParaRPr lang="en-IN" sz="2000" dirty="0"/>
              </a:p>
              <a:p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The above questions will not be asked in any Quiz/Assignment/Exam.</a:t>
                </a:r>
              </a:p>
              <a:p>
                <a:pPr marL="0" indent="0">
                  <a:buNone/>
                </a:pPr>
                <a:r>
                  <a:rPr lang="en-IN" sz="2000" dirty="0"/>
                  <a:t>So ponder over them without any stress or anxiety </a:t>
                </a:r>
                <a:r>
                  <a:rPr lang="en-IN" sz="2000" dirty="0">
                    <a:sym typeface="Wingdings" panose="05000000000000000000" pitchFamily="2" charset="2"/>
                  </a:rPr>
                  <a:t></a:t>
                </a:r>
                <a:r>
                  <a:rPr lang="en-IN" sz="2000" dirty="0"/>
                  <a:t>.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9370B4-9AFC-0BA2-A719-D901E9055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F2FF1-4ADE-1479-CECA-31133787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6DD90E-B14E-704B-A33F-A9C73130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567332-6B65-6F44-B39D-E7225281B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678906"/>
            <a:ext cx="7772400" cy="1500187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Expected </a:t>
            </a:r>
            <a:r>
              <a:rPr lang="en-US" sz="3200" b="1" dirty="0">
                <a:solidFill>
                  <a:srgbClr val="7030A0"/>
                </a:solidFill>
              </a:rPr>
              <a:t>duration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1"/>
                </a:solidFill>
              </a:rPr>
              <a:t>of a random experiment</a:t>
            </a:r>
          </a:p>
        </p:txBody>
      </p:sp>
    </p:spTree>
    <p:extLst>
      <p:ext uri="{BB962C8B-B14F-4D97-AF65-F5344CB8AC3E}">
        <p14:creationId xmlns:p14="http://schemas.microsoft.com/office/powerpoint/2010/main" val="49269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coupon Collector </a:t>
            </a:r>
            <a:r>
              <a:rPr lang="en-US" sz="3200" dirty="0"/>
              <a:t>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Coupon Collector </a:t>
            </a:r>
            <a:r>
              <a:rPr lang="en-US" sz="36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There is a bag containing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distinct coupons. </a:t>
                </a:r>
              </a:p>
              <a:p>
                <a:r>
                  <a:rPr lang="en-US" sz="1800" dirty="0"/>
                  <a:t>Each coupon has a unique label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sz="1800" dirty="0"/>
                  <a:t> [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].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Experiment: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1. Select a coupon </a:t>
                </a:r>
                <a:r>
                  <a:rPr lang="en-US" sz="1800" u="sng" dirty="0"/>
                  <a:t>randomly uniformly</a:t>
                </a:r>
                <a:r>
                  <a:rPr lang="en-US" sz="1800" dirty="0"/>
                  <a:t> from the bag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2. Note down its label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3. Place the coupon back into the bag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Until</a:t>
                </a:r>
                <a:r>
                  <a:rPr lang="en-US" sz="1800" dirty="0"/>
                  <a:t> every coupon has appeared </a:t>
                </a:r>
                <a:r>
                  <a:rPr lang="en-US" sz="1800" u="sng" dirty="0"/>
                  <a:t>at least </a:t>
                </a:r>
                <a:r>
                  <a:rPr lang="en-US" sz="1800" dirty="0"/>
                  <a:t>once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: the number of iterations of the loop (number of coupons drawn).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is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] ?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800" dirty="0"/>
                  <a:t>: Ponder over this question before coming to the next lecture.</a:t>
                </a:r>
              </a:p>
              <a:p>
                <a:pPr marL="0" indent="0" algn="ctr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809" b="-4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62000" y="4876800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1600200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3276600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600" y="3962400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4953000"/>
            <a:ext cx="3429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4267200"/>
            <a:ext cx="4419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Discrete</a:t>
            </a:r>
            <a:r>
              <a:rPr lang="en-US" sz="3200" dirty="0">
                <a:solidFill>
                  <a:srgbClr val="7030A0"/>
                </a:solidFill>
              </a:rPr>
              <a:t> Random Walk </a:t>
            </a:r>
            <a:r>
              <a:rPr lang="en-US" sz="3200" dirty="0"/>
              <a:t>on a 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Discrete</a:t>
            </a:r>
            <a:r>
              <a:rPr lang="en-US" sz="3200" b="1" dirty="0">
                <a:solidFill>
                  <a:srgbClr val="7030A0"/>
                </a:solidFill>
              </a:rPr>
              <a:t> Random Walk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87946" cy="4525963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sz="2000" dirty="0"/>
                  <a:t>Particle starts from origin</a:t>
                </a:r>
              </a:p>
              <a:p>
                <a:r>
                  <a:rPr lang="en-US" sz="2000" dirty="0"/>
                  <a:t>In each second, particle moves </a:t>
                </a:r>
                <a:r>
                  <a:rPr lang="en-US" sz="2000" u="sng" dirty="0"/>
                  <a:t>1 unit</a:t>
                </a:r>
                <a:r>
                  <a:rPr lang="en-US" sz="2000" dirty="0"/>
                  <a:t>  to the left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or </a:t>
                </a:r>
                <a:r>
                  <a:rPr lang="en-US" sz="2000" u="sng" dirty="0"/>
                  <a:t>1 unit </a:t>
                </a:r>
                <a:r>
                  <a:rPr lang="en-US" sz="2000" dirty="0"/>
                  <a:t>to the right with </a:t>
                </a:r>
                <a:r>
                  <a:rPr lang="en-US" sz="2000" u="sng" dirty="0"/>
                  <a:t>equal probability.</a:t>
                </a:r>
              </a:p>
              <a:p>
                <a:r>
                  <a:rPr lang="en-US" sz="2000" dirty="0"/>
                  <a:t>While at origin, the particle moves to 1 always.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expected number of steps of the random walk to reach milestone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Ponder over this question before coming to the next lecture.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87946" cy="4525963"/>
              </a:xfrm>
              <a:blipFill>
                <a:blip r:embed="rId2"/>
                <a:stretch>
                  <a:fillRect l="-710" r="-2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850226" cy="690858"/>
            <a:chOff x="837387" y="1812074"/>
            <a:chExt cx="7850226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58107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962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85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n         n+1</a:t>
              </a: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838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15240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20574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26670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33528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14600" y="38862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553200" y="49530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3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3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7" grpId="0" animBg="1"/>
      <p:bldP spid="27" grpId="1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Distributed </a:t>
            </a:r>
            <a:r>
              <a:rPr lang="en-US" sz="3200" dirty="0" err="1">
                <a:solidFill>
                  <a:srgbClr val="7030A0"/>
                </a:solidFill>
              </a:rPr>
              <a:t>Client-serveR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Distributed Client-Server </a:t>
            </a:r>
            <a:r>
              <a:rPr lang="en-US" sz="36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-clients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-servers.</a:t>
                </a:r>
              </a:p>
              <a:p>
                <a:r>
                  <a:rPr lang="en-US" sz="2000" dirty="0"/>
                  <a:t>Each client has a </a:t>
                </a:r>
                <a:r>
                  <a:rPr lang="en-US" sz="2000" b="1" dirty="0"/>
                  <a:t>single job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A server can execute </a:t>
                </a:r>
                <a:r>
                  <a:rPr lang="en-US" sz="2000" u="sng" dirty="0"/>
                  <a:t>only one job in one round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Each client knows </a:t>
                </a:r>
                <a:r>
                  <a:rPr lang="en-US" sz="2000" u="sng" dirty="0"/>
                  <a:t>address</a:t>
                </a:r>
                <a:r>
                  <a:rPr lang="en-US" sz="2000" dirty="0"/>
                  <a:t> of each server.</a:t>
                </a:r>
              </a:p>
              <a:p>
                <a:r>
                  <a:rPr lang="en-US" sz="2000" u="sng" dirty="0"/>
                  <a:t>2-way communication</a:t>
                </a:r>
                <a:r>
                  <a:rPr lang="en-US" sz="2000" dirty="0"/>
                  <a:t> between any client and any server.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Aim:</a:t>
                </a:r>
                <a:r>
                  <a:rPr lang="en-US" sz="2000" dirty="0"/>
                  <a:t> A distributed protocol  to finish all jobs as quickly as possible.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4495800"/>
            <a:ext cx="2362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9000" y="4495800"/>
            <a:ext cx="3962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3048000"/>
            <a:ext cx="2895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7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3</a:t>
            </a:r>
            <a:r>
              <a:rPr lang="en-US" sz="3600" b="1" dirty="0"/>
              <a:t>-</a:t>
            </a:r>
            <a:r>
              <a:rPr lang="en-US" sz="3600" b="1" dirty="0">
                <a:solidFill>
                  <a:srgbClr val="7030A0"/>
                </a:solidFill>
              </a:rPr>
              <a:t>approximate distance oracle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Preprocessing-algorithm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Compute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suitably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store distance to all vertices;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\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𝑩𝒂𝒍𝒍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Build a </a:t>
                </a:r>
                <a:r>
                  <a:rPr lang="en-US" sz="1800" b="1" dirty="0"/>
                  <a:t>hash table </a:t>
                </a:r>
                <a:r>
                  <a:rPr lang="en-US" sz="1800" dirty="0"/>
                  <a:t>storing distances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𝑩𝒂𝒍𝒍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Query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  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𝑩𝒂𝒍𝒍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else                             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),</m:t>
                        </m:r>
                        <m:r>
                          <a:rPr lang="en-US" sz="2000" b="1" i="1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943600" y="2209800"/>
            <a:ext cx="2667000" cy="4846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Global distance info.</a:t>
            </a:r>
          </a:p>
        </p:txBody>
      </p:sp>
      <p:sp>
        <p:nvSpPr>
          <p:cNvPr id="6" name="Left Arrow 5"/>
          <p:cNvSpPr/>
          <p:nvPr/>
        </p:nvSpPr>
        <p:spPr>
          <a:xfrm>
            <a:off x="5943600" y="2639568"/>
            <a:ext cx="2667000" cy="4846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Local distance info.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48768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52578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3429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3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Observation</a:t>
            </a:r>
            <a:r>
              <a:rPr lang="en-US" sz="1800" dirty="0"/>
              <a:t>: If there were a </a:t>
            </a:r>
            <a:r>
              <a:rPr lang="en-US" sz="1800" u="sng" dirty="0"/>
              <a:t>central authority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/>
              <a:t>                         it would have been trivial to assign each client to a distinct server.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242" y="1749623"/>
            <a:ext cx="7837358" cy="600909"/>
            <a:chOff x="11242" y="1749623"/>
            <a:chExt cx="7837358" cy="600909"/>
          </a:xfrm>
        </p:grpSpPr>
        <p:grpSp>
          <p:nvGrpSpPr>
            <p:cNvPr id="21" name="Group 20"/>
            <p:cNvGrpSpPr/>
            <p:nvPr/>
          </p:nvGrpSpPr>
          <p:grpSpPr>
            <a:xfrm>
              <a:off x="914400" y="1752600"/>
              <a:ext cx="276038" cy="533400"/>
              <a:chOff x="914400" y="1752600"/>
              <a:chExt cx="276038" cy="533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144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144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752600" y="1752600"/>
              <a:ext cx="276038" cy="533400"/>
              <a:chOff x="1752600" y="1752600"/>
              <a:chExt cx="276038" cy="53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7526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7526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619562" y="1749623"/>
              <a:ext cx="276038" cy="536377"/>
              <a:chOff x="2619562" y="1749623"/>
              <a:chExt cx="276038" cy="536377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64191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619562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657600" y="1749623"/>
              <a:ext cx="276038" cy="536377"/>
              <a:chOff x="3657600" y="1749623"/>
              <a:chExt cx="276038" cy="53637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6576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657600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648200" y="1749623"/>
              <a:ext cx="276038" cy="536377"/>
              <a:chOff x="4648200" y="1749623"/>
              <a:chExt cx="276038" cy="53637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6482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648200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591362" y="1752600"/>
              <a:ext cx="276038" cy="533400"/>
              <a:chOff x="5591362" y="1752600"/>
              <a:chExt cx="276038" cy="5334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6388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591362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29400" y="1752600"/>
              <a:ext cx="276038" cy="533400"/>
              <a:chOff x="6629400" y="1752600"/>
              <a:chExt cx="276038" cy="533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6294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294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572562" y="1752600"/>
              <a:ext cx="276038" cy="533400"/>
              <a:chOff x="7572562" y="1752600"/>
              <a:chExt cx="276038" cy="533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76200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572562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1242" y="1981200"/>
              <a:ext cx="826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Clients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4876800"/>
            <a:ext cx="7929462" cy="948154"/>
            <a:chOff x="0" y="4876800"/>
            <a:chExt cx="7929462" cy="948154"/>
          </a:xfrm>
        </p:grpSpPr>
        <p:grpSp>
          <p:nvGrpSpPr>
            <p:cNvPr id="67" name="Group 66"/>
            <p:cNvGrpSpPr/>
            <p:nvPr/>
          </p:nvGrpSpPr>
          <p:grpSpPr>
            <a:xfrm>
              <a:off x="838200" y="4876800"/>
              <a:ext cx="7091262" cy="948154"/>
              <a:chOff x="838200" y="4876800"/>
              <a:chExt cx="7091262" cy="948154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838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17526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2590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3505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4495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54864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6553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>
                <a:off x="7543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/>
              <p:cNvSpPr txBox="1"/>
              <p:nvPr/>
            </p:nvSpPr>
            <p:spPr>
              <a:xfrm>
                <a:off x="914400" y="5486400"/>
                <a:ext cx="70150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1                 2                 3                 4                   5                    6                     7                   8</a:t>
                </a: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838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526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90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05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495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864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53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543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0" y="4888468"/>
              <a:ext cx="88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Servers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371600" y="3657600"/>
            <a:ext cx="5938870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problem arises in distributed setting</a:t>
            </a:r>
          </a:p>
          <a:p>
            <a:pPr algn="ctr"/>
            <a:r>
              <a:rPr lang="en-US" dirty="0"/>
              <a:t>since each client has to take </a:t>
            </a:r>
            <a:r>
              <a:rPr lang="en-US" u="sng" dirty="0"/>
              <a:t>its own decision</a:t>
            </a:r>
          </a:p>
          <a:p>
            <a:pPr algn="ctr"/>
            <a:r>
              <a:rPr lang="en-US" dirty="0"/>
              <a:t>without the knowledge of the decision taken by </a:t>
            </a:r>
            <a:r>
              <a:rPr lang="en-US" u="sng" dirty="0"/>
              <a:t>fellow clients.</a:t>
            </a:r>
          </a:p>
        </p:txBody>
      </p:sp>
      <p:sp>
        <p:nvSpPr>
          <p:cNvPr id="77" name="Cloud Callout 76"/>
          <p:cNvSpPr/>
          <p:nvPr/>
        </p:nvSpPr>
        <p:spPr>
          <a:xfrm>
            <a:off x="1371600" y="5824954"/>
            <a:ext cx="5938870" cy="865626"/>
          </a:xfrm>
          <a:prstGeom prst="cloudCallout">
            <a:avLst>
              <a:gd name="adj1" fmla="val 30639"/>
              <a:gd name="adj2" fmla="val 6996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Think of a simple protocol to address this problem.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75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75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76" grpId="0" animBg="1"/>
      <p:bldP spid="77" grpId="0" animBg="1"/>
      <p:bldP spid="7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Distributed Client-Server </a:t>
            </a:r>
            <a:r>
              <a:rPr lang="en-US" sz="3600" b="1" dirty="0"/>
              <a:t>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Randomized </a:t>
            </a:r>
            <a:r>
              <a:rPr lang="en-US" sz="2000" b="1" dirty="0"/>
              <a:t>protocol (one round)</a:t>
            </a:r>
          </a:p>
          <a:p>
            <a:r>
              <a:rPr lang="en-US" sz="2000" dirty="0"/>
              <a:t>Each client sends a request to a server selected </a:t>
            </a:r>
            <a:r>
              <a:rPr lang="en-US" sz="2000" dirty="0" err="1">
                <a:solidFill>
                  <a:srgbClr val="0070C0"/>
                </a:solidFill>
              </a:rPr>
              <a:t>r.u.i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</a:p>
          <a:p>
            <a:endParaRPr lang="en-US" sz="2000" dirty="0"/>
          </a:p>
          <a:p>
            <a:r>
              <a:rPr lang="en-US" sz="2000" dirty="0"/>
              <a:t>Each server which receives one or more requests, </a:t>
            </a:r>
          </a:p>
          <a:p>
            <a:pPr marL="0" indent="0">
              <a:buNone/>
            </a:pPr>
            <a:r>
              <a:rPr lang="en-US" sz="2000" dirty="0"/>
              <a:t>      accepts </a:t>
            </a:r>
            <a:r>
              <a:rPr lang="en-US" sz="2000" u="sng" dirty="0"/>
              <a:t>only one </a:t>
            </a:r>
            <a:r>
              <a:rPr lang="en-US" sz="2000" dirty="0"/>
              <a:t>request and finishes the corresponding job.</a:t>
            </a:r>
          </a:p>
          <a:p>
            <a:endParaRPr lang="en-US" sz="2000" dirty="0"/>
          </a:p>
          <a:p>
            <a:r>
              <a:rPr lang="en-US" sz="2000" dirty="0"/>
              <a:t>Each client, whose job is finished, </a:t>
            </a:r>
            <a:r>
              <a:rPr lang="en-US" sz="2000" dirty="0">
                <a:solidFill>
                  <a:srgbClr val="C00000"/>
                </a:solidFill>
              </a:rPr>
              <a:t>leaves</a:t>
            </a:r>
            <a:r>
              <a:rPr lang="en-US" sz="2000" dirty="0"/>
              <a:t> the system.</a:t>
            </a:r>
          </a:p>
          <a:p>
            <a:endParaRPr lang="en-US" sz="2000" dirty="0"/>
          </a:p>
          <a:p>
            <a:r>
              <a:rPr lang="en-US" sz="2000" dirty="0"/>
              <a:t>The remaining clients </a:t>
            </a:r>
            <a:r>
              <a:rPr lang="en-US" sz="2000" u="sng" dirty="0"/>
              <a:t>repeat</a:t>
            </a:r>
            <a:r>
              <a:rPr lang="en-US" sz="2000" dirty="0"/>
              <a:t> the same procedure in next round.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what is the expected number of rounds  to finish all jobs?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3048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3810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7338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44958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3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242" y="1749623"/>
            <a:ext cx="7837358" cy="600909"/>
            <a:chOff x="11242" y="1749623"/>
            <a:chExt cx="7837358" cy="600909"/>
          </a:xfrm>
        </p:grpSpPr>
        <p:grpSp>
          <p:nvGrpSpPr>
            <p:cNvPr id="21" name="Group 20"/>
            <p:cNvGrpSpPr/>
            <p:nvPr/>
          </p:nvGrpSpPr>
          <p:grpSpPr>
            <a:xfrm>
              <a:off x="914400" y="1752600"/>
              <a:ext cx="276038" cy="533400"/>
              <a:chOff x="914400" y="1752600"/>
              <a:chExt cx="276038" cy="533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144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144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752600" y="1752600"/>
              <a:ext cx="276038" cy="533400"/>
              <a:chOff x="1752600" y="1752600"/>
              <a:chExt cx="276038" cy="533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7526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7526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619562" y="1749623"/>
              <a:ext cx="276038" cy="536377"/>
              <a:chOff x="2619562" y="1749623"/>
              <a:chExt cx="276038" cy="536377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64191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619562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657600" y="1749623"/>
              <a:ext cx="276038" cy="536377"/>
              <a:chOff x="3657600" y="1749623"/>
              <a:chExt cx="276038" cy="53637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6576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657600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648200" y="1749623"/>
              <a:ext cx="276038" cy="536377"/>
              <a:chOff x="4648200" y="1749623"/>
              <a:chExt cx="276038" cy="53637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6482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648200" y="1749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591362" y="1752600"/>
              <a:ext cx="276038" cy="533400"/>
              <a:chOff x="5591362" y="1752600"/>
              <a:chExt cx="276038" cy="5334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6388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591362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629400" y="1752600"/>
              <a:ext cx="276038" cy="533400"/>
              <a:chOff x="6629400" y="1752600"/>
              <a:chExt cx="276038" cy="533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6294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29400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572562" y="1752600"/>
              <a:ext cx="276038" cy="533400"/>
              <a:chOff x="7572562" y="1752600"/>
              <a:chExt cx="276038" cy="533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7620000" y="2057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572562" y="17526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1242" y="1981200"/>
              <a:ext cx="826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Clients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4876800"/>
            <a:ext cx="7929462" cy="948154"/>
            <a:chOff x="0" y="4876800"/>
            <a:chExt cx="7929462" cy="948154"/>
          </a:xfrm>
        </p:grpSpPr>
        <p:grpSp>
          <p:nvGrpSpPr>
            <p:cNvPr id="67" name="Group 66"/>
            <p:cNvGrpSpPr/>
            <p:nvPr/>
          </p:nvGrpSpPr>
          <p:grpSpPr>
            <a:xfrm>
              <a:off x="838200" y="4876800"/>
              <a:ext cx="7091262" cy="948154"/>
              <a:chOff x="838200" y="4876800"/>
              <a:chExt cx="7091262" cy="948154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838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17526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2590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3505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4495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/>
            </p:nvGrpSpPr>
            <p:grpSpPr>
              <a:xfrm>
                <a:off x="54864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/>
            </p:nvGrpSpPr>
            <p:grpSpPr>
              <a:xfrm>
                <a:off x="65532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>
                <a:off x="7543800" y="4876800"/>
                <a:ext cx="381000" cy="457200"/>
                <a:chOff x="1600200" y="3962400"/>
                <a:chExt cx="381000" cy="4572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600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981200" y="3962400"/>
                  <a:ext cx="0" cy="4572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600200" y="4419600"/>
                  <a:ext cx="381000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/>
              <p:cNvSpPr txBox="1"/>
              <p:nvPr/>
            </p:nvSpPr>
            <p:spPr>
              <a:xfrm>
                <a:off x="914400" y="5486400"/>
                <a:ext cx="70150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1                 2                 3                 4                   5                    6                     7                   8</a:t>
                </a: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838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7526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90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05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495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864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532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543800" y="4876800"/>
              <a:ext cx="381000" cy="4572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0" y="4888468"/>
              <a:ext cx="88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Servers</a:t>
              </a:r>
            </a:p>
          </p:txBody>
        </p:sp>
      </p:grpSp>
      <p:sp>
        <p:nvSpPr>
          <p:cNvPr id="76" name="Down Ribbon 75"/>
          <p:cNvSpPr/>
          <p:nvPr/>
        </p:nvSpPr>
        <p:spPr>
          <a:xfrm>
            <a:off x="2133600" y="3048000"/>
            <a:ext cx="4419600" cy="1069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 can be framed as our familiar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ball-bin</a:t>
            </a:r>
            <a:r>
              <a:rPr lang="en-US" dirty="0">
                <a:solidFill>
                  <a:schemeClr val="tx1"/>
                </a:solidFill>
              </a:rPr>
              <a:t> problem.</a:t>
            </a:r>
          </a:p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41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7526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52600" y="17526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1749623"/>
            <a:ext cx="276038" cy="536377"/>
            <a:chOff x="4648200" y="1749623"/>
            <a:chExt cx="276038" cy="536377"/>
          </a:xfrm>
        </p:grpSpPr>
        <p:sp>
          <p:nvSpPr>
            <p:cNvPr id="9" name="Oval 8"/>
            <p:cNvSpPr/>
            <p:nvPr/>
          </p:nvSpPr>
          <p:spPr>
            <a:xfrm>
              <a:off x="46482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82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91362" y="1752600"/>
            <a:ext cx="276038" cy="533400"/>
            <a:chOff x="5591362" y="1752600"/>
            <a:chExt cx="276038" cy="533400"/>
          </a:xfrm>
        </p:grpSpPr>
        <p:sp>
          <p:nvSpPr>
            <p:cNvPr id="8" name="Oval 7"/>
            <p:cNvSpPr/>
            <p:nvPr/>
          </p:nvSpPr>
          <p:spPr>
            <a:xfrm>
              <a:off x="56388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913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1                 2                 3                 4                   5                    6                     7                   8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0" y="488846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Bins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242" y="19812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Balls</a:t>
            </a:r>
          </a:p>
        </p:txBody>
      </p:sp>
    </p:spTree>
    <p:extLst>
      <p:ext uri="{BB962C8B-B14F-4D97-AF65-F5344CB8AC3E}">
        <p14:creationId xmlns:p14="http://schemas.microsoft.com/office/powerpoint/2010/main" val="7199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14400" y="17526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52600" y="17526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200" y="1749623"/>
            <a:ext cx="276038" cy="536377"/>
            <a:chOff x="4648200" y="1749623"/>
            <a:chExt cx="276038" cy="536377"/>
          </a:xfrm>
        </p:grpSpPr>
        <p:sp>
          <p:nvSpPr>
            <p:cNvPr id="9" name="Oval 8"/>
            <p:cNvSpPr/>
            <p:nvPr/>
          </p:nvSpPr>
          <p:spPr>
            <a:xfrm>
              <a:off x="46482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82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91362" y="1752600"/>
            <a:ext cx="276038" cy="533400"/>
            <a:chOff x="5591362" y="1752600"/>
            <a:chExt cx="276038" cy="533400"/>
          </a:xfrm>
        </p:grpSpPr>
        <p:sp>
          <p:nvSpPr>
            <p:cNvPr id="8" name="Oval 7"/>
            <p:cNvSpPr/>
            <p:nvPr/>
          </p:nvSpPr>
          <p:spPr>
            <a:xfrm>
              <a:off x="56388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913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1                 2                 3                 4                   5                    6                     7                   8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43938" y="13716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Round 1</a:t>
            </a:r>
          </a:p>
        </p:txBody>
      </p:sp>
    </p:spTree>
    <p:extLst>
      <p:ext uri="{BB962C8B-B14F-4D97-AF65-F5344CB8AC3E}">
        <p14:creationId xmlns:p14="http://schemas.microsoft.com/office/powerpoint/2010/main" val="9353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10157 0.4277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2138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3099 0.4277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6" y="2138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0.08489 0.3391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3" y="1694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10157 0.3502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175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40677 0.4280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47" y="2138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21511 0.4277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7" y="2138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0.22343 0.2611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81" y="1305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72656 0.3388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37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1                 2                 3                 4                   5                    6                     7                   8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00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619562" y="1749623"/>
            <a:ext cx="276038" cy="536377"/>
            <a:chOff x="2619562" y="1749623"/>
            <a:chExt cx="276038" cy="536377"/>
          </a:xfrm>
        </p:grpSpPr>
        <p:sp>
          <p:nvSpPr>
            <p:cNvPr id="10" name="Oval 9"/>
            <p:cNvSpPr/>
            <p:nvPr/>
          </p:nvSpPr>
          <p:spPr>
            <a:xfrm>
              <a:off x="264191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9562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1749623"/>
            <a:ext cx="276038" cy="536377"/>
            <a:chOff x="3657600" y="1749623"/>
            <a:chExt cx="276038" cy="536377"/>
          </a:xfrm>
        </p:grpSpPr>
        <p:sp>
          <p:nvSpPr>
            <p:cNvPr id="11" name="Oval 10"/>
            <p:cNvSpPr/>
            <p:nvPr/>
          </p:nvSpPr>
          <p:spPr>
            <a:xfrm>
              <a:off x="3657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57600" y="1749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29400" y="1752600"/>
            <a:ext cx="276038" cy="533400"/>
            <a:chOff x="6629400" y="1752600"/>
            <a:chExt cx="276038" cy="533400"/>
          </a:xfrm>
        </p:grpSpPr>
        <p:sp>
          <p:nvSpPr>
            <p:cNvPr id="7" name="Oval 6"/>
            <p:cNvSpPr/>
            <p:nvPr/>
          </p:nvSpPr>
          <p:spPr>
            <a:xfrm>
              <a:off x="6629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9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1                 2                 3                 4                   5                    6                     7                   8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43938" y="13716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Round 2</a:t>
            </a:r>
          </a:p>
        </p:txBody>
      </p:sp>
    </p:spTree>
    <p:extLst>
      <p:ext uri="{BB962C8B-B14F-4D97-AF65-F5344CB8AC3E}">
        <p14:creationId xmlns:p14="http://schemas.microsoft.com/office/powerpoint/2010/main" val="208869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21511 0.428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47" y="213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19843 0.41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1" y="208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1099 0.438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219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32656 0.3388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37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572562" y="1752600"/>
            <a:ext cx="276038" cy="533400"/>
            <a:chOff x="7572562" y="1752600"/>
            <a:chExt cx="276038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72562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8200" y="4876800"/>
            <a:ext cx="7091262" cy="948154"/>
            <a:chOff x="838200" y="4876800"/>
            <a:chExt cx="7091262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590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3505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495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4864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>
              <a:off x="914400" y="5486400"/>
              <a:ext cx="7015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1                 2                 3                 4                   5                    6                     7                   8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43938" y="1371600"/>
            <a:ext cx="1237262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Round 3</a:t>
            </a:r>
          </a:p>
        </p:txBody>
      </p:sp>
    </p:spTree>
    <p:extLst>
      <p:ext uri="{BB962C8B-B14F-4D97-AF65-F5344CB8AC3E}">
        <p14:creationId xmlns:p14="http://schemas.microsoft.com/office/powerpoint/2010/main" val="187497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3349 0.4166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3" y="2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Distributed Client-Server </a:t>
            </a:r>
            <a:r>
              <a:rPr lang="en-US" sz="3600" b="1" dirty="0"/>
              <a:t>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Randomized </a:t>
            </a:r>
            <a:r>
              <a:rPr lang="en-US" sz="2000" b="1" dirty="0"/>
              <a:t>protocol (one round)</a:t>
            </a:r>
          </a:p>
          <a:p>
            <a:r>
              <a:rPr lang="en-US" sz="2000" dirty="0"/>
              <a:t>Each client sends a request to a server selected </a:t>
            </a:r>
            <a:r>
              <a:rPr lang="en-US" sz="2000" dirty="0" err="1">
                <a:solidFill>
                  <a:srgbClr val="0070C0"/>
                </a:solidFill>
              </a:rPr>
              <a:t>r.u.i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</a:p>
          <a:p>
            <a:endParaRPr lang="en-US" sz="2000" dirty="0"/>
          </a:p>
          <a:p>
            <a:r>
              <a:rPr lang="en-US" sz="2000" dirty="0"/>
              <a:t>Each server which receives one or more requests, </a:t>
            </a:r>
          </a:p>
          <a:p>
            <a:pPr marL="0" indent="0">
              <a:buNone/>
            </a:pPr>
            <a:r>
              <a:rPr lang="en-US" sz="2000" dirty="0"/>
              <a:t>      accepts </a:t>
            </a:r>
            <a:r>
              <a:rPr lang="en-US" sz="2000" u="sng" dirty="0"/>
              <a:t>only one </a:t>
            </a:r>
            <a:r>
              <a:rPr lang="en-US" sz="2000" dirty="0"/>
              <a:t>request and finishes the corresponding job.</a:t>
            </a:r>
          </a:p>
          <a:p>
            <a:endParaRPr lang="en-US" sz="2000" dirty="0"/>
          </a:p>
          <a:p>
            <a:r>
              <a:rPr lang="en-US" sz="2000" dirty="0"/>
              <a:t>Each client, whose job is finished, </a:t>
            </a:r>
            <a:r>
              <a:rPr lang="en-US" sz="2000" dirty="0">
                <a:solidFill>
                  <a:srgbClr val="C00000"/>
                </a:solidFill>
              </a:rPr>
              <a:t>leaves</a:t>
            </a:r>
            <a:r>
              <a:rPr lang="en-US" sz="2000" dirty="0"/>
              <a:t> the system.</a:t>
            </a:r>
          </a:p>
          <a:p>
            <a:endParaRPr lang="en-US" sz="2000" dirty="0"/>
          </a:p>
          <a:p>
            <a:r>
              <a:rPr lang="en-US" sz="2000" dirty="0"/>
              <a:t>The remaining clients </a:t>
            </a:r>
            <a:r>
              <a:rPr lang="en-US" sz="2000" u="sng" dirty="0"/>
              <a:t>repeat</a:t>
            </a:r>
            <a:r>
              <a:rPr lang="en-US" sz="2000" dirty="0"/>
              <a:t> the same procedure in next round.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what is the expected number of rounds  to finish all jobs?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Homework</a:t>
            </a:r>
            <a:r>
              <a:rPr lang="en-US" sz="2000" dirty="0"/>
              <a:t>: Ponder over this question before coming to the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31242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3810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810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44958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4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The real challenge left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How to compute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is small.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𝑩𝒂𝒍𝒍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small 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\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2743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4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The real challenge left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004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052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574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48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48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48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76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4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10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576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48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814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14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2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57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576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62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150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8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198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9436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29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8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3340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674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24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34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86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34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674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5438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772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53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5532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5438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86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0866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543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7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3246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770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0104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36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76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334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486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864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86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133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71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7526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581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8194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276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4384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886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0480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4958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0386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7150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553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62800" y="586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334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162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4008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80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198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67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6294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077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6200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572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1148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648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419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572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038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8768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3340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3434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9530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9248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315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382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305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1534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05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772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953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324600" y="205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219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2296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2192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600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7526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286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410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2192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478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267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2954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1430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219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143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962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38600" y="2819400"/>
            <a:ext cx="1981200" cy="1866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4191000" y="3124200"/>
            <a:ext cx="1676400" cy="1371600"/>
            <a:chOff x="4191000" y="3124200"/>
            <a:chExt cx="1676400" cy="1371600"/>
          </a:xfrm>
        </p:grpSpPr>
        <p:cxnSp>
          <p:nvCxnSpPr>
            <p:cNvPr id="189" name="Straight Arrow Connector 188"/>
            <p:cNvCxnSpPr>
              <a:stCxn id="170" idx="7"/>
              <a:endCxn id="56" idx="3"/>
            </p:cNvCxnSpPr>
            <p:nvPr/>
          </p:nvCxnSpPr>
          <p:spPr>
            <a:xfrm flipV="1">
              <a:off x="5018041" y="3189241"/>
              <a:ext cx="479518" cy="4795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0" idx="7"/>
              <a:endCxn id="79" idx="2"/>
            </p:cNvCxnSpPr>
            <p:nvPr/>
          </p:nvCxnSpPr>
          <p:spPr>
            <a:xfrm flipV="1">
              <a:off x="5018041" y="3543300"/>
              <a:ext cx="468359" cy="1254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70" idx="6"/>
              <a:endCxn id="58" idx="2"/>
            </p:cNvCxnSpPr>
            <p:nvPr/>
          </p:nvCxnSpPr>
          <p:spPr>
            <a:xfrm>
              <a:off x="5029200" y="3695700"/>
              <a:ext cx="8382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170" idx="5"/>
              <a:endCxn id="51" idx="1"/>
            </p:cNvCxnSpPr>
            <p:nvPr/>
          </p:nvCxnSpPr>
          <p:spPr>
            <a:xfrm>
              <a:off x="5018041" y="3722641"/>
              <a:ext cx="327118" cy="1747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70" idx="4"/>
              <a:endCxn id="76" idx="0"/>
            </p:cNvCxnSpPr>
            <p:nvPr/>
          </p:nvCxnSpPr>
          <p:spPr>
            <a:xfrm flipH="1">
              <a:off x="4914900" y="3733800"/>
              <a:ext cx="7620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70" idx="4"/>
            </p:cNvCxnSpPr>
            <p:nvPr/>
          </p:nvCxnSpPr>
          <p:spPr>
            <a:xfrm>
              <a:off x="4991100" y="3733800"/>
              <a:ext cx="381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70" idx="0"/>
              <a:endCxn id="46" idx="3"/>
            </p:cNvCxnSpPr>
            <p:nvPr/>
          </p:nvCxnSpPr>
          <p:spPr>
            <a:xfrm flipV="1">
              <a:off x="4991100" y="3265441"/>
              <a:ext cx="201659" cy="3921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70" idx="0"/>
              <a:endCxn id="26" idx="4"/>
            </p:cNvCxnSpPr>
            <p:nvPr/>
          </p:nvCxnSpPr>
          <p:spPr>
            <a:xfrm flipH="1" flipV="1">
              <a:off x="4914900" y="3124200"/>
              <a:ext cx="762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70" idx="1"/>
              <a:endCxn id="50" idx="5"/>
            </p:cNvCxnSpPr>
            <p:nvPr/>
          </p:nvCxnSpPr>
          <p:spPr>
            <a:xfrm flipH="1" flipV="1">
              <a:off x="4713241" y="3341641"/>
              <a:ext cx="250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70" idx="1"/>
              <a:endCxn id="182" idx="5"/>
            </p:cNvCxnSpPr>
            <p:nvPr/>
          </p:nvCxnSpPr>
          <p:spPr>
            <a:xfrm flipH="1" flipV="1">
              <a:off x="4332241" y="3341641"/>
              <a:ext cx="631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70" idx="1"/>
              <a:endCxn id="152" idx="5"/>
            </p:cNvCxnSpPr>
            <p:nvPr/>
          </p:nvCxnSpPr>
          <p:spPr>
            <a:xfrm flipH="1" flipV="1">
              <a:off x="4484641" y="3646441"/>
              <a:ext cx="479518" cy="22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70" idx="2"/>
              <a:endCxn id="150" idx="6"/>
            </p:cNvCxnSpPr>
            <p:nvPr/>
          </p:nvCxnSpPr>
          <p:spPr>
            <a:xfrm flipH="1">
              <a:off x="4191000" y="3695700"/>
              <a:ext cx="7620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70" idx="3"/>
              <a:endCxn id="153" idx="7"/>
            </p:cNvCxnSpPr>
            <p:nvPr/>
          </p:nvCxnSpPr>
          <p:spPr>
            <a:xfrm flipH="1">
              <a:off x="4637041" y="3722641"/>
              <a:ext cx="3271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70" idx="4"/>
              <a:endCxn id="149" idx="7"/>
            </p:cNvCxnSpPr>
            <p:nvPr/>
          </p:nvCxnSpPr>
          <p:spPr>
            <a:xfrm flipH="1">
              <a:off x="4637041" y="3733800"/>
              <a:ext cx="354059" cy="6207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/>
        </p:nvGrpSpPr>
        <p:grpSpPr>
          <a:xfrm>
            <a:off x="1371600" y="2095500"/>
            <a:ext cx="6819900" cy="3810000"/>
            <a:chOff x="1371600" y="2095500"/>
            <a:chExt cx="6819900" cy="3810000"/>
          </a:xfrm>
        </p:grpSpPr>
        <p:sp>
          <p:nvSpPr>
            <p:cNvPr id="383" name="Oval 382"/>
            <p:cNvSpPr/>
            <p:nvPr/>
          </p:nvSpPr>
          <p:spPr>
            <a:xfrm>
              <a:off x="4495800" y="20955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5" name="Oval 394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>
            <a:stCxn id="170" idx="7"/>
            <a:endCxn id="394" idx="3"/>
          </p:cNvCxnSpPr>
          <p:nvPr/>
        </p:nvCxnSpPr>
        <p:spPr>
          <a:xfrm flipV="1">
            <a:off x="5018041" y="3564661"/>
            <a:ext cx="1018498" cy="10409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/>
              <p:cNvSpPr/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Rectangle 4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/>
              <p:cNvSpPr/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3" name="Rectangle 4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2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Rectangle 403"/>
              <p:cNvSpPr/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4" name="Rectangle 4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8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59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37879DC-EF0C-898D-2CC7-027541122E3D}"/>
              </a:ext>
            </a:extLst>
          </p:cNvPr>
          <p:cNvSpPr/>
          <p:nvPr/>
        </p:nvSpPr>
        <p:spPr>
          <a:xfrm>
            <a:off x="4321364" y="3018038"/>
            <a:ext cx="1332000" cy="1332000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Deterministic</a:t>
            </a:r>
            <a:r>
              <a:rPr lang="en-US" sz="3600" b="1" dirty="0"/>
              <a:t> approach </a:t>
            </a:r>
            <a:r>
              <a:rPr lang="en-US" sz="36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143000" y="1981200"/>
            <a:ext cx="7315200" cy="4114800"/>
            <a:chOff x="1143000" y="1981200"/>
            <a:chExt cx="7315200" cy="4114800"/>
          </a:xfrm>
        </p:grpSpPr>
        <p:sp>
          <p:nvSpPr>
            <p:cNvPr id="7" name="Oval 6"/>
            <p:cNvSpPr/>
            <p:nvPr/>
          </p:nvSpPr>
          <p:spPr>
            <a:xfrm>
              <a:off x="17526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526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2004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71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05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956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052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0574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052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6670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1148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148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958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82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768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1242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10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6576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9624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0480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8956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352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7338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581400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14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4478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752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0574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057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657600" y="198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5626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150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181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0198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9436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629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6482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3340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8674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3246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934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86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9342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8674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5438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5438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9248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0772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8153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543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086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0866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543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477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3246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4770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7162800" y="4724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9436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876800" y="4114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3340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4864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4864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70866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1336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2133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2971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5814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7526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35814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8194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2766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24384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3886200" y="5334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30480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44958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4958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0386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7150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57150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532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162800" y="586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334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1628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4008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8580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198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467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6294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80772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80772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76200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572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41148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6482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419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4572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4038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8768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0292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1816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334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43434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9530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13716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79248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7315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76962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8382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8305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81534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8305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77724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3246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219200" y="5334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82296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12192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16002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1752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14478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86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4102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1219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14478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2672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12954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1143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1219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1143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3962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Oval 221"/>
          <p:cNvSpPr/>
          <p:nvPr/>
        </p:nvSpPr>
        <p:spPr>
          <a:xfrm>
            <a:off x="4953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57EBE13-860F-40AE-C0A5-3B6E0B9B5288}"/>
                  </a:ext>
                </a:extLst>
              </p:cNvPr>
              <p:cNvSpPr txBox="1"/>
              <p:nvPr/>
            </p:nvSpPr>
            <p:spPr>
              <a:xfrm>
                <a:off x="5680074" y="3970990"/>
                <a:ext cx="763414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57EBE13-860F-40AE-C0A5-3B6E0B9B5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074" y="3970990"/>
                <a:ext cx="763414" cy="372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7908B48D-B2D5-21CE-A6AD-9E5898E58963}"/>
              </a:ext>
            </a:extLst>
          </p:cNvPr>
          <p:cNvGrpSpPr/>
          <p:nvPr/>
        </p:nvGrpSpPr>
        <p:grpSpPr>
          <a:xfrm>
            <a:off x="4794956" y="3657600"/>
            <a:ext cx="386644" cy="381000"/>
            <a:chOff x="4794956" y="3657600"/>
            <a:chExt cx="386644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512CAA9C-2090-2FCA-1031-1D08ECF074EA}"/>
                    </a:ext>
                  </a:extLst>
                </p:cNvPr>
                <p:cNvSpPr/>
                <p:nvPr/>
              </p:nvSpPr>
              <p:spPr>
                <a:xfrm>
                  <a:off x="4794956" y="3669268"/>
                  <a:ext cx="3866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956" y="36692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BB0DAD7-AC4A-56B3-E9F6-B7962204B61B}"/>
                </a:ext>
              </a:extLst>
            </p:cNvPr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873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0" grpId="0"/>
      <p:bldP spid="82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37879DC-EF0C-898D-2CC7-027541122E3D}"/>
              </a:ext>
            </a:extLst>
          </p:cNvPr>
          <p:cNvSpPr/>
          <p:nvPr/>
        </p:nvSpPr>
        <p:spPr>
          <a:xfrm>
            <a:off x="4083693" y="2812012"/>
            <a:ext cx="1790989" cy="1759988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Deterministic</a:t>
            </a:r>
            <a:r>
              <a:rPr lang="en-US" sz="3600" b="1" dirty="0"/>
              <a:t> approach </a:t>
            </a:r>
            <a:r>
              <a:rPr lang="en-US" sz="3600" b="1" dirty="0">
                <a:solidFill>
                  <a:srgbClr val="0070C0"/>
                </a:solidFill>
              </a:rPr>
              <a:t>1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143000" y="1981200"/>
            <a:ext cx="7315200" cy="4114800"/>
            <a:chOff x="1143000" y="1981200"/>
            <a:chExt cx="7315200" cy="4114800"/>
          </a:xfrm>
        </p:grpSpPr>
        <p:sp>
          <p:nvSpPr>
            <p:cNvPr id="7" name="Oval 6"/>
            <p:cNvSpPr/>
            <p:nvPr/>
          </p:nvSpPr>
          <p:spPr>
            <a:xfrm>
              <a:off x="17526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526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2004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71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05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956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052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0574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052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6670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1148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148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958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82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768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1242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10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6576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9624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0480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8956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352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7338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581400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14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4478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752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0574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057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657600" y="198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5626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150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181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0198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9436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629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6482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3340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8674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3246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934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86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9342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8674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5438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5438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9248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0772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8153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543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086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0866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543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477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3246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4770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7162800" y="4724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9436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876800" y="4114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3340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4864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4864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70866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1336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2133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2971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5814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7526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35814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8194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2766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24384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3886200" y="5334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30480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44958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4958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0386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7150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57150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532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162800" y="586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334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1628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4008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8580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198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467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6294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80772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80772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76200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572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41148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6482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419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4572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4038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8768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0292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1816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334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43434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9530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13716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79248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7315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76962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8382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8305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81534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8305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77724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3246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219200" y="5334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82296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12192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16002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1752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14478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86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4102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1219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14478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2672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12954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1143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1219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1143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3962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94956" y="3657600"/>
            <a:ext cx="386644" cy="381000"/>
            <a:chOff x="4794956" y="3657600"/>
            <a:chExt cx="386644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4794956" y="3669268"/>
                  <a:ext cx="3866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956" y="3669268"/>
                  <a:ext cx="38664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2" name="Oval 221"/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51E9D10-9570-306D-D88A-69215D262A59}"/>
                  </a:ext>
                </a:extLst>
              </p:cNvPr>
              <p:cNvSpPr txBox="1"/>
              <p:nvPr/>
            </p:nvSpPr>
            <p:spPr>
              <a:xfrm>
                <a:off x="5680074" y="3970990"/>
                <a:ext cx="763414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51E9D10-9570-306D-D88A-69215D262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074" y="3970990"/>
                <a:ext cx="763414" cy="372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527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val 87">
            <a:extLst>
              <a:ext uri="{FF2B5EF4-FFF2-40B4-BE49-F238E27FC236}">
                <a16:creationId xmlns:a16="http://schemas.microsoft.com/office/drawing/2014/main" id="{C24632FF-997D-0039-21B4-212B7AD65FED}"/>
              </a:ext>
            </a:extLst>
          </p:cNvPr>
          <p:cNvSpPr/>
          <p:nvPr/>
        </p:nvSpPr>
        <p:spPr>
          <a:xfrm>
            <a:off x="2894100" y="2494800"/>
            <a:ext cx="3240000" cy="3240000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7879DC-EF0C-898D-2CC7-027541122E3D}"/>
              </a:ext>
            </a:extLst>
          </p:cNvPr>
          <p:cNvSpPr/>
          <p:nvPr/>
        </p:nvSpPr>
        <p:spPr>
          <a:xfrm>
            <a:off x="3962401" y="2743200"/>
            <a:ext cx="2057400" cy="1981200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Deterministic</a:t>
            </a:r>
            <a:r>
              <a:rPr lang="en-US" sz="3600" b="1" dirty="0"/>
              <a:t> approach </a:t>
            </a:r>
            <a:r>
              <a:rPr lang="en-US" sz="3600" b="1" dirty="0">
                <a:solidFill>
                  <a:srgbClr val="0070C0"/>
                </a:solidFill>
              </a:rPr>
              <a:t>1</a:t>
            </a:r>
            <a:endParaRPr lang="en-US" sz="3600" b="1" dirty="0"/>
          </a:p>
        </p:txBody>
      </p:sp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8885FBDD-AB74-6099-B36E-66D0D02B9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2578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143000" y="1981200"/>
            <a:ext cx="7315200" cy="4114800"/>
            <a:chOff x="1143000" y="1981200"/>
            <a:chExt cx="7315200" cy="4114800"/>
          </a:xfrm>
        </p:grpSpPr>
        <p:sp>
          <p:nvSpPr>
            <p:cNvPr id="7" name="Oval 6"/>
            <p:cNvSpPr/>
            <p:nvPr/>
          </p:nvSpPr>
          <p:spPr>
            <a:xfrm>
              <a:off x="17526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526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2004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71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05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956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052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0574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052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6670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1148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148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958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82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768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1242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10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6576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9624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0480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8956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352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7338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581400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14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4478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752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0574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057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657600" y="198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5626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150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181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0198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9436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629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6482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3340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8674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3246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934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86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9342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8674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5438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5438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9248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0772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8153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543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086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0866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543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477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3246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4770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7162800" y="4724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9436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876800" y="4114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3340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4864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4864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70866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1336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2133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2971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5814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7526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35814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8194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2766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24384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3886200" y="5334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30480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44958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4958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0386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7150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57150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532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162800" y="586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334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1628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4008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8580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198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467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6294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80772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80772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76200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572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41148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6482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419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4572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4038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8768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0292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1816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334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43434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9530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13716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79248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7315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76962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8382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8305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81534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8305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77724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3246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219200" y="5334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82296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12192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16002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1752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14478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86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4102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1219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14478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2672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12954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1143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1219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1143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3962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94956" y="3657600"/>
            <a:ext cx="386644" cy="381000"/>
            <a:chOff x="4794956" y="3657600"/>
            <a:chExt cx="386644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4794956" y="3669268"/>
                  <a:ext cx="3866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956" y="3669268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2" name="Oval 221"/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18BF7F87-7F0D-C6EF-C2E1-45FD62ECB135}"/>
              </a:ext>
            </a:extLst>
          </p:cNvPr>
          <p:cNvSpPr/>
          <p:nvPr/>
        </p:nvSpPr>
        <p:spPr>
          <a:xfrm>
            <a:off x="6019800" y="3467100"/>
            <a:ext cx="114300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D839FC2-C980-F2E3-F753-7D88ED9A9344}"/>
                  </a:ext>
                </a:extLst>
              </p:cNvPr>
              <p:cNvSpPr/>
              <p:nvPr/>
            </p:nvSpPr>
            <p:spPr>
              <a:xfrm>
                <a:off x="5943600" y="3593068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D839FC2-C980-F2E3-F753-7D88ED9A93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93068"/>
                <a:ext cx="70884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1D3DF83-D7E2-8805-8F93-CA9E286D1F40}"/>
                  </a:ext>
                </a:extLst>
              </p:cNvPr>
              <p:cNvSpPr txBox="1"/>
              <p:nvPr/>
            </p:nvSpPr>
            <p:spPr>
              <a:xfrm>
                <a:off x="5680074" y="3970990"/>
                <a:ext cx="763414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1D3DF83-D7E2-8805-8F93-CA9E286D1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074" y="3970990"/>
                <a:ext cx="763414" cy="372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0394589-60CD-65B5-F0B0-BD8F28EE88C6}"/>
                  </a:ext>
                </a:extLst>
              </p:cNvPr>
              <p:cNvSpPr/>
              <p:nvPr/>
            </p:nvSpPr>
            <p:spPr>
              <a:xfrm>
                <a:off x="4343400" y="4009466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0394589-60CD-65B5-F0B0-BD8F28EE8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009466"/>
                <a:ext cx="4187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2413520-9472-3C9C-D376-833BD2DCAF56}"/>
                  </a:ext>
                </a:extLst>
              </p:cNvPr>
              <p:cNvSpPr/>
              <p:nvPr/>
            </p:nvSpPr>
            <p:spPr>
              <a:xfrm>
                <a:off x="5351100" y="3485966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2413520-9472-3C9C-D376-833BD2DCA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100" y="3485966"/>
                <a:ext cx="3754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BD420C7F-3BC0-60AA-EF7A-A809171D7DF7}"/>
              </a:ext>
            </a:extLst>
          </p:cNvPr>
          <p:cNvSpPr/>
          <p:nvPr/>
        </p:nvSpPr>
        <p:spPr>
          <a:xfrm>
            <a:off x="4939799" y="3034800"/>
            <a:ext cx="1080000" cy="1080000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EDBE320-B9A8-2E1B-CCC5-9B545B24BC9E}"/>
                  </a:ext>
                </a:extLst>
              </p:cNvPr>
              <p:cNvSpPr txBox="1"/>
              <p:nvPr/>
            </p:nvSpPr>
            <p:spPr>
              <a:xfrm>
                <a:off x="4991101" y="5579857"/>
                <a:ext cx="795474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EDBE320-B9A8-2E1B-CCC5-9B545B24B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101" y="5579857"/>
                <a:ext cx="795474" cy="3724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E638EE0-C76F-DC2C-09A5-9B845F7946DE}"/>
                  </a:ext>
                </a:extLst>
              </p:cNvPr>
              <p:cNvSpPr txBox="1"/>
              <p:nvPr/>
            </p:nvSpPr>
            <p:spPr>
              <a:xfrm>
                <a:off x="0" y="6373359"/>
                <a:ext cx="34642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/>
                  <a:t>There is no guarantee that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E638EE0-C76F-DC2C-09A5-9B845F794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373359"/>
                <a:ext cx="3464282" cy="400110"/>
              </a:xfrm>
              <a:prstGeom prst="rect">
                <a:avLst/>
              </a:prstGeom>
              <a:blipFill>
                <a:blip r:embed="rId9"/>
                <a:stretch>
                  <a:fillRect l="-1761" t="-757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6F24906-5D52-0151-446D-397B8FA842FC}"/>
                  </a:ext>
                </a:extLst>
              </p:cNvPr>
              <p:cNvSpPr txBox="1"/>
              <p:nvPr/>
            </p:nvSpPr>
            <p:spPr>
              <a:xfrm>
                <a:off x="3356972" y="6378896"/>
                <a:ext cx="4582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will ensure ‘small ball’ for other vertices like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1800" dirty="0"/>
                  <a:t>.</a:t>
                </a:r>
                <a:endParaRPr lang="en-IN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6F24906-5D52-0151-446D-397B8FA84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72" y="6378896"/>
                <a:ext cx="4582858" cy="369332"/>
              </a:xfrm>
              <a:prstGeom prst="rect">
                <a:avLst/>
              </a:prstGeom>
              <a:blipFill>
                <a:blip r:embed="rId10"/>
                <a:stretch>
                  <a:fillRect l="-1198" t="-8197" r="-26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298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1" grpId="0" animBg="1"/>
      <p:bldP spid="82" grpId="0"/>
      <p:bldP spid="83" grpId="0"/>
      <p:bldP spid="83" grpId="1"/>
      <p:bldP spid="84" grpId="0"/>
      <p:bldP spid="85" grpId="0"/>
      <p:bldP spid="87" grpId="0" animBg="1"/>
      <p:bldP spid="87" grpId="1" animBg="1"/>
      <p:bldP spid="89" grpId="0"/>
      <p:bldP spid="89" grpId="1"/>
      <p:bldP spid="90" grpId="0"/>
      <p:bldP spid="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AAC13-7E41-0181-AD7A-1293EB755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D8D8-F873-2EAD-A6A6-83C76DB1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Deterministic</a:t>
            </a:r>
            <a:r>
              <a:rPr lang="en-US" sz="3600" b="1" dirty="0"/>
              <a:t> approach </a:t>
            </a:r>
            <a:r>
              <a:rPr lang="en-US" sz="3600" b="1" dirty="0">
                <a:solidFill>
                  <a:srgbClr val="0070C0"/>
                </a:solidFill>
              </a:rPr>
              <a:t>1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67ABD-EF24-0F7C-231F-618631F1C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 we shall have to find different landmark vertices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vertex inside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𝑩𝒂𝒍𝒍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𝑽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sz="2000" dirty="0">
                    <a:sym typeface="Wingdings" panose="05000000000000000000" pitchFamily="2" charset="2"/>
                  </a:rPr>
                  <a:t>No guarantee on size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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è"/>
                </a:pPr>
                <a:endParaRPr lang="en-US" sz="20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67ABD-EF24-0F7C-231F-618631F1C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B3DCB-4E83-8EA9-D379-E6E8FAB6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7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5448</TotalTime>
  <Words>1580</Words>
  <Application>Microsoft Office PowerPoint</Application>
  <PresentationFormat>On-screen Show (4:3)</PresentationFormat>
  <Paragraphs>444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Wingdings</vt:lpstr>
      <vt:lpstr>Office Theme</vt:lpstr>
      <vt:lpstr>Randomized Algorithms CS648 </vt:lpstr>
      <vt:lpstr>Approximate Distance oracles</vt:lpstr>
      <vt:lpstr>3-approximate distance oracle</vt:lpstr>
      <vt:lpstr>The real challenge left</vt:lpstr>
      <vt:lpstr>The real challenge left</vt:lpstr>
      <vt:lpstr>Deterministic approach 1</vt:lpstr>
      <vt:lpstr>Deterministic approach 1</vt:lpstr>
      <vt:lpstr>Deterministic approach 1</vt:lpstr>
      <vt:lpstr>Deterministic approach 1</vt:lpstr>
      <vt:lpstr>Deterministic approach 1</vt:lpstr>
      <vt:lpstr>Deterministic approach 2</vt:lpstr>
      <vt:lpstr>Conquering the challenge</vt:lpstr>
      <vt:lpstr>Expected size of Ball(u,V,L)</vt:lpstr>
      <vt:lpstr>Expected space of  3-approximate distance oracle</vt:lpstr>
      <vt:lpstr>PowerPoint Presentation</vt:lpstr>
      <vt:lpstr>A truly magical result</vt:lpstr>
      <vt:lpstr>5-approximate distance oracle</vt:lpstr>
      <vt:lpstr>3-approximate distance oracle</vt:lpstr>
      <vt:lpstr>3-approximate distance oracle</vt:lpstr>
      <vt:lpstr>5-approximate distance oracle</vt:lpstr>
      <vt:lpstr>5-approximate distance oracle</vt:lpstr>
      <vt:lpstr>This slide is only for those whose aim is more than getting A*.</vt:lpstr>
      <vt:lpstr>PowerPoint Presentation</vt:lpstr>
      <vt:lpstr>coupon Collector Problem</vt:lpstr>
      <vt:lpstr>Coupon Collector Problem</vt:lpstr>
      <vt:lpstr>Discrete Random Walk on a LINE</vt:lpstr>
      <vt:lpstr>Discrete Random Walk</vt:lpstr>
      <vt:lpstr>Distributed Client-serveR Problem</vt:lpstr>
      <vt:lpstr>Distributed Client-Server Problem</vt:lpstr>
      <vt:lpstr>Distributed Client-Server problem </vt:lpstr>
      <vt:lpstr>Distributed Client-Server Problem</vt:lpstr>
      <vt:lpstr>Distributed Client-Server problem </vt:lpstr>
      <vt:lpstr>Distributed Client-Server problem 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676</cp:revision>
  <dcterms:created xsi:type="dcterms:W3CDTF">2011-12-03T04:13:03Z</dcterms:created>
  <dcterms:modified xsi:type="dcterms:W3CDTF">2025-02-04T12:40:16Z</dcterms:modified>
</cp:coreProperties>
</file>