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274" r:id="rId2"/>
    <p:sldId id="492" r:id="rId3"/>
    <p:sldId id="538" r:id="rId4"/>
    <p:sldId id="495" r:id="rId5"/>
    <p:sldId id="520" r:id="rId6"/>
    <p:sldId id="497" r:id="rId7"/>
    <p:sldId id="557" r:id="rId8"/>
    <p:sldId id="496" r:id="rId9"/>
    <p:sldId id="442" r:id="rId10"/>
    <p:sldId id="443" r:id="rId11"/>
    <p:sldId id="447" r:id="rId12"/>
    <p:sldId id="448" r:id="rId13"/>
    <p:sldId id="526" r:id="rId14"/>
    <p:sldId id="521" r:id="rId15"/>
    <p:sldId id="522" r:id="rId16"/>
    <p:sldId id="547" r:id="rId17"/>
    <p:sldId id="537" r:id="rId18"/>
    <p:sldId id="428" r:id="rId19"/>
    <p:sldId id="525" r:id="rId20"/>
    <p:sldId id="513" r:id="rId21"/>
    <p:sldId id="431" r:id="rId22"/>
    <p:sldId id="432" r:id="rId23"/>
    <p:sldId id="433" r:id="rId24"/>
    <p:sldId id="565" r:id="rId25"/>
    <p:sldId id="566" r:id="rId26"/>
    <p:sldId id="354" r:id="rId27"/>
    <p:sldId id="414" r:id="rId28"/>
    <p:sldId id="483" r:id="rId29"/>
    <p:sldId id="484" r:id="rId30"/>
    <p:sldId id="485" r:id="rId31"/>
    <p:sldId id="572" r:id="rId32"/>
    <p:sldId id="567" r:id="rId33"/>
    <p:sldId id="568" r:id="rId34"/>
    <p:sldId id="527" r:id="rId35"/>
    <p:sldId id="518" r:id="rId36"/>
    <p:sldId id="56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>
    <p:extLst>
      <p:ext uri="{19B8F6BF-5375-455C-9EA6-DF929625EA0E}">
        <p15:presenceInfo xmlns:p15="http://schemas.microsoft.com/office/powerpoint/2012/main" userId="S::sbaswana@iitk.ac.in::1a84267a-2f9b-40dc-9a7b-71c939745d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20" autoAdjust="0"/>
  </p:normalViewPr>
  <p:slideViewPr>
    <p:cSldViewPr>
      <p:cViewPr varScale="1">
        <p:scale>
          <a:sx n="106" d="100"/>
          <a:sy n="106" d="100"/>
        </p:scale>
        <p:origin x="18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B6BDD-1E00-4795-9A29-6A72763B2189}" type="doc">
      <dgm:prSet loTypeId="urn:microsoft.com/office/officeart/2005/8/layout/cycle8" loCatId="cycle" qsTypeId="urn:microsoft.com/office/officeart/2005/8/quickstyle/3d3" qsCatId="3D" csTypeId="urn:microsoft.com/office/officeart/2005/8/colors/colorful1" csCatId="colorful" phldr="1"/>
      <dgm:spPr/>
    </dgm:pt>
    <dgm:pt modelId="{1E686F14-9579-4804-8F99-1962B15776E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Efficiency</a:t>
          </a:r>
        </a:p>
      </dgm:t>
    </dgm:pt>
    <dgm:pt modelId="{6722ACE5-6DFD-4E2C-BDA4-D604C108D092}" type="parTrans" cxnId="{E8412EF3-90E9-4579-936C-FAD0F9FA2CA7}">
      <dgm:prSet/>
      <dgm:spPr/>
      <dgm:t>
        <a:bodyPr/>
        <a:lstStyle/>
        <a:p>
          <a:endParaRPr lang="en-US"/>
        </a:p>
      </dgm:t>
    </dgm:pt>
    <dgm:pt modelId="{37F74C8D-6AD4-44CB-BD43-3DFFCFADDC2C}" type="sibTrans" cxnId="{E8412EF3-90E9-4579-936C-FAD0F9FA2CA7}">
      <dgm:prSet/>
      <dgm:spPr/>
      <dgm:t>
        <a:bodyPr/>
        <a:lstStyle/>
        <a:p>
          <a:endParaRPr lang="en-US"/>
        </a:p>
      </dgm:t>
    </dgm:pt>
    <dgm:pt modelId="{2C93330D-79FD-4BDD-BEA9-93D62107BD39}">
      <dgm:prSet phldrT="[Text]"/>
      <dgm:spPr/>
      <dgm:t>
        <a:bodyPr/>
        <a:lstStyle/>
        <a:p>
          <a:r>
            <a:rPr lang="en-US" dirty="0">
              <a:solidFill>
                <a:srgbClr val="006C31"/>
              </a:solidFill>
            </a:rPr>
            <a:t>Simplicity</a:t>
          </a:r>
        </a:p>
      </dgm:t>
    </dgm:pt>
    <dgm:pt modelId="{B6BBF40E-78F7-4FEA-BF3B-62C11AA36C11}" type="parTrans" cxnId="{998FF550-66C8-4F0F-9724-DD7ACE17AB14}">
      <dgm:prSet/>
      <dgm:spPr/>
      <dgm:t>
        <a:bodyPr/>
        <a:lstStyle/>
        <a:p>
          <a:endParaRPr lang="en-US"/>
        </a:p>
      </dgm:t>
    </dgm:pt>
    <dgm:pt modelId="{0F605B6F-BB61-4B42-9F1B-D40EEBC424FE}" type="sibTrans" cxnId="{998FF550-66C8-4F0F-9724-DD7ACE17AB14}">
      <dgm:prSet/>
      <dgm:spPr/>
      <dgm:t>
        <a:bodyPr/>
        <a:lstStyle/>
        <a:p>
          <a:endParaRPr lang="en-US"/>
        </a:p>
      </dgm:t>
    </dgm:pt>
    <dgm:pt modelId="{6FB4DA39-245A-490A-B539-5A5E1B268A48}">
      <dgm:prSet phldrT="[Text]"/>
      <dgm:spPr/>
      <dgm:t>
        <a:bodyPr/>
        <a:lstStyle/>
        <a:p>
          <a:endParaRPr lang="en-US" dirty="0"/>
        </a:p>
      </dgm:t>
    </dgm:pt>
    <dgm:pt modelId="{A58E3B13-1CDC-4E6D-8C10-E3A889661DFA}" type="parTrans" cxnId="{B1C72DDF-732D-4927-9C25-962CE4F78F84}">
      <dgm:prSet/>
      <dgm:spPr/>
      <dgm:t>
        <a:bodyPr/>
        <a:lstStyle/>
        <a:p>
          <a:endParaRPr lang="en-US"/>
        </a:p>
      </dgm:t>
    </dgm:pt>
    <dgm:pt modelId="{6D171B0D-64ED-410C-BDDB-8261259258E6}" type="sibTrans" cxnId="{B1C72DDF-732D-4927-9C25-962CE4F78F84}">
      <dgm:prSet/>
      <dgm:spPr/>
      <dgm:t>
        <a:bodyPr/>
        <a:lstStyle/>
        <a:p>
          <a:endParaRPr lang="en-US"/>
        </a:p>
      </dgm:t>
    </dgm:pt>
    <dgm:pt modelId="{FEE955E6-741B-4480-B338-7A6A9CD4582A}" type="pres">
      <dgm:prSet presAssocID="{D61B6BDD-1E00-4795-9A29-6A72763B2189}" presName="compositeShape" presStyleCnt="0">
        <dgm:presLayoutVars>
          <dgm:chMax val="7"/>
          <dgm:dir/>
          <dgm:resizeHandles val="exact"/>
        </dgm:presLayoutVars>
      </dgm:prSet>
      <dgm:spPr/>
    </dgm:pt>
    <dgm:pt modelId="{6B0B8B33-B97D-4381-A774-E606AE33560C}" type="pres">
      <dgm:prSet presAssocID="{D61B6BDD-1E00-4795-9A29-6A72763B2189}" presName="wedge1" presStyleLbl="node1" presStyleIdx="0" presStyleCnt="3"/>
      <dgm:spPr/>
    </dgm:pt>
    <dgm:pt modelId="{4B99114A-1F74-4F8F-958B-F2DDBC35F996}" type="pres">
      <dgm:prSet presAssocID="{D61B6BDD-1E00-4795-9A29-6A72763B2189}" presName="dummy1a" presStyleCnt="0"/>
      <dgm:spPr/>
    </dgm:pt>
    <dgm:pt modelId="{D107C7F6-A569-4142-BC20-3081FB65D3BC}" type="pres">
      <dgm:prSet presAssocID="{D61B6BDD-1E00-4795-9A29-6A72763B2189}" presName="dummy1b" presStyleCnt="0"/>
      <dgm:spPr/>
    </dgm:pt>
    <dgm:pt modelId="{790B308B-97B2-40B4-8026-1FB990E5AD1F}" type="pres">
      <dgm:prSet presAssocID="{D61B6BDD-1E00-4795-9A29-6A72763B218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04ADB6-D0D3-4C48-8E91-2F86543E2A27}" type="pres">
      <dgm:prSet presAssocID="{D61B6BDD-1E00-4795-9A29-6A72763B2189}" presName="wedge2" presStyleLbl="node1" presStyleIdx="1" presStyleCnt="3"/>
      <dgm:spPr/>
    </dgm:pt>
    <dgm:pt modelId="{595E54D1-5DC9-4008-8229-1ABD60D404EB}" type="pres">
      <dgm:prSet presAssocID="{D61B6BDD-1E00-4795-9A29-6A72763B2189}" presName="dummy2a" presStyleCnt="0"/>
      <dgm:spPr/>
    </dgm:pt>
    <dgm:pt modelId="{83AAA6D5-1DB0-4724-8D74-CFAB984185F2}" type="pres">
      <dgm:prSet presAssocID="{D61B6BDD-1E00-4795-9A29-6A72763B2189}" presName="dummy2b" presStyleCnt="0"/>
      <dgm:spPr/>
    </dgm:pt>
    <dgm:pt modelId="{60B27050-E357-417F-A4C6-C471DE6E8E82}" type="pres">
      <dgm:prSet presAssocID="{D61B6BDD-1E00-4795-9A29-6A72763B218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4E3159-B2D2-48AD-BC72-69E842B78D2B}" type="pres">
      <dgm:prSet presAssocID="{D61B6BDD-1E00-4795-9A29-6A72763B2189}" presName="wedge3" presStyleLbl="node1" presStyleIdx="2" presStyleCnt="3"/>
      <dgm:spPr/>
    </dgm:pt>
    <dgm:pt modelId="{02A950C3-A1E0-4A3A-B921-A7DFE0F754EF}" type="pres">
      <dgm:prSet presAssocID="{D61B6BDD-1E00-4795-9A29-6A72763B2189}" presName="dummy3a" presStyleCnt="0"/>
      <dgm:spPr/>
    </dgm:pt>
    <dgm:pt modelId="{948EC8B1-AA58-4D24-AAE7-4E8E8C6F9A64}" type="pres">
      <dgm:prSet presAssocID="{D61B6BDD-1E00-4795-9A29-6A72763B2189}" presName="dummy3b" presStyleCnt="0"/>
      <dgm:spPr/>
    </dgm:pt>
    <dgm:pt modelId="{D8E95D9D-86EF-44CA-8245-190A8A7D0909}" type="pres">
      <dgm:prSet presAssocID="{D61B6BDD-1E00-4795-9A29-6A72763B218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23FEF99-F266-45EF-B81E-E93A9872CEB4}" type="pres">
      <dgm:prSet presAssocID="{37F74C8D-6AD4-44CB-BD43-3DFFCFADDC2C}" presName="arrowWedge1" presStyleLbl="fgSibTrans2D1" presStyleIdx="0" presStyleCnt="3"/>
      <dgm:spPr/>
    </dgm:pt>
    <dgm:pt modelId="{313A1D76-3554-4C59-821C-9EFB84974396}" type="pres">
      <dgm:prSet presAssocID="{0F605B6F-BB61-4B42-9F1B-D40EEBC424FE}" presName="arrowWedge2" presStyleLbl="fgSibTrans2D1" presStyleIdx="1" presStyleCnt="3"/>
      <dgm:spPr/>
    </dgm:pt>
    <dgm:pt modelId="{9D4E42A9-693F-45F6-9258-1DD0B0F0D2B3}" type="pres">
      <dgm:prSet presAssocID="{6D171B0D-64ED-410C-BDDB-8261259258E6}" presName="arrowWedge3" presStyleLbl="fgSibTrans2D1" presStyleIdx="2" presStyleCnt="3" custLinFactNeighborY="-53"/>
      <dgm:spPr/>
    </dgm:pt>
  </dgm:ptLst>
  <dgm:cxnLst>
    <dgm:cxn modelId="{66B6195F-04CC-4043-864C-E97E0039F1D6}" type="presOf" srcId="{1E686F14-9579-4804-8F99-1962B15776E3}" destId="{790B308B-97B2-40B4-8026-1FB990E5AD1F}" srcOrd="1" destOrd="0" presId="urn:microsoft.com/office/officeart/2005/8/layout/cycle8"/>
    <dgm:cxn modelId="{998FF550-66C8-4F0F-9724-DD7ACE17AB14}" srcId="{D61B6BDD-1E00-4795-9A29-6A72763B2189}" destId="{2C93330D-79FD-4BDD-BEA9-93D62107BD39}" srcOrd="1" destOrd="0" parTransId="{B6BBF40E-78F7-4FEA-BF3B-62C11AA36C11}" sibTransId="{0F605B6F-BB61-4B42-9F1B-D40EEBC424FE}"/>
    <dgm:cxn modelId="{4B32F35A-401E-41E3-A8A8-D941AA08F42F}" type="presOf" srcId="{1E686F14-9579-4804-8F99-1962B15776E3}" destId="{6B0B8B33-B97D-4381-A774-E606AE33560C}" srcOrd="0" destOrd="0" presId="urn:microsoft.com/office/officeart/2005/8/layout/cycle8"/>
    <dgm:cxn modelId="{951F9C8D-D259-4241-9FE5-8010208C4717}" type="presOf" srcId="{6FB4DA39-245A-490A-B539-5A5E1B268A48}" destId="{984E3159-B2D2-48AD-BC72-69E842B78D2B}" srcOrd="0" destOrd="0" presId="urn:microsoft.com/office/officeart/2005/8/layout/cycle8"/>
    <dgm:cxn modelId="{B97F8D9D-C7D5-471B-B3D9-34CD54A9DCDC}" type="presOf" srcId="{6FB4DA39-245A-490A-B539-5A5E1B268A48}" destId="{D8E95D9D-86EF-44CA-8245-190A8A7D0909}" srcOrd="1" destOrd="0" presId="urn:microsoft.com/office/officeart/2005/8/layout/cycle8"/>
    <dgm:cxn modelId="{895C2FA1-9A78-4DA9-B989-B368E2112A94}" type="presOf" srcId="{2C93330D-79FD-4BDD-BEA9-93D62107BD39}" destId="{3E04ADB6-D0D3-4C48-8E91-2F86543E2A27}" srcOrd="0" destOrd="0" presId="urn:microsoft.com/office/officeart/2005/8/layout/cycle8"/>
    <dgm:cxn modelId="{5EBDE3AF-A60C-476B-A16D-C798FBD0F5C5}" type="presOf" srcId="{D61B6BDD-1E00-4795-9A29-6A72763B2189}" destId="{FEE955E6-741B-4480-B338-7A6A9CD4582A}" srcOrd="0" destOrd="0" presId="urn:microsoft.com/office/officeart/2005/8/layout/cycle8"/>
    <dgm:cxn modelId="{AD6865B7-9075-4736-B0AD-AB667ED30A98}" type="presOf" srcId="{2C93330D-79FD-4BDD-BEA9-93D62107BD39}" destId="{60B27050-E357-417F-A4C6-C471DE6E8E82}" srcOrd="1" destOrd="0" presId="urn:microsoft.com/office/officeart/2005/8/layout/cycle8"/>
    <dgm:cxn modelId="{B1C72DDF-732D-4927-9C25-962CE4F78F84}" srcId="{D61B6BDD-1E00-4795-9A29-6A72763B2189}" destId="{6FB4DA39-245A-490A-B539-5A5E1B268A48}" srcOrd="2" destOrd="0" parTransId="{A58E3B13-1CDC-4E6D-8C10-E3A889661DFA}" sibTransId="{6D171B0D-64ED-410C-BDDB-8261259258E6}"/>
    <dgm:cxn modelId="{E8412EF3-90E9-4579-936C-FAD0F9FA2CA7}" srcId="{D61B6BDD-1E00-4795-9A29-6A72763B2189}" destId="{1E686F14-9579-4804-8F99-1962B15776E3}" srcOrd="0" destOrd="0" parTransId="{6722ACE5-6DFD-4E2C-BDA4-D604C108D092}" sibTransId="{37F74C8D-6AD4-44CB-BD43-3DFFCFADDC2C}"/>
    <dgm:cxn modelId="{30FC592A-558C-4F9D-8726-AC564694E576}" type="presParOf" srcId="{FEE955E6-741B-4480-B338-7A6A9CD4582A}" destId="{6B0B8B33-B97D-4381-A774-E606AE33560C}" srcOrd="0" destOrd="0" presId="urn:microsoft.com/office/officeart/2005/8/layout/cycle8"/>
    <dgm:cxn modelId="{E821F98C-2641-44BD-BDD5-983E9DBF15CA}" type="presParOf" srcId="{FEE955E6-741B-4480-B338-7A6A9CD4582A}" destId="{4B99114A-1F74-4F8F-958B-F2DDBC35F996}" srcOrd="1" destOrd="0" presId="urn:microsoft.com/office/officeart/2005/8/layout/cycle8"/>
    <dgm:cxn modelId="{391BA032-E7C8-40AF-BECB-A3FBFCD767E3}" type="presParOf" srcId="{FEE955E6-741B-4480-B338-7A6A9CD4582A}" destId="{D107C7F6-A569-4142-BC20-3081FB65D3BC}" srcOrd="2" destOrd="0" presId="urn:microsoft.com/office/officeart/2005/8/layout/cycle8"/>
    <dgm:cxn modelId="{C756A02D-B799-475E-9CD4-A423FD7E6614}" type="presParOf" srcId="{FEE955E6-741B-4480-B338-7A6A9CD4582A}" destId="{790B308B-97B2-40B4-8026-1FB990E5AD1F}" srcOrd="3" destOrd="0" presId="urn:microsoft.com/office/officeart/2005/8/layout/cycle8"/>
    <dgm:cxn modelId="{DB31162B-E4CD-4EDF-BC13-5D960F95A93B}" type="presParOf" srcId="{FEE955E6-741B-4480-B338-7A6A9CD4582A}" destId="{3E04ADB6-D0D3-4C48-8E91-2F86543E2A27}" srcOrd="4" destOrd="0" presId="urn:microsoft.com/office/officeart/2005/8/layout/cycle8"/>
    <dgm:cxn modelId="{641D94ED-BE95-448E-A83E-CF55E3F83F24}" type="presParOf" srcId="{FEE955E6-741B-4480-B338-7A6A9CD4582A}" destId="{595E54D1-5DC9-4008-8229-1ABD60D404EB}" srcOrd="5" destOrd="0" presId="urn:microsoft.com/office/officeart/2005/8/layout/cycle8"/>
    <dgm:cxn modelId="{8574DB53-BA49-41F4-A5BA-C96128F7E9F3}" type="presParOf" srcId="{FEE955E6-741B-4480-B338-7A6A9CD4582A}" destId="{83AAA6D5-1DB0-4724-8D74-CFAB984185F2}" srcOrd="6" destOrd="0" presId="urn:microsoft.com/office/officeart/2005/8/layout/cycle8"/>
    <dgm:cxn modelId="{381C5C5F-850E-4D32-ADF1-E844C21B5348}" type="presParOf" srcId="{FEE955E6-741B-4480-B338-7A6A9CD4582A}" destId="{60B27050-E357-417F-A4C6-C471DE6E8E82}" srcOrd="7" destOrd="0" presId="urn:microsoft.com/office/officeart/2005/8/layout/cycle8"/>
    <dgm:cxn modelId="{8AFEC38E-C32F-4C57-8419-B93E9129908B}" type="presParOf" srcId="{FEE955E6-741B-4480-B338-7A6A9CD4582A}" destId="{984E3159-B2D2-48AD-BC72-69E842B78D2B}" srcOrd="8" destOrd="0" presId="urn:microsoft.com/office/officeart/2005/8/layout/cycle8"/>
    <dgm:cxn modelId="{45757080-EE14-4894-8EDC-E0B39623A897}" type="presParOf" srcId="{FEE955E6-741B-4480-B338-7A6A9CD4582A}" destId="{02A950C3-A1E0-4A3A-B921-A7DFE0F754EF}" srcOrd="9" destOrd="0" presId="urn:microsoft.com/office/officeart/2005/8/layout/cycle8"/>
    <dgm:cxn modelId="{0F3A6156-33F9-42FD-BE83-5885FDFCA5EA}" type="presParOf" srcId="{FEE955E6-741B-4480-B338-7A6A9CD4582A}" destId="{948EC8B1-AA58-4D24-AAE7-4E8E8C6F9A64}" srcOrd="10" destOrd="0" presId="urn:microsoft.com/office/officeart/2005/8/layout/cycle8"/>
    <dgm:cxn modelId="{502F978C-7D86-4B20-9E9E-DD8ABD5877D5}" type="presParOf" srcId="{FEE955E6-741B-4480-B338-7A6A9CD4582A}" destId="{D8E95D9D-86EF-44CA-8245-190A8A7D0909}" srcOrd="11" destOrd="0" presId="urn:microsoft.com/office/officeart/2005/8/layout/cycle8"/>
    <dgm:cxn modelId="{5D616C24-A8B5-4F2A-983F-D14FC679D30C}" type="presParOf" srcId="{FEE955E6-741B-4480-B338-7A6A9CD4582A}" destId="{023FEF99-F266-45EF-B81E-E93A9872CEB4}" srcOrd="12" destOrd="0" presId="urn:microsoft.com/office/officeart/2005/8/layout/cycle8"/>
    <dgm:cxn modelId="{9264A285-576F-471D-8131-D13CF8290814}" type="presParOf" srcId="{FEE955E6-741B-4480-B338-7A6A9CD4582A}" destId="{313A1D76-3554-4C59-821C-9EFB84974396}" srcOrd="13" destOrd="0" presId="urn:microsoft.com/office/officeart/2005/8/layout/cycle8"/>
    <dgm:cxn modelId="{4399A6BA-720D-47B2-9C73-4EACCD1E0BB5}" type="presParOf" srcId="{FEE955E6-741B-4480-B338-7A6A9CD4582A}" destId="{9D4E42A9-693F-45F6-9258-1DD0B0F0D2B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998BC-788D-4CAF-96D0-A3D14C641DF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DF045-3F8C-4E00-838E-DB532BD06CA2}">
      <dgm:prSet phldrT="[Text]"/>
      <dgm:spPr/>
      <dgm:t>
        <a:bodyPr/>
        <a:lstStyle/>
        <a:p>
          <a:endParaRPr lang="en-US" dirty="0"/>
        </a:p>
      </dgm:t>
    </dgm:pt>
    <dgm:pt modelId="{8A2A5374-D49A-435E-8922-5C8AB2971BBE}" type="parTrans" cxnId="{2C63F01D-69EE-4135-84A4-4654592E4CEA}">
      <dgm:prSet/>
      <dgm:spPr/>
      <dgm:t>
        <a:bodyPr/>
        <a:lstStyle/>
        <a:p>
          <a:endParaRPr lang="en-US"/>
        </a:p>
      </dgm:t>
    </dgm:pt>
    <dgm:pt modelId="{C6B32785-7466-4545-8002-4E34B6054A75}" type="sibTrans" cxnId="{2C63F01D-69EE-4135-84A4-4654592E4CEA}">
      <dgm:prSet/>
      <dgm:spPr/>
      <dgm:t>
        <a:bodyPr/>
        <a:lstStyle/>
        <a:p>
          <a:endParaRPr lang="en-US"/>
        </a:p>
      </dgm:t>
    </dgm:pt>
    <dgm:pt modelId="{7078C315-9448-491C-8B96-1E2E71D20A26}">
      <dgm:prSet phldrT="[Text]" custT="1"/>
      <dgm:spPr/>
      <dgm:t>
        <a:bodyPr/>
        <a:lstStyle/>
        <a:p>
          <a:r>
            <a:rPr lang="en-US" sz="2000" dirty="0"/>
            <a:t>Formal analysis</a:t>
          </a:r>
        </a:p>
      </dgm:t>
    </dgm:pt>
    <dgm:pt modelId="{9DE8724F-30DA-4ED2-B476-EA34331B4CA5}" type="parTrans" cxnId="{689DD691-E431-4988-906E-779B6D6DC64B}">
      <dgm:prSet/>
      <dgm:spPr/>
      <dgm:t>
        <a:bodyPr/>
        <a:lstStyle/>
        <a:p>
          <a:endParaRPr lang="en-US"/>
        </a:p>
      </dgm:t>
    </dgm:pt>
    <dgm:pt modelId="{B96CB9FB-CFCD-4DF3-A1D3-1F544E2C0523}" type="sibTrans" cxnId="{689DD691-E431-4988-906E-779B6D6DC64B}">
      <dgm:prSet/>
      <dgm:spPr/>
      <dgm:t>
        <a:bodyPr/>
        <a:lstStyle/>
        <a:p>
          <a:endParaRPr lang="en-US"/>
        </a:p>
      </dgm:t>
    </dgm:pt>
    <dgm:pt modelId="{0771A1FD-452C-4E66-8173-9B3DF7DD9FF1}">
      <dgm:prSet phldrT="[Text]" custT="1"/>
      <dgm:spPr/>
      <dgm:t>
        <a:bodyPr/>
        <a:lstStyle/>
        <a:p>
          <a:r>
            <a:rPr lang="en-US" sz="2000" dirty="0"/>
            <a:t>Formal proof of correctness</a:t>
          </a:r>
        </a:p>
      </dgm:t>
    </dgm:pt>
    <dgm:pt modelId="{22E77F8A-B16D-4297-84B3-AA3D8AA84956}" type="parTrans" cxnId="{F443FB65-B4D6-4B1B-AB25-DF3543B554E6}">
      <dgm:prSet/>
      <dgm:spPr/>
      <dgm:t>
        <a:bodyPr/>
        <a:lstStyle/>
        <a:p>
          <a:endParaRPr lang="en-US"/>
        </a:p>
      </dgm:t>
    </dgm:pt>
    <dgm:pt modelId="{0A7443F9-90DF-4DDD-A52E-B313C5C86696}" type="sibTrans" cxnId="{F443FB65-B4D6-4B1B-AB25-DF3543B554E6}">
      <dgm:prSet/>
      <dgm:spPr/>
      <dgm:t>
        <a:bodyPr/>
        <a:lstStyle/>
        <a:p>
          <a:endParaRPr lang="en-US"/>
        </a:p>
      </dgm:t>
    </dgm:pt>
    <dgm:pt modelId="{1495F407-E321-4496-A8DF-5D17E74359BF}">
      <dgm:prSet phldrT="[Text]" custT="1"/>
      <dgm:spPr/>
      <dgm:t>
        <a:bodyPr/>
        <a:lstStyle/>
        <a:p>
          <a:r>
            <a:rPr lang="en-US" sz="2000" dirty="0"/>
            <a:t>Basic algorithm paradigms</a:t>
          </a:r>
        </a:p>
      </dgm:t>
    </dgm:pt>
    <dgm:pt modelId="{45B3E944-654A-4C1C-9B38-D0214AD4FFB7}" type="parTrans" cxnId="{9381BF54-6589-45DC-A816-593191B9877E}">
      <dgm:prSet/>
      <dgm:spPr/>
      <dgm:t>
        <a:bodyPr/>
        <a:lstStyle/>
        <a:p>
          <a:endParaRPr lang="en-US"/>
        </a:p>
      </dgm:t>
    </dgm:pt>
    <dgm:pt modelId="{3024F094-EF28-4D5E-BA02-21B463B01A1D}" type="sibTrans" cxnId="{9381BF54-6589-45DC-A816-593191B9877E}">
      <dgm:prSet/>
      <dgm:spPr/>
      <dgm:t>
        <a:bodyPr/>
        <a:lstStyle/>
        <a:p>
          <a:endParaRPr lang="en-US"/>
        </a:p>
      </dgm:t>
    </dgm:pt>
    <dgm:pt modelId="{5FDB22EB-D7F0-4BCE-A863-8700CD8DB064}" type="pres">
      <dgm:prSet presAssocID="{289998BC-788D-4CAF-96D0-A3D14C641DF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BA2ED1-032F-4B6C-B186-C33C577A6FFD}" type="pres">
      <dgm:prSet presAssocID="{AA5DF045-3F8C-4E00-838E-DB532BD06CA2}" presName="root1" presStyleCnt="0"/>
      <dgm:spPr/>
    </dgm:pt>
    <dgm:pt modelId="{DA81835D-8E03-4717-9090-5E3F5B3AA660}" type="pres">
      <dgm:prSet presAssocID="{AA5DF045-3F8C-4E00-838E-DB532BD06CA2}" presName="LevelOneTextNode" presStyleLbl="node0" presStyleIdx="0" presStyleCnt="1" custScaleX="528643" custScaleY="8606" custLinFactNeighborX="-53075" custLinFactNeighborY="-16261">
        <dgm:presLayoutVars>
          <dgm:chPref val="3"/>
        </dgm:presLayoutVars>
      </dgm:prSet>
      <dgm:spPr/>
    </dgm:pt>
    <dgm:pt modelId="{238044D6-F73B-4004-9DFF-60A28B2099BE}" type="pres">
      <dgm:prSet presAssocID="{AA5DF045-3F8C-4E00-838E-DB532BD06CA2}" presName="level2hierChild" presStyleCnt="0"/>
      <dgm:spPr/>
    </dgm:pt>
    <dgm:pt modelId="{D12E7D44-4D02-427F-8A2B-488819650A24}" type="pres">
      <dgm:prSet presAssocID="{9DE8724F-30DA-4ED2-B476-EA34331B4CA5}" presName="conn2-1" presStyleLbl="parChTrans1D2" presStyleIdx="0" presStyleCnt="3"/>
      <dgm:spPr/>
    </dgm:pt>
    <dgm:pt modelId="{3F39AC85-9D42-440E-913D-5F7ED793040E}" type="pres">
      <dgm:prSet presAssocID="{9DE8724F-30DA-4ED2-B476-EA34331B4CA5}" presName="connTx" presStyleLbl="parChTrans1D2" presStyleIdx="0" presStyleCnt="3"/>
      <dgm:spPr/>
    </dgm:pt>
    <dgm:pt modelId="{1A38FDCF-D623-433A-BBD0-FA1E56A0D554}" type="pres">
      <dgm:prSet presAssocID="{7078C315-9448-491C-8B96-1E2E71D20A26}" presName="root2" presStyleCnt="0"/>
      <dgm:spPr/>
    </dgm:pt>
    <dgm:pt modelId="{EDE10186-119C-4211-94EB-DA04D469B322}" type="pres">
      <dgm:prSet presAssocID="{7078C315-9448-491C-8B96-1E2E71D20A26}" presName="LevelTwoTextNode" presStyleLbl="node2" presStyleIdx="0" presStyleCnt="3" custLinFactNeighborY="-77770">
        <dgm:presLayoutVars>
          <dgm:chPref val="3"/>
        </dgm:presLayoutVars>
      </dgm:prSet>
      <dgm:spPr/>
    </dgm:pt>
    <dgm:pt modelId="{4D3D91EF-8DE6-4DDB-AE46-934F9F2281DC}" type="pres">
      <dgm:prSet presAssocID="{7078C315-9448-491C-8B96-1E2E71D20A26}" presName="level3hierChild" presStyleCnt="0"/>
      <dgm:spPr/>
    </dgm:pt>
    <dgm:pt modelId="{8504ED0A-88FB-49DC-A0FD-021DD5EEE75B}" type="pres">
      <dgm:prSet presAssocID="{22E77F8A-B16D-4297-84B3-AA3D8AA84956}" presName="conn2-1" presStyleLbl="parChTrans1D2" presStyleIdx="1" presStyleCnt="3"/>
      <dgm:spPr/>
    </dgm:pt>
    <dgm:pt modelId="{74FE17F0-52F7-4454-904D-8A3B15D655DD}" type="pres">
      <dgm:prSet presAssocID="{22E77F8A-B16D-4297-84B3-AA3D8AA84956}" presName="connTx" presStyleLbl="parChTrans1D2" presStyleIdx="1" presStyleCnt="3"/>
      <dgm:spPr/>
    </dgm:pt>
    <dgm:pt modelId="{83C8D2F2-CE22-4407-A9A3-9BC9CAF9FE52}" type="pres">
      <dgm:prSet presAssocID="{0771A1FD-452C-4E66-8173-9B3DF7DD9FF1}" presName="root2" presStyleCnt="0"/>
      <dgm:spPr/>
    </dgm:pt>
    <dgm:pt modelId="{4A21A74F-57E8-4CF8-A5E1-D8C4080A75AE}" type="pres">
      <dgm:prSet presAssocID="{0771A1FD-452C-4E66-8173-9B3DF7DD9FF1}" presName="LevelTwoTextNode" presStyleLbl="node2" presStyleIdx="1" presStyleCnt="3" custLinFactNeighborY="-77770">
        <dgm:presLayoutVars>
          <dgm:chPref val="3"/>
        </dgm:presLayoutVars>
      </dgm:prSet>
      <dgm:spPr/>
    </dgm:pt>
    <dgm:pt modelId="{A227ACFE-5FE6-41A7-AFC9-CD5A0DE48605}" type="pres">
      <dgm:prSet presAssocID="{0771A1FD-452C-4E66-8173-9B3DF7DD9FF1}" presName="level3hierChild" presStyleCnt="0"/>
      <dgm:spPr/>
    </dgm:pt>
    <dgm:pt modelId="{1A800FD6-FC21-4372-8466-37EE93D6C23B}" type="pres">
      <dgm:prSet presAssocID="{45B3E944-654A-4C1C-9B38-D0214AD4FFB7}" presName="conn2-1" presStyleLbl="parChTrans1D2" presStyleIdx="2" presStyleCnt="3"/>
      <dgm:spPr/>
    </dgm:pt>
    <dgm:pt modelId="{C4EAC19A-7844-4824-A94C-AFF82347D87E}" type="pres">
      <dgm:prSet presAssocID="{45B3E944-654A-4C1C-9B38-D0214AD4FFB7}" presName="connTx" presStyleLbl="parChTrans1D2" presStyleIdx="2" presStyleCnt="3"/>
      <dgm:spPr/>
    </dgm:pt>
    <dgm:pt modelId="{8A2D5A3F-CCFE-4B81-84DF-FE54E97F40FA}" type="pres">
      <dgm:prSet presAssocID="{1495F407-E321-4496-A8DF-5D17E74359BF}" presName="root2" presStyleCnt="0"/>
      <dgm:spPr/>
    </dgm:pt>
    <dgm:pt modelId="{713E8602-F688-44B2-B544-518A7C47FDD0}" type="pres">
      <dgm:prSet presAssocID="{1495F407-E321-4496-A8DF-5D17E74359BF}" presName="LevelTwoTextNode" presStyleLbl="node2" presStyleIdx="2" presStyleCnt="3" custLinFactNeighborY="-77770">
        <dgm:presLayoutVars>
          <dgm:chPref val="3"/>
        </dgm:presLayoutVars>
      </dgm:prSet>
      <dgm:spPr/>
    </dgm:pt>
    <dgm:pt modelId="{565B095F-7FA2-4205-AB7F-AA4CC55EC149}" type="pres">
      <dgm:prSet presAssocID="{1495F407-E321-4496-A8DF-5D17E74359BF}" presName="level3hierChild" presStyleCnt="0"/>
      <dgm:spPr/>
    </dgm:pt>
  </dgm:ptLst>
  <dgm:cxnLst>
    <dgm:cxn modelId="{2C63F01D-69EE-4135-84A4-4654592E4CEA}" srcId="{289998BC-788D-4CAF-96D0-A3D14C641DF3}" destId="{AA5DF045-3F8C-4E00-838E-DB532BD06CA2}" srcOrd="0" destOrd="0" parTransId="{8A2A5374-D49A-435E-8922-5C8AB2971BBE}" sibTransId="{C6B32785-7466-4545-8002-4E34B6054A75}"/>
    <dgm:cxn modelId="{856DD928-B5EF-4E2C-8BBB-7905DA3A21A9}" type="presOf" srcId="{7078C315-9448-491C-8B96-1E2E71D20A26}" destId="{EDE10186-119C-4211-94EB-DA04D469B322}" srcOrd="0" destOrd="0" presId="urn:microsoft.com/office/officeart/2008/layout/HorizontalMultiLevelHierarchy"/>
    <dgm:cxn modelId="{7068B563-15D7-4EAF-AE62-718DCBB7746C}" type="presOf" srcId="{22E77F8A-B16D-4297-84B3-AA3D8AA84956}" destId="{8504ED0A-88FB-49DC-A0FD-021DD5EEE75B}" srcOrd="0" destOrd="0" presId="urn:microsoft.com/office/officeart/2008/layout/HorizontalMultiLevelHierarchy"/>
    <dgm:cxn modelId="{F443FB65-B4D6-4B1B-AB25-DF3543B554E6}" srcId="{AA5DF045-3F8C-4E00-838E-DB532BD06CA2}" destId="{0771A1FD-452C-4E66-8173-9B3DF7DD9FF1}" srcOrd="1" destOrd="0" parTransId="{22E77F8A-B16D-4297-84B3-AA3D8AA84956}" sibTransId="{0A7443F9-90DF-4DDD-A52E-B313C5C86696}"/>
    <dgm:cxn modelId="{BE97C047-DE7E-4DF5-A940-2D39733E6D57}" type="presOf" srcId="{0771A1FD-452C-4E66-8173-9B3DF7DD9FF1}" destId="{4A21A74F-57E8-4CF8-A5E1-D8C4080A75AE}" srcOrd="0" destOrd="0" presId="urn:microsoft.com/office/officeart/2008/layout/HorizontalMultiLevelHierarchy"/>
    <dgm:cxn modelId="{7EDCF449-1E4F-415F-95B1-1F6337428CBC}" type="presOf" srcId="{9DE8724F-30DA-4ED2-B476-EA34331B4CA5}" destId="{3F39AC85-9D42-440E-913D-5F7ED793040E}" srcOrd="1" destOrd="0" presId="urn:microsoft.com/office/officeart/2008/layout/HorizontalMultiLevelHierarchy"/>
    <dgm:cxn modelId="{9381BF54-6589-45DC-A816-593191B9877E}" srcId="{AA5DF045-3F8C-4E00-838E-DB532BD06CA2}" destId="{1495F407-E321-4496-A8DF-5D17E74359BF}" srcOrd="2" destOrd="0" parTransId="{45B3E944-654A-4C1C-9B38-D0214AD4FFB7}" sibTransId="{3024F094-EF28-4D5E-BA02-21B463B01A1D}"/>
    <dgm:cxn modelId="{9ED31E84-65A9-41C6-9369-7D358F536CEF}" type="presOf" srcId="{22E77F8A-B16D-4297-84B3-AA3D8AA84956}" destId="{74FE17F0-52F7-4454-904D-8A3B15D655DD}" srcOrd="1" destOrd="0" presId="urn:microsoft.com/office/officeart/2008/layout/HorizontalMultiLevelHierarchy"/>
    <dgm:cxn modelId="{13BA9190-EACC-44AB-B094-E642AB205AAF}" type="presOf" srcId="{45B3E944-654A-4C1C-9B38-D0214AD4FFB7}" destId="{1A800FD6-FC21-4372-8466-37EE93D6C23B}" srcOrd="0" destOrd="0" presId="urn:microsoft.com/office/officeart/2008/layout/HorizontalMultiLevelHierarchy"/>
    <dgm:cxn modelId="{689DD691-E431-4988-906E-779B6D6DC64B}" srcId="{AA5DF045-3F8C-4E00-838E-DB532BD06CA2}" destId="{7078C315-9448-491C-8B96-1E2E71D20A26}" srcOrd="0" destOrd="0" parTransId="{9DE8724F-30DA-4ED2-B476-EA34331B4CA5}" sibTransId="{B96CB9FB-CFCD-4DF3-A1D3-1F544E2C0523}"/>
    <dgm:cxn modelId="{8E7E299A-8D6A-4F6E-B687-E6D6E657DE7E}" type="presOf" srcId="{289998BC-788D-4CAF-96D0-A3D14C641DF3}" destId="{5FDB22EB-D7F0-4BCE-A863-8700CD8DB064}" srcOrd="0" destOrd="0" presId="urn:microsoft.com/office/officeart/2008/layout/HorizontalMultiLevelHierarchy"/>
    <dgm:cxn modelId="{A2B75CBA-FED5-4E49-8E77-740BEF9ABF1D}" type="presOf" srcId="{AA5DF045-3F8C-4E00-838E-DB532BD06CA2}" destId="{DA81835D-8E03-4717-9090-5E3F5B3AA660}" srcOrd="0" destOrd="0" presId="urn:microsoft.com/office/officeart/2008/layout/HorizontalMultiLevelHierarchy"/>
    <dgm:cxn modelId="{500BCDCC-FD95-4077-B4A0-D5CB56D50F16}" type="presOf" srcId="{9DE8724F-30DA-4ED2-B476-EA34331B4CA5}" destId="{D12E7D44-4D02-427F-8A2B-488819650A24}" srcOrd="0" destOrd="0" presId="urn:microsoft.com/office/officeart/2008/layout/HorizontalMultiLevelHierarchy"/>
    <dgm:cxn modelId="{F1E14EE0-DA28-4A04-A328-EC956A3D920F}" type="presOf" srcId="{45B3E944-654A-4C1C-9B38-D0214AD4FFB7}" destId="{C4EAC19A-7844-4824-A94C-AFF82347D87E}" srcOrd="1" destOrd="0" presId="urn:microsoft.com/office/officeart/2008/layout/HorizontalMultiLevelHierarchy"/>
    <dgm:cxn modelId="{2CFEA2F4-A3C2-4E54-AFAA-0D3140BB64F1}" type="presOf" srcId="{1495F407-E321-4496-A8DF-5D17E74359BF}" destId="{713E8602-F688-44B2-B544-518A7C47FDD0}" srcOrd="0" destOrd="0" presId="urn:microsoft.com/office/officeart/2008/layout/HorizontalMultiLevelHierarchy"/>
    <dgm:cxn modelId="{A42B8874-47C4-4D76-AEC1-C35511450EFA}" type="presParOf" srcId="{5FDB22EB-D7F0-4BCE-A863-8700CD8DB064}" destId="{5BBA2ED1-032F-4B6C-B186-C33C577A6FFD}" srcOrd="0" destOrd="0" presId="urn:microsoft.com/office/officeart/2008/layout/HorizontalMultiLevelHierarchy"/>
    <dgm:cxn modelId="{783C61C2-3A23-4900-AED9-3ECECE2638E2}" type="presParOf" srcId="{5BBA2ED1-032F-4B6C-B186-C33C577A6FFD}" destId="{DA81835D-8E03-4717-9090-5E3F5B3AA660}" srcOrd="0" destOrd="0" presId="urn:microsoft.com/office/officeart/2008/layout/HorizontalMultiLevelHierarchy"/>
    <dgm:cxn modelId="{E75724CE-BAF4-4816-B10C-9A60F421830C}" type="presParOf" srcId="{5BBA2ED1-032F-4B6C-B186-C33C577A6FFD}" destId="{238044D6-F73B-4004-9DFF-60A28B2099BE}" srcOrd="1" destOrd="0" presId="urn:microsoft.com/office/officeart/2008/layout/HorizontalMultiLevelHierarchy"/>
    <dgm:cxn modelId="{D6FE7FDC-2AED-40C5-9088-BF6E6FF45653}" type="presParOf" srcId="{238044D6-F73B-4004-9DFF-60A28B2099BE}" destId="{D12E7D44-4D02-427F-8A2B-488819650A24}" srcOrd="0" destOrd="0" presId="urn:microsoft.com/office/officeart/2008/layout/HorizontalMultiLevelHierarchy"/>
    <dgm:cxn modelId="{0BEE3DAC-9845-449C-8EA2-D146E74BB85C}" type="presParOf" srcId="{D12E7D44-4D02-427F-8A2B-488819650A24}" destId="{3F39AC85-9D42-440E-913D-5F7ED793040E}" srcOrd="0" destOrd="0" presId="urn:microsoft.com/office/officeart/2008/layout/HorizontalMultiLevelHierarchy"/>
    <dgm:cxn modelId="{50A32D57-0F6D-46EC-A3EB-1CF84450D277}" type="presParOf" srcId="{238044D6-F73B-4004-9DFF-60A28B2099BE}" destId="{1A38FDCF-D623-433A-BBD0-FA1E56A0D554}" srcOrd="1" destOrd="0" presId="urn:microsoft.com/office/officeart/2008/layout/HorizontalMultiLevelHierarchy"/>
    <dgm:cxn modelId="{C1E78379-D53F-439C-95BB-9A8C11683318}" type="presParOf" srcId="{1A38FDCF-D623-433A-BBD0-FA1E56A0D554}" destId="{EDE10186-119C-4211-94EB-DA04D469B322}" srcOrd="0" destOrd="0" presId="urn:microsoft.com/office/officeart/2008/layout/HorizontalMultiLevelHierarchy"/>
    <dgm:cxn modelId="{D381C730-0E22-43A8-B862-D8A666BF61DA}" type="presParOf" srcId="{1A38FDCF-D623-433A-BBD0-FA1E56A0D554}" destId="{4D3D91EF-8DE6-4DDB-AE46-934F9F2281DC}" srcOrd="1" destOrd="0" presId="urn:microsoft.com/office/officeart/2008/layout/HorizontalMultiLevelHierarchy"/>
    <dgm:cxn modelId="{653BCB45-66A0-4118-9185-76DE8FE30B27}" type="presParOf" srcId="{238044D6-F73B-4004-9DFF-60A28B2099BE}" destId="{8504ED0A-88FB-49DC-A0FD-021DD5EEE75B}" srcOrd="2" destOrd="0" presId="urn:microsoft.com/office/officeart/2008/layout/HorizontalMultiLevelHierarchy"/>
    <dgm:cxn modelId="{E3FEB0C4-B850-4C96-926A-B325AF5B5DC5}" type="presParOf" srcId="{8504ED0A-88FB-49DC-A0FD-021DD5EEE75B}" destId="{74FE17F0-52F7-4454-904D-8A3B15D655DD}" srcOrd="0" destOrd="0" presId="urn:microsoft.com/office/officeart/2008/layout/HorizontalMultiLevelHierarchy"/>
    <dgm:cxn modelId="{584422F0-96EE-4CCF-AFCD-47C96EA437EB}" type="presParOf" srcId="{238044D6-F73B-4004-9DFF-60A28B2099BE}" destId="{83C8D2F2-CE22-4407-A9A3-9BC9CAF9FE52}" srcOrd="3" destOrd="0" presId="urn:microsoft.com/office/officeart/2008/layout/HorizontalMultiLevelHierarchy"/>
    <dgm:cxn modelId="{821C704B-B79B-4BD3-960E-0F6F1CE3BE8F}" type="presParOf" srcId="{83C8D2F2-CE22-4407-A9A3-9BC9CAF9FE52}" destId="{4A21A74F-57E8-4CF8-A5E1-D8C4080A75AE}" srcOrd="0" destOrd="0" presId="urn:microsoft.com/office/officeart/2008/layout/HorizontalMultiLevelHierarchy"/>
    <dgm:cxn modelId="{1CC6EF1E-5A61-4236-8772-BFAC20B4CD19}" type="presParOf" srcId="{83C8D2F2-CE22-4407-A9A3-9BC9CAF9FE52}" destId="{A227ACFE-5FE6-41A7-AFC9-CD5A0DE48605}" srcOrd="1" destOrd="0" presId="urn:microsoft.com/office/officeart/2008/layout/HorizontalMultiLevelHierarchy"/>
    <dgm:cxn modelId="{3B38D26D-B46F-4997-9ACE-A5249ED7F475}" type="presParOf" srcId="{238044D6-F73B-4004-9DFF-60A28B2099BE}" destId="{1A800FD6-FC21-4372-8466-37EE93D6C23B}" srcOrd="4" destOrd="0" presId="urn:microsoft.com/office/officeart/2008/layout/HorizontalMultiLevelHierarchy"/>
    <dgm:cxn modelId="{CF55D819-43B1-41DD-9696-C95D1E84DC70}" type="presParOf" srcId="{1A800FD6-FC21-4372-8466-37EE93D6C23B}" destId="{C4EAC19A-7844-4824-A94C-AFF82347D87E}" srcOrd="0" destOrd="0" presId="urn:microsoft.com/office/officeart/2008/layout/HorizontalMultiLevelHierarchy"/>
    <dgm:cxn modelId="{19C0930B-72D1-4C6C-9BB1-7DA657F88340}" type="presParOf" srcId="{238044D6-F73B-4004-9DFF-60A28B2099BE}" destId="{8A2D5A3F-CCFE-4B81-84DF-FE54E97F40FA}" srcOrd="5" destOrd="0" presId="urn:microsoft.com/office/officeart/2008/layout/HorizontalMultiLevelHierarchy"/>
    <dgm:cxn modelId="{19D05936-7944-4BB8-A945-1A3CB88DBF14}" type="presParOf" srcId="{8A2D5A3F-CCFE-4B81-84DF-FE54E97F40FA}" destId="{713E8602-F688-44B2-B544-518A7C47FDD0}" srcOrd="0" destOrd="0" presId="urn:microsoft.com/office/officeart/2008/layout/HorizontalMultiLevelHierarchy"/>
    <dgm:cxn modelId="{84F37FCF-7661-4988-8009-503C560C302E}" type="presParOf" srcId="{8A2D5A3F-CCFE-4B81-84DF-FE54E97F40FA}" destId="{565B095F-7FA2-4205-AB7F-AA4CC55EC14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8B33-B97D-4381-A774-E606AE33560C}">
      <dsp:nvSpPr>
        <dsp:cNvPr id="0" name=""/>
        <dsp:cNvSpPr/>
      </dsp:nvSpPr>
      <dsp:spPr>
        <a:xfrm>
          <a:off x="1542341" y="292226"/>
          <a:ext cx="3776472" cy="377647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Efficiency</a:t>
          </a:r>
        </a:p>
      </dsp:txBody>
      <dsp:txXfrm>
        <a:off x="3532632" y="1092479"/>
        <a:ext cx="1348740" cy="1123950"/>
      </dsp:txXfrm>
    </dsp:sp>
    <dsp:sp modelId="{3E04ADB6-D0D3-4C48-8E91-2F86543E2A27}">
      <dsp:nvSpPr>
        <dsp:cNvPr id="0" name=""/>
        <dsp:cNvSpPr/>
      </dsp:nvSpPr>
      <dsp:spPr>
        <a:xfrm>
          <a:off x="1464564" y="427100"/>
          <a:ext cx="3776472" cy="377647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6C31"/>
              </a:solidFill>
            </a:rPr>
            <a:t>Simplicity</a:t>
          </a:r>
        </a:p>
      </dsp:txBody>
      <dsp:txXfrm>
        <a:off x="2363723" y="2877312"/>
        <a:ext cx="2023110" cy="989076"/>
      </dsp:txXfrm>
    </dsp:sp>
    <dsp:sp modelId="{984E3159-B2D2-48AD-BC72-69E842B78D2B}">
      <dsp:nvSpPr>
        <dsp:cNvPr id="0" name=""/>
        <dsp:cNvSpPr/>
      </dsp:nvSpPr>
      <dsp:spPr>
        <a:xfrm>
          <a:off x="1386786" y="292226"/>
          <a:ext cx="3776472" cy="377647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824227" y="1092479"/>
        <a:ext cx="1348740" cy="1123950"/>
      </dsp:txXfrm>
    </dsp:sp>
    <dsp:sp modelId="{023FEF99-F266-45EF-B81E-E93A9872CEB4}">
      <dsp:nvSpPr>
        <dsp:cNvPr id="0" name=""/>
        <dsp:cNvSpPr/>
      </dsp:nvSpPr>
      <dsp:spPr>
        <a:xfrm>
          <a:off x="1308871" y="58445"/>
          <a:ext cx="4244035" cy="42440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A1D76-3554-4C59-821C-9EFB84974396}">
      <dsp:nvSpPr>
        <dsp:cNvPr id="0" name=""/>
        <dsp:cNvSpPr/>
      </dsp:nvSpPr>
      <dsp:spPr>
        <a:xfrm>
          <a:off x="1230782" y="193080"/>
          <a:ext cx="4244035" cy="42440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E42A9-693F-45F6-9258-1DD0B0F0D2B3}">
      <dsp:nvSpPr>
        <dsp:cNvPr id="0" name=""/>
        <dsp:cNvSpPr/>
      </dsp:nvSpPr>
      <dsp:spPr>
        <a:xfrm>
          <a:off x="1152693" y="56196"/>
          <a:ext cx="4244035" cy="42440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00FD6-FC21-4372-8466-37EE93D6C23B}">
      <dsp:nvSpPr>
        <dsp:cNvPr id="0" name=""/>
        <dsp:cNvSpPr/>
      </dsp:nvSpPr>
      <dsp:spPr>
        <a:xfrm>
          <a:off x="3877872" y="1302595"/>
          <a:ext cx="870542" cy="974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5271" y="0"/>
              </a:lnTo>
              <a:lnTo>
                <a:pt x="435271" y="974261"/>
              </a:lnTo>
              <a:lnTo>
                <a:pt x="870542" y="974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0480" y="1757062"/>
        <a:ext cx="65326" cy="65326"/>
      </dsp:txXfrm>
    </dsp:sp>
    <dsp:sp modelId="{8504ED0A-88FB-49DC-A0FD-021DD5EEE75B}">
      <dsp:nvSpPr>
        <dsp:cNvPr id="0" name=""/>
        <dsp:cNvSpPr/>
      </dsp:nvSpPr>
      <dsp:spPr>
        <a:xfrm>
          <a:off x="3877872" y="1256875"/>
          <a:ext cx="870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271" y="45720"/>
              </a:lnTo>
              <a:lnTo>
                <a:pt x="435271" y="103041"/>
              </a:lnTo>
              <a:lnTo>
                <a:pt x="870542" y="103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1333" y="1280784"/>
        <a:ext cx="43621" cy="43621"/>
      </dsp:txXfrm>
    </dsp:sp>
    <dsp:sp modelId="{D12E7D44-4D02-427F-8A2B-488819650A24}">
      <dsp:nvSpPr>
        <dsp:cNvPr id="0" name=""/>
        <dsp:cNvSpPr/>
      </dsp:nvSpPr>
      <dsp:spPr>
        <a:xfrm>
          <a:off x="3877872" y="442976"/>
          <a:ext cx="870542" cy="859618"/>
        </a:xfrm>
        <a:custGeom>
          <a:avLst/>
          <a:gdLst/>
          <a:ahLst/>
          <a:cxnLst/>
          <a:rect l="0" t="0" r="0" b="0"/>
          <a:pathLst>
            <a:path>
              <a:moveTo>
                <a:pt x="0" y="859618"/>
              </a:moveTo>
              <a:lnTo>
                <a:pt x="435271" y="859618"/>
              </a:lnTo>
              <a:lnTo>
                <a:pt x="435271" y="0"/>
              </a:lnTo>
              <a:lnTo>
                <a:pt x="87054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2558" y="842200"/>
        <a:ext cx="61171" cy="61171"/>
      </dsp:txXfrm>
    </dsp:sp>
    <dsp:sp modelId="{DA81835D-8E03-4717-9090-5E3F5B3AA660}">
      <dsp:nvSpPr>
        <dsp:cNvPr id="0" name=""/>
        <dsp:cNvSpPr/>
      </dsp:nvSpPr>
      <dsp:spPr>
        <a:xfrm rot="16200000">
          <a:off x="1772806" y="-636340"/>
          <a:ext cx="332260" cy="3877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1772806" y="-636340"/>
        <a:ext cx="332260" cy="3877871"/>
      </dsp:txXfrm>
    </dsp:sp>
    <dsp:sp modelId="{EDE10186-119C-4211-94EB-DA04D469B322}">
      <dsp:nvSpPr>
        <dsp:cNvPr id="0" name=""/>
        <dsp:cNvSpPr/>
      </dsp:nvSpPr>
      <dsp:spPr>
        <a:xfrm>
          <a:off x="4748415" y="76200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Formal analysis</a:t>
          </a:r>
        </a:p>
      </dsp:txBody>
      <dsp:txXfrm>
        <a:off x="4748415" y="76200"/>
        <a:ext cx="2406050" cy="733552"/>
      </dsp:txXfrm>
    </dsp:sp>
    <dsp:sp modelId="{4A21A74F-57E8-4CF8-A5E1-D8C4080A75AE}">
      <dsp:nvSpPr>
        <dsp:cNvPr id="0" name=""/>
        <dsp:cNvSpPr/>
      </dsp:nvSpPr>
      <dsp:spPr>
        <a:xfrm>
          <a:off x="4748415" y="993140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Formal proof of correctness</a:t>
          </a:r>
        </a:p>
      </dsp:txBody>
      <dsp:txXfrm>
        <a:off x="4748415" y="993140"/>
        <a:ext cx="2406050" cy="733552"/>
      </dsp:txXfrm>
    </dsp:sp>
    <dsp:sp modelId="{713E8602-F688-44B2-B544-518A7C47FDD0}">
      <dsp:nvSpPr>
        <dsp:cNvPr id="0" name=""/>
        <dsp:cNvSpPr/>
      </dsp:nvSpPr>
      <dsp:spPr>
        <a:xfrm>
          <a:off x="4748415" y="1910080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Basic algorithm paradigms</a:t>
          </a:r>
        </a:p>
      </dsp:txBody>
      <dsp:txXfrm>
        <a:off x="4748415" y="1910080"/>
        <a:ext cx="2406050" cy="733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output</a:t>
            </a:r>
            <a:r>
              <a:rPr lang="en-US" sz="1200" dirty="0"/>
              <a:t>  as well as the </a:t>
            </a:r>
            <a:r>
              <a:rPr lang="en-US" sz="1200" b="1" dirty="0">
                <a:solidFill>
                  <a:srgbClr val="002060"/>
                </a:solidFill>
              </a:rPr>
              <a:t>running time </a:t>
            </a:r>
            <a:r>
              <a:rPr lang="en-US" sz="1200" dirty="0"/>
              <a:t>are </a:t>
            </a:r>
            <a:r>
              <a:rPr lang="en-US" sz="1200" b="1" u="sng" dirty="0"/>
              <a:t>functions</a:t>
            </a:r>
            <a:r>
              <a:rPr lang="en-US" sz="1200" u="sng" dirty="0"/>
              <a:t> only of the </a:t>
            </a:r>
            <a:r>
              <a:rPr lang="en-US" sz="1200" b="1" u="sng" dirty="0"/>
              <a:t>input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output</a:t>
            </a:r>
            <a:r>
              <a:rPr lang="en-US" sz="1200" dirty="0"/>
              <a:t>  as well as the </a:t>
            </a:r>
            <a:r>
              <a:rPr lang="en-US" sz="1200" b="1" dirty="0">
                <a:solidFill>
                  <a:srgbClr val="002060"/>
                </a:solidFill>
              </a:rPr>
              <a:t>running time </a:t>
            </a:r>
            <a:r>
              <a:rPr lang="en-US" sz="1200" dirty="0"/>
              <a:t>are </a:t>
            </a:r>
            <a:r>
              <a:rPr lang="en-US" sz="1200" b="1" u="sng" dirty="0"/>
              <a:t>functions</a:t>
            </a:r>
            <a:r>
              <a:rPr lang="en-US" sz="1200" u="sng" dirty="0"/>
              <a:t> only of the </a:t>
            </a:r>
            <a:r>
              <a:rPr lang="en-US" sz="1200" b="1" u="sng" dirty="0"/>
              <a:t>input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output</a:t>
            </a:r>
            <a:r>
              <a:rPr lang="en-US" sz="1200" dirty="0"/>
              <a:t>  or the </a:t>
            </a:r>
            <a:r>
              <a:rPr lang="en-US" sz="1200" b="1" dirty="0">
                <a:solidFill>
                  <a:srgbClr val="002060"/>
                </a:solidFill>
              </a:rPr>
              <a:t>running time </a:t>
            </a:r>
            <a:r>
              <a:rPr lang="en-US" sz="1200" dirty="0"/>
              <a:t>are </a:t>
            </a:r>
            <a:r>
              <a:rPr lang="en-US" sz="1200" b="1" u="sng" dirty="0"/>
              <a:t>functions</a:t>
            </a:r>
            <a:r>
              <a:rPr lang="en-US" sz="1200" u="sng" dirty="0"/>
              <a:t> of the </a:t>
            </a:r>
            <a:r>
              <a:rPr lang="en-US" sz="1200" b="1" u="sng" dirty="0"/>
              <a:t>input </a:t>
            </a:r>
            <a:r>
              <a:rPr lang="en-US" sz="1200" u="sng" dirty="0"/>
              <a:t>and</a:t>
            </a:r>
            <a:r>
              <a:rPr lang="en-US" sz="1200" b="1" u="sng" dirty="0"/>
              <a:t> random bits chosen 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hyperlink" Target="http://dblp.uni-trier.de/db/journals/siamdm/siamdm14.html#DorHUZ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image" Target="../media/image510.png"/><Relationship Id="rId7" Type="http://schemas.openxmlformats.org/officeDocument/2006/relationships/image" Target="../media/image900.png"/><Relationship Id="rId12" Type="http://schemas.openxmlformats.org/officeDocument/2006/relationships/image" Target="../media/image14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0.png"/><Relationship Id="rId10" Type="http://schemas.openxmlformats.org/officeDocument/2006/relationships/image" Target="../media/image120.png"/><Relationship Id="rId4" Type="http://schemas.openxmlformats.org/officeDocument/2006/relationships/image" Target="../media/image63.png"/><Relationship Id="rId9" Type="http://schemas.openxmlformats.org/officeDocument/2006/relationships/image" Target="../media/image1110.png"/><Relationship Id="rId14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6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An overview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t="-213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r>
                  <a:rPr lang="en-US" sz="2000" b="1" dirty="0"/>
                  <a:t>Distribution sensitive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</a:t>
                </a:r>
                <a:r>
                  <a:rPr lang="en-US" sz="1800" dirty="0"/>
                  <a:t>Time taken </a:t>
                </a:r>
                <a:r>
                  <a:rPr lang="en-US" sz="1800" u="sng" dirty="0"/>
                  <a:t>depends</a:t>
                </a:r>
                <a:r>
                  <a:rPr lang="en-US" sz="1800" dirty="0"/>
                  <a:t> upon the </a:t>
                </a:r>
                <a:r>
                  <a:rPr lang="en-US" sz="1800" u="sng" dirty="0"/>
                  <a:t>initial permutation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00200" y="457200"/>
            <a:ext cx="6172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serious problem </a:t>
            </a:r>
            <a:r>
              <a:rPr lang="en-US" sz="2800" dirty="0">
                <a:solidFill>
                  <a:schemeClr val="tx1"/>
                </a:solidFill>
              </a:rPr>
              <a:t>with </a:t>
            </a:r>
            <a:r>
              <a:rPr lang="en-US" sz="2800" b="1" dirty="0" err="1">
                <a:solidFill>
                  <a:srgbClr val="7030A0"/>
                </a:solidFill>
              </a:rPr>
              <a:t>QuickSort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an element selected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3581400" y="5181600"/>
            <a:ext cx="4572000" cy="1219200"/>
          </a:xfrm>
          <a:prstGeom prst="cloudCallout">
            <a:avLst>
              <a:gd name="adj1" fmla="val -30461"/>
              <a:gd name="adj2" fmla="val 809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make </a:t>
            </a:r>
            <a:r>
              <a:rPr lang="en-US" b="1" dirty="0" err="1">
                <a:solidFill>
                  <a:srgbClr val="7030A0"/>
                </a:solidFill>
              </a:rPr>
              <a:t>QuickSort</a:t>
            </a:r>
            <a:r>
              <a:rPr lang="en-US" dirty="0">
                <a:solidFill>
                  <a:schemeClr val="tx1"/>
                </a:solidFill>
              </a:rPr>
              <a:t> distribution insensitive ?</a:t>
            </a:r>
          </a:p>
        </p:txBody>
      </p:sp>
    </p:spTree>
    <p:extLst>
      <p:ext uri="{BB962C8B-B14F-4D97-AF65-F5344CB8AC3E}">
        <p14:creationId xmlns:p14="http://schemas.microsoft.com/office/powerpoint/2010/main" val="3211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>
                    <a:solidFill>
                      <a:srgbClr val="C00000"/>
                    </a:solidFill>
                  </a:rPr>
                  <a:t>Randomized</a:t>
                </a:r>
                <a:r>
                  <a:rPr lang="en-US" sz="3600" b="1" dirty="0"/>
                  <a:t>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t="-213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r>
                  <a:rPr lang="en-US" sz="2000" b="1" dirty="0"/>
                  <a:t>Distribution </a:t>
                </a:r>
                <a:r>
                  <a:rPr lang="en-US" sz="2000" dirty="0"/>
                  <a:t>insensitive: </a:t>
                </a:r>
                <a:r>
                  <a:rPr lang="en-US" sz="1800" dirty="0"/>
                  <a:t>Time taken does </a:t>
                </a:r>
                <a:r>
                  <a:rPr lang="en-US" sz="1800" b="1" u="sng" dirty="0"/>
                  <a:t>not</a:t>
                </a:r>
                <a:r>
                  <a:rPr lang="en-US" sz="1800" u="sng" dirty="0"/>
                  <a:t> depend </a:t>
                </a:r>
                <a:r>
                  <a:rPr lang="en-US" sz="1800" dirty="0"/>
                  <a:t> on initial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.</a:t>
                </a:r>
                <a:endParaRPr lang="en-US" sz="2000" dirty="0"/>
              </a:p>
              <a:p>
                <a:r>
                  <a:rPr lang="en-US" sz="2000" dirty="0"/>
                  <a:t>Time taken</a:t>
                </a:r>
                <a:r>
                  <a:rPr lang="en-US" sz="2000" b="1" dirty="0"/>
                  <a:t> depends </a:t>
                </a:r>
                <a:r>
                  <a:rPr lang="en-US" sz="2000" dirty="0"/>
                  <a:t>upon the </a:t>
                </a:r>
                <a:r>
                  <a:rPr lang="en-US" sz="2000" b="1" dirty="0"/>
                  <a:t>random</a:t>
                </a:r>
                <a:r>
                  <a:rPr lang="en-US" sz="2000" dirty="0"/>
                  <a:t> choices of pivot elements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an element selected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</a:rPr>
              <a:t>          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43000" y="609600"/>
            <a:ext cx="259179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5129" y="5747266"/>
            <a:ext cx="68737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only of the </a:t>
            </a:r>
            <a:r>
              <a:rPr lang="en-US" b="1" u="sng" dirty="0"/>
              <a:t>input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3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</a:rPr>
              <a:t>          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10000" y="2133600"/>
            <a:ext cx="1536192" cy="545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 bits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7800" y="558225"/>
            <a:ext cx="229460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Randomized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53200" y="5376446"/>
            <a:ext cx="1295547" cy="1147465"/>
            <a:chOff x="7467600" y="5410200"/>
            <a:chExt cx="1295547" cy="11474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67600" y="6096000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ernard MT Condensed" pitchFamily="18" charset="0"/>
                </a:rPr>
                <a:t>in Output</a:t>
              </a:r>
            </a:p>
            <a:p>
              <a:pPr algn="ctr"/>
              <a:r>
                <a:rPr lang="en-US" sz="1200" dirty="0">
                  <a:latin typeface="Bernard MT Condensed" pitchFamily="18" charset="0"/>
                </a:rPr>
                <a:t>On a few occasions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5468135"/>
            <a:ext cx="1554913" cy="1313546"/>
            <a:chOff x="7553955" y="3200400"/>
            <a:chExt cx="1554913" cy="131354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681" y="3200400"/>
              <a:ext cx="996519" cy="79721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553955" y="3867615"/>
              <a:ext cx="1554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Gloucester MT Extra Condensed" pitchFamily="18" charset="0"/>
                </a:rPr>
                <a:t>Excess</a:t>
              </a:r>
              <a:r>
                <a:rPr lang="en-US" dirty="0">
                  <a:latin typeface="Gloucester MT Extra Condensed" pitchFamily="18" charset="0"/>
                </a:rPr>
                <a:t> running time </a:t>
              </a:r>
            </a:p>
            <a:p>
              <a:r>
                <a:rPr lang="en-US" dirty="0">
                  <a:latin typeface="Gloucester MT Extra Condensed" pitchFamily="18" charset="0"/>
                </a:rPr>
                <a:t>on a few occasions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95800" y="5638800"/>
            <a:ext cx="45878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245" y="4943475"/>
            <a:ext cx="88179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 of the </a:t>
            </a:r>
            <a:r>
              <a:rPr lang="en-US" b="1" u="sng" dirty="0"/>
              <a:t>input </a:t>
            </a:r>
            <a:r>
              <a:rPr lang="en-US" dirty="0"/>
              <a:t>and</a:t>
            </a:r>
            <a:r>
              <a:rPr lang="en-US" u="sng" dirty="0"/>
              <a:t> </a:t>
            </a:r>
            <a:r>
              <a:rPr lang="en-US" b="1" u="sng" dirty="0"/>
              <a:t>random bits chosen</a:t>
            </a:r>
            <a:r>
              <a:rPr lang="en-US" dirty="0"/>
              <a:t>.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04800" y="5468135"/>
            <a:ext cx="978408" cy="886129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3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why to study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1253490"/>
              </p:ext>
            </p:extLst>
          </p:nvPr>
        </p:nvGraphicFramePr>
        <p:xfrm>
          <a:off x="1524000" y="16764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3194447"/>
            <a:ext cx="17778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……….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Deterministic </a:t>
            </a:r>
            <a:r>
              <a:rPr lang="en-US" sz="1600" b="1" dirty="0" err="1">
                <a:solidFill>
                  <a:schemeClr val="bg1"/>
                </a:solidFill>
              </a:rPr>
              <a:t>algo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3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makes </a:t>
            </a:r>
            <a:r>
              <a:rPr lang="en-US" sz="3200" b="1" dirty="0">
                <a:solidFill>
                  <a:srgbClr val="C00000"/>
                </a:solidFill>
              </a:rPr>
              <a:t>Randomized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Algorithms </a:t>
            </a:r>
            <a:r>
              <a:rPr lang="en-US" sz="3200" b="1" dirty="0">
                <a:solidFill>
                  <a:srgbClr val="006C31"/>
                </a:solidFill>
              </a:rPr>
              <a:t>popular</a:t>
            </a:r>
            <a:r>
              <a:rPr lang="en-US" sz="3200" b="1" dirty="0"/>
              <a:t> ?</a:t>
            </a:r>
            <a:endParaRPr lang="en-IN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     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6C31"/>
                </a:solidFill>
              </a:rPr>
              <a:t>Homework</a:t>
            </a:r>
            <a:r>
              <a:rPr lang="en-US" sz="2400" dirty="0"/>
              <a:t>: Keep pondering over this question.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shall answer this question in 2 weeks from now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D3E37-BF42-8B43-957D-A38472A53C59}"/>
              </a:ext>
            </a:extLst>
          </p:cNvPr>
          <p:cNvSpPr txBox="1"/>
          <p:nvPr/>
        </p:nvSpPr>
        <p:spPr>
          <a:xfrm>
            <a:off x="4935679" y="553750"/>
            <a:ext cx="1922321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Quick 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62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Types of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Randomized </a:t>
            </a:r>
            <a:r>
              <a:rPr lang="en-US" sz="2000" b="1" dirty="0">
                <a:solidFill>
                  <a:srgbClr val="C00000"/>
                </a:solidFill>
              </a:rPr>
              <a:t>Las Vegas </a:t>
            </a:r>
            <a:r>
              <a:rPr lang="en-US" sz="2000" b="1" dirty="0"/>
              <a:t>Algorithms:</a:t>
            </a:r>
          </a:p>
          <a:p>
            <a:r>
              <a:rPr lang="en-US" sz="2000" dirty="0"/>
              <a:t>Output is always correct</a:t>
            </a:r>
          </a:p>
          <a:p>
            <a:r>
              <a:rPr lang="en-US" sz="2000" dirty="0"/>
              <a:t>Running time is a </a:t>
            </a:r>
            <a:r>
              <a:rPr lang="en-US" sz="2000" b="1" dirty="0"/>
              <a:t>random variable</a:t>
            </a:r>
          </a:p>
          <a:p>
            <a:pPr marL="0" indent="0">
              <a:buNone/>
            </a:pPr>
            <a:r>
              <a:rPr lang="en-US" sz="2000" b="1" dirty="0"/>
              <a:t>Example: </a:t>
            </a:r>
            <a:r>
              <a:rPr lang="en-US" sz="2000" dirty="0">
                <a:solidFill>
                  <a:srgbClr val="002060"/>
                </a:solidFill>
              </a:rPr>
              <a:t>Randomized Quick Sort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Randomized </a:t>
            </a:r>
            <a:r>
              <a:rPr lang="en-US" sz="2000" b="1" dirty="0">
                <a:solidFill>
                  <a:srgbClr val="C00000"/>
                </a:solidFill>
              </a:rPr>
              <a:t>Monte Carlo </a:t>
            </a:r>
            <a:r>
              <a:rPr lang="en-US" sz="2000" b="1" dirty="0"/>
              <a:t>Algorithms:</a:t>
            </a:r>
          </a:p>
          <a:p>
            <a:r>
              <a:rPr lang="en-US" sz="2000" dirty="0"/>
              <a:t>Output may be incorrect with some probability</a:t>
            </a:r>
          </a:p>
          <a:p>
            <a:r>
              <a:rPr lang="en-US" sz="2000" dirty="0"/>
              <a:t>Running time is deterministic.</a:t>
            </a:r>
          </a:p>
          <a:p>
            <a:pPr marL="0" indent="0">
              <a:buNone/>
            </a:pPr>
            <a:r>
              <a:rPr lang="en-US" sz="2000" b="1" dirty="0"/>
              <a:t>Example:    </a:t>
            </a:r>
            <a:r>
              <a:rPr lang="en-US" sz="2000" dirty="0"/>
              <a:t>Randomized algorithm for </a:t>
            </a:r>
            <a:r>
              <a:rPr lang="en-US" sz="2000" dirty="0">
                <a:solidFill>
                  <a:srgbClr val="002060"/>
                </a:solidFill>
              </a:rPr>
              <a:t>approximate median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              10 </a:t>
            </a:r>
            <a:r>
              <a:rPr lang="en-US" sz="3200" dirty="0" err="1">
                <a:solidFill>
                  <a:srgbClr val="0070C0"/>
                </a:solidFill>
              </a:rPr>
              <a:t>MotivatiNG</a:t>
            </a:r>
            <a:r>
              <a:rPr lang="en-US" sz="3200" dirty="0">
                <a:solidFill>
                  <a:srgbClr val="0070C0"/>
                </a:solidFill>
              </a:rPr>
              <a:t> Examples </a:t>
            </a: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               randomized Algorithms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02A85-5831-4BED-72F6-BFD122D4D1F5}"/>
              </a:ext>
            </a:extLst>
          </p:cNvPr>
          <p:cNvSpPr/>
          <p:nvPr/>
        </p:nvSpPr>
        <p:spPr>
          <a:xfrm>
            <a:off x="1600200" y="4390952"/>
            <a:ext cx="381000" cy="377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7CD2D-E069-B581-02BD-E4F50493BCEE}"/>
              </a:ext>
            </a:extLst>
          </p:cNvPr>
          <p:cNvSpPr txBox="1"/>
          <p:nvPr/>
        </p:nvSpPr>
        <p:spPr>
          <a:xfrm>
            <a:off x="2286000" y="4439712"/>
            <a:ext cx="342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Interested in </a:t>
            </a:r>
            <a:r>
              <a:rPr lang="en-US" b="1" dirty="0"/>
              <a:t>practical </a:t>
            </a:r>
            <a:r>
              <a:rPr lang="en-US" dirty="0"/>
              <a:t>aspects only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5E824-0BD7-8ECA-BCBF-79D42C353E2C}"/>
              </a:ext>
            </a:extLst>
          </p:cNvPr>
          <p:cNvSpPr txBox="1"/>
          <p:nvPr/>
        </p:nvSpPr>
        <p:spPr>
          <a:xfrm>
            <a:off x="2286000" y="5200805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Interested in </a:t>
            </a:r>
            <a:r>
              <a:rPr lang="en-US" b="1" dirty="0"/>
              <a:t>theoretical</a:t>
            </a:r>
            <a:r>
              <a:rPr lang="en-US" dirty="0"/>
              <a:t> aspects only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272A5F-B8E1-C563-023F-52124C0C1997}"/>
              </a:ext>
            </a:extLst>
          </p:cNvPr>
          <p:cNvSpPr/>
          <p:nvPr/>
        </p:nvSpPr>
        <p:spPr>
          <a:xfrm>
            <a:off x="1600200" y="5193113"/>
            <a:ext cx="381000" cy="377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30A2D3-CB82-CA21-6E6E-82D5A0798827}"/>
              </a:ext>
            </a:extLst>
          </p:cNvPr>
          <p:cNvSpPr/>
          <p:nvPr/>
        </p:nvSpPr>
        <p:spPr>
          <a:xfrm>
            <a:off x="1600200" y="5995274"/>
            <a:ext cx="381000" cy="377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E633C-17F6-56E2-46DA-E0737A7C2303}"/>
              </a:ext>
            </a:extLst>
          </p:cNvPr>
          <p:cNvSpPr txBox="1"/>
          <p:nvPr/>
        </p:nvSpPr>
        <p:spPr>
          <a:xfrm>
            <a:off x="2286000" y="5992571"/>
            <a:ext cx="504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Interested in </a:t>
            </a:r>
            <a:r>
              <a:rPr lang="en-US" b="1" dirty="0"/>
              <a:t>practical as well as theoretical </a:t>
            </a:r>
            <a:r>
              <a:rPr lang="en-US" dirty="0"/>
              <a:t>aspects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6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  <a:r>
              <a:rPr lang="en-US" sz="3200" b="1" dirty="0"/>
              <a:t>: </a:t>
            </a:r>
            <a:r>
              <a:rPr lang="en-US" sz="3200" b="1" dirty="0">
                <a:solidFill>
                  <a:srgbClr val="7030A0"/>
                </a:solidFill>
              </a:rPr>
              <a:t>Exact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Theorem**</a:t>
                </a:r>
                <a:r>
                  <a:rPr lang="en-US" sz="1800" dirty="0"/>
                  <a:t>: Every deterministic algorithm for exact median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must perform at least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comparisons in the worst case.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 There is a randomized Las Vegas algorithm that computes exact median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and performs only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𝑜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comparisons on expectation.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**</a:t>
                </a:r>
                <a:r>
                  <a:rPr lang="en-US" sz="1800" dirty="0" err="1"/>
                  <a:t>Dorit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Dor</a:t>
                </a:r>
                <a:r>
                  <a:rPr lang="en-US" sz="1800" dirty="0"/>
                  <a:t>, Uri </a:t>
                </a:r>
                <a:r>
                  <a:rPr lang="en-US" sz="1800" dirty="0" err="1"/>
                  <a:t>Zwick</a:t>
                </a:r>
                <a:r>
                  <a:rPr lang="en-US" sz="1800" dirty="0"/>
                  <a:t>:</a:t>
                </a:r>
                <a:br>
                  <a:rPr lang="en-US" sz="1800" dirty="0"/>
                </a:br>
                <a:r>
                  <a:rPr lang="en-US" sz="1800" b="1" dirty="0"/>
                  <a:t>On Lower Bounds for Selecting the Median.</a:t>
                </a:r>
                <a:r>
                  <a:rPr lang="en-US" sz="1800" dirty="0"/>
                  <a:t> </a:t>
                </a:r>
              </a:p>
              <a:p>
                <a:pPr marL="0" indent="0">
                  <a:buNone/>
                </a:pPr>
                <a:r>
                  <a:rPr lang="en-US" sz="1800" dirty="0">
                    <a:hlinkClick r:id="rId2"/>
                  </a:rPr>
                  <a:t>SIAM J. Discrete Math. 14(3)</a:t>
                </a:r>
                <a:r>
                  <a:rPr lang="en-US" sz="1800" dirty="0"/>
                  <a:t>: 312-325 (2001)</a:t>
                </a:r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FF594F-F328-99E7-1B0F-6CDE56F077DE}"/>
              </a:ext>
            </a:extLst>
          </p:cNvPr>
          <p:cNvSpPr/>
          <p:nvPr/>
        </p:nvSpPr>
        <p:spPr>
          <a:xfrm>
            <a:off x="3962400" y="152400"/>
            <a:ext cx="381000" cy="377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</a:rPr>
              <a:t>          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43000" y="609600"/>
            <a:ext cx="259179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5129" y="5747266"/>
            <a:ext cx="68737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only of the </a:t>
            </a:r>
            <a:r>
              <a:rPr lang="en-US" b="1" u="sng" dirty="0"/>
              <a:t>input</a:t>
            </a:r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8296" y="5659398"/>
            <a:ext cx="2584704" cy="5128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6800" y="5638800"/>
            <a:ext cx="3118104" cy="5128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points in plane.</a:t>
                </a:r>
              </a:p>
              <a:p>
                <a:r>
                  <a:rPr lang="en-US" sz="2000" dirty="0"/>
                  <a:t>We select a </a:t>
                </a:r>
                <a:r>
                  <a:rPr lang="en-US" sz="2000" b="1" dirty="0"/>
                  <a:t>random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sample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 points. 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be the </a:t>
                </a:r>
                <a:r>
                  <a:rPr lang="en-US" sz="2000" b="1" dirty="0"/>
                  <a:t>smallest enclosing circle </a:t>
                </a:r>
                <a:r>
                  <a:rPr lang="en-US" sz="2000" dirty="0"/>
                  <a:t>of </a:t>
                </a:r>
                <a:r>
                  <a:rPr lang="en-US" sz="2000" dirty="0">
                    <a:solidFill>
                      <a:srgbClr val="006C31"/>
                    </a:solidFill>
                  </a:rPr>
                  <a:t>sampled</a:t>
                </a:r>
                <a:r>
                  <a:rPr lang="en-US" sz="2000" dirty="0"/>
                  <a:t> points.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:r>
                  <a:rPr lang="en-US" sz="2000" b="1" dirty="0"/>
                  <a:t>worst case no. </a:t>
                </a:r>
                <a:r>
                  <a:rPr lang="en-US" sz="2000" dirty="0"/>
                  <a:t>of </a:t>
                </a:r>
                <a:r>
                  <a:rPr lang="en-US" sz="2000" dirty="0" err="1"/>
                  <a:t>unsampled</a:t>
                </a:r>
                <a:r>
                  <a:rPr lang="en-US" sz="2000" dirty="0"/>
                  <a:t> points lying outside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 </a:t>
                </a:r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:r>
                  <a:rPr lang="en-US" sz="2000" b="1" dirty="0"/>
                  <a:t>expected</a:t>
                </a:r>
                <a:r>
                  <a:rPr lang="en-US" sz="2000" dirty="0"/>
                  <a:t> </a:t>
                </a:r>
                <a:r>
                  <a:rPr lang="en-US" sz="2000" b="1" dirty="0"/>
                  <a:t>no.</a:t>
                </a:r>
                <a:r>
                  <a:rPr lang="en-US" sz="2000" dirty="0"/>
                  <a:t> of </a:t>
                </a:r>
                <a:r>
                  <a:rPr lang="en-US" sz="2000" dirty="0" err="1"/>
                  <a:t>unsampled</a:t>
                </a:r>
                <a:r>
                  <a:rPr lang="en-US" sz="2000" dirty="0"/>
                  <a:t> points lying outside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 </a:t>
                </a:r>
                <a:r>
                  <a:rPr lang="en-US" sz="2000" b="1" dirty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850" y="2667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3810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67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245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10001" y="2590800"/>
            <a:ext cx="1601893" cy="1447800"/>
            <a:chOff x="4219575" y="2895600"/>
            <a:chExt cx="1454771" cy="1066800"/>
          </a:xfrm>
        </p:grpSpPr>
        <p:sp>
          <p:nvSpPr>
            <p:cNvPr id="29" name="Oval 28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96001" y="3690261"/>
              <a:ext cx="278345" cy="27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430287" y="4495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0" y="53340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86400" y="4876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458200" y="4874012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874012"/>
                <a:ext cx="61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8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65382" y="5248920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382" y="5248920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000" t="-8197" r="-1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itle 1">
            <a:extLst>
              <a:ext uri="{FF2B5EF4-FFF2-40B4-BE49-F238E27FC236}">
                <a16:creationId xmlns:a16="http://schemas.microsoft.com/office/drawing/2014/main" id="{8CEFB8B0-8A0B-1C03-8275-78130280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: </a:t>
            </a:r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</a:p>
        </p:txBody>
      </p:sp>
    </p:spTree>
    <p:extLst>
      <p:ext uri="{BB962C8B-B14F-4D97-AF65-F5344CB8AC3E}">
        <p14:creationId xmlns:p14="http://schemas.microsoft.com/office/powerpoint/2010/main" val="367901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: </a:t>
            </a:r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Problem definition: </a:t>
                </a: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points in a plane,</a:t>
                </a:r>
              </a:p>
              <a:p>
                <a:pPr marL="0" indent="0">
                  <a:buNone/>
                </a:pPr>
                <a:r>
                  <a:rPr lang="en-US" sz="1800" dirty="0"/>
                  <a:t> compute the smallest radius circle that encloses all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point.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Applications: </a:t>
                </a:r>
                <a:r>
                  <a:rPr lang="en-US" sz="1800" dirty="0"/>
                  <a:t>Facility location problem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Best deterministic algorithm : [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Megiddo, 1983</a:t>
                </a:r>
                <a:r>
                  <a:rPr lang="en-US" sz="2000" b="1" dirty="0"/>
                  <a:t>] 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800" dirty="0"/>
                  <a:t> </a:t>
                </a:r>
                <a:r>
                  <a:rPr lang="en-US" sz="1800" b="1" dirty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complexity,  too </a:t>
                </a:r>
                <a:r>
                  <a:rPr lang="en-US" sz="1800" b="1" dirty="0"/>
                  <a:t>complex</a:t>
                </a:r>
                <a:r>
                  <a:rPr lang="en-US" sz="1800" dirty="0"/>
                  <a:t>, uses </a:t>
                </a:r>
                <a:r>
                  <a:rPr lang="en-US" sz="1800" b="1" dirty="0"/>
                  <a:t>advanced geometry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Las Vegas</a:t>
                </a:r>
                <a:r>
                  <a:rPr lang="en-US" sz="2000" b="1" dirty="0"/>
                  <a:t> algorithm: [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Welzl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1991</a:t>
                </a:r>
                <a:r>
                  <a:rPr lang="en-US" sz="2000" b="1" dirty="0"/>
                  <a:t>]</a:t>
                </a:r>
              </a:p>
              <a:p>
                <a:r>
                  <a:rPr lang="en-US" sz="1800" b="1" dirty="0"/>
                  <a:t>Average 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complexity,  too </a:t>
                </a:r>
                <a:r>
                  <a:rPr lang="en-US" sz="1800" b="1" dirty="0"/>
                  <a:t>simple</a:t>
                </a:r>
                <a:r>
                  <a:rPr lang="en-US" sz="1800" dirty="0"/>
                  <a:t>, uses </a:t>
                </a:r>
                <a:r>
                  <a:rPr lang="en-US" sz="1800" b="1" dirty="0"/>
                  <a:t>elementary geometry  </a:t>
                </a:r>
              </a:p>
              <a:p>
                <a:endParaRPr lang="en-US" sz="1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981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2133600"/>
            <a:ext cx="1600200" cy="1447800"/>
            <a:chOff x="3657600" y="2133600"/>
            <a:chExt cx="1600200" cy="1447800"/>
          </a:xfrm>
        </p:grpSpPr>
        <p:sp>
          <p:nvSpPr>
            <p:cNvPr id="6" name="Oval 5"/>
            <p:cNvSpPr/>
            <p:nvPr/>
          </p:nvSpPr>
          <p:spPr>
            <a:xfrm>
              <a:off x="3657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1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2971800" y="4572000"/>
            <a:ext cx="1333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67200" y="4572000"/>
            <a:ext cx="2590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24600" y="2250977"/>
                <a:ext cx="2379562" cy="3748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Simple exercise :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50977"/>
                <a:ext cx="2379562" cy="374846"/>
              </a:xfrm>
              <a:prstGeom prst="rect">
                <a:avLst/>
              </a:prstGeom>
              <a:blipFill rotWithShape="1">
                <a:blip r:embed="rId3"/>
                <a:stretch>
                  <a:fillRect l="-2041" t="-4688" r="-2296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2408440E-FAB8-FE76-27E6-69F18122A64B}"/>
              </a:ext>
            </a:extLst>
          </p:cNvPr>
          <p:cNvSpPr/>
          <p:nvPr/>
        </p:nvSpPr>
        <p:spPr>
          <a:xfrm>
            <a:off x="4276725" y="183683"/>
            <a:ext cx="381000" cy="377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5" grpId="0" animBg="1"/>
      <p:bldP spid="20" grpId="0" animBg="1"/>
      <p:bldP spid="21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: </a:t>
            </a:r>
            <a:r>
              <a:rPr lang="en-US" sz="3600" b="1" dirty="0">
                <a:solidFill>
                  <a:srgbClr val="7030A0"/>
                </a:solidFill>
              </a:rPr>
              <a:t>minimum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Problem definition: </a:t>
                </a:r>
                <a:r>
                  <a:rPr lang="en-US" sz="1800" dirty="0"/>
                  <a:t>Given a connected graph </a:t>
                </a:r>
                <a:r>
                  <a:rPr lang="en-US" sz="1800" b="1" dirty="0"/>
                  <a:t>G</a:t>
                </a:r>
                <a:r>
                  <a:rPr lang="en-US" sz="1800" dirty="0"/>
                  <a:t>=(</a:t>
                </a:r>
                <a:r>
                  <a:rPr lang="en-US" sz="1800" b="1" dirty="0"/>
                  <a:t>V</a:t>
                </a:r>
                <a:r>
                  <a:rPr lang="en-US" sz="1800" dirty="0"/>
                  <a:t>,</a:t>
                </a:r>
                <a:r>
                  <a:rPr lang="en-US" sz="1800" b="1" dirty="0"/>
                  <a:t>E</a:t>
                </a:r>
                <a:r>
                  <a:rPr lang="en-US" sz="1800" dirty="0"/>
                  <a:t>) 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/>
                  <a:t> vertices and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</a:t>
                </a:r>
                <a:r>
                  <a:rPr lang="en-US" sz="1800" dirty="0"/>
                  <a:t> edges, compute the smallest set of edges whose removal will make G disconnected.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Deterministic algorithm : [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Stoer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Wagner, 1997</a:t>
                </a:r>
                <a:r>
                  <a:rPr lang="en-US" sz="2000" b="1" dirty="0"/>
                  <a:t>] 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800" dirty="0"/>
                  <a:t> </a:t>
                </a:r>
                <a:r>
                  <a:rPr lang="en-US" sz="1800" b="1" dirty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complexity.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Monte Carlo</a:t>
                </a:r>
                <a:r>
                  <a:rPr lang="en-US" sz="2000" b="1" dirty="0"/>
                  <a:t> algorithm: [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Karger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1993</a:t>
                </a:r>
                <a:r>
                  <a:rPr lang="en-US" sz="2000" b="1" dirty="0"/>
                  <a:t>]</a:t>
                </a:r>
              </a:p>
              <a:p>
                <a:r>
                  <a:rPr lang="en-US" sz="1800" b="1" dirty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log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complexity. </a:t>
                </a:r>
              </a:p>
              <a:p>
                <a:r>
                  <a:rPr lang="en-US" sz="1800" dirty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1800" b="1" dirty="0"/>
                  <a:t> 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 that we desire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Deterministic algorithm: [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Thorup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and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Kawarabayashi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, 2015</a:t>
                </a:r>
                <a:r>
                  <a:rPr lang="en-US" sz="1800" b="1" dirty="0"/>
                  <a:t>]</a:t>
                </a:r>
              </a:p>
              <a:p>
                <a:r>
                  <a:rPr lang="en-US" sz="1600" b="1" dirty="0"/>
                  <a:t>O(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𝐥𝐨</m:t>
                    </m:r>
                    <m:sSup>
                      <m:sSup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16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</a:t>
                </a:r>
                <a:r>
                  <a:rPr lang="en-US" sz="1600" dirty="0"/>
                  <a:t> time complexity. 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741"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912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1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3"/>
            <a:endCxn id="12" idx="0"/>
          </p:cNvCxnSpPr>
          <p:nvPr/>
        </p:nvCxnSpPr>
        <p:spPr>
          <a:xfrm flipH="1">
            <a:off x="3086100" y="2503441"/>
            <a:ext cx="582659" cy="39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0"/>
            <a:endCxn id="11" idx="7"/>
          </p:cNvCxnSpPr>
          <p:nvPr/>
        </p:nvCxnSpPr>
        <p:spPr>
          <a:xfrm flipH="1">
            <a:off x="4332241" y="2743200"/>
            <a:ext cx="49259" cy="7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6" idx="7"/>
          </p:cNvCxnSpPr>
          <p:nvPr/>
        </p:nvCxnSpPr>
        <p:spPr>
          <a:xfrm flipV="1">
            <a:off x="3543300" y="2449559"/>
            <a:ext cx="179341" cy="113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  <a:endCxn id="17" idx="1"/>
          </p:cNvCxnSpPr>
          <p:nvPr/>
        </p:nvCxnSpPr>
        <p:spPr>
          <a:xfrm>
            <a:off x="3733800" y="2476500"/>
            <a:ext cx="620759" cy="27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9" idx="1"/>
          </p:cNvCxnSpPr>
          <p:nvPr/>
        </p:nvCxnSpPr>
        <p:spPr>
          <a:xfrm>
            <a:off x="3086100" y="2895600"/>
            <a:ext cx="430259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  <a:endCxn id="11" idx="0"/>
          </p:cNvCxnSpPr>
          <p:nvPr/>
        </p:nvCxnSpPr>
        <p:spPr>
          <a:xfrm flipV="1">
            <a:off x="3543300" y="3505200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11" idx="4"/>
          </p:cNvCxnSpPr>
          <p:nvPr/>
        </p:nvCxnSpPr>
        <p:spPr>
          <a:xfrm>
            <a:off x="3722641" y="2503441"/>
            <a:ext cx="582659" cy="107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1"/>
            <a:endCxn id="9" idx="0"/>
          </p:cNvCxnSpPr>
          <p:nvPr/>
        </p:nvCxnSpPr>
        <p:spPr>
          <a:xfrm flipH="1">
            <a:off x="3543300" y="2754359"/>
            <a:ext cx="811259" cy="82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2"/>
            <a:endCxn id="17" idx="0"/>
          </p:cNvCxnSpPr>
          <p:nvPr/>
        </p:nvCxnSpPr>
        <p:spPr>
          <a:xfrm flipV="1">
            <a:off x="3048000" y="2743200"/>
            <a:ext cx="13335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0"/>
            <a:endCxn id="11" idx="0"/>
          </p:cNvCxnSpPr>
          <p:nvPr/>
        </p:nvCxnSpPr>
        <p:spPr>
          <a:xfrm>
            <a:off x="3086100" y="2895600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0"/>
          </p:cNvCxnSpPr>
          <p:nvPr/>
        </p:nvCxnSpPr>
        <p:spPr>
          <a:xfrm>
            <a:off x="5219700" y="2743200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6"/>
            <a:endCxn id="15" idx="6"/>
          </p:cNvCxnSpPr>
          <p:nvPr/>
        </p:nvCxnSpPr>
        <p:spPr>
          <a:xfrm>
            <a:off x="5867400" y="27813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0"/>
            <a:endCxn id="13" idx="7"/>
          </p:cNvCxnSpPr>
          <p:nvPr/>
        </p:nvCxnSpPr>
        <p:spPr>
          <a:xfrm>
            <a:off x="5219700" y="2743200"/>
            <a:ext cx="26941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0"/>
            <a:endCxn id="15" idx="6"/>
          </p:cNvCxnSpPr>
          <p:nvPr/>
        </p:nvCxnSpPr>
        <p:spPr>
          <a:xfrm>
            <a:off x="5219700" y="3429000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0"/>
            <a:endCxn id="8" idx="0"/>
          </p:cNvCxnSpPr>
          <p:nvPr/>
        </p:nvCxnSpPr>
        <p:spPr>
          <a:xfrm>
            <a:off x="4381500" y="2743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6"/>
            <a:endCxn id="13" idx="7"/>
          </p:cNvCxnSpPr>
          <p:nvPr/>
        </p:nvCxnSpPr>
        <p:spPr>
          <a:xfrm flipV="1">
            <a:off x="4343400" y="3440159"/>
            <a:ext cx="903241" cy="10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7"/>
            <a:endCxn id="16" idx="1"/>
          </p:cNvCxnSpPr>
          <p:nvPr/>
        </p:nvCxnSpPr>
        <p:spPr>
          <a:xfrm flipV="1">
            <a:off x="5246641" y="2754359"/>
            <a:ext cx="55571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  <a:endCxn id="15" idx="3"/>
          </p:cNvCxnSpPr>
          <p:nvPr/>
        </p:nvCxnSpPr>
        <p:spPr>
          <a:xfrm>
            <a:off x="5219700" y="2743200"/>
            <a:ext cx="582659" cy="75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95020" y="2476500"/>
            <a:ext cx="5580" cy="1257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A0C479F-CB88-69E4-1CE3-64846CD7DE3E}"/>
              </a:ext>
            </a:extLst>
          </p:cNvPr>
          <p:cNvSpPr/>
          <p:nvPr/>
        </p:nvSpPr>
        <p:spPr>
          <a:xfrm>
            <a:off x="4000500" y="209597"/>
            <a:ext cx="381000" cy="377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4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Problem definition: </a:t>
                </a:r>
                <a:r>
                  <a:rPr lang="en-US" sz="1800" dirty="0"/>
                  <a:t>Given 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bit integer, determine if it is prime.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Applications: </a:t>
                </a:r>
              </a:p>
              <a:p>
                <a:r>
                  <a:rPr lang="en-US" sz="1800" b="1" dirty="0">
                    <a:solidFill>
                      <a:srgbClr val="002060"/>
                    </a:solidFill>
                  </a:rPr>
                  <a:t>RSA-cryptosystem,</a:t>
                </a:r>
              </a:p>
              <a:p>
                <a:r>
                  <a:rPr lang="en-US" sz="1800" b="1" dirty="0">
                    <a:solidFill>
                      <a:srgbClr val="002060"/>
                    </a:solidFill>
                  </a:rPr>
                  <a:t>Algebraic algorithms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Best deterministic algorithm : [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Agrawal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Kayal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and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Saxena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, 2002</a:t>
                </a:r>
                <a:r>
                  <a:rPr lang="en-US" sz="1800" b="1" dirty="0"/>
                  <a:t>] </a:t>
                </a:r>
                <a:endParaRPr lang="en-US" sz="1600" dirty="0">
                  <a:solidFill>
                    <a:srgbClr val="002060"/>
                  </a:solidFill>
                </a:endParaRPr>
              </a:p>
              <a:p>
                <a:r>
                  <a:rPr lang="en-US" sz="1600" dirty="0"/>
                  <a:t> </a:t>
                </a:r>
                <a:r>
                  <a:rPr lang="en-US" sz="1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)</a:t>
                </a:r>
                <a:r>
                  <a:rPr lang="en-US" sz="1600" dirty="0"/>
                  <a:t> time complexity.</a:t>
                </a:r>
                <a:r>
                  <a:rPr lang="en-US" sz="16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Randomized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Monte Carlo </a:t>
                </a:r>
                <a:r>
                  <a:rPr lang="en-US" sz="1800" b="1" dirty="0"/>
                  <a:t>algorithm: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Rabin, 1980</a:t>
                </a:r>
                <a:r>
                  <a:rPr lang="en-US" sz="1800" b="1" dirty="0"/>
                  <a:t>]</a:t>
                </a:r>
              </a:p>
              <a:p>
                <a:r>
                  <a:rPr lang="en-US" sz="1600" b="1" dirty="0"/>
                  <a:t>O(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)</a:t>
                </a:r>
                <a:r>
                  <a:rPr lang="en-US" sz="1600" dirty="0"/>
                  <a:t> time complexity. </a:t>
                </a:r>
              </a:p>
              <a:p>
                <a:r>
                  <a:rPr lang="en-US" sz="1600" dirty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600" b="1" dirty="0"/>
                  <a:t> for any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/>
                  <a:t> that we desire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this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90C0B9E-2D38-586D-2503-3EE14B5A6724}"/>
              </a:ext>
            </a:extLst>
          </p:cNvPr>
          <p:cNvSpPr/>
          <p:nvPr/>
        </p:nvSpPr>
        <p:spPr>
          <a:xfrm>
            <a:off x="4236267" y="92075"/>
            <a:ext cx="381000" cy="377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7B4A-50C8-4071-C394-B10FC5B5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5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Small world phenomenon</a:t>
            </a:r>
            <a:endParaRPr lang="en-IN" sz="3600" dirty="0"/>
          </a:p>
        </p:txBody>
      </p:sp>
      <p:pic>
        <p:nvPicPr>
          <p:cNvPr id="9" name="Content Placeholder 8" descr="A screenshot of a game&#10;&#10;Description automatically generated">
            <a:extLst>
              <a:ext uri="{FF2B5EF4-FFF2-40B4-BE49-F238E27FC236}">
                <a16:creationId xmlns:a16="http://schemas.microsoft.com/office/drawing/2014/main" id="{3FC8DB35-3DC5-F79B-7FCE-9E697BA11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2286000"/>
            <a:ext cx="603461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FFEBF-CEB6-946C-27CA-170EF012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B0001-F44B-65A8-5B0B-C600329B386F}"/>
                  </a:ext>
                </a:extLst>
              </p:cNvPr>
              <p:cNvSpPr txBox="1"/>
              <p:nvPr/>
            </p:nvSpPr>
            <p:spPr>
              <a:xfrm>
                <a:off x="914400" y="1417638"/>
                <a:ext cx="7349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Any two persons in the world are connected by a chain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r>
                  <a:rPr lang="en-IN" dirty="0"/>
                  <a:t>acquaintances</a:t>
                </a:r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B0001-F44B-65A8-5B0B-C600329B3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17638"/>
                <a:ext cx="7349833" cy="369332"/>
              </a:xfrm>
              <a:prstGeom prst="rect">
                <a:avLst/>
              </a:prstGeom>
              <a:blipFill>
                <a:blip r:embed="rId3"/>
                <a:stretch>
                  <a:fillRect l="-6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14F5F95-FB60-54AD-A327-27B5C7D17FB9}"/>
              </a:ext>
            </a:extLst>
          </p:cNvPr>
          <p:cNvSpPr/>
          <p:nvPr/>
        </p:nvSpPr>
        <p:spPr>
          <a:xfrm>
            <a:off x="4343400" y="81480"/>
            <a:ext cx="381000" cy="377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48BC-BDD7-B456-9B78-827FD649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Example </a:t>
            </a:r>
            <a:r>
              <a:rPr lang="en-US" sz="4400" b="1" dirty="0">
                <a:solidFill>
                  <a:srgbClr val="0070C0"/>
                </a:solidFill>
              </a:rPr>
              <a:t>6</a:t>
            </a:r>
            <a:r>
              <a:rPr lang="en-US" sz="4400" b="1" dirty="0"/>
              <a:t>: </a:t>
            </a:r>
            <a:br>
              <a:rPr lang="en-US" sz="4400" b="1" dirty="0"/>
            </a:br>
            <a:r>
              <a:rPr lang="en-US" b="1" dirty="0">
                <a:solidFill>
                  <a:srgbClr val="7030A0"/>
                </a:solidFill>
              </a:rPr>
              <a:t>Generating a random structure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0CBE2-9F4E-654A-5922-F7006D7F4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fair coin </a:t>
                </a:r>
                <a:r>
                  <a:rPr lang="en-US" sz="2000" dirty="0">
                    <a:sym typeface="Wingdings" panose="05000000000000000000" pitchFamily="2" charset="2"/>
                  </a:rPr>
                  <a:t> a random bit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Algorithm to generate a uniformly random number from 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Algorithm to generate a uniformly random permutation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objects.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Algorithm to generate a uniformly random spanning tree of a given graph 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Ponder over these results, especially the last one.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0CBE2-9F4E-654A-5922-F7006D7F4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800" r="-509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B99E-226B-AC3A-9E6E-6C302836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706893-0420-AB92-7E74-3C32C4EB0255}"/>
                  </a:ext>
                </a:extLst>
              </p:cNvPr>
              <p:cNvSpPr txBox="1"/>
              <p:nvPr/>
            </p:nvSpPr>
            <p:spPr>
              <a:xfrm>
                <a:off x="2913501" y="4343400"/>
                <a:ext cx="442948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random bits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706893-0420-AB92-7E74-3C32C4EB0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01" y="4343400"/>
                <a:ext cx="4429482" cy="369332"/>
              </a:xfrm>
              <a:prstGeom prst="rect">
                <a:avLst/>
              </a:prstGeom>
              <a:blipFill>
                <a:blip r:embed="rId3"/>
                <a:stretch>
                  <a:fillRect t="-10000" r="-2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C278F-8CAC-A129-ECE8-06A270DAF622}"/>
                  </a:ext>
                </a:extLst>
              </p:cNvPr>
              <p:cNvSpPr txBox="1"/>
              <p:nvPr/>
            </p:nvSpPr>
            <p:spPr>
              <a:xfrm>
                <a:off x="2913501" y="3244334"/>
                <a:ext cx="402873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random bits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C278F-8CAC-A129-ECE8-06A270DAF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01" y="3244334"/>
                <a:ext cx="4028732" cy="369332"/>
              </a:xfrm>
              <a:prstGeom prst="rect">
                <a:avLst/>
              </a:prstGeom>
              <a:blipFill>
                <a:blip r:embed="rId4"/>
                <a:stretch>
                  <a:fillRect t="-8197" r="-6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B89A015-9924-8AAB-6480-A880D47B54E1}"/>
              </a:ext>
            </a:extLst>
          </p:cNvPr>
          <p:cNvSpPr txBox="1"/>
          <p:nvPr/>
        </p:nvSpPr>
        <p:spPr>
          <a:xfrm>
            <a:off x="1801017" y="5442466"/>
            <a:ext cx="66544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polynomial time algorithm with polynomial number of random bits.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18C5B3-A5FC-9CBE-B802-2C13737DF6FC}"/>
              </a:ext>
            </a:extLst>
          </p:cNvPr>
          <p:cNvSpPr/>
          <p:nvPr/>
        </p:nvSpPr>
        <p:spPr>
          <a:xfrm>
            <a:off x="4381500" y="40088"/>
            <a:ext cx="381000" cy="377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7</a:t>
            </a:r>
            <a:r>
              <a:rPr lang="en-US" b="1" dirty="0">
                <a:solidFill>
                  <a:srgbClr val="7030A0"/>
                </a:solidFill>
              </a:rPr>
              <a:t>: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Hashing with worst case guarantee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b="0" dirty="0"/>
                  <a:t> called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Examples: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Build a data structure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support the search query 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    for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14478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0877" y="1517063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2660" y="33528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2672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42672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4724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7</a:t>
            </a:r>
            <a:r>
              <a:rPr lang="en-US" b="1" dirty="0">
                <a:solidFill>
                  <a:srgbClr val="7030A0"/>
                </a:solidFill>
              </a:rPr>
              <a:t>: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Hashing with worst case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</a:rPr>
              <a:t>Practical solution with no worst case guarantees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Query</a:t>
                          </a:r>
                          <a:r>
                            <a:rPr lang="en-US" b="1" baseline="0" dirty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Space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Static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Dynamic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/>
                            <a:t>-</a:t>
                          </a:r>
                          <a:r>
                            <a:rPr lang="en-US" sz="1800" b="1" dirty="0"/>
                            <a:t>Black</a:t>
                          </a:r>
                          <a:r>
                            <a:rPr lang="en-US" sz="1800" dirty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Dynamic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938173"/>
                  </p:ext>
                </p:extLst>
              </p:nvPr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  <a:gridCol w="1752600"/>
                    <a:gridCol w="9906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4762" r="-2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04762" r="-1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104762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4762" r="-2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04762" r="-1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 smtClean="0"/>
                            <a:t>-</a:t>
                          </a:r>
                          <a:r>
                            <a:rPr lang="en-US" sz="1800" b="1" dirty="0" smtClean="0"/>
                            <a:t>Black</a:t>
                          </a:r>
                          <a:r>
                            <a:rPr lang="en-US" sz="1800" dirty="0" smtClean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204762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4762" r="-2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4762" r="-1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447800" y="24384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4384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24384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362200"/>
            <a:ext cx="53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30480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30480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30480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3048000"/>
            <a:ext cx="53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37338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37338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37338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0" t="-8333" r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733800" y="4745185"/>
            <a:ext cx="4038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81400" y="5334000"/>
            <a:ext cx="9476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Hashing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48600" y="2438400"/>
            <a:ext cx="12954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Makes use of </a:t>
            </a:r>
            <a:r>
              <a:rPr lang="en-US" sz="1400" b="1" dirty="0">
                <a:solidFill>
                  <a:srgbClr val="0070C0"/>
                </a:solidFill>
              </a:rPr>
              <a:t>comparison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as the basic 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4327" y="3777734"/>
            <a:ext cx="122155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Impractical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467602" y="2585720"/>
            <a:ext cx="380998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67604" y="3347720"/>
            <a:ext cx="3809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95" y="5988907"/>
            <a:ext cx="1414505" cy="78033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2" name="Rounded Rectangle 31"/>
          <p:cNvSpPr/>
          <p:nvPr/>
        </p:nvSpPr>
        <p:spPr>
          <a:xfrm>
            <a:off x="7010399" y="5105400"/>
            <a:ext cx="2057401" cy="683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Makes use of fast </a:t>
            </a:r>
            <a:r>
              <a:rPr lang="en-US" sz="1400" b="1" dirty="0" err="1">
                <a:solidFill>
                  <a:srgbClr val="0070C0"/>
                </a:solidFill>
              </a:rPr>
              <a:t>arithmietic</a:t>
            </a:r>
            <a:r>
              <a:rPr lang="en-US" sz="1400" b="1" dirty="0">
                <a:solidFill>
                  <a:srgbClr val="0070C0"/>
                </a:solidFill>
              </a:rPr>
              <a:t> operations </a:t>
            </a:r>
            <a:r>
              <a:rPr lang="en-US" sz="1400" b="1" dirty="0">
                <a:solidFill>
                  <a:schemeClr val="tx1"/>
                </a:solidFill>
              </a:rPr>
              <a:t>on integers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29095" y="5518666"/>
            <a:ext cx="24813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12997" y="6122170"/>
            <a:ext cx="297241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Few cycles for an arithmetic operation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05629" y="6194408"/>
            <a:ext cx="47577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62F46-23FA-6310-EE28-AC58F9749941}"/>
                  </a:ext>
                </a:extLst>
              </p:cNvPr>
              <p:cNvSpPr txBox="1"/>
              <p:nvPr/>
            </p:nvSpPr>
            <p:spPr>
              <a:xfrm>
                <a:off x="6649166" y="3701026"/>
                <a:ext cx="6462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62F46-23FA-6310-EE28-AC58F974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66" y="3701026"/>
                <a:ext cx="646267" cy="369332"/>
              </a:xfrm>
              <a:prstGeom prst="rect">
                <a:avLst/>
              </a:prstGeom>
              <a:blipFill>
                <a:blip r:embed="rId5"/>
                <a:stretch>
                  <a:fillRect l="-8491" t="-8197" r="-660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9620D5-FDDA-CB0D-FC46-A903E8797F89}"/>
              </a:ext>
            </a:extLst>
          </p:cNvPr>
          <p:cNvSpPr/>
          <p:nvPr/>
        </p:nvSpPr>
        <p:spPr>
          <a:xfrm>
            <a:off x="3657600" y="939800"/>
            <a:ext cx="4727814" cy="503238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16EAC8-F864-B5FA-0DEE-85324174FA56}"/>
              </a:ext>
            </a:extLst>
          </p:cNvPr>
          <p:cNvSpPr/>
          <p:nvPr/>
        </p:nvSpPr>
        <p:spPr>
          <a:xfrm>
            <a:off x="4038600" y="75205"/>
            <a:ext cx="381000" cy="377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  <p:bldP spid="5" grpId="0" animBg="1"/>
      <p:bldP spid="6" grpId="0" animBg="1"/>
      <p:bldP spid="6" grpId="1" animBg="1"/>
      <p:bldP spid="32" grpId="0" animBg="1"/>
      <p:bldP spid="37" grpId="0" animBg="1"/>
      <p:bldP spid="38" grpId="0" animBg="1"/>
      <p:bldP spid="18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8</a:t>
            </a:r>
            <a:r>
              <a:rPr lang="en-US" sz="3600" b="1" dirty="0">
                <a:solidFill>
                  <a:srgbClr val="7030A0"/>
                </a:solidFill>
              </a:rPr>
              <a:t>: 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can be reported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</a:t>
                </a:r>
              </a:p>
              <a:p>
                <a:r>
                  <a:rPr lang="en-US" sz="2000" dirty="0"/>
                  <a:t>Shortest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can be reported in optimal 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Results known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size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	(Distance matrix and Witness matrix)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preprocessing time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 from each vertex)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Current-state-of-the-art </a:t>
                </a:r>
                <a:r>
                  <a:rPr lang="en-US" sz="2000" b="1" dirty="0"/>
                  <a:t>RAM</a:t>
                </a:r>
                <a:r>
                  <a:rPr lang="en-US" sz="2000" dirty="0"/>
                  <a:t> size: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8</a:t>
                </a:r>
                <a:r>
                  <a:rPr lang="en-US" sz="2000" dirty="0"/>
                  <a:t> GBs</a:t>
                </a:r>
              </a:p>
              <a:p>
                <a:pPr marL="0" indent="0">
                  <a:buNone/>
                </a:pPr>
                <a:r>
                  <a:rPr lang="en-US" sz="105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Can’t handle graphs with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vertices (with RAM size)  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741" t="-597" r="-1926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12954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</a:t>
            </a:r>
            <a:r>
              <a:rPr lang="en-US" sz="3600" b="1" u="sng" dirty="0">
                <a:solidFill>
                  <a:srgbClr val="7030A0"/>
                </a:solidFill>
              </a:rPr>
              <a:t>Approximate</a:t>
            </a:r>
            <a:r>
              <a:rPr lang="en-US" sz="3600" b="1" dirty="0">
                <a:solidFill>
                  <a:srgbClr val="7030A0"/>
                </a:solidFill>
              </a:rPr>
              <a:t> Shortest Paths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it reports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𝜹</m:t>
                        </m:r>
                      </m:e>
                    </m:acc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</m:acc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: stretch.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/>
                  <a:t> To achieve </a:t>
                </a:r>
              </a:p>
              <a:p>
                <a:r>
                  <a:rPr lang="en-US" sz="2000" dirty="0"/>
                  <a:t>Sub-quadratic space.</a:t>
                </a:r>
              </a:p>
              <a:p>
                <a:r>
                  <a:rPr lang="en-US" sz="2000" dirty="0"/>
                  <a:t>Sub-cubic preprocessing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query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Many elegant results have been invented for </a:t>
                </a:r>
                <a:r>
                  <a:rPr lang="en-US" sz="2000" b="1" u="sng" dirty="0"/>
                  <a:t>undirected graphs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638800"/>
            <a:ext cx="685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5715000" cy="571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truly magical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/>
                            <a:t>:</a:t>
                          </a:r>
                          <a:r>
                            <a:rPr lang="en-US" b="1" dirty="0"/>
                            <a:t>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Query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Preprocessing</a:t>
                          </a:r>
                          <a:r>
                            <a:rPr lang="en-US" b="1" baseline="0" dirty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299707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05520" y="3048000"/>
            <a:ext cx="5416066" cy="533400"/>
            <a:chOff x="2805520" y="3048000"/>
            <a:chExt cx="5416066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42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05520" y="3536347"/>
            <a:ext cx="5429946" cy="547306"/>
            <a:chOff x="2805520" y="3536347"/>
            <a:chExt cx="5429946" cy="54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742" b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03916" y="4068079"/>
            <a:ext cx="5625513" cy="505589"/>
            <a:chOff x="2803916" y="4068079"/>
            <a:chExt cx="5625513" cy="505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6180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28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2803916" y="1752600"/>
            <a:ext cx="3368284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Approximate Distance Oracles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0502" y="5257800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Mikkel</a:t>
            </a:r>
            <a:r>
              <a:rPr lang="en-US" b="1" dirty="0"/>
              <a:t> </a:t>
            </a:r>
            <a:r>
              <a:rPr lang="en-US" b="1" dirty="0" err="1"/>
              <a:t>Thorup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Uri </a:t>
            </a:r>
            <a:r>
              <a:rPr lang="en-US" b="1" dirty="0" err="1"/>
              <a:t>Zwick</a:t>
            </a:r>
            <a:r>
              <a:rPr lang="en-US" dirty="0"/>
              <a:t>:</a:t>
            </a:r>
          </a:p>
          <a:p>
            <a:r>
              <a:rPr lang="en-US" i="1" dirty="0"/>
              <a:t>Approximate Distance Oracles for graphs, </a:t>
            </a:r>
          </a:p>
          <a:p>
            <a:r>
              <a:rPr lang="en-US" b="1" dirty="0"/>
              <a:t>Journal of ACM </a:t>
            </a:r>
            <a:r>
              <a:rPr lang="en-US" dirty="0"/>
              <a:t>(4), </a:t>
            </a:r>
            <a:r>
              <a:rPr lang="en-US" b="1" dirty="0"/>
              <a:t>2005</a:t>
            </a:r>
            <a:r>
              <a:rPr lang="en-US" dirty="0"/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75E141-811F-E0E5-0783-5DC92FB885B5}"/>
              </a:ext>
            </a:extLst>
          </p:cNvPr>
          <p:cNvSpPr/>
          <p:nvPr/>
        </p:nvSpPr>
        <p:spPr>
          <a:xfrm>
            <a:off x="4038600" y="177250"/>
            <a:ext cx="381000" cy="377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21" grpId="0" animBg="1"/>
      <p:bldP spid="22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 descr="A banana with a black background&#10;&#10;Description automatically generated">
            <a:extLst>
              <a:ext uri="{FF2B5EF4-FFF2-40B4-BE49-F238E27FC236}">
                <a16:creationId xmlns:a16="http://schemas.microsoft.com/office/drawing/2014/main" id="{4B402BA3-9C55-2C9D-4F28-79128CA8C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06" y="4797459"/>
            <a:ext cx="270213" cy="2001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EB2FF-EFA9-1DA0-CC8E-0B79D67A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70B971-74BB-D8FD-23CF-784B1495D34F}"/>
              </a:ext>
            </a:extLst>
          </p:cNvPr>
          <p:cNvGrpSpPr/>
          <p:nvPr/>
        </p:nvGrpSpPr>
        <p:grpSpPr>
          <a:xfrm rot="16200000">
            <a:off x="2667000" y="2145631"/>
            <a:ext cx="2981027" cy="4919710"/>
            <a:chOff x="300252" y="678043"/>
            <a:chExt cx="2956190" cy="511502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DB2161-0DE8-126A-0527-69AF198D5B14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1437115" y="1215767"/>
              <a:ext cx="591515" cy="689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41D3AD-29D8-BDFF-1D36-AC8B0117751C}"/>
                </a:ext>
              </a:extLst>
            </p:cNvPr>
            <p:cNvSpPr/>
            <p:nvPr/>
          </p:nvSpPr>
          <p:spPr>
            <a:xfrm>
              <a:off x="1322193" y="1100845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EE5BD4-2113-A5D7-A030-6F308D040EE5}"/>
                </a:ext>
              </a:extLst>
            </p:cNvPr>
            <p:cNvSpPr/>
            <p:nvPr/>
          </p:nvSpPr>
          <p:spPr>
            <a:xfrm>
              <a:off x="1952957" y="1833908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46C38B-B9AF-03E7-D426-E68BC99F9374}"/>
                </a:ext>
              </a:extLst>
            </p:cNvPr>
            <p:cNvSpPr/>
            <p:nvPr/>
          </p:nvSpPr>
          <p:spPr>
            <a:xfrm>
              <a:off x="1212873" y="243840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2DA577-D3A5-9EB6-FC2E-2200594D6D1C}"/>
                </a:ext>
              </a:extLst>
            </p:cNvPr>
            <p:cNvCxnSpPr>
              <a:cxnSpLocks/>
              <a:stCxn id="9" idx="7"/>
              <a:endCxn id="8" idx="3"/>
            </p:cNvCxnSpPr>
            <p:nvPr/>
          </p:nvCxnSpPr>
          <p:spPr>
            <a:xfrm flipV="1">
              <a:off x="1327795" y="1948830"/>
              <a:ext cx="644880" cy="50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52F04A-BA1F-5DE5-9DED-6B1ABDCB361A}"/>
                </a:ext>
              </a:extLst>
            </p:cNvPr>
            <p:cNvCxnSpPr>
              <a:cxnSpLocks/>
              <a:stCxn id="12" idx="3"/>
              <a:endCxn id="8" idx="6"/>
            </p:cNvCxnSpPr>
            <p:nvPr/>
          </p:nvCxnSpPr>
          <p:spPr>
            <a:xfrm flipH="1">
              <a:off x="2087597" y="1551366"/>
              <a:ext cx="610553" cy="3498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DA0D9F-C59D-1553-DCC4-2B0B735BF228}"/>
                </a:ext>
              </a:extLst>
            </p:cNvPr>
            <p:cNvSpPr/>
            <p:nvPr/>
          </p:nvSpPr>
          <p:spPr>
            <a:xfrm>
              <a:off x="2678432" y="1436444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9DD4D6-B371-E42C-ADFD-3D0E36E1D0E9}"/>
                </a:ext>
              </a:extLst>
            </p:cNvPr>
            <p:cNvCxnSpPr>
              <a:cxnSpLocks/>
              <a:stCxn id="14" idx="1"/>
              <a:endCxn id="8" idx="5"/>
            </p:cNvCxnSpPr>
            <p:nvPr/>
          </p:nvCxnSpPr>
          <p:spPr>
            <a:xfrm flipH="1" flipV="1">
              <a:off x="2067879" y="1948830"/>
              <a:ext cx="473056" cy="698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218E7D-C763-A941-98E7-37E8D2B92C25}"/>
                </a:ext>
              </a:extLst>
            </p:cNvPr>
            <p:cNvSpPr/>
            <p:nvPr/>
          </p:nvSpPr>
          <p:spPr>
            <a:xfrm>
              <a:off x="2521217" y="2627225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B4D8AD-8B46-CFC2-51A2-77F95C85A28A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>
            <a:xfrm flipH="1">
              <a:off x="1867522" y="2742147"/>
              <a:ext cx="673413" cy="61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A8C157-51F1-E4F1-4281-93EAB8B7DEA0}"/>
                </a:ext>
              </a:extLst>
            </p:cNvPr>
            <p:cNvSpPr/>
            <p:nvPr/>
          </p:nvSpPr>
          <p:spPr>
            <a:xfrm>
              <a:off x="1752600" y="3333592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6A9C54-1E8D-102E-B322-21ABF29F2A7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95456" y="2203474"/>
              <a:ext cx="837135" cy="254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CEED67-4991-19CF-2886-AF332D15FB74}"/>
                </a:ext>
              </a:extLst>
            </p:cNvPr>
            <p:cNvSpPr/>
            <p:nvPr/>
          </p:nvSpPr>
          <p:spPr>
            <a:xfrm>
              <a:off x="300252" y="2104298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1E534-5D53-C96D-AFED-9EF2C5D1BE1A}"/>
                </a:ext>
              </a:extLst>
            </p:cNvPr>
            <p:cNvCxnSpPr>
              <a:cxnSpLocks/>
              <a:stCxn id="9" idx="4"/>
              <a:endCxn id="20" idx="7"/>
            </p:cNvCxnSpPr>
            <p:nvPr/>
          </p:nvCxnSpPr>
          <p:spPr>
            <a:xfrm flipH="1">
              <a:off x="949352" y="2573040"/>
              <a:ext cx="330841" cy="768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D0D1C0-FF2A-23AA-2D09-6A7F7A9FEC8C}"/>
                </a:ext>
              </a:extLst>
            </p:cNvPr>
            <p:cNvSpPr/>
            <p:nvPr/>
          </p:nvSpPr>
          <p:spPr>
            <a:xfrm>
              <a:off x="834430" y="3321671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9E24B3-0C92-879E-099E-C363E3C70FCB}"/>
                </a:ext>
              </a:extLst>
            </p:cNvPr>
            <p:cNvSpPr/>
            <p:nvPr/>
          </p:nvSpPr>
          <p:spPr>
            <a:xfrm>
              <a:off x="1621728" y="4265243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D3532F-DE4A-D5F8-CBB2-B7942AE5D8B9}"/>
                </a:ext>
              </a:extLst>
            </p:cNvPr>
            <p:cNvCxnSpPr>
              <a:cxnSpLocks/>
              <a:stCxn id="21" idx="0"/>
              <a:endCxn id="16" idx="4"/>
            </p:cNvCxnSpPr>
            <p:nvPr/>
          </p:nvCxnSpPr>
          <p:spPr>
            <a:xfrm flipV="1">
              <a:off x="1689048" y="3468232"/>
              <a:ext cx="130872" cy="797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76837C-8DC7-8DB9-38CC-02E969F1FBC3}"/>
                </a:ext>
              </a:extLst>
            </p:cNvPr>
            <p:cNvSpPr/>
            <p:nvPr/>
          </p:nvSpPr>
          <p:spPr>
            <a:xfrm>
              <a:off x="2521217" y="457200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C84FD7-9955-8AB8-8F5E-33A497828DDA}"/>
                </a:ext>
              </a:extLst>
            </p:cNvPr>
            <p:cNvCxnSpPr>
              <a:cxnSpLocks/>
              <a:stCxn id="21" idx="5"/>
              <a:endCxn id="23" idx="2"/>
            </p:cNvCxnSpPr>
            <p:nvPr/>
          </p:nvCxnSpPr>
          <p:spPr>
            <a:xfrm>
              <a:off x="1736650" y="4380165"/>
              <a:ext cx="784567" cy="2591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9148D4-E2EF-4F86-668A-1B3367534EB0}"/>
                </a:ext>
              </a:extLst>
            </p:cNvPr>
            <p:cNvSpPr/>
            <p:nvPr/>
          </p:nvSpPr>
          <p:spPr>
            <a:xfrm>
              <a:off x="901750" y="510540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F30081-53F1-4299-2C8F-793F50C02FF6}"/>
                </a:ext>
              </a:extLst>
            </p:cNvPr>
            <p:cNvCxnSpPr>
              <a:cxnSpLocks/>
              <a:stCxn id="21" idx="3"/>
              <a:endCxn id="25" idx="7"/>
            </p:cNvCxnSpPr>
            <p:nvPr/>
          </p:nvCxnSpPr>
          <p:spPr>
            <a:xfrm flipH="1">
              <a:off x="1016672" y="4380165"/>
              <a:ext cx="624774" cy="7449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E9E2AD-EF7E-01DA-A69D-BEED1B0B6A4A}"/>
                </a:ext>
              </a:extLst>
            </p:cNvPr>
            <p:cNvSpPr/>
            <p:nvPr/>
          </p:nvSpPr>
          <p:spPr>
            <a:xfrm>
              <a:off x="1893990" y="5658423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C7D43B-6EDC-6C0A-77DC-54D62AF823E9}"/>
                </a:ext>
              </a:extLst>
            </p:cNvPr>
            <p:cNvCxnSpPr>
              <a:cxnSpLocks/>
              <a:stCxn id="21" idx="4"/>
              <a:endCxn id="27" idx="1"/>
            </p:cNvCxnSpPr>
            <p:nvPr/>
          </p:nvCxnSpPr>
          <p:spPr>
            <a:xfrm>
              <a:off x="1689048" y="4399883"/>
              <a:ext cx="224660" cy="1278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F66D95-65D2-63C1-A01F-A85617706AEE}"/>
                </a:ext>
              </a:extLst>
            </p:cNvPr>
            <p:cNvSpPr/>
            <p:nvPr/>
          </p:nvSpPr>
          <p:spPr>
            <a:xfrm>
              <a:off x="3121802" y="678043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56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541818-47E7-2F0C-BF64-4E0DE1EC7DA0}"/>
                </a:ext>
              </a:extLst>
            </p:cNvPr>
            <p:cNvCxnSpPr>
              <a:cxnSpLocks/>
              <a:stCxn id="29" idx="3"/>
              <a:endCxn id="12" idx="7"/>
            </p:cNvCxnSpPr>
            <p:nvPr/>
          </p:nvCxnSpPr>
          <p:spPr>
            <a:xfrm flipH="1">
              <a:off x="2793354" y="792965"/>
              <a:ext cx="348166" cy="6631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26B4CC-8F4C-90FC-FA24-0F111D9E9451}"/>
                  </a:ext>
                </a:extLst>
              </p:cNvPr>
              <p:cNvSpPr txBox="1"/>
              <p:nvPr/>
            </p:nvSpPr>
            <p:spPr>
              <a:xfrm>
                <a:off x="2332821" y="3230860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26B4CC-8F4C-90FC-FA24-0F111D9E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21" y="3230860"/>
                <a:ext cx="4475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749287A1-AA9E-1F24-1F97-A4182C78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b="1" dirty="0"/>
              <a:t>Example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9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Random walk and Electric networks</a:t>
            </a:r>
            <a:endParaRPr lang="en-IN" sz="3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847840-64AC-0301-932A-A6F6BC12D439}"/>
              </a:ext>
            </a:extLst>
          </p:cNvPr>
          <p:cNvSpPr/>
          <p:nvPr/>
        </p:nvSpPr>
        <p:spPr>
          <a:xfrm>
            <a:off x="3520298" y="2514600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36858D-6D73-8AB7-5EE2-BC97BA62428C}"/>
              </a:ext>
            </a:extLst>
          </p:cNvPr>
          <p:cNvSpPr/>
          <p:nvPr/>
        </p:nvSpPr>
        <p:spPr>
          <a:xfrm flipV="1">
            <a:off x="3810000" y="994473"/>
            <a:ext cx="4191000" cy="6537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D9E30D-C0F3-18A3-3A76-1769F5D90EC0}"/>
                  </a:ext>
                </a:extLst>
              </p:cNvPr>
              <p:cNvSpPr txBox="1"/>
              <p:nvPr/>
            </p:nvSpPr>
            <p:spPr>
              <a:xfrm>
                <a:off x="6483342" y="6294958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D9E30D-C0F3-18A3-3A76-1769F5D90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42" y="6294958"/>
                <a:ext cx="8963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FA4FC83-7417-4EC6-B816-ACD56EB41EE8}"/>
              </a:ext>
            </a:extLst>
          </p:cNvPr>
          <p:cNvSpPr/>
          <p:nvPr/>
        </p:nvSpPr>
        <p:spPr>
          <a:xfrm>
            <a:off x="2625505" y="3621386"/>
            <a:ext cx="2511250" cy="1128329"/>
          </a:xfrm>
          <a:custGeom>
            <a:avLst/>
            <a:gdLst>
              <a:gd name="connsiteX0" fmla="*/ 0 w 2511250"/>
              <a:gd name="connsiteY0" fmla="*/ 0 h 1128329"/>
              <a:gd name="connsiteX1" fmla="*/ 307818 w 2511250"/>
              <a:gd name="connsiteY1" fmla="*/ 588475 h 1128329"/>
              <a:gd name="connsiteX2" fmla="*/ 543208 w 2511250"/>
              <a:gd name="connsiteY2" fmla="*/ 552262 h 1128329"/>
              <a:gd name="connsiteX3" fmla="*/ 959667 w 2511250"/>
              <a:gd name="connsiteY3" fmla="*/ 289711 h 1128329"/>
              <a:gd name="connsiteX4" fmla="*/ 1195057 w 2511250"/>
              <a:gd name="connsiteY4" fmla="*/ 488887 h 1128329"/>
              <a:gd name="connsiteX5" fmla="*/ 1584356 w 2511250"/>
              <a:gd name="connsiteY5" fmla="*/ 914400 h 1128329"/>
              <a:gd name="connsiteX6" fmla="*/ 2444436 w 2511250"/>
              <a:gd name="connsiteY6" fmla="*/ 1113576 h 1128329"/>
              <a:gd name="connsiteX7" fmla="*/ 2453489 w 2511250"/>
              <a:gd name="connsiteY7" fmla="*/ 1113576 h 1128329"/>
              <a:gd name="connsiteX8" fmla="*/ 2453489 w 2511250"/>
              <a:gd name="connsiteY8" fmla="*/ 1122630 h 112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1250" h="1128329">
                <a:moveTo>
                  <a:pt x="0" y="0"/>
                </a:moveTo>
                <a:cubicBezTo>
                  <a:pt x="108641" y="248215"/>
                  <a:pt x="217283" y="496431"/>
                  <a:pt x="307818" y="588475"/>
                </a:cubicBezTo>
                <a:cubicBezTo>
                  <a:pt x="398353" y="680519"/>
                  <a:pt x="434566" y="602056"/>
                  <a:pt x="543208" y="552262"/>
                </a:cubicBezTo>
                <a:cubicBezTo>
                  <a:pt x="651850" y="502468"/>
                  <a:pt x="851026" y="300273"/>
                  <a:pt x="959667" y="289711"/>
                </a:cubicBezTo>
                <a:cubicBezTo>
                  <a:pt x="1068308" y="279149"/>
                  <a:pt x="1090942" y="384772"/>
                  <a:pt x="1195057" y="488887"/>
                </a:cubicBezTo>
                <a:cubicBezTo>
                  <a:pt x="1299172" y="593002"/>
                  <a:pt x="1376126" y="810285"/>
                  <a:pt x="1584356" y="914400"/>
                </a:cubicBezTo>
                <a:cubicBezTo>
                  <a:pt x="1792586" y="1018515"/>
                  <a:pt x="2444436" y="1113576"/>
                  <a:pt x="2444436" y="1113576"/>
                </a:cubicBezTo>
                <a:cubicBezTo>
                  <a:pt x="2589292" y="1146772"/>
                  <a:pt x="2453489" y="1113576"/>
                  <a:pt x="2453489" y="1113576"/>
                </a:cubicBezTo>
                <a:cubicBezTo>
                  <a:pt x="2454998" y="1115085"/>
                  <a:pt x="2454243" y="1118857"/>
                  <a:pt x="2453489" y="112263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AF2EDC-15AB-5FBC-78E1-F47F05FA756A}"/>
                  </a:ext>
                </a:extLst>
              </p:cNvPr>
              <p:cNvSpPr txBox="1"/>
              <p:nvPr/>
            </p:nvSpPr>
            <p:spPr>
              <a:xfrm>
                <a:off x="3716019" y="4374205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AF2EDC-15AB-5FBC-78E1-F47F05FA7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019" y="4374205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E994E33-4F51-229C-69B5-F798947A931B}"/>
              </a:ext>
            </a:extLst>
          </p:cNvPr>
          <p:cNvSpPr txBox="1"/>
          <p:nvPr/>
        </p:nvSpPr>
        <p:spPr>
          <a:xfrm>
            <a:off x="1795364" y="6294958"/>
            <a:ext cx="47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expected number of steps to reach banana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5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  <p:bldP spid="39" grpId="0" animBg="1"/>
      <p:bldP spid="40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5083-75F2-A317-3769-4B7F1B5B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b="1" dirty="0"/>
              <a:t>Example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9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Random walk and Electric networks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E3AB83-ECF9-ED3E-35D0-7946C840F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commute time between any pair of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/>
                  <a:t> is the effective resistance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circuit </a:t>
                </a:r>
              </a:p>
              <a:p>
                <a:pPr marL="0" indent="0">
                  <a:buNone/>
                </a:pPr>
                <a:r>
                  <a:rPr lang="en-US" sz="2000" dirty="0"/>
                  <a:t>associated 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7030A0"/>
                    </a:solidFill>
                  </a:rPr>
                  <a:t>Important lesson</a:t>
                </a:r>
                <a:r>
                  <a:rPr lang="en-IN" sz="2000" dirty="0"/>
                  <a:t>:</a:t>
                </a:r>
              </a:p>
              <a:p>
                <a:pPr marL="0" indent="0">
                  <a:buNone/>
                </a:pPr>
                <a:r>
                  <a:rPr lang="en-IN" sz="2000" dirty="0"/>
                  <a:t>It is always good to know the fundamentals of other disciplines. </a:t>
                </a:r>
              </a:p>
              <a:p>
                <a:pPr marL="0" indent="0">
                  <a:buNone/>
                </a:pPr>
                <a:r>
                  <a:rPr lang="en-IN" sz="2000" dirty="0"/>
                  <a:t>There are no boundaries defined in science </a:t>
                </a:r>
                <a:r>
                  <a:rPr lang="en-IN" sz="2000" dirty="0">
                    <a:sym typeface="Wingdings" panose="05000000000000000000" pitchFamily="2" charset="2"/>
                  </a:rPr>
                  <a:t></a:t>
                </a:r>
                <a:r>
                  <a:rPr lang="en-IN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E3AB83-ECF9-ED3E-35D0-7946C840F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FBA1E-97C0-E1FE-E32A-125075EE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574DD0-C4E5-1559-9E4D-835C78489D0C}"/>
              </a:ext>
            </a:extLst>
          </p:cNvPr>
          <p:cNvSpPr/>
          <p:nvPr/>
        </p:nvSpPr>
        <p:spPr>
          <a:xfrm>
            <a:off x="4381500" y="40088"/>
            <a:ext cx="381000" cy="377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9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07A5-0E39-5942-33AA-AAD7AF6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Rumor Spreading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13F28-BC78-52D9-792E-B6A7410E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Town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persons.</a:t>
                </a:r>
              </a:p>
              <a:p>
                <a:pPr marL="0" indent="0">
                  <a:buNone/>
                </a:pPr>
                <a:r>
                  <a:rPr lang="en-US" sz="2000" dirty="0"/>
                  <a:t>On day 1, one person knows the rumor.</a:t>
                </a:r>
              </a:p>
              <a:p>
                <a:pPr marL="0" indent="0">
                  <a:buNone/>
                </a:pPr>
                <a:r>
                  <a:rPr lang="en-US" sz="2000" dirty="0"/>
                  <a:t>Rumor spreads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``</a:t>
                </a:r>
                <a:r>
                  <a:rPr lang="en-US" sz="2000" i="1" dirty="0"/>
                  <a:t>Every morning, each person who knows the rumor calls a random person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and  communicates the rumor to him/her.’’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many days till the rumor spreads to the entire town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13F28-BC78-52D9-792E-B6A7410E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179C6-0C70-F756-C8DA-924A42D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BFCE5E-C32B-BF83-3782-04756767622E}"/>
                  </a:ext>
                </a:extLst>
              </p:cNvPr>
              <p:cNvSpPr txBox="1"/>
              <p:nvPr/>
            </p:nvSpPr>
            <p:spPr>
              <a:xfrm>
                <a:off x="2895600" y="5486400"/>
                <a:ext cx="35119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days with high probability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BFCE5E-C32B-BF83-3782-04756767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6400"/>
                <a:ext cx="3511987" cy="369332"/>
              </a:xfrm>
              <a:prstGeom prst="rect">
                <a:avLst/>
              </a:prstGeom>
              <a:blipFill>
                <a:blip r:embed="rId3"/>
                <a:stretch>
                  <a:fillRect t="-8197" r="-8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552C284-3C7F-11BA-27FF-39B9C4429820}"/>
              </a:ext>
            </a:extLst>
          </p:cNvPr>
          <p:cNvSpPr/>
          <p:nvPr/>
        </p:nvSpPr>
        <p:spPr>
          <a:xfrm>
            <a:off x="4381500" y="40088"/>
            <a:ext cx="381000" cy="377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2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// 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Report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reduce the error probability 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this question before clicking the ‘next’ button.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52800" y="1981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C6D9D-159E-1C4B-B185-944AC2DE6AB6}"/>
              </a:ext>
            </a:extLst>
          </p:cNvPr>
          <p:cNvSpPr/>
          <p:nvPr/>
        </p:nvSpPr>
        <p:spPr>
          <a:xfrm>
            <a:off x="1600200" y="4267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9B981-C552-D911-4E90-A90B8893B4D3}"/>
              </a:ext>
            </a:extLst>
          </p:cNvPr>
          <p:cNvSpPr txBox="1"/>
          <p:nvPr/>
        </p:nvSpPr>
        <p:spPr>
          <a:xfrm>
            <a:off x="2895600" y="5486400"/>
            <a:ext cx="322665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Select </a:t>
            </a:r>
            <a:r>
              <a:rPr lang="en-IN" u="sng" dirty="0"/>
              <a:t>multiple</a:t>
            </a:r>
            <a:r>
              <a:rPr lang="en-IN" dirty="0"/>
              <a:t> elements and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87A7D-16CE-C1B7-1A2A-020CFFF5FC67}"/>
              </a:ext>
            </a:extLst>
          </p:cNvPr>
          <p:cNvSpPr txBox="1"/>
          <p:nvPr/>
        </p:nvSpPr>
        <p:spPr>
          <a:xfrm>
            <a:off x="5715000" y="5486400"/>
            <a:ext cx="20944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return their median.</a:t>
            </a:r>
          </a:p>
        </p:txBody>
      </p:sp>
    </p:spTree>
    <p:extLst>
      <p:ext uri="{BB962C8B-B14F-4D97-AF65-F5344CB8AC3E}">
        <p14:creationId xmlns:p14="http://schemas.microsoft.com/office/powerpoint/2010/main" val="5131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uiExpand="1" animBg="1"/>
      <p:bldP spid="7" grpId="0" uiExpand="1" animBg="1"/>
      <p:bldP spid="2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87099775"/>
              </p:ext>
            </p:extLst>
          </p:nvPr>
        </p:nvGraphicFramePr>
        <p:xfrm>
          <a:off x="1219200" y="2438400"/>
          <a:ext cx="75438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Prerequisites</a:t>
            </a:r>
            <a:r>
              <a:rPr lang="en-US" sz="4000" b="1" dirty="0"/>
              <a:t> for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27537"/>
            <a:ext cx="36745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Elementary knowledge of </a:t>
            </a:r>
            <a:r>
              <a:rPr lang="en-US" b="1" dirty="0"/>
              <a:t>probability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5400" y="2209800"/>
            <a:ext cx="3505200" cy="30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199" y="3556337"/>
            <a:ext cx="51054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Basic</a:t>
            </a:r>
            <a:r>
              <a:rPr lang="en-US" dirty="0"/>
              <a:t> knowledge of </a:t>
            </a:r>
            <a:r>
              <a:rPr lang="en-US" b="1" dirty="0"/>
              <a:t>Data structures and algorithms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775537"/>
            <a:ext cx="24908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Ability to work </a:t>
            </a:r>
            <a:r>
              <a:rPr lang="en-US" b="1" dirty="0"/>
              <a:t>very hard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5373469"/>
            <a:ext cx="540186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Commitment to attend </a:t>
            </a:r>
            <a:r>
              <a:rPr lang="en-US" u="sng" dirty="0"/>
              <a:t>all classes</a:t>
            </a:r>
            <a:r>
              <a:rPr lang="en-US" dirty="0"/>
              <a:t>  </a:t>
            </a:r>
          </a:p>
          <a:p>
            <a:r>
              <a:rPr lang="en-US" dirty="0"/>
              <a:t>unless you have any genuine personal/medical problem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338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" grpId="0"/>
      <p:bldP spid="6" grpId="0" animBg="1"/>
      <p:bldP spid="9" grpId="0" animBg="1"/>
      <p:bldP spid="5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6471-42A1-CB4F-A2DC-911181DE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1EB0-428D-4842-84E3-19C47454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</a:t>
            </a:r>
            <a:r>
              <a:rPr lang="en-US" dirty="0" err="1">
                <a:solidFill>
                  <a:srgbClr val="0070C0"/>
                </a:solidFill>
              </a:rPr>
              <a:t>moodle.cse.iitk.ac.in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u="sng" dirty="0"/>
              <a:t>guest</a:t>
            </a:r>
            <a:r>
              <a:rPr lang="en-US" dirty="0"/>
              <a:t> login.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7D8E0-B899-FC4D-BFE6-087C7D36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Example 1 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00000"/>
                </a:solidFill>
              </a:rPr>
              <a:t>Approximate median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 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 array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[] storing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distinct numbers, compute the element with rank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Best Deterministic Algorithm</a:t>
                </a:r>
                <a:r>
                  <a:rPr lang="en-US" sz="2000" dirty="0"/>
                  <a:t>: </a:t>
                </a:r>
              </a:p>
              <a:p>
                <a:r>
                  <a:rPr lang="en-US" sz="2000" i="1" dirty="0"/>
                  <a:t>“Median of Medians” </a:t>
                </a:r>
                <a:r>
                  <a:rPr lang="en-US" sz="2000" dirty="0"/>
                  <a:t>algorithm</a:t>
                </a:r>
                <a:endParaRPr lang="en-US" sz="2000" i="1" dirty="0"/>
              </a:p>
              <a:p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Lower bound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07244"/>
              </p:ext>
            </p:extLst>
          </p:nvPr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257800" y="1981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-6096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Approximate Median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57200"/>
            <a:ext cx="3276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853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76400" y="4864689"/>
            <a:ext cx="5943600" cy="316830"/>
            <a:chOff x="1676400" y="4864689"/>
            <a:chExt cx="5943600" cy="316830"/>
          </a:xfrm>
        </p:grpSpPr>
        <p:sp>
          <p:nvSpPr>
            <p:cNvPr id="13" name="Down Arrow 12"/>
            <p:cNvSpPr/>
            <p:nvPr/>
          </p:nvSpPr>
          <p:spPr>
            <a:xfrm>
              <a:off x="1676400" y="4864689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424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82299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43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3183090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931374" y="4888911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29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3550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707090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5455374" y="4888911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074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6231090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6979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7377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6598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5853684" y="5257800"/>
            <a:ext cx="242316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52761" y="5826572"/>
            <a:ext cx="50225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The unread element could be the </a:t>
            </a:r>
            <a:r>
              <a:rPr lang="en-US" b="1" dirty="0">
                <a:solidFill>
                  <a:srgbClr val="C00000"/>
                </a:solidFill>
              </a:rPr>
              <a:t>median </a:t>
            </a:r>
            <a:r>
              <a:rPr lang="en-US" b="1" dirty="0"/>
              <a:t>element.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943600" y="5550932"/>
            <a:ext cx="0" cy="24026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25406" y="3962400"/>
            <a:ext cx="443185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Reason: Every element must be read. Otherwise, …</a:t>
            </a:r>
          </a:p>
        </p:txBody>
      </p:sp>
    </p:spTree>
    <p:extLst>
      <p:ext uri="{BB962C8B-B14F-4D97-AF65-F5344CB8AC3E}">
        <p14:creationId xmlns:p14="http://schemas.microsoft.com/office/powerpoint/2010/main" val="27629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9" grpId="0" animBg="1"/>
      <p:bldP spid="11" grpId="0"/>
      <p:bldP spid="23" grpId="0" animBg="1"/>
      <p:bldP spid="23" grpId="1" animBg="1"/>
      <p:bldP spid="30" grpId="0" animBg="1"/>
      <p:bldP spid="3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6096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Approximate Median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 array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[] storing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numbers and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an element whose rank is in the range [(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l-G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,  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Best Deterministic Algorithm</a:t>
                </a:r>
                <a:r>
                  <a:rPr lang="en-US" sz="2000" dirty="0"/>
                  <a:t>: </a:t>
                </a:r>
              </a:p>
              <a:p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r>
                  <a:rPr lang="en-US" sz="2000" u="sng" dirty="0"/>
                  <a:t>No faster deterministic algorithm possible</a:t>
                </a:r>
                <a:r>
                  <a:rPr lang="en-US" sz="2000" dirty="0"/>
                  <a:t> for approximate median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81500" y="190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36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2286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57200"/>
            <a:ext cx="3276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11832"/>
              </p:ext>
            </p:extLst>
          </p:nvPr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1676400" y="4864689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424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82299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93137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707090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45537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7377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979374" y="4888911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33600" y="5486400"/>
            <a:ext cx="4648200" cy="251936"/>
            <a:chOff x="2133600" y="5550932"/>
            <a:chExt cx="4648200" cy="25193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3600" y="5550932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352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733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5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57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19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00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1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133600" y="5791200"/>
              <a:ext cx="4648200" cy="116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590800" y="5802868"/>
            <a:ext cx="62781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½ - </a:t>
            </a:r>
            <a:r>
              <a:rPr lang="en-US" b="1" dirty="0">
                <a:solidFill>
                  <a:srgbClr val="C00000"/>
                </a:solidFill>
              </a:rPr>
              <a:t>Approximate median </a:t>
            </a:r>
            <a:r>
              <a:rPr lang="en-US" b="1" dirty="0"/>
              <a:t>elements could all be unread elements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5983" y="4267200"/>
                <a:ext cx="687304" cy="48346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3" y="4267200"/>
                <a:ext cx="687304" cy="483466"/>
              </a:xfrm>
              <a:prstGeom prst="rect">
                <a:avLst/>
              </a:prstGeom>
              <a:blipFill rotWithShape="1">
                <a:blip r:embed="rId4"/>
                <a:stretch>
                  <a:fillRect r="-1415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5406" y="4233446"/>
                <a:ext cx="5034455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Reason: At least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elements must be read. Otherwise, …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06" y="4233446"/>
                <a:ext cx="50344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04" t="-3448" r="-120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9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47" grpId="0" animBg="1"/>
      <p:bldP spid="2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Half of the elements are good candidates to be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2000" dirty="0"/>
                  <a:t> </a:t>
                </a:r>
                <a:endParaRPr lang="en-US" sz="2400" dirty="0"/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If we pick an element </a:t>
                </a:r>
                <a:r>
                  <a:rPr lang="en-US" sz="1800" u="sng" dirty="0">
                    <a:sym typeface="Wingdings" pitchFamily="2" charset="2"/>
                  </a:rPr>
                  <a:t>randomly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u="sng" dirty="0">
                    <a:sym typeface="Wingdings" pitchFamily="2" charset="2"/>
                  </a:rPr>
                  <a:t>uniformly</a:t>
                </a:r>
                <a:r>
                  <a:rPr lang="en-US" sz="1800" dirty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it is going to be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1800" dirty="0"/>
                  <a:t> for the array with probability at least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3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3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71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4224338" y="1433514"/>
            <a:ext cx="457197" cy="33813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895600" y="1828803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7400" y="44958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loud Callout 40"/>
              <p:cNvSpPr/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boost the success probability to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41" name="Cloud Callou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Ribbon 28"/>
          <p:cNvSpPr/>
          <p:nvPr/>
        </p:nvSpPr>
        <p:spPr>
          <a:xfrm>
            <a:off x="5534025" y="5864352"/>
            <a:ext cx="3533775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shall revisit this question later.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06086294-52C1-CC4C-AF62-EA0ED1DE6434}"/>
              </a:ext>
            </a:extLst>
          </p:cNvPr>
          <p:cNvGrpSpPr/>
          <p:nvPr/>
        </p:nvGrpSpPr>
        <p:grpSpPr>
          <a:xfrm>
            <a:off x="7664837" y="4719935"/>
            <a:ext cx="1295547" cy="1147465"/>
            <a:chOff x="7467600" y="5410200"/>
            <a:chExt cx="1295547" cy="114746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B63CDCF-4B62-0341-9900-0DB906B5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B59354-EB7F-354A-97E9-86408532CA66}"/>
                </a:ext>
              </a:extLst>
            </p:cNvPr>
            <p:cNvSpPr txBox="1"/>
            <p:nvPr/>
          </p:nvSpPr>
          <p:spPr>
            <a:xfrm>
              <a:off x="7467600" y="6096000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ernard MT Condensed" pitchFamily="18" charset="0"/>
                </a:rPr>
                <a:t>in Output</a:t>
              </a:r>
            </a:p>
            <a:p>
              <a:pPr algn="ctr"/>
              <a:r>
                <a:rPr lang="en-US" sz="1200" dirty="0">
                  <a:latin typeface="Bernard MT Condensed" pitchFamily="18" charset="0"/>
                </a:rPr>
                <a:t>On a few occasions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CE171E-4644-B64D-9907-337D3470123E}"/>
                  </a:ext>
                </a:extLst>
              </p:cNvPr>
              <p:cNvSpPr txBox="1"/>
              <p:nvPr/>
            </p:nvSpPr>
            <p:spPr>
              <a:xfrm>
                <a:off x="6231008" y="4783979"/>
                <a:ext cx="11015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CE171E-4644-B64D-9907-337D34701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08" y="4783979"/>
                <a:ext cx="1101584" cy="369332"/>
              </a:xfrm>
              <a:prstGeom prst="rect">
                <a:avLst/>
              </a:prstGeom>
              <a:blipFill>
                <a:blip r:embed="rId8"/>
                <a:stretch>
                  <a:fillRect l="-4545" t="-6667" r="-34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D20C55-BE4C-2A45-9836-E39CEDFCEBB2}"/>
              </a:ext>
            </a:extLst>
          </p:cNvPr>
          <p:cNvSpPr txBox="1"/>
          <p:nvPr/>
        </p:nvSpPr>
        <p:spPr>
          <a:xfrm>
            <a:off x="0" y="4114800"/>
            <a:ext cx="5902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37506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7" grpId="0" animBg="1"/>
      <p:bldP spid="55" grpId="0" animBg="1"/>
      <p:bldP spid="28" grpId="0" animBg="1"/>
      <p:bldP spid="41" grpId="0" animBg="1"/>
      <p:bldP spid="29" grpId="0" animBg="1"/>
      <p:bldP spid="52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Example 2 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00000"/>
                </a:solidFill>
              </a:rPr>
              <a:t> Sorting Algorithms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54" y="1129493"/>
            <a:ext cx="3056746" cy="305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9492"/>
            <a:ext cx="2343150" cy="3056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5794" y="762000"/>
            <a:ext cx="20003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John von Neumann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7425" y="762000"/>
            <a:ext cx="14697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C. A. R. Hoare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7350" y="4267200"/>
            <a:ext cx="18130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Merge Sort</a:t>
            </a:r>
            <a:r>
              <a:rPr lang="en-US" dirty="0"/>
              <a:t>, 1945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6986" y="4267200"/>
            <a:ext cx="17556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Quick Sort</a:t>
            </a:r>
            <a:r>
              <a:rPr lang="en-US" dirty="0"/>
              <a:t>, 1960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9531"/>
              </p:ext>
            </p:extLst>
          </p:nvPr>
        </p:nvGraphicFramePr>
        <p:xfrm>
          <a:off x="838200" y="4808220"/>
          <a:ext cx="7543800" cy="143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60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Sort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171">
                <a:tc>
                  <a:txBody>
                    <a:bodyPr/>
                    <a:lstStyle/>
                    <a:p>
                      <a:r>
                        <a:rPr lang="en-US" dirty="0"/>
                        <a:t>Average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Worst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95800" y="52694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9468"/>
                <a:ext cx="10656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4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95800" y="58028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802868"/>
                <a:ext cx="1065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77000" y="5802868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802868"/>
                <a:ext cx="114165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69329" y="5281136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29" y="5281136"/>
                <a:ext cx="153054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187" t="-8197" r="-6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42592AA-0284-CD4C-B45B-A709B244016B}"/>
              </a:ext>
            </a:extLst>
          </p:cNvPr>
          <p:cNvSpPr/>
          <p:nvPr/>
        </p:nvSpPr>
        <p:spPr>
          <a:xfrm>
            <a:off x="5859729" y="4724400"/>
            <a:ext cx="2674671" cy="1631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</TotalTime>
  <Words>2207</Words>
  <Application>Microsoft Office PowerPoint</Application>
  <PresentationFormat>On-screen Show (4:3)</PresentationFormat>
  <Paragraphs>450</Paragraphs>
  <Slides>36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Bernard MT Condensed</vt:lpstr>
      <vt:lpstr>Calibri</vt:lpstr>
      <vt:lpstr>Cambria Math</vt:lpstr>
      <vt:lpstr>Gloucester MT Extra Condensed</vt:lpstr>
      <vt:lpstr>Wingdings</vt:lpstr>
      <vt:lpstr>Office Theme</vt:lpstr>
      <vt:lpstr>Randomized Algorithms CS648 </vt:lpstr>
      <vt:lpstr>          Deterministic Algorithm</vt:lpstr>
      <vt:lpstr>PowerPoint Presentation</vt:lpstr>
      <vt:lpstr>Example 1 : Approximate median </vt:lpstr>
      <vt:lpstr>Approximate Median   </vt:lpstr>
      <vt:lpstr>Approximate Median   </vt:lpstr>
      <vt:lpstr>½ - Approximate median </vt:lpstr>
      <vt:lpstr>Example 2 :  Sorting Algorithms </vt:lpstr>
      <vt:lpstr>PowerPoint Presentation</vt:lpstr>
      <vt:lpstr>QuickSort(S) When the input S is stored in an array A</vt:lpstr>
      <vt:lpstr>PowerPoint Presentation</vt:lpstr>
      <vt:lpstr>Randomized QuickSort(S) When the input S is stored in an array A</vt:lpstr>
      <vt:lpstr>          Deterministic Algorithm</vt:lpstr>
      <vt:lpstr>          Deterministic Algorithm</vt:lpstr>
      <vt:lpstr>Still why to study  Randomized Algorithms ?</vt:lpstr>
      <vt:lpstr>What makes Randomized Algorithms popular ?</vt:lpstr>
      <vt:lpstr>Types of Randomized Algorithms</vt:lpstr>
      <vt:lpstr>              10 MotivatiNG Examples for                randomized Algorithms </vt:lpstr>
      <vt:lpstr>Example 1: Exact Median</vt:lpstr>
      <vt:lpstr>Example 2: Smallest Enclosing circle</vt:lpstr>
      <vt:lpstr>Example 2: Smallest Enclosing circle</vt:lpstr>
      <vt:lpstr>Example 3: minimum Cut</vt:lpstr>
      <vt:lpstr>Example 4:  Primality Testing</vt:lpstr>
      <vt:lpstr>Example 5:  Small world phenomenon</vt:lpstr>
      <vt:lpstr>Example 6:  Generating a random structure</vt:lpstr>
      <vt:lpstr>Example 7:  Hashing with worst case guarantee</vt:lpstr>
      <vt:lpstr>Example 7:  Hashing with worst case guarantee</vt:lpstr>
      <vt:lpstr>Example 8: All-Pairs Shortest Paths</vt:lpstr>
      <vt:lpstr>All-Pairs Approximate Shortest Paths</vt:lpstr>
      <vt:lpstr>A truly magical result</vt:lpstr>
      <vt:lpstr>Example 9: Random walk and Electric networks</vt:lpstr>
      <vt:lpstr>Example 9: Random walk and Electric networks</vt:lpstr>
      <vt:lpstr>Example 10: Rumor Spreading</vt:lpstr>
      <vt:lpstr>½ - Approximate median A Randomized Algorithm</vt:lpstr>
      <vt:lpstr>Prerequisites for the course</vt:lpstr>
      <vt:lpstr>Course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487</cp:revision>
  <dcterms:created xsi:type="dcterms:W3CDTF">2011-12-03T04:13:03Z</dcterms:created>
  <dcterms:modified xsi:type="dcterms:W3CDTF">2025-01-08T05:40:33Z</dcterms:modified>
</cp:coreProperties>
</file>