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3"/>
  </p:notesMasterIdLst>
  <p:sldIdLst>
    <p:sldId id="428" r:id="rId2"/>
    <p:sldId id="415" r:id="rId3"/>
    <p:sldId id="430" r:id="rId4"/>
    <p:sldId id="437" r:id="rId5"/>
    <p:sldId id="438" r:id="rId6"/>
    <p:sldId id="439" r:id="rId7"/>
    <p:sldId id="440" r:id="rId8"/>
    <p:sldId id="441" r:id="rId9"/>
    <p:sldId id="443" r:id="rId10"/>
    <p:sldId id="445" r:id="rId11"/>
    <p:sldId id="446" r:id="rId12"/>
    <p:sldId id="447" r:id="rId13"/>
    <p:sldId id="448" r:id="rId14"/>
    <p:sldId id="449" r:id="rId15"/>
    <p:sldId id="450" r:id="rId16"/>
    <p:sldId id="582" r:id="rId17"/>
    <p:sldId id="548" r:id="rId18"/>
    <p:sldId id="569" r:id="rId19"/>
    <p:sldId id="579" r:id="rId20"/>
    <p:sldId id="580" r:id="rId21"/>
    <p:sldId id="566" r:id="rId22"/>
    <p:sldId id="567" r:id="rId23"/>
    <p:sldId id="581" r:id="rId24"/>
    <p:sldId id="295" r:id="rId25"/>
    <p:sldId id="264" r:id="rId26"/>
    <p:sldId id="271" r:id="rId27"/>
    <p:sldId id="646" r:id="rId28"/>
    <p:sldId id="322" r:id="rId29"/>
    <p:sldId id="273" r:id="rId30"/>
    <p:sldId id="270" r:id="rId31"/>
    <p:sldId id="337" r:id="rId32"/>
    <p:sldId id="277" r:id="rId33"/>
    <p:sldId id="276" r:id="rId34"/>
    <p:sldId id="300" r:id="rId35"/>
    <p:sldId id="299" r:id="rId36"/>
    <p:sldId id="279" r:id="rId37"/>
    <p:sldId id="317" r:id="rId38"/>
    <p:sldId id="318" r:id="rId39"/>
    <p:sldId id="286" r:id="rId40"/>
    <p:sldId id="287" r:id="rId41"/>
    <p:sldId id="288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2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13" Type="http://schemas.openxmlformats.org/officeDocument/2006/relationships/image" Target="../media/image240.png"/><Relationship Id="rId3" Type="http://schemas.openxmlformats.org/officeDocument/2006/relationships/image" Target="../media/image121.png"/><Relationship Id="rId7" Type="http://schemas.openxmlformats.org/officeDocument/2006/relationships/image" Target="../media/image160.png"/><Relationship Id="rId12" Type="http://schemas.openxmlformats.org/officeDocument/2006/relationships/image" Target="../media/image22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102.png"/><Relationship Id="rId5" Type="http://schemas.openxmlformats.org/officeDocument/2006/relationships/image" Target="../media/image131.png"/><Relationship Id="rId10" Type="http://schemas.openxmlformats.org/officeDocument/2006/relationships/image" Target="../media/image1900.png"/><Relationship Id="rId4" Type="http://schemas.openxmlformats.org/officeDocument/2006/relationships/image" Target="../media/image120.png"/><Relationship Id="rId9" Type="http://schemas.openxmlformats.org/officeDocument/2006/relationships/image" Target="../media/image2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21.png"/><Relationship Id="rId7" Type="http://schemas.openxmlformats.org/officeDocument/2006/relationships/image" Target="../media/image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31.png"/><Relationship Id="rId4" Type="http://schemas.openxmlformats.org/officeDocument/2006/relationships/image" Target="../media/image120.png"/><Relationship Id="rId9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0.png"/><Relationship Id="rId5" Type="http://schemas.openxmlformats.org/officeDocument/2006/relationships/image" Target="../media/image2600.png"/><Relationship Id="rId4" Type="http://schemas.openxmlformats.org/officeDocument/2006/relationships/image" Target="../media/image25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19000.png"/><Relationship Id="rId4" Type="http://schemas.openxmlformats.org/officeDocument/2006/relationships/image" Target="../media/image180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Distributed client server (final part)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Random sampling - I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 ??</a:t>
                </a:r>
              </a:p>
              <a:p>
                <a:pPr marL="0" indent="0">
                  <a:buNone/>
                </a:pPr>
                <a:r>
                  <a:rPr lang="en-US" sz="1050" dirty="0"/>
                  <a:t>                 </a:t>
                </a:r>
                <a:r>
                  <a:rPr lang="en-US" sz="900" dirty="0"/>
                  <a:t> </a:t>
                </a:r>
                <a:endParaRPr lang="en-US" sz="1050" dirty="0"/>
              </a:p>
              <a:p>
                <a:pPr marL="0" indent="0">
                  <a:buNone/>
                </a:pPr>
                <a:r>
                  <a:rPr lang="en-US" sz="2000" dirty="0"/>
                  <a:t>                  = 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. 1</a:t>
                </a:r>
              </a:p>
              <a:p>
                <a:pPr marL="0" indent="0">
                  <a:buNone/>
                </a:pPr>
                <a:r>
                  <a:rPr lang="en-US" sz="11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=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38600" y="2590800"/>
            <a:ext cx="61889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90" y="3867090"/>
                <a:ext cx="307776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1980" t="-7576" r="-336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/>
          <p:nvPr/>
        </p:nvCxnSpPr>
        <p:spPr>
          <a:xfrm flipH="1">
            <a:off x="3429000" y="2590800"/>
            <a:ext cx="6096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057400" y="5334000"/>
            <a:ext cx="2600355" cy="838200"/>
            <a:chOff x="2057400" y="5334000"/>
            <a:chExt cx="2600355" cy="838200"/>
          </a:xfrm>
        </p:grpSpPr>
        <p:sp>
          <p:nvSpPr>
            <p:cNvPr id="45" name="Right Brace 44"/>
            <p:cNvSpPr/>
            <p:nvPr/>
          </p:nvSpPr>
          <p:spPr>
            <a:xfrm rot="5400000">
              <a:off x="3167078" y="4224322"/>
              <a:ext cx="380999" cy="260035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00400" y="5587425"/>
              <a:ext cx="76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20" y="3867090"/>
                <a:ext cx="3113032" cy="400110"/>
              </a:xfrm>
              <a:prstGeom prst="rect">
                <a:avLst/>
              </a:prstGeom>
              <a:blipFill rotWithShape="1">
                <a:blip r:embed="rId7"/>
                <a:stretch>
                  <a:fillRect l="-1957" t="-7576" r="-332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953000" y="38978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883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7" grpId="0" uiExpand="1" animBg="1"/>
      <p:bldP spid="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| first move is </a:t>
                </a:r>
                <a:r>
                  <a:rPr lang="en-US" sz="36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=  ??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=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+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] +</a:t>
                </a:r>
                <a:r>
                  <a:rPr lang="en-US" sz="2000" b="1" dirty="0"/>
                  <a:t>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  </a:t>
                </a:r>
                <a:r>
                  <a:rPr lang="en-US" sz="1600" dirty="0">
                    <a:solidFill>
                      <a:srgbClr val="002060"/>
                    </a:solidFill>
                  </a:rPr>
                  <a:t>//by linearity of expectation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971800" y="2819400"/>
            <a:ext cx="47213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8600" y="1828800"/>
            <a:ext cx="1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05200" y="2514600"/>
            <a:ext cx="49204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2895600" y="25146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73546" y="3124200"/>
            <a:ext cx="1586908" cy="0"/>
            <a:chOff x="1873546" y="3124200"/>
            <a:chExt cx="1586908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24069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1873546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31242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2518317" y="3731941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905000" y="3429000"/>
            <a:ext cx="1105688" cy="0"/>
            <a:chOff x="1905000" y="3429000"/>
            <a:chExt cx="1105688" cy="0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1905000" y="3429000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514600" y="3429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514600" y="4012581"/>
            <a:ext cx="1577756" cy="11151"/>
            <a:chOff x="2514600" y="4012581"/>
            <a:chExt cx="1577756" cy="11151"/>
          </a:xfrm>
        </p:grpSpPr>
        <p:cxnSp>
          <p:nvCxnSpPr>
            <p:cNvPr id="55" name="Straight Arrow Connector 54"/>
            <p:cNvCxnSpPr/>
            <p:nvPr/>
          </p:nvCxnSpPr>
          <p:spPr>
            <a:xfrm>
              <a:off x="3596268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14600" y="4023732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050859" y="4012581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Connector 92"/>
          <p:cNvCxnSpPr/>
          <p:nvPr/>
        </p:nvCxnSpPr>
        <p:spPr>
          <a:xfrm flipH="1">
            <a:off x="1873545" y="3153936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010687" y="341227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2509024" y="3737517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>
            <a:off x="4038600" y="40005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3474208" y="28194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895600" y="2523892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596267" y="4287644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3596268" y="4572000"/>
            <a:ext cx="990669" cy="0"/>
            <a:chOff x="3596268" y="4572000"/>
            <a:chExt cx="990669" cy="0"/>
          </a:xfrm>
        </p:grpSpPr>
        <p:cxnSp>
          <p:nvCxnSpPr>
            <p:cNvPr id="71" name="Straight Arrow Connector 70"/>
            <p:cNvCxnSpPr/>
            <p:nvPr/>
          </p:nvCxnSpPr>
          <p:spPr>
            <a:xfrm>
              <a:off x="4114800" y="4572000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596268" y="45720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H="1">
            <a:off x="3549946" y="4287644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0" cy="3230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357621" y="5062612"/>
                <a:ext cx="179664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/>
                  <a:t> +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621" y="5062612"/>
                <a:ext cx="1796646" cy="400110"/>
              </a:xfrm>
              <a:prstGeom prst="rect">
                <a:avLst/>
              </a:prstGeom>
              <a:blipFill>
                <a:blip r:embed="rId6"/>
                <a:stretch>
                  <a:fillRect l="-3729" t="-7576" r="-2373" b="-25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EA381DD-A0C8-BBBE-16BF-E24421ADA1A6}"/>
              </a:ext>
            </a:extLst>
          </p:cNvPr>
          <p:cNvSpPr/>
          <p:nvPr/>
        </p:nvSpPr>
        <p:spPr>
          <a:xfrm>
            <a:off x="3839785" y="5410200"/>
            <a:ext cx="3124200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9D6018-8B69-4CE3-34AF-FB0B3F3FC051}"/>
              </a:ext>
            </a:extLst>
          </p:cNvPr>
          <p:cNvSpPr/>
          <p:nvPr/>
        </p:nvSpPr>
        <p:spPr>
          <a:xfrm>
            <a:off x="4991100" y="5469986"/>
            <a:ext cx="3124200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9C656-AB3E-865A-2F46-31047346B37C}"/>
              </a:ext>
            </a:extLst>
          </p:cNvPr>
          <p:cNvSpPr/>
          <p:nvPr/>
        </p:nvSpPr>
        <p:spPr>
          <a:xfrm>
            <a:off x="6134100" y="5479737"/>
            <a:ext cx="3124200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8" grpId="0" uiExpand="1" animBg="1"/>
      <p:bldP spid="2" grpId="0" animBg="1"/>
      <p:bldP spid="11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	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| first move is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L</a:t>
                </a:r>
                <a:r>
                  <a:rPr lang="en-US" sz="2000" dirty="0"/>
                  <a:t>] + ½ 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/>
                  <a:t>    	                  =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000" dirty="0"/>
                          <m:t> +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r>
                  <a:rPr lang="en-US" sz="2000" dirty="0"/>
                  <a:t>  + ½ .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	  </a:t>
                </a:r>
                <a:r>
                  <a:rPr lang="en-US" sz="2000" dirty="0"/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/>
                  <a:t>+  ½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 +</m:t>
                        </m:r>
                        <m:r>
                          <m:rPr>
                            <m:nor/>
                          </m:rPr>
                          <a:rPr lang="en-US" sz="2000" b="1" dirty="0"/>
                          <m:t>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]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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+</m:t>
                    </m:r>
                    <m:r>
                      <m:rPr>
                        <m:nor/>
                      </m:rPr>
                      <a:rPr lang="en-US" sz="2000" b="1" dirty="0"/>
                      <m:t> </m:t>
                    </m:r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     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2 </a:t>
                </a:r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/>
                      <m:t>E</m:t>
                    </m:r>
                    <m:r>
                      <m:rPr>
                        <m:nor/>
                      </m:rPr>
                      <a:rPr lang="en-US" sz="2000" dirty="0"/>
                      <m:t>[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/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What is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??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b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3886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657493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2133600"/>
                <a:ext cx="318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133600"/>
                <a:ext cx="49815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5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837387" y="4648200"/>
            <a:ext cx="716361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36" y="4645223"/>
                <a:ext cx="324127" cy="307777"/>
              </a:xfrm>
              <a:prstGeom prst="rect">
                <a:avLst/>
              </a:prstGeom>
              <a:blipFill rotWithShape="1">
                <a:blip r:embed="rId6"/>
                <a:stretch>
                  <a:fillRect r="-8929" b="-150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3962400" y="5026223"/>
            <a:ext cx="31611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3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712023"/>
                <a:ext cx="762000" cy="338554"/>
              </a:xfrm>
              <a:prstGeom prst="rect">
                <a:avLst/>
              </a:prstGeom>
              <a:blipFill rotWithShape="1">
                <a:blip r:embed="rId7"/>
                <a:stretch>
                  <a:fillRect t="-5357" r="-720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17748E3-A5B1-9AAA-97E7-0CA3CF40B6B8}"/>
              </a:ext>
            </a:extLst>
          </p:cNvPr>
          <p:cNvSpPr/>
          <p:nvPr/>
        </p:nvSpPr>
        <p:spPr>
          <a:xfrm>
            <a:off x="2927722" y="3107786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58488-B72D-B2D2-A4F7-4582D48E7C5B}"/>
              </a:ext>
            </a:extLst>
          </p:cNvPr>
          <p:cNvSpPr/>
          <p:nvPr/>
        </p:nvSpPr>
        <p:spPr>
          <a:xfrm>
            <a:off x="2960659" y="3488396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2E1EC-0F09-D7E1-7307-18118FC468D4}"/>
              </a:ext>
            </a:extLst>
          </p:cNvPr>
          <p:cNvSpPr/>
          <p:nvPr/>
        </p:nvSpPr>
        <p:spPr>
          <a:xfrm>
            <a:off x="4272335" y="3819709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5CCC9F-D1B7-6211-A626-CBD728B43454}"/>
              </a:ext>
            </a:extLst>
          </p:cNvPr>
          <p:cNvSpPr/>
          <p:nvPr/>
        </p:nvSpPr>
        <p:spPr>
          <a:xfrm>
            <a:off x="2684367" y="3810000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7BD66E-B515-DB9B-39EC-575A2C7F9BF8}"/>
              </a:ext>
            </a:extLst>
          </p:cNvPr>
          <p:cNvSpPr/>
          <p:nvPr/>
        </p:nvSpPr>
        <p:spPr>
          <a:xfrm>
            <a:off x="4484659" y="3069311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2CC983-1E01-C90C-36E3-194E54908EFE}"/>
              </a:ext>
            </a:extLst>
          </p:cNvPr>
          <p:cNvSpPr/>
          <p:nvPr/>
        </p:nvSpPr>
        <p:spPr>
          <a:xfrm>
            <a:off x="3271029" y="3147375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1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6" grpId="0" animBg="1"/>
      <p:bldP spid="38" grpId="0" animBg="1"/>
      <p:bldP spid="7" grpId="0" animBg="1"/>
      <p:bldP spid="9" grpId="0" animBg="1"/>
      <p:bldP spid="11" grpId="0" animBg="1"/>
      <p:bldP spid="28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Calculating  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] 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Calculating  E</a:t>
                </a:r>
                <a:r>
                  <a:rPr lang="en-US" sz="36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3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600" dirty="0"/>
                  <a:t>]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/>
                  <a:t>Lemma (</a:t>
                </a:r>
                <a:r>
                  <a:rPr lang="en-US" sz="2000" dirty="0"/>
                  <a:t>just proved</a:t>
                </a:r>
                <a:r>
                  <a:rPr lang="en-US" sz="2000" b="1" dirty="0"/>
                  <a:t>):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] 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/>
                          <m:t>E</m:t>
                        </m:r>
                        <m:r>
                          <m:rPr>
                            <m:nor/>
                          </m:rPr>
                          <a:rPr lang="en-US" sz="2000" dirty="0"/>
                          <m:t>[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(2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+1)</m:t>
                        </m:r>
                      </m:e>
                    </m:nary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2000" dirty="0"/>
                  <a:t>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 +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6962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556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 5         6         7       …         </a:t>
              </a:r>
            </a:p>
          </p:txBody>
        </p:sp>
      </p:grpSp>
      <p:sp>
        <p:nvSpPr>
          <p:cNvPr id="27" name="Smiley Face 26"/>
          <p:cNvSpPr/>
          <p:nvPr/>
        </p:nvSpPr>
        <p:spPr>
          <a:xfrm>
            <a:off x="838200" y="13599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1828800"/>
            <a:ext cx="0" cy="6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7696200" y="1875264"/>
            <a:ext cx="11182" cy="627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988" y="21336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474" y="2133600"/>
                <a:ext cx="5541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75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554AB79-8DEF-274B-F395-05E444D5E9AA}"/>
              </a:ext>
            </a:extLst>
          </p:cNvPr>
          <p:cNvSpPr/>
          <p:nvPr/>
        </p:nvSpPr>
        <p:spPr>
          <a:xfrm>
            <a:off x="2808248" y="2755639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7F9AA-F926-B0D3-7EC5-367D11E65978}"/>
              </a:ext>
            </a:extLst>
          </p:cNvPr>
          <p:cNvSpPr/>
          <p:nvPr/>
        </p:nvSpPr>
        <p:spPr>
          <a:xfrm>
            <a:off x="1600200" y="3412586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A82DB-F179-BFF9-88B5-D3990DB02B69}"/>
              </a:ext>
            </a:extLst>
          </p:cNvPr>
          <p:cNvSpPr/>
          <p:nvPr/>
        </p:nvSpPr>
        <p:spPr>
          <a:xfrm>
            <a:off x="2895600" y="4191000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9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Expected number of steps of a random walk starting from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origin</a:t>
                </a:r>
                <a:r>
                  <a:rPr lang="en-US" sz="2000" dirty="0"/>
                  <a:t> and </a:t>
                </a:r>
              </a:p>
              <a:p>
                <a:pPr marL="0" indent="0">
                  <a:buNone/>
                </a:pPr>
                <a:r>
                  <a:rPr lang="en-US" sz="2000" dirty="0"/>
                  <a:t>terminating on reaching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milestone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41980-0CD5-0AF7-2F18-B9725B4A71D6}"/>
              </a:ext>
            </a:extLst>
          </p:cNvPr>
          <p:cNvSpPr/>
          <p:nvPr/>
        </p:nvSpPr>
        <p:spPr>
          <a:xfrm>
            <a:off x="4637059" y="3810000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5395C-8252-C3AB-4806-8CE57400B8F5}"/>
              </a:ext>
            </a:extLst>
          </p:cNvPr>
          <p:cNvSpPr/>
          <p:nvPr/>
        </p:nvSpPr>
        <p:spPr>
          <a:xfrm>
            <a:off x="5094259" y="3390631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E5F404-B8EB-359E-DA70-9E0D88EED29C}"/>
              </a:ext>
            </a:extLst>
          </p:cNvPr>
          <p:cNvSpPr/>
          <p:nvPr/>
        </p:nvSpPr>
        <p:spPr>
          <a:xfrm>
            <a:off x="2362200" y="3399631"/>
            <a:ext cx="2982941" cy="4736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1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Partitioning experiment into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stages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The number of balls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: The number of balls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1</a:t>
                </a:r>
                <a:r>
                  <a:rPr lang="en-US" sz="2000" dirty="0"/>
                  <a:t> : 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Expected</a:t>
                </a:r>
                <a:r>
                  <a:rPr lang="en-US" sz="2000" dirty="0"/>
                  <a:t> no. of rounds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 :  ??</a:t>
                </a:r>
              </a:p>
              <a:p>
                <a:pPr marL="0" indent="0" algn="ctr">
                  <a:buNone/>
                </a:pPr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1111" t="-1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9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7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5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13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514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276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657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038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181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562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943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419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800600" y="3657600"/>
            <a:ext cx="228600" cy="2286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6477000" y="3771900"/>
            <a:ext cx="1295400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85800" y="4572000"/>
            <a:ext cx="2057400" cy="750332"/>
            <a:chOff x="685800" y="4572000"/>
            <a:chExt cx="2057400" cy="750332"/>
          </a:xfrm>
        </p:grpSpPr>
        <p:sp>
          <p:nvSpPr>
            <p:cNvPr id="32" name="Right Brace 31"/>
            <p:cNvSpPr/>
            <p:nvPr/>
          </p:nvSpPr>
          <p:spPr>
            <a:xfrm rot="5400000">
              <a:off x="1524000" y="3733800"/>
              <a:ext cx="381000" cy="20574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3325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1</a:t>
              </a:r>
              <a:endParaRPr lang="en-US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71800" y="4572000"/>
            <a:ext cx="4953000" cy="762000"/>
            <a:chOff x="685800" y="4560332"/>
            <a:chExt cx="4953000" cy="762000"/>
          </a:xfrm>
        </p:grpSpPr>
        <p:sp>
          <p:nvSpPr>
            <p:cNvPr id="36" name="Right Brace 35"/>
            <p:cNvSpPr/>
            <p:nvPr/>
          </p:nvSpPr>
          <p:spPr>
            <a:xfrm rot="5400000">
              <a:off x="2965966" y="2280166"/>
              <a:ext cx="392668" cy="4953000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04172" y="4953000"/>
              <a:ext cx="877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Stage 2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33600" y="3429000"/>
            <a:ext cx="1856598" cy="2321474"/>
            <a:chOff x="2133600" y="3429000"/>
            <a:chExt cx="1856598" cy="232147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819400" y="3429000"/>
              <a:ext cx="0" cy="18933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𝐧𝐨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.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𝐨𝐟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𝐛𝐚𝐥𝐥𝐬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≤</m:t>
                        </m:r>
                        <m:f>
                          <m:f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5181600"/>
                  <a:ext cx="1856598" cy="56887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36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4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38800"/>
                <a:ext cx="47481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5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1447800" y="25146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048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0"/>
                            </p:stCondLst>
                            <p:childTnLst>
                              <p:par>
                                <p:cTn id="10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0"/>
                            </p:stCondLst>
                            <p:childTnLst>
                              <p:par>
                                <p:cTn id="1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" grpId="0" animBg="1"/>
      <p:bldP spid="31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Recurrence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0" dirty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smallest value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133209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36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438400" y="21336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00200" y="2590800"/>
            <a:ext cx="3200400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5908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2590800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Calculating   expected no. of rounds in </a:t>
            </a:r>
            <a:r>
              <a:rPr lang="en-US" sz="3200" dirty="0">
                <a:solidFill>
                  <a:srgbClr val="7030A0"/>
                </a:solidFill>
              </a:rPr>
              <a:t>stage 2</a:t>
            </a: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               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258" y="3521483"/>
                <a:ext cx="2586542" cy="745717"/>
              </a:xfrm>
              <a:prstGeom prst="rect">
                <a:avLst/>
              </a:prstGeom>
              <a:blipFill rotWithShape="1">
                <a:blip r:embed="rId6"/>
                <a:stretch>
                  <a:fillRect r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 rot="5400000">
            <a:off x="6210299" y="3810001"/>
            <a:ext cx="266701" cy="87630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12" y="5481896"/>
                <a:ext cx="1151534" cy="537904"/>
              </a:xfrm>
              <a:prstGeom prst="rect">
                <a:avLst/>
              </a:prstGeom>
              <a:blipFill rotWithShape="1">
                <a:blip r:embed="rId7"/>
                <a:stretch>
                  <a:fillRect r="-8466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sup>
                        </m:sSup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3968009" cy="492443"/>
              </a:xfrm>
              <a:prstGeom prst="rect">
                <a:avLst/>
              </a:prstGeom>
              <a:blipFill rotWithShape="1">
                <a:blip r:embed="rId8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𝒎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603557"/>
                <a:ext cx="1920269" cy="492443"/>
              </a:xfrm>
              <a:prstGeom prst="rect">
                <a:avLst/>
              </a:prstGeom>
              <a:blipFill rotWithShape="1">
                <a:blip r:embed="rId9"/>
                <a:stretch>
                  <a:fillRect r="-444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220965"/>
                <a:ext cx="3755965" cy="808235"/>
              </a:xfrm>
              <a:prstGeom prst="rect">
                <a:avLst/>
              </a:prstGeom>
              <a:blipFill rotWithShape="1">
                <a:blip r:embed="rId10"/>
                <a:stretch>
                  <a:fillRect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𝒎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906765"/>
                <a:ext cx="2928814" cy="808235"/>
              </a:xfrm>
              <a:prstGeom prst="rect">
                <a:avLst/>
              </a:prstGeom>
              <a:blipFill rotWithShape="1">
                <a:blip r:embed="rId11"/>
                <a:stretch>
                  <a:fillRect r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638800"/>
                <a:ext cx="1103507" cy="612732"/>
              </a:xfrm>
              <a:prstGeom prst="rect">
                <a:avLst/>
              </a:prstGeom>
              <a:blipFill rotWithShape="1">
                <a:blip r:embed="rId12"/>
                <a:stretch>
                  <a:fillRect r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latin typeface="Cambria Math"/>
                        </a:rPr>
                        <m:t>−</m:t>
                      </m:r>
                      <m:r>
                        <a:rPr lang="en-US" b="1" i="0" smtClean="0">
                          <a:latin typeface="Cambria Math"/>
                        </a:rPr>
                        <m:t>𝐞𝐱𝐩𝐞𝐜𝐭𝐞𝐝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</m:t>
                      </m:r>
                      <m:r>
                        <a:rPr lang="en-US" b="1" i="0" smtClean="0">
                          <a:latin typeface="Cambria Math"/>
                        </a:rPr>
                        <m:t>. </m:t>
                      </m:r>
                      <m:r>
                        <a:rPr lang="en-US" b="1" i="0" smtClean="0">
                          <a:latin typeface="Cambria Math"/>
                        </a:rPr>
                        <m:t>𝐨𝐟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𝐧𝐨𝐧𝐞𝐦𝐩𝐭𝐲</m:t>
                      </m:r>
                      <m:r>
                        <a:rPr lang="en-US" b="1" i="0" smtClean="0"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latin typeface="Cambria Math"/>
                        </a:rPr>
                        <m:t>𝐛𝐢𝐧𝐬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69268"/>
                <a:ext cx="4036682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3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914400" y="3368375"/>
            <a:ext cx="349412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706194" y="5468133"/>
            <a:ext cx="379435" cy="1333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 rot="16200000">
            <a:off x="5262542" y="5291305"/>
            <a:ext cx="379436" cy="168715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0" grpId="0" animBg="1"/>
      <p:bldP spid="8" grpId="0" animBg="1"/>
      <p:bldP spid="9" grpId="0" animBg="1"/>
      <p:bldP spid="9" grpId="1" animBg="1"/>
      <p:bldP spid="15" grpId="0"/>
      <p:bldP spid="15" grpId="1"/>
      <p:bldP spid="16" grpId="0" animBg="1"/>
      <p:bldP spid="16" grpId="1" animBg="1"/>
      <p:bldP spid="45" grpId="0"/>
      <p:bldP spid="45" grpId="1"/>
      <p:bldP spid="46" grpId="0" animBg="1"/>
      <p:bldP spid="47" grpId="0" animBg="1"/>
      <p:bldP spid="48" grpId="0" animBg="1"/>
      <p:bldP spid="49" grpId="0" animBg="1"/>
      <p:bldP spid="49" grpId="1" animBg="1"/>
      <p:bldP spid="11" grpId="0" animBg="1"/>
      <p:bldP spid="17" grpId="0" animBg="1"/>
      <p:bldP spid="17" grpId="1" animBg="1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Discrete</a:t>
            </a:r>
            <a:r>
              <a:rPr lang="en-US" sz="3200" dirty="0">
                <a:solidFill>
                  <a:srgbClr val="7030A0"/>
                </a:solidFill>
              </a:rPr>
              <a:t> Random Walk </a:t>
            </a:r>
            <a:r>
              <a:rPr lang="en-US" sz="3200" dirty="0"/>
              <a:t>on a LINE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Continued from the last lecture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no. of balls at the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/>
                          <m:t>| 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sz="2000" dirty="0"/>
                  <a:t> = ??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fraction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                               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752" b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390962" y="1295400"/>
            <a:ext cx="276038" cy="533400"/>
            <a:chOff x="914400" y="1752600"/>
            <a:chExt cx="276038" cy="533400"/>
          </a:xfrm>
        </p:grpSpPr>
        <p:sp>
          <p:nvSpPr>
            <p:cNvPr id="5" name="Oval 4"/>
            <p:cNvSpPr/>
            <p:nvPr/>
          </p:nvSpPr>
          <p:spPr>
            <a:xfrm>
              <a:off x="9144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29162" y="1295400"/>
            <a:ext cx="276038" cy="533400"/>
            <a:chOff x="1752600" y="1752600"/>
            <a:chExt cx="276038" cy="533400"/>
          </a:xfrm>
        </p:grpSpPr>
        <p:sp>
          <p:nvSpPr>
            <p:cNvPr id="6" name="Oval 5"/>
            <p:cNvSpPr/>
            <p:nvPr/>
          </p:nvSpPr>
          <p:spPr>
            <a:xfrm>
              <a:off x="17526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1752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19800" y="1295400"/>
            <a:ext cx="391453" cy="533400"/>
            <a:chOff x="7572562" y="1752600"/>
            <a:chExt cx="391453" cy="533400"/>
          </a:xfrm>
        </p:grpSpPr>
        <p:sp>
          <p:nvSpPr>
            <p:cNvPr id="12" name="Oval 11"/>
            <p:cNvSpPr/>
            <p:nvPr/>
          </p:nvSpPr>
          <p:spPr>
            <a:xfrm>
              <a:off x="7620000" y="20574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562" y="1752600"/>
                  <a:ext cx="391453" cy="30777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000" r="-10938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/>
          <p:cNvCxnSpPr/>
          <p:nvPr/>
        </p:nvCxnSpPr>
        <p:spPr>
          <a:xfrm>
            <a:off x="4408528" y="1752600"/>
            <a:ext cx="620672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838200" y="2514600"/>
            <a:ext cx="7464761" cy="948154"/>
            <a:chOff x="838200" y="4876800"/>
            <a:chExt cx="7464761" cy="948154"/>
          </a:xfrm>
        </p:grpSpPr>
        <p:grpSp>
          <p:nvGrpSpPr>
            <p:cNvPr id="37" name="Group 36"/>
            <p:cNvGrpSpPr/>
            <p:nvPr/>
          </p:nvGrpSpPr>
          <p:grpSpPr>
            <a:xfrm>
              <a:off x="838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17526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6670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5532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7543800" y="4876800"/>
              <a:ext cx="381000" cy="457200"/>
              <a:chOff x="1600200" y="3962400"/>
              <a:chExt cx="381000" cy="457200"/>
            </a:xfrm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600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981200" y="3962400"/>
                <a:ext cx="0" cy="45720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600200" y="4419600"/>
                <a:ext cx="3810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1                 2                  3                                     …                                         </a:t>
                  </a:r>
                  <a14:m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sz="1600" dirty="0">
                      <a:solidFill>
                        <a:srgbClr val="0070C0"/>
                      </a:solidFill>
                    </a:rPr>
                    <a:t>-</a:t>
                  </a:r>
                  <a:r>
                    <a:rPr lang="en-US" sz="1600" b="1" dirty="0">
                      <a:solidFill>
                        <a:srgbClr val="0070C0"/>
                      </a:solidFill>
                    </a:rPr>
                    <a:t>1</a:t>
                  </a:r>
                  <a:r>
                    <a:rPr lang="en-US" sz="1600" dirty="0"/>
                    <a:t>                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486400"/>
                  <a:ext cx="7388561" cy="33855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41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>
              <a:off x="4343400" y="5105400"/>
              <a:ext cx="620672" cy="0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Round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174599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245" t="-10526" r="-839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343400" y="3581400"/>
                <a:ext cx="1103507" cy="6127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581400"/>
                <a:ext cx="1103507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31831" y="3557247"/>
                <a:ext cx="954043" cy="65517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   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831" y="3557247"/>
                <a:ext cx="954043" cy="6551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𝒎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70" y="4343400"/>
                <a:ext cx="1202830" cy="674480"/>
              </a:xfrm>
              <a:prstGeom prst="rect">
                <a:avLst/>
              </a:prstGeom>
              <a:blipFill rotWithShape="1">
                <a:blip r:embed="rId8"/>
                <a:stretch>
                  <a:fillRect r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181600" y="5365772"/>
                <a:ext cx="1083117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𝒇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5365772"/>
                <a:ext cx="1083117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295400" y="4996760"/>
            <a:ext cx="4191000" cy="6420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8" grpId="0" animBg="1"/>
      <p:bldP spid="49" grpId="0" animBg="1"/>
      <p:bldP spid="42" grpId="0" uiExpand="1" animBg="1"/>
      <p:bldP spid="43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 2 </a:t>
                </a:r>
                <a:r>
                  <a:rPr lang="en-US" sz="2000" b="1" dirty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the fraction of balls at end of round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stage 2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the expected fraction of balls at the end of 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will be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𝒇</m:t>
                            </m:r>
                          </m:e>
                        </m:d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Definition:  </a:t>
                </a:r>
                <a:r>
                  <a:rPr lang="en-US" sz="2000" dirty="0"/>
                  <a:t>round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dirty="0"/>
                  <a:t>, and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bad</a:t>
                </a:r>
                <a:r>
                  <a:rPr lang="en-US" sz="2000" dirty="0"/>
                  <a:t>) = 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b="1" dirty="0"/>
                  <a:t>P</a:t>
                </a:r>
                <a:r>
                  <a:rPr lang="en-US" sz="2000" dirty="0"/>
                  <a:t>(a round is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good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dirty="0"/>
                  <a:t> After </a:t>
                </a:r>
                <a:r>
                  <a:rPr lang="en-US" sz="2000" u="sng" dirty="0"/>
                  <a:t>how many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good</a:t>
                </a:r>
                <a:r>
                  <a:rPr lang="en-US" sz="2000" dirty="0"/>
                  <a:t> rounds will there be no ball left ?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Expected no. of rounds = ??</a:t>
                </a:r>
                <a:endParaRPr lang="en-US" sz="2000" i="1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 b="-4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07932"/>
                <a:ext cx="613373" cy="535468"/>
              </a:xfrm>
              <a:prstGeom prst="rect">
                <a:avLst/>
              </a:prstGeom>
              <a:blipFill rotWithShape="1">
                <a:blip r:embed="rId3"/>
                <a:stretch>
                  <a:fillRect r="-17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ft Arrow 4"/>
              <p:cNvSpPr/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ft Arrow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620768"/>
                <a:ext cx="1524000" cy="713232"/>
              </a:xfrm>
              <a:prstGeom prst="leftArrow">
                <a:avLst/>
              </a:prstGeom>
              <a:blipFill rotWithShape="1">
                <a:blip r:embed="rId4"/>
                <a:stretch>
                  <a:fillRect r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𝟐</m:t>
                      </m:r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>
                                  <a:latin typeface="Cambria Math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US" sz="2000" b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func>
                            <m:func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>
                                      <a:latin typeface="Cambria Math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848290"/>
                <a:ext cx="1961178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7576" r="-43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loud Callout 7"/>
          <p:cNvSpPr/>
          <p:nvPr/>
        </p:nvSpPr>
        <p:spPr>
          <a:xfrm>
            <a:off x="5791200" y="3502152"/>
            <a:ext cx="2362200" cy="993648"/>
          </a:xfrm>
          <a:prstGeom prst="cloudCallout">
            <a:avLst>
              <a:gd name="adj1" fmla="val -27914"/>
              <a:gd name="adj2" fmla="val 8382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Homework</a:t>
            </a:r>
            <a:r>
              <a:rPr lang="en-US" dirty="0">
                <a:solidFill>
                  <a:schemeClr val="tx1"/>
                </a:solidFill>
              </a:rPr>
              <a:t>: Use </a:t>
            </a:r>
            <a:r>
              <a:rPr lang="en-US" b="1" dirty="0">
                <a:solidFill>
                  <a:schemeClr val="tx1"/>
                </a:solidFill>
              </a:rPr>
              <a:t>Markov’s </a:t>
            </a:r>
            <a:r>
              <a:rPr lang="en-US" dirty="0">
                <a:solidFill>
                  <a:schemeClr val="tx1"/>
                </a:solidFill>
              </a:rPr>
              <a:t>Inequality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676400" y="1600200"/>
            <a:ext cx="19207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581400" y="1600200"/>
            <a:ext cx="3810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324600" y="2057400"/>
            <a:ext cx="3581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52600" y="32004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38600" y="3200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86400" y="3200400"/>
            <a:ext cx="220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108C33-0158-FB1D-AC1A-F3228F93E37F}"/>
              </a:ext>
            </a:extLst>
          </p:cNvPr>
          <p:cNvSpPr/>
          <p:nvPr/>
        </p:nvSpPr>
        <p:spPr>
          <a:xfrm>
            <a:off x="4038600" y="2507810"/>
            <a:ext cx="1371600" cy="12259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8DACE0-B98F-5D67-E4A1-5BD193387C75}"/>
              </a:ext>
            </a:extLst>
          </p:cNvPr>
          <p:cNvSpPr/>
          <p:nvPr/>
        </p:nvSpPr>
        <p:spPr>
          <a:xfrm>
            <a:off x="3657600" y="2133600"/>
            <a:ext cx="3581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EB13C3-7B48-14D3-F742-361C793AC097}"/>
              </a:ext>
            </a:extLst>
          </p:cNvPr>
          <p:cNvSpPr/>
          <p:nvPr/>
        </p:nvSpPr>
        <p:spPr>
          <a:xfrm>
            <a:off x="4631979" y="2618231"/>
            <a:ext cx="2286000" cy="6537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  <p:bldP spid="15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6" grpId="0" animBg="1"/>
      <p:bldP spid="7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 </a:t>
                </a:r>
                <a:r>
                  <a:rPr lang="en-US" sz="2000" dirty="0"/>
                  <a:t>The expected number of rounds taken by the Randomized protocol </a:t>
                </a:r>
              </a:p>
              <a:p>
                <a:pPr marL="0" indent="0">
                  <a:buNone/>
                </a:pPr>
                <a:r>
                  <a:rPr lang="en-US" sz="2000" dirty="0"/>
                  <a:t>is at most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func>
                      <m:func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20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7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Distributed Client-Server problem</a:t>
            </a:r>
            <a:br>
              <a:rPr lang="en-US" sz="3200" b="1" dirty="0"/>
            </a:br>
            <a:r>
              <a:rPr lang="en-US" sz="3200" b="1" dirty="0">
                <a:solidFill>
                  <a:srgbClr val="7030A0"/>
                </a:solidFill>
              </a:rPr>
              <a:t>Randomized protocol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Points to Ponder :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1800" dirty="0"/>
                  <a:t>Why did we analyze the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and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Why did we introduce the two stages 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Do you find any similarity in the analysis with that of of Quick sort concentration?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Can you also achieve lower bound of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</a:rPr>
                      <m:t>𝛀</m:t>
                    </m:r>
                    <m:r>
                      <a:rPr lang="en-US" sz="1800" b="0" i="0" smtClean="0">
                        <a:latin typeface="Cambria Math"/>
                      </a:rPr>
                      <m:t>(</m:t>
                    </m:r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0"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on the expected number of rounds ? (this question is only for those whose aim is more than getting A* )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Can you achieve high probability bound on the number of rounds ?</a:t>
                </a:r>
                <a:endParaRPr lang="en-US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7030A0"/>
                </a:solidFill>
              </a:rPr>
              <a:t>Random sampling </a:t>
            </a:r>
            <a:r>
              <a:rPr lang="en-US" sz="3600" dirty="0"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Number of balls </a:t>
            </a:r>
            <a:r>
              <a:rPr lang="en-US" sz="2400" dirty="0"/>
              <a:t>from a bag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Size of transitive closure</a:t>
            </a:r>
            <a:r>
              <a:rPr lang="en-US" sz="2400" b="1" dirty="0"/>
              <a:t> </a:t>
            </a:r>
            <a:r>
              <a:rPr lang="en-US" sz="2400" dirty="0"/>
              <a:t>of a directed graph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902002" y="1186805"/>
            <a:ext cx="3514360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estimation</a:t>
            </a:r>
            <a:r>
              <a:rPr lang="en-US" sz="2400" dirty="0"/>
              <a:t> of </a:t>
            </a:r>
            <a:r>
              <a:rPr lang="en-US" sz="2400" b="1" dirty="0"/>
              <a:t>a parameter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203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Problem </a:t>
            </a:r>
            <a:r>
              <a:rPr lang="en-US" sz="32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Estimating 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number </a:t>
            </a:r>
            <a:r>
              <a:rPr lang="en-US" dirty="0">
                <a:solidFill>
                  <a:schemeClr val="tx1"/>
                </a:solidFill>
              </a:rPr>
              <a:t>of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Balls </a:t>
            </a:r>
            <a:r>
              <a:rPr lang="en-US" dirty="0">
                <a:solidFill>
                  <a:schemeClr val="tx1"/>
                </a:solidFill>
              </a:rPr>
              <a:t>in a BAG</a:t>
            </a:r>
          </a:p>
        </p:txBody>
      </p:sp>
    </p:spTree>
    <p:extLst>
      <p:ext uri="{BB962C8B-B14F-4D97-AF65-F5344CB8AC3E}">
        <p14:creationId xmlns:p14="http://schemas.microsoft.com/office/powerpoint/2010/main" val="387783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1600" dirty="0"/>
                  <a:t>There is a bag containing balls.</a:t>
                </a:r>
              </a:p>
              <a:p>
                <a:r>
                  <a:rPr lang="en-US" sz="1600" dirty="0"/>
                  <a:t>Each ball has a unique label from [</a:t>
                </a:r>
                <a:r>
                  <a:rPr lang="en-US" sz="16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/>
                  <a:t>].</a:t>
                </a:r>
              </a:p>
              <a:p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/>
                  <a:t>, the number of balls is unknown.</a:t>
                </a:r>
              </a:p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1600" dirty="0"/>
                  <a:t>To estimate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u="sng" dirty="0"/>
                  <a:t>accurately</a:t>
                </a:r>
                <a:r>
                  <a:rPr lang="en-US" sz="1600" dirty="0"/>
                  <a:t> and with </a:t>
                </a:r>
                <a:r>
                  <a:rPr lang="en-US" sz="1600" u="sng" dirty="0"/>
                  <a:t>high probability.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sz="1600" b="1" dirty="0"/>
                  <a:t>For example:</a:t>
                </a:r>
              </a:p>
              <a:p>
                <a:pPr marL="0" indent="0">
                  <a:buNone/>
                </a:pPr>
                <a:r>
                  <a:rPr lang="en-US" sz="1600" dirty="0"/>
                  <a:t>“Report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1600" dirty="0"/>
                  <a:t>with probability at least </a:t>
                </a:r>
                <a:r>
                  <a:rPr lang="en-US" sz="1600" dirty="0">
                    <a:solidFill>
                      <a:srgbClr val="0070C0"/>
                    </a:solidFill>
                  </a:rPr>
                  <a:t>0.99</a:t>
                </a:r>
                <a:r>
                  <a:rPr lang="en-US" sz="1600" dirty="0"/>
                  <a:t>,</a:t>
                </a:r>
              </a:p>
              <a:p>
                <a:pPr marL="0" indent="0" algn="ctr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0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2060"/>
                    </a:solidFill>
                  </a:rPr>
                  <a:t>TOOL:</a:t>
                </a:r>
                <a:r>
                  <a:rPr lang="en-US" sz="1600" dirty="0"/>
                  <a:t> </a:t>
                </a:r>
                <a:r>
                  <a:rPr lang="en-US" sz="1600" i="1" dirty="0"/>
                  <a:t>Sampling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3886200"/>
            <a:ext cx="1371600" cy="1524000"/>
            <a:chOff x="1981200" y="3886200"/>
            <a:chExt cx="1371600" cy="15240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3886200"/>
              <a:ext cx="1371600" cy="1524000"/>
              <a:chOff x="1981200" y="3810000"/>
              <a:chExt cx="1371600" cy="15240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/>
                  <p:cNvSpPr/>
                  <p:nvPr/>
                </p:nvSpPr>
                <p:spPr>
                  <a:xfrm>
                    <a:off x="2438400" y="3810000"/>
                    <a:ext cx="304800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" name="Oval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8400" y="3810000"/>
                    <a:ext cx="304800" cy="3048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925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1" name="Rectangle 30"/>
          <p:cNvSpPr/>
          <p:nvPr/>
        </p:nvSpPr>
        <p:spPr>
          <a:xfrm>
            <a:off x="5791200" y="2971800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010400" y="2971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2633FE-DB31-19F3-35AD-C4D82D699207}"/>
              </a:ext>
            </a:extLst>
          </p:cNvPr>
          <p:cNvSpPr/>
          <p:nvPr/>
        </p:nvSpPr>
        <p:spPr>
          <a:xfrm>
            <a:off x="5415481" y="4492028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9631F7-56EA-5472-36E1-8FD3788C0602}"/>
              </a:ext>
            </a:extLst>
          </p:cNvPr>
          <p:cNvSpPr/>
          <p:nvPr/>
        </p:nvSpPr>
        <p:spPr>
          <a:xfrm>
            <a:off x="6884029" y="4492028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639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1" grpId="0" animBg="1"/>
      <p:bldP spid="32" grpId="0" animBg="1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BC2D3-8E17-8B7D-10A8-C2C4BDB7F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Estimating</a:t>
                </a:r>
                <a:r>
                  <a:rPr lang="en-US" sz="3600" dirty="0"/>
                  <a:t> </a:t>
                </a:r>
                <a:r>
                  <a:rPr lang="en-US" sz="3600" b="1" dirty="0"/>
                  <a:t>probability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/>
                  <a:t>of </a:t>
                </a:r>
                <a:r>
                  <a:rPr lang="en-IN" sz="3600" b="1" dirty="0"/>
                  <a:t>getting </a:t>
                </a:r>
                <a:r>
                  <a:rPr lang="en-IN" sz="3600" b="1" dirty="0">
                    <a:solidFill>
                      <a:srgbClr val="0070C0"/>
                    </a:solidFill>
                  </a:rPr>
                  <a:t>head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BC2D3-8E17-8B7D-10A8-C2C4BDB7F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1FC65-7869-BA1F-3BE5-3EEF99A22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Given any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Compute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IN" sz="2400" dirty="0"/>
                  <a:t> such that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400" b="1" i="0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b="1" dirty="0">
                    <a:solidFill>
                      <a:srgbClr val="00B050"/>
                    </a:solidFill>
                  </a:rPr>
                  <a:t>Homework:</a:t>
                </a:r>
                <a:r>
                  <a:rPr lang="en-IN" sz="2400" dirty="0"/>
                  <a:t> After today’s lecture, solve this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1FC65-7869-BA1F-3BE5-3EEF99A22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8610600" cy="4525963"/>
              </a:xfrm>
              <a:blipFill>
                <a:blip r:embed="rId3"/>
                <a:stretch>
                  <a:fillRect l="-1133" t="-1078" b="-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BA82032-6CD8-6D61-7EE7-F2049ABD4C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6" r="28426" b="2"/>
          <a:stretch/>
        </p:blipFill>
        <p:spPr>
          <a:xfrm>
            <a:off x="6895799" y="2057400"/>
            <a:ext cx="2248201" cy="3962400"/>
          </a:xfrm>
          <a:prstGeom prst="rect">
            <a:avLst/>
          </a:prstGeom>
        </p:spPr>
      </p:pic>
      <p:pic>
        <p:nvPicPr>
          <p:cNvPr id="6" name="Picture 5" descr="A picture containing text, coin&#10;&#10;Description automatically generated">
            <a:extLst>
              <a:ext uri="{FF2B5EF4-FFF2-40B4-BE49-F238E27FC236}">
                <a16:creationId xmlns:a16="http://schemas.microsoft.com/office/drawing/2014/main" id="{EEB9CCFB-B999-53B1-A1F0-E1F3EB822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281" y="2484783"/>
            <a:ext cx="262854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6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b="1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/>
                  <a:t>  : the label of the sampled ball.</a:t>
                </a:r>
                <a:endParaRPr lang="en-US" sz="1600" b="1" i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6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600" dirty="0"/>
                  <a:t> What is </a:t>
                </a:r>
                <a:r>
                  <a:rPr lang="en-US" sz="1600" b="1" dirty="0"/>
                  <a:t>E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/>
                  <a:t>] ?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               E</a:t>
                </a:r>
                <a:r>
                  <a:rPr lang="en-US" sz="1600" dirty="0"/>
                  <a:t>[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1600" dirty="0"/>
                  <a:t>]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r>
                          <a:rPr lang="en-US" sz="1600" b="1">
                            <a:latin typeface="Cambria Math"/>
                          </a:rPr>
                          <m:t>𝐏</m:t>
                        </m:r>
                        <m:r>
                          <a:rPr lang="en-US" sz="1600" b="1">
                            <a:latin typeface="Cambria Math"/>
                          </a:rPr>
                          <m:t>(</m:t>
                        </m:r>
                        <m:r>
                          <a:rPr lang="en-US" sz="1600" b="1" i="1">
                            <a:latin typeface="Cambria Math"/>
                          </a:rPr>
                          <m:t>𝑿</m:t>
                        </m:r>
                        <m:r>
                          <a:rPr lang="en-US" sz="1600" i="1">
                            <a:latin typeface="Cambria Math"/>
                          </a:rPr>
                          <m:t>=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600" b="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⋅</m:t>
                        </m:r>
                        <m:f>
                          <m:fPr>
                            <m:ctrlPr>
                              <a:rPr lang="el-G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e>
                    </m:nary>
                  </m:oMath>
                </a14:m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1600" i="1" dirty="0">
                    <a:solidFill>
                      <a:srgbClr val="0070C0"/>
                    </a:solidFill>
                    <a:latin typeface="Cambria Math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 =  </m:t>
                    </m:r>
                    <m:f>
                      <m:f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e>
                        </m:d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600" i="1" dirty="0">
                    <a:solidFill>
                      <a:srgbClr val="0070C0"/>
                    </a:solidFill>
                    <a:latin typeface="Cambria Math"/>
                  </a:rPr>
                  <a:t>   </a:t>
                </a:r>
                <a:r>
                  <a:rPr lang="en-US" sz="1600" dirty="0">
                    <a:solidFill>
                      <a:srgbClr val="0070C0"/>
                    </a:solidFill>
                    <a:latin typeface="Cambria Math"/>
                  </a:rPr>
                  <a:t>=</a:t>
                </a:r>
                <a:r>
                  <a:rPr lang="en-US" sz="1600" i="1" dirty="0">
                    <a:solidFill>
                      <a:srgbClr val="0070C0"/>
                    </a:solidFill>
                    <a:latin typeface="Cambria Math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4114800"/>
            <a:ext cx="1371600" cy="1295400"/>
            <a:chOff x="1981200" y="4114800"/>
            <a:chExt cx="1371600" cy="12954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4114800"/>
              <a:ext cx="1371600" cy="1295400"/>
              <a:chOff x="1981200" y="4038600"/>
              <a:chExt cx="1371600" cy="1295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4800600" y="18288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400800" y="3810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3505200" y="1143000"/>
            <a:ext cx="5029200" cy="60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7030A0"/>
                </a:solidFill>
              </a:rPr>
              <a:t>IDEA: </a:t>
            </a:r>
            <a:r>
              <a:rPr lang="en-US" dirty="0"/>
              <a:t>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label of sampled ball provides some info.</a:t>
            </a:r>
            <a:endParaRPr lang="en-US" dirty="0"/>
          </a:p>
        </p:txBody>
      </p:sp>
      <p:sp>
        <p:nvSpPr>
          <p:cNvPr id="32" name="Cloud Callout 31"/>
          <p:cNvSpPr/>
          <p:nvPr/>
        </p:nvSpPr>
        <p:spPr>
          <a:xfrm>
            <a:off x="5334000" y="4267200"/>
            <a:ext cx="3581400" cy="1222248"/>
          </a:xfrm>
          <a:prstGeom prst="cloudCallout">
            <a:avLst>
              <a:gd name="adj1" fmla="val -30510"/>
              <a:gd name="adj2" fmla="val 803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use it to design an  algorithm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7B93D62-8E6E-66B1-8411-BFE27CDB20A3}"/>
                  </a:ext>
                </a:extLst>
              </p:cNvPr>
              <p:cNvSpPr/>
              <p:nvPr/>
            </p:nvSpPr>
            <p:spPr>
              <a:xfrm>
                <a:off x="2455375" y="3868873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7B93D62-8E6E-66B1-8411-BFE27CDB20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75" y="3868873"/>
                <a:ext cx="304800" cy="304800"/>
              </a:xfrm>
              <a:prstGeom prst="ellipse">
                <a:avLst/>
              </a:prstGeom>
              <a:blipFill>
                <a:blip r:embed="rId4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82200BF-C051-D757-09C1-7C0D62E930D3}"/>
              </a:ext>
            </a:extLst>
          </p:cNvPr>
          <p:cNvSpPr/>
          <p:nvPr/>
        </p:nvSpPr>
        <p:spPr>
          <a:xfrm>
            <a:off x="5844766" y="3048000"/>
            <a:ext cx="2819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" grpId="0" animBg="1"/>
      <p:bldP spid="31" grpId="0" animBg="1"/>
      <p:bldP spid="2" grpId="0" animBg="1"/>
      <p:bldP spid="32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Estimating the number </a:t>
            </a:r>
            <a:r>
              <a:rPr lang="en-US" sz="3200" b="1" dirty="0"/>
              <a:t>of </a:t>
            </a:r>
            <a:r>
              <a:rPr lang="en-US" sz="3200" b="1" dirty="0">
                <a:solidFill>
                  <a:srgbClr val="0070C0"/>
                </a:solidFill>
              </a:rPr>
              <a:t>Balls</a:t>
            </a:r>
            <a:r>
              <a:rPr lang="en-US" sz="3200" b="1" dirty="0"/>
              <a:t> in a BAG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5835"/>
            <a:ext cx="4038600" cy="447469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A simple algorithm: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Pick a ball randomly uniformly from the bag.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Let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1600" dirty="0"/>
                  <a:t> be its label.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495800" y="1600200"/>
                <a:ext cx="4495800" cy="4525963"/>
              </a:xfrm>
              <a:blipFill rotWithShape="1">
                <a:blip r:embed="rId3"/>
                <a:stretch>
                  <a:fillRect l="-814" t="-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1981200" y="4114800"/>
            <a:ext cx="1371600" cy="1295400"/>
            <a:chOff x="1981200" y="4114800"/>
            <a:chExt cx="1371600" cy="1295400"/>
          </a:xfrm>
        </p:grpSpPr>
        <p:sp>
          <p:nvSpPr>
            <p:cNvPr id="12" name="Oval 11"/>
            <p:cNvSpPr/>
            <p:nvPr/>
          </p:nvSpPr>
          <p:spPr>
            <a:xfrm>
              <a:off x="2362200" y="4572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209800" y="4191000"/>
              <a:ext cx="304800" cy="3048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981200" y="4114800"/>
              <a:ext cx="1371600" cy="1295400"/>
              <a:chOff x="1981200" y="4038600"/>
              <a:chExt cx="1371600" cy="1295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590800" y="4724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336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286000" y="4800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2590800" y="4419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4572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j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438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q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819400" y="4114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:c</a:t>
                </a: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28194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7432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i</a:t>
                </a: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362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l</a:t>
                </a: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26670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l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048000" y="41910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981200" y="43434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81200" y="4038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718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57400" y="4876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438400" y="50292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DA766BE-F2F4-E1FB-46F2-23A0F8A8FEDF}"/>
                  </a:ext>
                </a:extLst>
              </p:cNvPr>
              <p:cNvSpPr/>
              <p:nvPr/>
            </p:nvSpPr>
            <p:spPr>
              <a:xfrm>
                <a:off x="2455375" y="3868873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6DA766BE-F2F4-E1FB-46F2-23A0F8A8F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375" y="3868873"/>
                <a:ext cx="304800" cy="304800"/>
              </a:xfrm>
              <a:prstGeom prst="ellipse">
                <a:avLst/>
              </a:prstGeom>
              <a:blipFill>
                <a:blip r:embed="rId4"/>
                <a:stretch>
                  <a:fillRect l="-9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6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An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952500" y="2754351"/>
            <a:ext cx="1181100" cy="0"/>
            <a:chOff x="952500" y="2754351"/>
            <a:chExt cx="1181100" cy="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952500" y="2754351"/>
              <a:ext cx="63236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622967" y="3337932"/>
            <a:ext cx="1782870" cy="0"/>
            <a:chOff x="1622967" y="3337932"/>
            <a:chExt cx="1782870" cy="0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834337" y="3337932"/>
              <a:ext cx="5715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622967" y="3337932"/>
              <a:ext cx="6477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2312948" y="3337932"/>
              <a:ext cx="4953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 flipH="1">
            <a:off x="1584867" y="3033132"/>
            <a:ext cx="548733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316200" y="3612995"/>
            <a:ext cx="1017014" cy="0"/>
            <a:chOff x="2316200" y="3612995"/>
            <a:chExt cx="1017014" cy="0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2819400" y="3612995"/>
              <a:ext cx="51381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2316200" y="3612995"/>
              <a:ext cx="49204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362200" y="3891776"/>
            <a:ext cx="1639088" cy="0"/>
            <a:chOff x="2362200" y="3891776"/>
            <a:chExt cx="1639088" cy="0"/>
          </a:xfrm>
        </p:grpSpPr>
        <p:cxnSp>
          <p:nvCxnSpPr>
            <p:cNvPr id="42" name="Straight Arrow Connector 41"/>
            <p:cNvCxnSpPr/>
            <p:nvPr/>
          </p:nvCxnSpPr>
          <p:spPr>
            <a:xfrm>
              <a:off x="2362200" y="3891776"/>
              <a:ext cx="472137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895600" y="3891776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505200" y="3891776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285999" y="36111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14800" y="3886200"/>
            <a:ext cx="496088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3473746" y="4148254"/>
            <a:ext cx="1098254" cy="0"/>
            <a:chOff x="3473746" y="4148254"/>
            <a:chExt cx="1098254" cy="0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505200" y="4419600"/>
            <a:ext cx="1639088" cy="0"/>
            <a:chOff x="3505200" y="4419600"/>
            <a:chExt cx="1639088" cy="0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971800" y="4702097"/>
            <a:ext cx="2165054" cy="0"/>
            <a:chOff x="2971800" y="4702097"/>
            <a:chExt cx="2165054" cy="0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/>
          <p:cNvCxnSpPr/>
          <p:nvPr/>
        </p:nvCxnSpPr>
        <p:spPr>
          <a:xfrm flipH="1">
            <a:off x="4648200" y="5257800"/>
            <a:ext cx="488654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009112" y="4960434"/>
            <a:ext cx="2172488" cy="14869"/>
            <a:chOff x="3009112" y="4960434"/>
            <a:chExt cx="2172488" cy="14869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538439"/>
            <a:ext cx="1295400" cy="0"/>
            <a:chOff x="4648200" y="5538439"/>
            <a:chExt cx="1295400" cy="0"/>
          </a:xfrm>
        </p:grpSpPr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4648199" y="38862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3429000" y="41445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2971800" y="46779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181599" y="44196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181600" y="4982736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4648199" y="5257800"/>
            <a:ext cx="1" cy="275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2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2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1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3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3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49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5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6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65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7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6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7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5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7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9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81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83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4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8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8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path" presetSubtype="0" accel="5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.13784 0.00162 L 0.07066 0 L 0.27066 0.00162 L 0.1342 0 L 0.34149 0 L 0.40729 0 L 0.27204 0 L 0.47204 0 L 0.20121 0.00162 L 0.47326 0 L 0.40243 -0.00324 L 0.54149 -0.00162 C 0.54392 0 0.54878 0.00324 0.54878 0.00324 L 0.55243 0.01481 L 0.53541 -0.00973 " pathEditMode="relative" ptsTypes="AAAAAAAAAAAAfAAA">
                                          <p:cBhvr>
                                            <p:cTn id="6" dur="5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" fill="hold">
                          <p:stCondLst>
                            <p:cond delay="indefinite"/>
                          </p:stCondLst>
                          <p:childTnLst>
                            <p:par>
                              <p:cTn id="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" presetID="42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8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6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1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2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0" dur="1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4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5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9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6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2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64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9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6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0" dur="1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7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9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7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2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80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9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8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6" dur="20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8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10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9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4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9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500"/>
                                            <p:tgtEl>
                                              <p:spTgt spid="10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 animBg="1"/>
          <p:bldP spid="75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How </a:t>
            </a:r>
            <a:r>
              <a:rPr lang="en-US" sz="3200" b="1" u="sng" dirty="0"/>
              <a:t>good</a:t>
            </a:r>
            <a:r>
              <a:rPr lang="en-US" sz="3200" b="1" dirty="0"/>
              <a:t> is the </a:t>
            </a:r>
            <a:r>
              <a:rPr lang="en-US" sz="3200" b="1" dirty="0">
                <a:solidFill>
                  <a:srgbClr val="7030A0"/>
                </a:solidFill>
              </a:rPr>
              <a:t>estimate ?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What is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/>
                      </a:rPr>
                      <m:t>&lt;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dirty="0"/>
                  <a:t> How to reduce the error probability 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Answer: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b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5400000">
            <a:off x="1705683" y="1647117"/>
            <a:ext cx="381000" cy="211596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14400" y="2133600"/>
            <a:ext cx="7467600" cy="381000"/>
            <a:chOff x="914400" y="2133600"/>
            <a:chExt cx="7467600" cy="381000"/>
          </a:xfrm>
        </p:grpSpPr>
        <p:grpSp>
          <p:nvGrpSpPr>
            <p:cNvPr id="22" name="Group 21"/>
            <p:cNvGrpSpPr/>
            <p:nvPr/>
          </p:nvGrpSpPr>
          <p:grpSpPr>
            <a:xfrm>
              <a:off x="1905000" y="2362200"/>
              <a:ext cx="381000" cy="76200"/>
              <a:chOff x="1981200" y="2362200"/>
              <a:chExt cx="381000" cy="762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19812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1336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286000" y="2362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14400" y="2133600"/>
              <a:ext cx="7467600" cy="381000"/>
              <a:chOff x="914400" y="2133600"/>
              <a:chExt cx="7467600" cy="3810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5908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80772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0960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14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242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620000" y="21336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595978" y="2133600"/>
                <a:ext cx="409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chemeClr val="bg2"/>
                    </a:solidFill>
                  </a:rPr>
                  <a:t>N-1</a:t>
                </a: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4495800" y="2362200"/>
                <a:ext cx="381000" cy="76200"/>
                <a:chOff x="1981200" y="2362200"/>
                <a:chExt cx="381000" cy="7620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858000" y="2286000"/>
                <a:ext cx="381000" cy="76200"/>
                <a:chOff x="1981200" y="2362200"/>
                <a:chExt cx="381000" cy="762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19812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1336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286000" y="2362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1" name="Oval 30"/>
          <p:cNvSpPr/>
          <p:nvPr/>
        </p:nvSpPr>
        <p:spPr>
          <a:xfrm>
            <a:off x="1981200" y="2209800"/>
            <a:ext cx="304800" cy="304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14693" y="5334000"/>
            <a:ext cx="19143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multiple sampling.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110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209800"/>
                <a:ext cx="470257" cy="261610"/>
              </a:xfrm>
              <a:prstGeom prst="rect">
                <a:avLst/>
              </a:prstGeom>
              <a:blipFill rotWithShape="1">
                <a:blip r:embed="rId3"/>
                <a:stretch>
                  <a:fillRect r="-129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3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3.33333E-6 0.1333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12" grpId="0" animBg="1"/>
      <p:bldP spid="31" grpId="0" animBg="1"/>
      <p:bldP spid="31" grpId="1" animBg="1"/>
      <p:bldP spid="31" grpId="2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Multiple samplings </a:t>
            </a:r>
            <a:r>
              <a:rPr lang="en-US" sz="3200" b="1" dirty="0"/>
              <a:t>to </a:t>
            </a:r>
            <a:br>
              <a:rPr lang="en-US" sz="3200" b="1" dirty="0"/>
            </a:br>
            <a:r>
              <a:rPr lang="en-US" sz="2400" b="1" dirty="0"/>
              <a:t>improve </a:t>
            </a:r>
            <a:r>
              <a:rPr lang="en-US" sz="2400" b="1" dirty="0">
                <a:solidFill>
                  <a:srgbClr val="0070C0"/>
                </a:solidFill>
              </a:rPr>
              <a:t>accuracy</a:t>
            </a:r>
            <a:r>
              <a:rPr lang="en-US" sz="2400" b="1" dirty="0"/>
              <a:t> and reduce </a:t>
            </a:r>
            <a:r>
              <a:rPr lang="en-US" sz="2400" b="1" dirty="0">
                <a:solidFill>
                  <a:srgbClr val="C00000"/>
                </a:solidFill>
              </a:rPr>
              <a:t>error</a:t>
            </a:r>
            <a:r>
              <a:rPr lang="en-US" sz="2400" b="1" dirty="0"/>
              <a:t> probability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9144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1800" dirty="0"/>
                  <a:t>Which sampled ball is most likely to have </a:t>
                </a:r>
                <a:r>
                  <a:rPr lang="en-US" sz="1800" b="1" dirty="0"/>
                  <a:t>label</a:t>
                </a:r>
                <a:r>
                  <a:rPr lang="en-US" sz="1800" dirty="0"/>
                  <a:t> closest to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the expected number of sampled balls</a:t>
                </a:r>
                <a:r>
                  <a:rPr lang="en-US" sz="1800" dirty="0"/>
                  <a:t> with label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≥(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+1)/2</m:t>
                    </m:r>
                  </m:oMath>
                </a14:m>
                <a:r>
                  <a:rPr lang="en-US" sz="1800" b="1" dirty="0"/>
                  <a:t>  </a:t>
                </a:r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9144000" cy="4525963"/>
              </a:xfrm>
              <a:blipFill rotWithShape="1">
                <a:blip r:embed="rId2"/>
                <a:stretch>
                  <a:fillRect l="-73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217932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4" name="Group 83"/>
          <p:cNvGrpSpPr/>
          <p:nvPr/>
        </p:nvGrpSpPr>
        <p:grpSpPr>
          <a:xfrm>
            <a:off x="895739" y="2179320"/>
            <a:ext cx="6895322" cy="182880"/>
            <a:chOff x="895739" y="2560320"/>
            <a:chExt cx="6895322" cy="182880"/>
          </a:xfrm>
        </p:grpSpPr>
        <p:sp>
          <p:nvSpPr>
            <p:cNvPr id="74" name="Oval 73"/>
            <p:cNvSpPr/>
            <p:nvPr/>
          </p:nvSpPr>
          <p:spPr>
            <a:xfrm>
              <a:off x="3334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8101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2419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67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66869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73152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7620000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8957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1505339" y="256032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Down Arrow 45"/>
          <p:cNvSpPr/>
          <p:nvPr/>
        </p:nvSpPr>
        <p:spPr>
          <a:xfrm>
            <a:off x="3962400" y="4724400"/>
            <a:ext cx="933062" cy="3810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00766" y="3505200"/>
                <a:ext cx="37093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766" y="3505200"/>
                <a:ext cx="370935" cy="616451"/>
              </a:xfrm>
              <a:prstGeom prst="rect">
                <a:avLst/>
              </a:prstGeom>
              <a:blipFill rotWithShape="1">
                <a:blip r:embed="rId3"/>
                <a:stretch>
                  <a:fillRect r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H="1">
            <a:off x="4779181" y="1828800"/>
            <a:ext cx="21419" cy="9144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4403054" y="2818064"/>
                <a:ext cx="77854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54" y="2818064"/>
                <a:ext cx="778546" cy="610936"/>
              </a:xfrm>
              <a:prstGeom prst="rect">
                <a:avLst/>
              </a:prstGeom>
              <a:blipFill rotWithShape="1">
                <a:blip r:embed="rId4"/>
                <a:stretch>
                  <a:fillRect r="-10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1524001" y="4114800"/>
            <a:ext cx="186223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400734" y="4114800"/>
            <a:ext cx="254286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915334" y="4114800"/>
            <a:ext cx="353346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524000" y="5181600"/>
            <a:ext cx="317176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648200" y="5181600"/>
            <a:ext cx="26763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7391400" y="5181600"/>
            <a:ext cx="353346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25500" y="1451094"/>
                <a:ext cx="533992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{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𝟓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𝟐𝟑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𝟔𝟗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𝟕𝟑</m:t>
                    </m:r>
                    <m:r>
                      <a:rPr lang="en-US" b="0" i="1" smtClean="0">
                        <a:latin typeface="Cambria Math"/>
                      </a:rPr>
                      <m:t> , </m:t>
                    </m:r>
                    <m:r>
                      <a:rPr lang="en-US" b="1" i="1" smtClean="0"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𝟏𝟏𝟎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𝟏𝟐𝟗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𝟏𝟑𝟓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𝟏𝟓𝟒</m:t>
                    </m:r>
                    <m:r>
                      <a:rPr lang="en-US" b="0" i="1" smtClean="0">
                        <a:latin typeface="Cambria Math"/>
                      </a:rPr>
                      <m:t> , 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𝟏𝟗𝟓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500" y="1451094"/>
                <a:ext cx="53399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797" t="-6349" r="-102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90867" y="914400"/>
            <a:ext cx="23528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3886200" y="914400"/>
            <a:ext cx="367922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10329" y="1459468"/>
                <a:ext cx="80054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329" y="1459468"/>
                <a:ext cx="80054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992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/>
          <p:cNvSpPr/>
          <p:nvPr/>
        </p:nvSpPr>
        <p:spPr>
          <a:xfrm>
            <a:off x="4267200" y="1371600"/>
            <a:ext cx="524069" cy="4572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1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1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0.1467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5" grpId="0"/>
      <p:bldP spid="70" grpId="0"/>
      <p:bldP spid="7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" grpId="0" animBg="1"/>
      <p:bldP spid="10" grpId="0" animBg="1"/>
      <p:bldP spid="90" grpId="0" animBg="1"/>
      <p:bldP spid="11" grpId="0" animBg="1"/>
      <p:bldP spid="9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better algorithm for 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100" b="1" dirty="0">
                <a:solidFill>
                  <a:srgbClr val="7030A0"/>
                </a:solidFill>
              </a:rPr>
              <a:t>estimating the number of balls: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𝜙</m:t>
                    </m:r>
                  </m:oMath>
                </a14:m>
                <a:r>
                  <a:rPr lang="en-US" sz="2000" dirty="0"/>
                  <a:t>;                       //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b="1" dirty="0" err="1"/>
                  <a:t>multiset</a:t>
                </a:r>
                <a:endParaRPr lang="en-US" sz="2000" b="1" dirty="0"/>
              </a:p>
              <a:p>
                <a:pPr>
                  <a:buFont typeface="+mj-lt"/>
                  <a:buAutoNum type="arabicPeriod"/>
                </a:pPr>
                <a:r>
                  <a:rPr lang="en-US" sz="2000" b="1" dirty="0"/>
                  <a:t>Repeat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{               Pick a ball randomly uniformly from the bag.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Let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be the its label.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∪{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;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ball into the bag;       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be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largest label from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/>
                  <a:t>Report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67000" y="1600200"/>
            <a:ext cx="2286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3200" dirty="0"/>
                  <a:t> What is </a:t>
                </a:r>
                <a:r>
                  <a:rPr lang="en-US" sz="3200" b="1" dirty="0"/>
                  <a:t>P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/>
                      </a:rPr>
                      <m:t>&lt;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3200" dirty="0"/>
                  <a:t>) 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number of balls sampled from [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…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/4</m:t>
                    </m:r>
                  </m:oMath>
                </a14:m>
                <a:r>
                  <a:rPr lang="en-US" sz="1800" dirty="0"/>
                  <a:t>]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&lt;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 =        ?? </a:t>
                </a:r>
                <a:endParaRPr lang="en-US" sz="18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/>
                  <a:t> is sum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1800" dirty="0"/>
                  <a:t>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0" smtClean="0">
                              <a:latin typeface="Cambria Math"/>
                            </a:rPr>
                            <m:t>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th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ball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has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label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[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..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/4]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=1) 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800" b="1" dirty="0"/>
                  <a:t>   ??</a:t>
                </a:r>
              </a:p>
              <a:p>
                <a:pPr>
                  <a:buFont typeface="Wingdings"/>
                  <a:buChar char="è"/>
                </a:pPr>
                <a:r>
                  <a:rPr lang="en-US" sz="1800" b="1" dirty="0"/>
                  <a:t>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</m:oMath>
                </a14:m>
                <a:r>
                  <a:rPr lang="en-US" sz="18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 i="0" smtClean="0">
                            <a:latin typeface="Cambria Math"/>
                          </a:rPr>
                          <m:t>𝐄</m:t>
                        </m:r>
                        <m:r>
                          <a:rPr lang="en-US" sz="1800" b="1" i="0" smtClean="0">
                            <a:latin typeface="Cambria Math"/>
                          </a:rPr>
                          <m:t>[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sz="1800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𝐗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’s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dirty="0"/>
                  <a:t>are independent.</a:t>
                </a:r>
              </a:p>
              <a:p>
                <a:pPr marL="0" indent="0">
                  <a:buNone/>
                </a:pPr>
                <a:r>
                  <a:rPr lang="en-US" sz="1800" dirty="0"/>
                  <a:t>Applying </a:t>
                </a:r>
                <a:r>
                  <a:rPr lang="en-US" sz="1800" b="1" dirty="0" err="1"/>
                  <a:t>Chernoff</a:t>
                </a:r>
                <a:r>
                  <a:rPr lang="en-US" sz="1800" dirty="0"/>
                  <a:t> Bound, </a:t>
                </a: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sz="1800" dirty="0"/>
                  <a:t>) = </a:t>
                </a:r>
              </a:p>
              <a:p>
                <a:pPr marL="0" indent="0" algn="ctr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𝐗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1+1</m:t>
                        </m:r>
                      </m:e>
                    </m:d>
                    <m:f>
                      <m:fPr>
                        <m:ctrlPr>
                          <a:rPr lang="en-US" sz="1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/>
                  <a:t> </a:t>
                </a:r>
                <a:endParaRPr lang="en-US" sz="1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3"/>
                <a:stretch>
                  <a:fillRect l="-593" b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609600" y="1905000"/>
            <a:ext cx="8077200" cy="182880"/>
            <a:chOff x="609600" y="2179320"/>
            <a:chExt cx="8077200" cy="182880"/>
          </a:xfrm>
        </p:grpSpPr>
        <p:grpSp>
          <p:nvGrpSpPr>
            <p:cNvPr id="29" name="Group 28"/>
            <p:cNvGrpSpPr/>
            <p:nvPr/>
          </p:nvGrpSpPr>
          <p:grpSpPr>
            <a:xfrm>
              <a:off x="609600" y="2179320"/>
              <a:ext cx="1981200" cy="182880"/>
              <a:chOff x="778625" y="2209800"/>
              <a:chExt cx="3530141" cy="304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Oval 47"/>
            <p:cNvSpPr/>
            <p:nvPr/>
          </p:nvSpPr>
          <p:spPr>
            <a:xfrm>
              <a:off x="8515739" y="2179320"/>
              <a:ext cx="171061" cy="18288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</a:t>
              </a: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2743200" y="2179320"/>
              <a:ext cx="1981200" cy="182880"/>
              <a:chOff x="778625" y="2209800"/>
              <a:chExt cx="3530141" cy="3048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4876800" y="2179320"/>
              <a:ext cx="1981200" cy="182880"/>
              <a:chOff x="778625" y="2209800"/>
              <a:chExt cx="3530141" cy="304800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295400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778625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010400" y="2179320"/>
              <a:ext cx="1390261" cy="182880"/>
              <a:chOff x="1831571" y="2209800"/>
              <a:chExt cx="2477195" cy="304800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831571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40039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2917767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374669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460866" y="2209800"/>
                <a:ext cx="304800" cy="3048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6" name="Right Brace 45"/>
          <p:cNvSpPr/>
          <p:nvPr/>
        </p:nvSpPr>
        <p:spPr>
          <a:xfrm rot="5400000">
            <a:off x="1571430" y="1247969"/>
            <a:ext cx="381000" cy="230466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𝑵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800" b="1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𝟒</m:t>
                      </m:r>
                    </m:oMath>
                  </m:oMathPara>
                </a14:m>
                <a:endParaRPr lang="en-US" sz="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680" y="1871990"/>
                <a:ext cx="396262" cy="215444"/>
              </a:xfrm>
              <a:prstGeom prst="rect">
                <a:avLst/>
              </a:prstGeom>
              <a:blipFill rotWithShape="1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𝐗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/2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64468"/>
                <a:ext cx="113396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839" t="-8197" r="-914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761930" y="1828800"/>
            <a:ext cx="295470" cy="304800"/>
            <a:chOff x="1761930" y="1600200"/>
            <a:chExt cx="295470" cy="304800"/>
          </a:xfrm>
        </p:grpSpPr>
        <p:sp>
          <p:nvSpPr>
            <p:cNvPr id="37" name="Oval 36"/>
            <p:cNvSpPr/>
            <p:nvPr/>
          </p:nvSpPr>
          <p:spPr>
            <a:xfrm>
              <a:off x="1810139" y="1676400"/>
              <a:ext cx="171061" cy="18288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761930" y="1600200"/>
              <a:ext cx="295470" cy="30480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0200" y="4583668"/>
                <a:ext cx="43794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583668"/>
                <a:ext cx="4379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733870" y="3984367"/>
            <a:ext cx="1048139" cy="653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57600" y="3962400"/>
            <a:ext cx="3438330" cy="326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581400" y="4289167"/>
            <a:ext cx="3438330" cy="326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47861" y="5867400"/>
            <a:ext cx="1048139" cy="6535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8200" y="3026033"/>
            <a:ext cx="3886200" cy="326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286000" y="5029200"/>
            <a:ext cx="343833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83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0.00052 0.1333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1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9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6" grpId="0" animBg="1"/>
      <p:bldP spid="4" grpId="0" animBg="1"/>
      <p:bldP spid="7" grpId="0" animBg="1"/>
      <p:bldP spid="5" grpId="0" animBg="1"/>
      <p:bldP spid="44" grpId="0" animBg="1"/>
      <p:bldP spid="45" grpId="0" animBg="1"/>
      <p:bldP spid="47" grpId="0" animBg="1"/>
      <p:bldP spid="66" grpId="0" animBg="1"/>
      <p:bldP spid="7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Final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randomized Monte Carlo performs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sampling and reports a number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16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dirty="0"/>
                  <a:t> ,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Rework the analysis to do the following homework.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Homework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value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to compute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0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𝑵</m:t>
                        </m:r>
                      </m:e>
                    </m:acc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8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Randomized framework </a:t>
            </a:r>
            <a:r>
              <a:rPr lang="en-US" sz="3200" b="1" dirty="0"/>
              <a:t>for </a:t>
            </a:r>
            <a:br>
              <a:rPr lang="en-US" sz="3200" b="1" dirty="0"/>
            </a:br>
            <a:r>
              <a:rPr lang="en-US" sz="3200" b="1" dirty="0"/>
              <a:t>estimating a </a:t>
            </a:r>
            <a:r>
              <a:rPr lang="en-US" sz="3200" b="1" dirty="0">
                <a:solidFill>
                  <a:srgbClr val="0070C0"/>
                </a:solidFill>
              </a:rPr>
              <a:t>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 be a parameter which needs to be estimated.</a:t>
                </a:r>
              </a:p>
              <a:p>
                <a:r>
                  <a:rPr lang="en-US" sz="2000" dirty="0"/>
                  <a:t>Design a randomized experiment such that there is a random variable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𝐗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latin typeface="Cambria Math"/>
                          <a:ea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  <a:ea typeface="Cambria Math"/>
                            </a:rPr>
                            <m:t>𝐗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 i="0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takes value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</m:t>
                    </m:r>
                  </m:oMath>
                </a14:m>
                <a:r>
                  <a:rPr lang="en-US" sz="2000" dirty="0"/>
                  <a:t>,  then return       ??       as the estimate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To improve accuracy in estimation:</a:t>
                </a:r>
              </a:p>
              <a:p>
                <a:r>
                  <a:rPr lang="en-US" sz="2000" dirty="0"/>
                  <a:t>repeat the experiment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times. </a:t>
                </a:r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𝐗</m:t>
                    </m:r>
                    <m:r>
                      <a:rPr lang="en-US" sz="2000" b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has taken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  <m:sub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most likely </a:t>
                </a:r>
                <a:r>
                  <a:rPr lang="en-US" sz="2000" dirty="0"/>
                  <a:t>to be closest to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  <a:ea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1">
                            <a:latin typeface="Cambria Math"/>
                            <a:ea typeface="Cambria Math"/>
                          </a:rPr>
                          <m:t>𝐗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𝒇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B05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76400"/>
                <a:ext cx="8991600" cy="4525963"/>
              </a:xfrm>
              <a:blipFill rotWithShape="1">
                <a:blip r:embed="rId2"/>
                <a:stretch>
                  <a:fillRect l="-678" t="-674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3048000"/>
                <a:ext cx="934038" cy="375552"/>
              </a:xfrm>
              <a:prstGeom prst="rect">
                <a:avLst/>
              </a:prstGeom>
              <a:blipFill rotWithShape="1">
                <a:blip r:embed="rId3"/>
                <a:stretch>
                  <a:fillRect t="-6452" r="-7843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029200" y="2057400"/>
            <a:ext cx="4038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765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Estimating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the size </a:t>
            </a:r>
            <a:r>
              <a:rPr lang="en-US" sz="3200" dirty="0"/>
              <a:t>of </a:t>
            </a:r>
            <a:br>
              <a:rPr lang="en-US" sz="3200" dirty="0"/>
            </a:br>
            <a:r>
              <a:rPr lang="en-US" sz="3200" dirty="0">
                <a:solidFill>
                  <a:srgbClr val="7030A0"/>
                </a:solidFill>
              </a:rPr>
              <a:t>Transitive Closure </a:t>
            </a:r>
            <a:r>
              <a:rPr lang="en-US" sz="3200" dirty="0"/>
              <a:t>of a Directed Graph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3200400"/>
            <a:ext cx="3733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5800" y="32004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0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8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9" idx="2"/>
            <a:endCxn id="4" idx="7"/>
          </p:cNvCxnSpPr>
          <p:nvPr/>
        </p:nvCxnSpPr>
        <p:spPr>
          <a:xfrm flipH="1">
            <a:off x="2187482" y="2590800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8194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9624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480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19400" y="320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981200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581400" y="3048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95800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19800" y="3733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019800" y="2895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257800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257800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00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8768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43600" y="4495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114800" y="5486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1" idx="2"/>
            <a:endCxn id="9" idx="6"/>
          </p:cNvCxnSpPr>
          <p:nvPr/>
        </p:nvCxnSpPr>
        <p:spPr>
          <a:xfrm flipH="1">
            <a:off x="2971800" y="2438400"/>
            <a:ext cx="9906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16" idx="7"/>
          </p:cNvCxnSpPr>
          <p:nvPr/>
        </p:nvCxnSpPr>
        <p:spPr>
          <a:xfrm flipH="1">
            <a:off x="4625882" y="2590800"/>
            <a:ext cx="631918" cy="403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5"/>
            <a:endCxn id="19" idx="2"/>
          </p:cNvCxnSpPr>
          <p:nvPr/>
        </p:nvCxnSpPr>
        <p:spPr>
          <a:xfrm>
            <a:off x="5387882" y="2644682"/>
            <a:ext cx="631918" cy="3271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9" idx="3"/>
            <a:endCxn id="21" idx="7"/>
          </p:cNvCxnSpPr>
          <p:nvPr/>
        </p:nvCxnSpPr>
        <p:spPr>
          <a:xfrm flipH="1">
            <a:off x="5387882" y="3025682"/>
            <a:ext cx="654236" cy="4256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2"/>
            <a:endCxn id="11" idx="6"/>
          </p:cNvCxnSpPr>
          <p:nvPr/>
        </p:nvCxnSpPr>
        <p:spPr>
          <a:xfrm flipH="1" flipV="1">
            <a:off x="4114800" y="2438400"/>
            <a:ext cx="1143000" cy="152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1"/>
            <a:endCxn id="16" idx="5"/>
          </p:cNvCxnSpPr>
          <p:nvPr/>
        </p:nvCxnSpPr>
        <p:spPr>
          <a:xfrm flipH="1" flipV="1">
            <a:off x="4625882" y="3101882"/>
            <a:ext cx="654236" cy="349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6" idx="2"/>
          </p:cNvCxnSpPr>
          <p:nvPr/>
        </p:nvCxnSpPr>
        <p:spPr>
          <a:xfrm flipH="1">
            <a:off x="3733800" y="3048000"/>
            <a:ext cx="762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1" idx="4"/>
            <a:endCxn id="15" idx="7"/>
          </p:cNvCxnSpPr>
          <p:nvPr/>
        </p:nvCxnSpPr>
        <p:spPr>
          <a:xfrm flipH="1">
            <a:off x="3711482" y="2514600"/>
            <a:ext cx="3271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9" idx="5"/>
            <a:endCxn id="13" idx="0"/>
          </p:cNvCxnSpPr>
          <p:nvPr/>
        </p:nvCxnSpPr>
        <p:spPr>
          <a:xfrm flipH="1">
            <a:off x="2895600" y="2644682"/>
            <a:ext cx="53882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5" idx="3"/>
            <a:endCxn id="9" idx="5"/>
          </p:cNvCxnSpPr>
          <p:nvPr/>
        </p:nvCxnSpPr>
        <p:spPr>
          <a:xfrm flipH="1" flipV="1">
            <a:off x="2949482" y="2644682"/>
            <a:ext cx="654236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4"/>
            <a:endCxn id="17" idx="0"/>
          </p:cNvCxnSpPr>
          <p:nvPr/>
        </p:nvCxnSpPr>
        <p:spPr>
          <a:xfrm flipH="1">
            <a:off x="4419600" y="3124200"/>
            <a:ext cx="1524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3" idx="7"/>
            <a:endCxn id="18" idx="4"/>
          </p:cNvCxnSpPr>
          <p:nvPr/>
        </p:nvCxnSpPr>
        <p:spPr>
          <a:xfrm flipV="1">
            <a:off x="5006882" y="3886200"/>
            <a:ext cx="10891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7" idx="5"/>
            <a:endCxn id="23" idx="0"/>
          </p:cNvCxnSpPr>
          <p:nvPr/>
        </p:nvCxnSpPr>
        <p:spPr>
          <a:xfrm>
            <a:off x="4473482" y="3940082"/>
            <a:ext cx="4795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6"/>
            <a:endCxn id="18" idx="2"/>
          </p:cNvCxnSpPr>
          <p:nvPr/>
        </p:nvCxnSpPr>
        <p:spPr>
          <a:xfrm flipV="1">
            <a:off x="4495800" y="3810000"/>
            <a:ext cx="15240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1" idx="5"/>
            <a:endCxn id="18" idx="1"/>
          </p:cNvCxnSpPr>
          <p:nvPr/>
        </p:nvCxnSpPr>
        <p:spPr>
          <a:xfrm>
            <a:off x="5387882" y="3559082"/>
            <a:ext cx="654236" cy="197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2" idx="7"/>
          </p:cNvCxnSpPr>
          <p:nvPr/>
        </p:nvCxnSpPr>
        <p:spPr>
          <a:xfrm flipH="1">
            <a:off x="3330482" y="3200400"/>
            <a:ext cx="327118" cy="1546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7" idx="3"/>
          </p:cNvCxnSpPr>
          <p:nvPr/>
        </p:nvCxnSpPr>
        <p:spPr>
          <a:xfrm flipH="1">
            <a:off x="3352800" y="3940082"/>
            <a:ext cx="1012918" cy="8605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3" idx="2"/>
          </p:cNvCxnSpPr>
          <p:nvPr/>
        </p:nvCxnSpPr>
        <p:spPr>
          <a:xfrm flipH="1">
            <a:off x="3352800" y="4800600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4" idx="3"/>
            <a:endCxn id="25" idx="7"/>
          </p:cNvCxnSpPr>
          <p:nvPr/>
        </p:nvCxnSpPr>
        <p:spPr>
          <a:xfrm flipH="1">
            <a:off x="4244882" y="4625882"/>
            <a:ext cx="1721036" cy="88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24" idx="0"/>
          </p:cNvCxnSpPr>
          <p:nvPr/>
        </p:nvCxnSpPr>
        <p:spPr>
          <a:xfrm flipH="1">
            <a:off x="6019800" y="3886200"/>
            <a:ext cx="76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4"/>
            <a:endCxn id="25" idx="7"/>
          </p:cNvCxnSpPr>
          <p:nvPr/>
        </p:nvCxnSpPr>
        <p:spPr>
          <a:xfrm flipH="1">
            <a:off x="4244882" y="4876800"/>
            <a:ext cx="708118" cy="631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22" idx="5"/>
            <a:endCxn id="25" idx="1"/>
          </p:cNvCxnSpPr>
          <p:nvPr/>
        </p:nvCxnSpPr>
        <p:spPr>
          <a:xfrm>
            <a:off x="3330482" y="4854482"/>
            <a:ext cx="806636" cy="6542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4" idx="6"/>
            <a:endCxn id="12" idx="2"/>
          </p:cNvCxnSpPr>
          <p:nvPr/>
        </p:nvCxnSpPr>
        <p:spPr>
          <a:xfrm>
            <a:off x="2133600" y="39624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4" idx="5"/>
            <a:endCxn id="13" idx="2"/>
          </p:cNvCxnSpPr>
          <p:nvPr/>
        </p:nvCxnSpPr>
        <p:spPr>
          <a:xfrm>
            <a:off x="2187482" y="3025682"/>
            <a:ext cx="631918" cy="2509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4" idx="4"/>
            <a:endCxn id="14" idx="0"/>
          </p:cNvCxnSpPr>
          <p:nvPr/>
        </p:nvCxnSpPr>
        <p:spPr>
          <a:xfrm flipH="1">
            <a:off x="2057400" y="3048000"/>
            <a:ext cx="762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" idx="5"/>
            <a:endCxn id="12" idx="1"/>
          </p:cNvCxnSpPr>
          <p:nvPr/>
        </p:nvCxnSpPr>
        <p:spPr>
          <a:xfrm>
            <a:off x="2949482" y="3330482"/>
            <a:ext cx="120836" cy="5780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3" idx="6"/>
            <a:endCxn id="17" idx="2"/>
          </p:cNvCxnSpPr>
          <p:nvPr/>
        </p:nvCxnSpPr>
        <p:spPr>
          <a:xfrm>
            <a:off x="2971800" y="3276600"/>
            <a:ext cx="1371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2" idx="5"/>
            <a:endCxn id="22" idx="1"/>
          </p:cNvCxnSpPr>
          <p:nvPr/>
        </p:nvCxnSpPr>
        <p:spPr>
          <a:xfrm>
            <a:off x="3178082" y="4016282"/>
            <a:ext cx="44636" cy="7304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7" idx="4"/>
            <a:endCxn id="25" idx="0"/>
          </p:cNvCxnSpPr>
          <p:nvPr/>
        </p:nvCxnSpPr>
        <p:spPr>
          <a:xfrm flipH="1">
            <a:off x="4191000" y="3962400"/>
            <a:ext cx="228600" cy="1524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4" idx="5"/>
            <a:endCxn id="22" idx="2"/>
          </p:cNvCxnSpPr>
          <p:nvPr/>
        </p:nvCxnSpPr>
        <p:spPr>
          <a:xfrm>
            <a:off x="2111282" y="4016282"/>
            <a:ext cx="1089118" cy="784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6096000" y="3015343"/>
            <a:ext cx="633155" cy="1556657"/>
            <a:chOff x="6096000" y="3015343"/>
            <a:chExt cx="633155" cy="1556657"/>
          </a:xfrm>
        </p:grpSpPr>
        <p:sp>
          <p:nvSpPr>
            <p:cNvPr id="129" name="Freeform 128"/>
            <p:cNvSpPr/>
            <p:nvPr/>
          </p:nvSpPr>
          <p:spPr>
            <a:xfrm>
              <a:off x="6096000" y="3015343"/>
              <a:ext cx="633155" cy="1556657"/>
            </a:xfrm>
            <a:custGeom>
              <a:avLst/>
              <a:gdLst>
                <a:gd name="connsiteX0" fmla="*/ 65314 w 633155"/>
                <a:gd name="connsiteY0" fmla="*/ 0 h 1556657"/>
                <a:gd name="connsiteX1" fmla="*/ 478971 w 633155"/>
                <a:gd name="connsiteY1" fmla="*/ 359228 h 1556657"/>
                <a:gd name="connsiteX2" fmla="*/ 631371 w 633155"/>
                <a:gd name="connsiteY2" fmla="*/ 772886 h 1556657"/>
                <a:gd name="connsiteX3" fmla="*/ 522514 w 633155"/>
                <a:gd name="connsiteY3" fmla="*/ 1240971 h 1556657"/>
                <a:gd name="connsiteX4" fmla="*/ 0 w 633155"/>
                <a:gd name="connsiteY4" fmla="*/ 1556657 h 1556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3155" h="1556657">
                  <a:moveTo>
                    <a:pt x="65314" y="0"/>
                  </a:moveTo>
                  <a:cubicBezTo>
                    <a:pt x="224971" y="115207"/>
                    <a:pt x="384628" y="230414"/>
                    <a:pt x="478971" y="359228"/>
                  </a:cubicBezTo>
                  <a:cubicBezTo>
                    <a:pt x="573314" y="488042"/>
                    <a:pt x="624114" y="625929"/>
                    <a:pt x="631371" y="772886"/>
                  </a:cubicBezTo>
                  <a:cubicBezTo>
                    <a:pt x="638628" y="919843"/>
                    <a:pt x="627742" y="1110343"/>
                    <a:pt x="522514" y="1240971"/>
                  </a:cubicBezTo>
                  <a:cubicBezTo>
                    <a:pt x="417286" y="1371599"/>
                    <a:pt x="208643" y="1464128"/>
                    <a:pt x="0" y="1556657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" name="Straight Arrow Connector 129"/>
            <p:cNvCxnSpPr>
              <a:endCxn id="24" idx="6"/>
            </p:cNvCxnSpPr>
            <p:nvPr/>
          </p:nvCxnSpPr>
          <p:spPr>
            <a:xfrm flipH="1">
              <a:off x="6096000" y="4495800"/>
              <a:ext cx="15240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Straight Arrow Connector 134"/>
          <p:cNvCxnSpPr>
            <a:stCxn id="13" idx="4"/>
            <a:endCxn id="14" idx="7"/>
          </p:cNvCxnSpPr>
          <p:nvPr/>
        </p:nvCxnSpPr>
        <p:spPr>
          <a:xfrm flipH="1">
            <a:off x="2111282" y="3352800"/>
            <a:ext cx="784318" cy="5557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415" y="3745468"/>
                <a:ext cx="36798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/>
          <p:cNvCxnSpPr>
            <a:cxnSpLocks/>
          </p:cNvCxnSpPr>
          <p:nvPr/>
        </p:nvCxnSpPr>
        <p:spPr>
          <a:xfrm>
            <a:off x="6096000" y="3048000"/>
            <a:ext cx="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3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 directed graph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 = {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|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}.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|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)|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Applications: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(Graph based Data bases)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Query requires collecting information stored at nodes reachable from a given node.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An estimate on the number of nodes reachable can be used to get an estimate on the time (or processing) required to answer the query.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/>
                  <a:t>This estimate can be used for </a:t>
                </a:r>
                <a:r>
                  <a:rPr lang="en-US" sz="1800" b="1" dirty="0"/>
                  <a:t>optimizing</a:t>
                </a:r>
                <a:r>
                  <a:rPr lang="en-US" sz="1800" dirty="0"/>
                  <a:t> a set of queries to be answered.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458200" cy="4800600"/>
              </a:xfrm>
              <a:blipFill rotWithShape="1">
                <a:blip r:embed="rId2"/>
                <a:stretch>
                  <a:fillRect l="-720" t="-635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2209800" y="22860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743200"/>
            <a:ext cx="3124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352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33528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63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Deterministic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Perform </a:t>
                </a:r>
                <a:r>
                  <a:rPr lang="en-US" sz="2000" b="1" dirty="0"/>
                  <a:t>DFS</a:t>
                </a:r>
                <a:r>
                  <a:rPr lang="en-US" sz="2000" dirty="0"/>
                  <a:t>/</a:t>
                </a:r>
                <a:r>
                  <a:rPr lang="en-US" sz="2000" b="1" dirty="0"/>
                  <a:t>BFS </a:t>
                </a:r>
                <a:r>
                  <a:rPr lang="en-US" sz="2000" dirty="0"/>
                  <a:t>from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to compute 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|</a:t>
                </a:r>
                <a:r>
                  <a:rPr lang="en-US" sz="2000" b="1" dirty="0"/>
                  <a:t>Reach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ym typeface="Wingdings" pitchFamily="2" charset="2"/>
                  </a:rPr>
                  <a:t>|;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dirty="0"/>
                  <a:t>Time complexity: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90600" y="3429000"/>
            <a:ext cx="3657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48200" y="34290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Estimating size </a:t>
            </a:r>
            <a:r>
              <a:rPr lang="en-US" sz="3600" b="1" dirty="0"/>
              <a:t>of </a:t>
            </a:r>
            <a:r>
              <a:rPr lang="en-US" sz="3600" b="1" dirty="0">
                <a:solidFill>
                  <a:srgbClr val="0070C0"/>
                </a:solidFill>
              </a:rPr>
              <a:t>Transitive Closure </a:t>
            </a:r>
            <a:r>
              <a:rPr lang="en-US" sz="3600" b="1" dirty="0"/>
              <a:t>of </a:t>
            </a:r>
            <a:br>
              <a:rPr lang="en-US" sz="3600" b="1" dirty="0"/>
            </a:br>
            <a:r>
              <a:rPr lang="en-US" sz="3600" b="1" dirty="0"/>
              <a:t>a Directed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Problem:  </a:t>
                </a:r>
                <a:r>
                  <a:rPr lang="en-US" sz="2000" dirty="0"/>
                  <a:t>Given a directed 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i="1">
                        <a:latin typeface="Cambria Math"/>
                      </a:rPr>
                      <m:t>=(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𝑬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vertices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edges,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Randomized Monte Carlo Algorithm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000" dirty="0"/>
                  <a:t> and every vertex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1" i="1"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,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𝑣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   </m:t>
                    </m:r>
                    <m:acc>
                      <m:accPr>
                        <m:chr m:val="̂"/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</m:e>
                    </m:acc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/>
                  <a:t>   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457200" indent="-457200">
                  <a:buAutoNum type="arabicPeriod" startAt="2"/>
                </a:pPr>
                <a:r>
                  <a:rPr lang="en-US" sz="2000" b="1" dirty="0"/>
                  <a:t>Error Probability  </a:t>
                </a:r>
                <a:r>
                  <a:rPr lang="en-US" sz="2000" dirty="0"/>
                  <a:t>&lt;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000" dirty="0"/>
                  <a:t>  for any constant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b="0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 startAt="2"/>
                </a:pPr>
                <a:r>
                  <a:rPr lang="en-US" sz="2000" b="1" i="1" dirty="0"/>
                  <a:t>Time complexity: O</a:t>
                </a:r>
                <a:r>
                  <a:rPr lang="en-US" sz="2000" dirty="0"/>
                  <a:t>((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)   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429000"/>
            <a:ext cx="2590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19400" y="4572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19400" y="4953000"/>
            <a:ext cx="2743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10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15898" y="2575932"/>
            <a:ext cx="3185390" cy="1447800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Line Callout 1 74"/>
          <p:cNvSpPr/>
          <p:nvPr/>
        </p:nvSpPr>
        <p:spPr>
          <a:xfrm>
            <a:off x="5029200" y="2575933"/>
            <a:ext cx="3657600" cy="472068"/>
          </a:xfrm>
          <a:prstGeom prst="borderCallout1">
            <a:avLst>
              <a:gd name="adj1" fmla="val 47331"/>
              <a:gd name="adj2" fmla="val 814"/>
              <a:gd name="adj3" fmla="val 47842"/>
              <a:gd name="adj4" fmla="val -278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0 and terminating at 5</a:t>
            </a:r>
          </a:p>
        </p:txBody>
      </p:sp>
    </p:spTree>
    <p:extLst>
      <p:ext uri="{BB962C8B-B14F-4D97-AF65-F5344CB8AC3E}">
        <p14:creationId xmlns:p14="http://schemas.microsoft.com/office/powerpoint/2010/main" val="97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careful look at the example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37387" y="18120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837387" y="2133600"/>
              <a:ext cx="7183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     2         3          4         5          6          7          8              …              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038600" y="1828800"/>
            <a:ext cx="0" cy="4800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2209800" y="2758068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1600199" y="30480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3428999" y="3352800"/>
            <a:ext cx="1" cy="27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52500" y="2754351"/>
            <a:ext cx="3048788" cy="1137425"/>
            <a:chOff x="952500" y="2754351"/>
            <a:chExt cx="3048788" cy="1137425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1600200" y="2754351"/>
              <a:ext cx="533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952500" y="2754351"/>
              <a:ext cx="3048788" cy="1137425"/>
              <a:chOff x="952500" y="2754351"/>
              <a:chExt cx="3048788" cy="1137425"/>
            </a:xfrm>
          </p:grpSpPr>
          <p:cxnSp>
            <p:nvCxnSpPr>
              <p:cNvPr id="3" name="Straight Arrow Connector 2"/>
              <p:cNvCxnSpPr/>
              <p:nvPr/>
            </p:nvCxnSpPr>
            <p:spPr>
              <a:xfrm>
                <a:off x="952500" y="2754351"/>
                <a:ext cx="63236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2834337" y="3337932"/>
                <a:ext cx="5715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1622967" y="3337932"/>
                <a:ext cx="6477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312948" y="3337932"/>
                <a:ext cx="4953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H="1">
                <a:off x="1584867" y="3033132"/>
                <a:ext cx="548733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2819400" y="3612995"/>
                <a:ext cx="513814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H="1">
                <a:off x="2316200" y="3612995"/>
                <a:ext cx="49204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362200" y="3891776"/>
                <a:ext cx="472137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2895600" y="3891776"/>
                <a:ext cx="533400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3505200" y="3891776"/>
                <a:ext cx="496088" cy="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285999" y="3611136"/>
                <a:ext cx="1" cy="275064"/>
              </a:xfrm>
              <a:prstGeom prst="line">
                <a:avLst/>
              </a:prstGeom>
              <a:ln>
                <a:solidFill>
                  <a:srgbClr val="7030A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971800" y="3886200"/>
            <a:ext cx="2971800" cy="1652239"/>
            <a:chOff x="2971800" y="3886200"/>
            <a:chExt cx="2971800" cy="1652239"/>
          </a:xfrm>
        </p:grpSpPr>
        <p:cxnSp>
          <p:nvCxnSpPr>
            <p:cNvPr id="38" name="Straight Arrow Connector 37"/>
            <p:cNvCxnSpPr/>
            <p:nvPr/>
          </p:nvCxnSpPr>
          <p:spPr>
            <a:xfrm flipH="1">
              <a:off x="40833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4114800" y="38862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1">
              <a:off x="3473746" y="4148254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>
              <a:off x="4083346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4648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4648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009112" y="496043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5052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14800" y="4419600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>
              <a:off x="35052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2971800" y="4702097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4648200" y="5257800"/>
              <a:ext cx="48865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542512" y="4975303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114800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685512" y="4973444"/>
              <a:ext cx="49608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6482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5334000" y="5538439"/>
              <a:ext cx="60960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648199" y="38862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3429000" y="41445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2971800" y="46779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H="1">
              <a:off x="5181599" y="4419600"/>
              <a:ext cx="1" cy="27506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5181600" y="4982736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4648199" y="5257800"/>
              <a:ext cx="1" cy="2750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/>
          <p:cNvCxnSpPr/>
          <p:nvPr/>
        </p:nvCxnSpPr>
        <p:spPr>
          <a:xfrm>
            <a:off x="5943600" y="19812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914400" y="1905000"/>
            <a:ext cx="0" cy="480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2620537" y="3757961"/>
            <a:ext cx="3512634" cy="1996068"/>
          </a:xfrm>
          <a:custGeom>
            <a:avLst/>
            <a:gdLst>
              <a:gd name="connsiteX0" fmla="*/ 1527717 w 3512634"/>
              <a:gd name="connsiteY0" fmla="*/ 0 h 1996068"/>
              <a:gd name="connsiteX1" fmla="*/ 3501483 w 3512634"/>
              <a:gd name="connsiteY1" fmla="*/ 0 h 1996068"/>
              <a:gd name="connsiteX2" fmla="*/ 3512634 w 3512634"/>
              <a:gd name="connsiteY2" fmla="*/ 1996068 h 1996068"/>
              <a:gd name="connsiteX3" fmla="*/ 0 w 3512634"/>
              <a:gd name="connsiteY3" fmla="*/ 1996068 h 1996068"/>
              <a:gd name="connsiteX4" fmla="*/ 0 w 3512634"/>
              <a:gd name="connsiteY4" fmla="*/ 367990 h 1996068"/>
              <a:gd name="connsiteX5" fmla="*/ 0 w 3512634"/>
              <a:gd name="connsiteY5" fmla="*/ 301083 h 1996068"/>
              <a:gd name="connsiteX6" fmla="*/ 1471961 w 3512634"/>
              <a:gd name="connsiteY6" fmla="*/ 312234 h 1996068"/>
              <a:gd name="connsiteX7" fmla="*/ 1527717 w 3512634"/>
              <a:gd name="connsiteY7" fmla="*/ 0 h 199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12634" h="1996068">
                <a:moveTo>
                  <a:pt x="1527717" y="0"/>
                </a:moveTo>
                <a:lnTo>
                  <a:pt x="3501483" y="0"/>
                </a:lnTo>
                <a:lnTo>
                  <a:pt x="3512634" y="1996068"/>
                </a:lnTo>
                <a:lnTo>
                  <a:pt x="0" y="1996068"/>
                </a:lnTo>
                <a:lnTo>
                  <a:pt x="0" y="367990"/>
                </a:lnTo>
                <a:lnTo>
                  <a:pt x="0" y="301083"/>
                </a:lnTo>
                <a:lnTo>
                  <a:pt x="1471961" y="312234"/>
                </a:lnTo>
                <a:lnTo>
                  <a:pt x="1527717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815898" y="2575932"/>
            <a:ext cx="7870902" cy="1447800"/>
            <a:chOff x="815898" y="2575932"/>
            <a:chExt cx="7870902" cy="1447800"/>
          </a:xfrm>
        </p:grpSpPr>
        <p:sp>
          <p:nvSpPr>
            <p:cNvPr id="78" name="Rounded Rectangle 77"/>
            <p:cNvSpPr/>
            <p:nvPr/>
          </p:nvSpPr>
          <p:spPr>
            <a:xfrm>
              <a:off x="815898" y="2575932"/>
              <a:ext cx="3185390" cy="14478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Line Callout 1 78"/>
            <p:cNvSpPr/>
            <p:nvPr/>
          </p:nvSpPr>
          <p:spPr>
            <a:xfrm>
              <a:off x="5029200" y="2575933"/>
              <a:ext cx="3657600" cy="472068"/>
            </a:xfrm>
            <a:prstGeom prst="borderCallout1">
              <a:avLst>
                <a:gd name="adj1" fmla="val 47331"/>
                <a:gd name="adj2" fmla="val 814"/>
                <a:gd name="adj3" fmla="val 47842"/>
                <a:gd name="adj4" fmla="val -2787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Walk starting from 0 and terminating at 5</a:t>
              </a:r>
            </a:p>
          </p:txBody>
        </p:sp>
      </p:grpSp>
      <p:sp>
        <p:nvSpPr>
          <p:cNvPr id="80" name="Line Callout 1 79"/>
          <p:cNvSpPr/>
          <p:nvPr/>
        </p:nvSpPr>
        <p:spPr>
          <a:xfrm>
            <a:off x="4876800" y="6004932"/>
            <a:ext cx="3657600" cy="472068"/>
          </a:xfrm>
          <a:prstGeom prst="borderCallout1">
            <a:avLst>
              <a:gd name="adj1" fmla="val 87"/>
              <a:gd name="adj2" fmla="val 49289"/>
              <a:gd name="adj3" fmla="val -56095"/>
              <a:gd name="adj4" fmla="val -1355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Walk starting from 5 and terminating at 8</a:t>
            </a:r>
          </a:p>
        </p:txBody>
      </p:sp>
    </p:spTree>
    <p:extLst>
      <p:ext uri="{BB962C8B-B14F-4D97-AF65-F5344CB8AC3E}">
        <p14:creationId xmlns:p14="http://schemas.microsoft.com/office/powerpoint/2010/main" val="27151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Formalism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No. of steps of a random walk which </a:t>
                </a:r>
                <a:r>
                  <a:rPr lang="en-US" sz="1800" u="sng" dirty="0"/>
                  <a:t>starts</a:t>
                </a:r>
                <a:r>
                  <a:rPr lang="en-US" sz="1800" dirty="0"/>
                  <a:t> 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and terminates on </a:t>
                </a:r>
                <a:r>
                  <a:rPr lang="en-US" sz="1800" u="sng" dirty="0"/>
                  <a:t>reaching </a:t>
                </a:r>
                <a14:m>
                  <m:oMath xmlns:m="http://schemas.openxmlformats.org/officeDocument/2006/math">
                    <m:r>
                      <a:rPr lang="en-US" sz="1800" i="1" u="sng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1800" u="sng" dirty="0"/>
                  <a:t> for the first 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Aim:</a:t>
                </a:r>
                <a:r>
                  <a:rPr lang="en-US" sz="2000" dirty="0"/>
                  <a:t> To calculate    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15400" cy="4525963"/>
              </a:xfrm>
              <a:blipFill rotWithShape="1">
                <a:blip r:embed="rId2"/>
                <a:stretch>
                  <a:fillRect l="-1025" t="-1078" r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114800"/>
                <a:ext cx="93718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882" t="-8197" r="-1176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048000" y="34290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3429000"/>
            <a:ext cx="43434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Relation</a:t>
                </a:r>
                <a:r>
                  <a:rPr lang="en-US" sz="3600" b="1" dirty="0"/>
                  <a:t>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latin typeface="Cambria Math"/>
                          </a:rPr>
                          <m:t>→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600" b="1" dirty="0"/>
                  <a:t>’s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2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sz="2000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Breaking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down to the limits, we get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≤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using linearity of expectation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E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sz="2000" i="1">
                            <a:latin typeface="Cambria Math"/>
                          </a:rPr>
                          <m:t>≤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&lt;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b="1" dirty="0">
                                <a:sym typeface="Wingdings" pitchFamily="2" charset="2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sym typeface="Wingdings" pitchFamily="2" charset="2"/>
                              </a:rPr>
                              <m:t>[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→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]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0" y="2362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91000" y="35052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</p:spPr>
            <p:txBody>
              <a:bodyPr/>
              <a:lstStyle/>
              <a:p>
                <a:pPr algn="ctr"/>
                <a:r>
                  <a:rPr lang="en-US" dirty="0"/>
                  <a:t>How to calculate </a:t>
                </a:r>
                <a:br>
                  <a:rPr lang="en-US" dirty="0"/>
                </a:br>
                <a:r>
                  <a:rPr lang="en-US" dirty="0"/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→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] ?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1905000"/>
                <a:ext cx="7772400" cy="1362075"/>
              </a:xfrm>
              <a:blipFill rotWithShape="1">
                <a:blip r:embed="rId2"/>
                <a:stretch>
                  <a:fillRect t="-8072" b="-15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37387" y="3869474"/>
            <a:ext cx="7773213" cy="690858"/>
            <a:chOff x="837387" y="1812074"/>
            <a:chExt cx="7773213" cy="69085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914400" y="1905000"/>
              <a:ext cx="7696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00200" y="1825083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09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08248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429000" y="1812074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2578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6962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305800" y="1830659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657493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038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86600" y="1841810"/>
              <a:ext cx="0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914400" y="1828800"/>
              <a:ext cx="0" cy="1524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943600" y="1828800"/>
              <a:ext cx="0" cy="15240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37387" y="2133600"/>
              <a:ext cx="184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0         1     …         </a:t>
              </a:r>
            </a:p>
          </p:txBody>
        </p:sp>
      </p:grpSp>
      <p:sp>
        <p:nvSpPr>
          <p:cNvPr id="22" name="Smiley Face 21"/>
          <p:cNvSpPr/>
          <p:nvPr/>
        </p:nvSpPr>
        <p:spPr>
          <a:xfrm>
            <a:off x="3886200" y="3417332"/>
            <a:ext cx="228600" cy="392668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4038600" y="3886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57493" y="3932664"/>
            <a:ext cx="0" cy="1020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88" y="4191000"/>
                <a:ext cx="31861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264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191000"/>
                <a:ext cx="49815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5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9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5715</TotalTime>
  <Words>2227</Words>
  <Application>Microsoft Office PowerPoint</Application>
  <PresentationFormat>On-screen Show (4:3)</PresentationFormat>
  <Paragraphs>480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Wingdings</vt:lpstr>
      <vt:lpstr>Office Theme</vt:lpstr>
      <vt:lpstr>Randomized Algorithms CS648 </vt:lpstr>
      <vt:lpstr>Discrete Random Walk on a LINE</vt:lpstr>
      <vt:lpstr>An example</vt:lpstr>
      <vt:lpstr>A careful look at the example</vt:lpstr>
      <vt:lpstr>A careful look at the example</vt:lpstr>
      <vt:lpstr>A careful look at the example</vt:lpstr>
      <vt:lpstr>Formalism</vt:lpstr>
      <vt:lpstr>Relation among X_(i→j)’s</vt:lpstr>
      <vt:lpstr>How to calculate  E[X_(i→i+1)] ?</vt:lpstr>
      <vt:lpstr>Calculating  E[X_(i→i+1)]</vt:lpstr>
      <vt:lpstr>Calculating E[X_(i→i+1)| first move is L]</vt:lpstr>
      <vt:lpstr>Calculating  E[X_(i→i+1)]</vt:lpstr>
      <vt:lpstr>Calculating  E[X_(0→n)] </vt:lpstr>
      <vt:lpstr>Calculating  E[X_(0→n)]</vt:lpstr>
      <vt:lpstr>PowerPoint Presentation</vt:lpstr>
      <vt:lpstr>Distributed Client-Server problem Randomized protocol</vt:lpstr>
      <vt:lpstr>Recurrence 2</vt:lpstr>
      <vt:lpstr>Calculating   expected no. of rounds in stage 2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Distributed Client-Server problem Randomized protocol</vt:lpstr>
      <vt:lpstr>Random sampling for</vt:lpstr>
      <vt:lpstr>Problem 1</vt:lpstr>
      <vt:lpstr>Estimating the number of Balls in a BAG</vt:lpstr>
      <vt:lpstr>Estimating probability p of getting head</vt:lpstr>
      <vt:lpstr>Estimating the number of Balls in a BAG</vt:lpstr>
      <vt:lpstr>Estimating the number of Balls in a BAG</vt:lpstr>
      <vt:lpstr>How good is the estimate ?</vt:lpstr>
      <vt:lpstr>Multiple samplings to  improve accuracy and reduce error probability</vt:lpstr>
      <vt:lpstr>A better algorithm for  estimating the number of balls:</vt:lpstr>
      <vt:lpstr>Question: What is P(N ̂ &lt;N/2) ?</vt:lpstr>
      <vt:lpstr>Final result</vt:lpstr>
      <vt:lpstr>Randomized framework for  estimating a parameter</vt:lpstr>
      <vt:lpstr>Estimating the size of  Transitive Closure of a Directed Graph</vt:lpstr>
      <vt:lpstr>PowerPoint Presentation</vt:lpstr>
      <vt:lpstr>PowerPoint Presentation</vt:lpstr>
      <vt:lpstr>Estimating size of Transitive Closure of  a Directed Graph</vt:lpstr>
      <vt:lpstr>Estimating size of Transitive Closure of  a Directed Graph</vt:lpstr>
      <vt:lpstr>Estimating size of Transitive Closure of  a Directed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682</cp:revision>
  <dcterms:created xsi:type="dcterms:W3CDTF">2011-12-03T04:13:03Z</dcterms:created>
  <dcterms:modified xsi:type="dcterms:W3CDTF">2025-02-11T08:12:17Z</dcterms:modified>
</cp:coreProperties>
</file>