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2"/>
  </p:notesMasterIdLst>
  <p:sldIdLst>
    <p:sldId id="428" r:id="rId2"/>
    <p:sldId id="655" r:id="rId3"/>
    <p:sldId id="299" r:id="rId4"/>
    <p:sldId id="279" r:id="rId5"/>
    <p:sldId id="288" r:id="rId6"/>
    <p:sldId id="667" r:id="rId7"/>
    <p:sldId id="332" r:id="rId8"/>
    <p:sldId id="656" r:id="rId9"/>
    <p:sldId id="659" r:id="rId10"/>
    <p:sldId id="660" r:id="rId11"/>
    <p:sldId id="349" r:id="rId12"/>
    <p:sldId id="331" r:id="rId13"/>
    <p:sldId id="289" r:id="rId14"/>
    <p:sldId id="292" r:id="rId15"/>
    <p:sldId id="291" r:id="rId16"/>
    <p:sldId id="389" r:id="rId17"/>
    <p:sldId id="305" r:id="rId18"/>
    <p:sldId id="284" r:id="rId19"/>
    <p:sldId id="306" r:id="rId20"/>
    <p:sldId id="285" r:id="rId21"/>
    <p:sldId id="281" r:id="rId22"/>
    <p:sldId id="282" r:id="rId23"/>
    <p:sldId id="663" r:id="rId24"/>
    <p:sldId id="646" r:id="rId25"/>
    <p:sldId id="538" r:id="rId26"/>
    <p:sldId id="580" r:id="rId27"/>
    <p:sldId id="581" r:id="rId28"/>
    <p:sldId id="582" r:id="rId29"/>
    <p:sldId id="583" r:id="rId30"/>
    <p:sldId id="584" r:id="rId31"/>
    <p:sldId id="578" r:id="rId32"/>
    <p:sldId id="573" r:id="rId33"/>
    <p:sldId id="575" r:id="rId34"/>
    <p:sldId id="664" r:id="rId35"/>
    <p:sldId id="665" r:id="rId36"/>
    <p:sldId id="576" r:id="rId37"/>
    <p:sldId id="637" r:id="rId38"/>
    <p:sldId id="587" r:id="rId39"/>
    <p:sldId id="585" r:id="rId40"/>
    <p:sldId id="586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4712" autoAdjust="0"/>
  </p:normalViewPr>
  <p:slideViewPr>
    <p:cSldViewPr>
      <p:cViewPr varScale="1">
        <p:scale>
          <a:sx n="106" d="100"/>
          <a:sy n="106" d="100"/>
        </p:scale>
        <p:origin x="18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2/13/2025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2/13/2025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2/13/2025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2/13/2025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2/13/2025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2/13/2025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image" Target="../media/image28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6.png"/><Relationship Id="rId3" Type="http://schemas.openxmlformats.org/officeDocument/2006/relationships/image" Target="../media/image83.png"/><Relationship Id="rId7" Type="http://schemas.openxmlformats.org/officeDocument/2006/relationships/image" Target="../media/image16.png"/><Relationship Id="rId12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20.png"/><Relationship Id="rId5" Type="http://schemas.openxmlformats.org/officeDocument/2006/relationships/image" Target="../media/image141.png"/><Relationship Id="rId10" Type="http://schemas.openxmlformats.org/officeDocument/2006/relationships/image" Target="../media/image19.png"/><Relationship Id="rId4" Type="http://schemas.openxmlformats.org/officeDocument/2006/relationships/image" Target="../media/image90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11.png"/><Relationship Id="rId7" Type="http://schemas.openxmlformats.org/officeDocument/2006/relationships/image" Target="../media/image50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1.png"/><Relationship Id="rId4" Type="http://schemas.openxmlformats.org/officeDocument/2006/relationships/image" Target="../media/image21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0.png"/><Relationship Id="rId7" Type="http://schemas.openxmlformats.org/officeDocument/2006/relationships/image" Target="../media/image34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1.png"/><Relationship Id="rId5" Type="http://schemas.openxmlformats.org/officeDocument/2006/relationships/image" Target="../media/image301.png"/><Relationship Id="rId10" Type="http://schemas.openxmlformats.org/officeDocument/2006/relationships/image" Target="../media/image37.png"/><Relationship Id="rId4" Type="http://schemas.openxmlformats.org/officeDocument/2006/relationships/image" Target="../media/image270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3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4" Type="http://schemas.openxmlformats.org/officeDocument/2006/relationships/image" Target="../media/image37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2.png"/><Relationship Id="rId7" Type="http://schemas.openxmlformats.org/officeDocument/2006/relationships/image" Target="../media/image9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500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7" Type="http://schemas.openxmlformats.org/officeDocument/2006/relationships/image" Target="../media/image16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0.png"/><Relationship Id="rId3" Type="http://schemas.openxmlformats.org/officeDocument/2006/relationships/image" Target="../media/image121.png"/><Relationship Id="rId12" Type="http://schemas.openxmlformats.org/officeDocument/2006/relationships/image" Target="../media/image22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11.png"/><Relationship Id="rId5" Type="http://schemas.openxmlformats.org/officeDocument/2006/relationships/image" Target="../media/image140.png"/><Relationship Id="rId10" Type="http://schemas.openxmlformats.org/officeDocument/2006/relationships/image" Target="../media/image200.png"/><Relationship Id="rId4" Type="http://schemas.openxmlformats.org/officeDocument/2006/relationships/image" Target="../media/image130.png"/><Relationship Id="rId9" Type="http://schemas.openxmlformats.org/officeDocument/2006/relationships/image" Target="../media/image190.png"/><Relationship Id="rId1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0.png"/><Relationship Id="rId3" Type="http://schemas.openxmlformats.org/officeDocument/2006/relationships/image" Target="../media/image121.png"/><Relationship Id="rId7" Type="http://schemas.openxmlformats.org/officeDocument/2006/relationships/image" Target="../media/image171.png"/><Relationship Id="rId12" Type="http://schemas.openxmlformats.org/officeDocument/2006/relationships/image" Target="../media/image220.png"/><Relationship Id="rId17" Type="http://schemas.openxmlformats.org/officeDocument/2006/relationships/image" Target="../media/image28.png"/><Relationship Id="rId2" Type="http://schemas.openxmlformats.org/officeDocument/2006/relationships/image" Target="../media/image1120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11.png"/><Relationship Id="rId5" Type="http://schemas.openxmlformats.org/officeDocument/2006/relationships/image" Target="../media/image140.png"/><Relationship Id="rId15" Type="http://schemas.openxmlformats.org/officeDocument/2006/relationships/image" Target="../media/image25.png"/><Relationship Id="rId4" Type="http://schemas.openxmlformats.org/officeDocument/2006/relationships/image" Target="../media/image130.png"/><Relationship Id="rId9" Type="http://schemas.openxmlformats.org/officeDocument/2006/relationships/image" Target="../media/image190.png"/><Relationship Id="rId1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2.png"/><Relationship Id="rId3" Type="http://schemas.openxmlformats.org/officeDocument/2006/relationships/image" Target="../media/image34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Relationship Id="rId9" Type="http://schemas.openxmlformats.org/officeDocument/2006/relationships/image" Target="../media/image270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png"/><Relationship Id="rId3" Type="http://schemas.openxmlformats.org/officeDocument/2006/relationships/image" Target="../media/image62.png"/><Relationship Id="rId7" Type="http://schemas.openxmlformats.org/officeDocument/2006/relationships/image" Target="../media/image3200.png"/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3701.png"/><Relationship Id="rId4" Type="http://schemas.openxmlformats.org/officeDocument/2006/relationships/image" Target="../media/image360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</a:t>
            </a:r>
            <a:r>
              <a:rPr lang="en-US" sz="2400" b="1" dirty="0">
                <a:solidFill>
                  <a:srgbClr val="0070C0"/>
                </a:solidFill>
              </a:rPr>
              <a:t>11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Random sampling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Method of Bounded Difference</a:t>
            </a:r>
          </a:p>
          <a:p>
            <a:pPr fontAlgn="auto">
              <a:spcAft>
                <a:spcPts val="0"/>
              </a:spcAft>
              <a:defRPr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598A8-2D8D-28A6-9F11-9326136B269E}"/>
              </a:ext>
            </a:extLst>
          </p:cNvPr>
          <p:cNvSpPr txBox="1"/>
          <p:nvPr/>
        </p:nvSpPr>
        <p:spPr>
          <a:xfrm>
            <a:off x="4114800" y="5029200"/>
            <a:ext cx="258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– Estimating a parameter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29F0F-DE87-52B3-4943-F114C5666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B367-D66C-1593-1550-63ADCCBA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Consider the vertex of the least 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6E84D-93F0-590A-73B4-CD893F57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For each of these vertices, their </a:t>
            </a:r>
            <a:r>
              <a:rPr lang="en-US" sz="2000" b="1" dirty="0" err="1">
                <a:solidFill>
                  <a:srgbClr val="FF0000"/>
                </a:solidFill>
              </a:rPr>
              <a:t>minL</a:t>
            </a:r>
            <a:r>
              <a:rPr lang="en-US" sz="2000" dirty="0"/>
              <a:t> value is 7.6.</a:t>
            </a:r>
          </a:p>
          <a:p>
            <a:pPr marL="0" indent="0">
              <a:buNone/>
            </a:pPr>
            <a:r>
              <a:rPr lang="en-US" sz="2000" dirty="0"/>
              <a:t>Remove all these vertices, and 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Proceed to the next least label vertex in the remaining graph.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4DF009-6B34-378F-29A6-76DC72963BE8}"/>
              </a:ext>
            </a:extLst>
          </p:cNvPr>
          <p:cNvSpPr/>
          <p:nvPr/>
        </p:nvSpPr>
        <p:spPr>
          <a:xfrm>
            <a:off x="2057400" y="28956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CEC08B-7441-3EAA-FE59-AD0F16044422}"/>
              </a:ext>
            </a:extLst>
          </p:cNvPr>
          <p:cNvCxnSpPr>
            <a:stCxn id="9" idx="2"/>
            <a:endCxn id="4" idx="7"/>
          </p:cNvCxnSpPr>
          <p:nvPr/>
        </p:nvCxnSpPr>
        <p:spPr>
          <a:xfrm flipH="1">
            <a:off x="2303223" y="2658600"/>
            <a:ext cx="516177" cy="2791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C2DE26D-62ED-6104-24F8-71F8B8707AC0}"/>
              </a:ext>
            </a:extLst>
          </p:cNvPr>
          <p:cNvSpPr/>
          <p:nvPr/>
        </p:nvSpPr>
        <p:spPr>
          <a:xfrm>
            <a:off x="2819400" y="25146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C1DD72-728B-8752-8332-829750A956AC}"/>
              </a:ext>
            </a:extLst>
          </p:cNvPr>
          <p:cNvSpPr/>
          <p:nvPr/>
        </p:nvSpPr>
        <p:spPr>
          <a:xfrm>
            <a:off x="3962400" y="23622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88D6E5-1500-57C6-87AA-6DE3E105AAA5}"/>
              </a:ext>
            </a:extLst>
          </p:cNvPr>
          <p:cNvSpPr/>
          <p:nvPr/>
        </p:nvSpPr>
        <p:spPr>
          <a:xfrm>
            <a:off x="3048000" y="38862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6873E5-B3D5-E471-D126-09E11AE3BD1A}"/>
              </a:ext>
            </a:extLst>
          </p:cNvPr>
          <p:cNvSpPr/>
          <p:nvPr/>
        </p:nvSpPr>
        <p:spPr>
          <a:xfrm>
            <a:off x="2819400" y="32004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B6D0EE-A5D7-0EDF-BCAC-0A6475A94FAC}"/>
              </a:ext>
            </a:extLst>
          </p:cNvPr>
          <p:cNvSpPr/>
          <p:nvPr/>
        </p:nvSpPr>
        <p:spPr>
          <a:xfrm>
            <a:off x="1981200" y="38862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7EB328-C2CC-0B21-7E56-99471F965216}"/>
              </a:ext>
            </a:extLst>
          </p:cNvPr>
          <p:cNvSpPr/>
          <p:nvPr/>
        </p:nvSpPr>
        <p:spPr>
          <a:xfrm>
            <a:off x="3581400" y="30480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1D3305-5045-AAD9-E4F6-19E4978763F4}"/>
              </a:ext>
            </a:extLst>
          </p:cNvPr>
          <p:cNvSpPr/>
          <p:nvPr/>
        </p:nvSpPr>
        <p:spPr>
          <a:xfrm>
            <a:off x="4495800" y="29718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E84561-457D-F94B-7F68-89C51F3A5DCD}"/>
              </a:ext>
            </a:extLst>
          </p:cNvPr>
          <p:cNvSpPr/>
          <p:nvPr/>
        </p:nvSpPr>
        <p:spPr>
          <a:xfrm>
            <a:off x="5257800" y="25146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B10F30-061B-B58D-39A9-F2B2B2DFBB7A}"/>
              </a:ext>
            </a:extLst>
          </p:cNvPr>
          <p:cNvSpPr/>
          <p:nvPr/>
        </p:nvSpPr>
        <p:spPr>
          <a:xfrm>
            <a:off x="4114800" y="5486400"/>
            <a:ext cx="288000" cy="288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4C3577-AE76-DF3A-1CC0-BD4020ED98B0}"/>
              </a:ext>
            </a:extLst>
          </p:cNvPr>
          <p:cNvCxnSpPr>
            <a:stCxn id="11" idx="2"/>
            <a:endCxn id="9" idx="6"/>
          </p:cNvCxnSpPr>
          <p:nvPr/>
        </p:nvCxnSpPr>
        <p:spPr>
          <a:xfrm flipH="1">
            <a:off x="3107400" y="2506200"/>
            <a:ext cx="8550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92E4B2-20B3-416A-75C7-24B55D79D7B4}"/>
              </a:ext>
            </a:extLst>
          </p:cNvPr>
          <p:cNvCxnSpPr>
            <a:stCxn id="20" idx="2"/>
            <a:endCxn id="16" idx="7"/>
          </p:cNvCxnSpPr>
          <p:nvPr/>
        </p:nvCxnSpPr>
        <p:spPr>
          <a:xfrm flipH="1">
            <a:off x="4741623" y="2658600"/>
            <a:ext cx="516177" cy="3553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5FB0-4942-33CF-19FD-6359C59AA865}"/>
              </a:ext>
            </a:extLst>
          </p:cNvPr>
          <p:cNvCxnSpPr>
            <a:stCxn id="20" idx="2"/>
            <a:endCxn id="11" idx="6"/>
          </p:cNvCxnSpPr>
          <p:nvPr/>
        </p:nvCxnSpPr>
        <p:spPr>
          <a:xfrm flipH="1" flipV="1">
            <a:off x="4250400" y="2506200"/>
            <a:ext cx="10074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74D3E05-3782-B63E-F641-3DA8DBC034FF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3869400" y="3115800"/>
            <a:ext cx="6264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6F8457-1CD4-7303-66AE-689D3841AD68}"/>
              </a:ext>
            </a:extLst>
          </p:cNvPr>
          <p:cNvCxnSpPr>
            <a:stCxn id="11" idx="4"/>
            <a:endCxn id="15" idx="7"/>
          </p:cNvCxnSpPr>
          <p:nvPr/>
        </p:nvCxnSpPr>
        <p:spPr>
          <a:xfrm flipH="1">
            <a:off x="3827223" y="2650200"/>
            <a:ext cx="279177" cy="4399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5DE306-FA0E-F365-A496-C9C87E975800}"/>
              </a:ext>
            </a:extLst>
          </p:cNvPr>
          <p:cNvCxnSpPr>
            <a:stCxn id="9" idx="5"/>
            <a:endCxn id="13" idx="0"/>
          </p:cNvCxnSpPr>
          <p:nvPr/>
        </p:nvCxnSpPr>
        <p:spPr>
          <a:xfrm flipH="1">
            <a:off x="2963400" y="2760423"/>
            <a:ext cx="101823" cy="4399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5220F57-0E17-B851-A9D9-8C6164F9674D}"/>
              </a:ext>
            </a:extLst>
          </p:cNvPr>
          <p:cNvCxnSpPr>
            <a:cxnSpLocks/>
            <a:stCxn id="15" idx="1"/>
            <a:endCxn id="9" idx="5"/>
          </p:cNvCxnSpPr>
          <p:nvPr/>
        </p:nvCxnSpPr>
        <p:spPr>
          <a:xfrm flipH="1" flipV="1">
            <a:off x="3065223" y="2760423"/>
            <a:ext cx="558354" cy="3297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053662C-C439-6780-0123-3AF5C67C6EF7}"/>
              </a:ext>
            </a:extLst>
          </p:cNvPr>
          <p:cNvCxnSpPr>
            <a:stCxn id="14" idx="6"/>
            <a:endCxn id="12" idx="2"/>
          </p:cNvCxnSpPr>
          <p:nvPr/>
        </p:nvCxnSpPr>
        <p:spPr>
          <a:xfrm>
            <a:off x="2269200" y="4030200"/>
            <a:ext cx="778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0775282-4149-6EFF-64B3-41ADD357A95B}"/>
              </a:ext>
            </a:extLst>
          </p:cNvPr>
          <p:cNvCxnSpPr>
            <a:stCxn id="4" idx="5"/>
            <a:endCxn id="13" idx="2"/>
          </p:cNvCxnSpPr>
          <p:nvPr/>
        </p:nvCxnSpPr>
        <p:spPr>
          <a:xfrm>
            <a:off x="2303223" y="3141423"/>
            <a:ext cx="516177" cy="2029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BD8A18-932A-C4D2-2FA6-D694FB1184A6}"/>
              </a:ext>
            </a:extLst>
          </p:cNvPr>
          <p:cNvCxnSpPr>
            <a:stCxn id="4" idx="4"/>
            <a:endCxn id="14" idx="0"/>
          </p:cNvCxnSpPr>
          <p:nvPr/>
        </p:nvCxnSpPr>
        <p:spPr>
          <a:xfrm flipH="1">
            <a:off x="2125200" y="3183600"/>
            <a:ext cx="76200" cy="702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E548D7A-7139-A08B-104B-D81D25B5FFAC}"/>
              </a:ext>
            </a:extLst>
          </p:cNvPr>
          <p:cNvCxnSpPr>
            <a:stCxn id="13" idx="5"/>
            <a:endCxn id="12" idx="1"/>
          </p:cNvCxnSpPr>
          <p:nvPr/>
        </p:nvCxnSpPr>
        <p:spPr>
          <a:xfrm>
            <a:off x="3065223" y="3446223"/>
            <a:ext cx="24954" cy="4821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0A65FC2-9355-A16E-8E1E-99C4B5871F42}"/>
              </a:ext>
            </a:extLst>
          </p:cNvPr>
          <p:cNvCxnSpPr>
            <a:cxnSpLocks/>
            <a:stCxn id="13" idx="4"/>
            <a:endCxn id="14" idx="7"/>
          </p:cNvCxnSpPr>
          <p:nvPr/>
        </p:nvCxnSpPr>
        <p:spPr>
          <a:xfrm flipH="1">
            <a:off x="2227023" y="3488400"/>
            <a:ext cx="736377" cy="4399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DAE4FAD-8D3E-BC39-1D24-6C180FDB0BDC}"/>
              </a:ext>
            </a:extLst>
          </p:cNvPr>
          <p:cNvSpPr/>
          <p:nvPr/>
        </p:nvSpPr>
        <p:spPr>
          <a:xfrm>
            <a:off x="1925920" y="2785769"/>
            <a:ext cx="516513" cy="50004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6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MIN-Label</a:t>
            </a:r>
            <a:r>
              <a:rPr lang="en-US" sz="3200" b="1" dirty="0">
                <a:solidFill>
                  <a:srgbClr val="7030A0"/>
                </a:solidFill>
              </a:rPr>
              <a:t>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Algorithm1 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2000" dirty="0"/>
                  <a:t>: the graph obtained by reversing all edge directions.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Sort vertices in the increasing order of their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() value.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Repeat</a:t>
                </a:r>
                <a:r>
                  <a:rPr lang="en-US" sz="2000" dirty="0"/>
                  <a:t> until ??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{        Pick vertex of least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() value; Let it be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Perform DFS/BFS to compute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Reach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For each vertex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∈ </m:t>
                    </m:r>
                    <m:r>
                      <m:rPr>
                        <m:nor/>
                      </m:rPr>
                      <a:rPr lang="en-US" sz="2000" b="1" dirty="0"/>
                      <m:t>Reach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  <a:ea typeface="Cambria Math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minL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</m:oMath>
                </a14:m>
                <a:r>
                  <a:rPr lang="en-US" sz="2000" dirty="0"/>
                  <a:t>);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Remove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Reach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 </a:t>
                </a: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Time complexity: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54936" y="2743200"/>
                <a:ext cx="130266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sup>
                    </m:sSup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empty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936" y="2743200"/>
                <a:ext cx="130266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9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F6BD815-D3B1-5949-904D-62AF34722ACC}"/>
              </a:ext>
            </a:extLst>
          </p:cNvPr>
          <p:cNvSpPr/>
          <p:nvPr/>
        </p:nvSpPr>
        <p:spPr>
          <a:xfrm>
            <a:off x="4572000" y="29718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84EA5F-440D-1D42-AFA0-CEBF79205A70}"/>
              </a:ext>
            </a:extLst>
          </p:cNvPr>
          <p:cNvSpPr/>
          <p:nvPr/>
        </p:nvSpPr>
        <p:spPr>
          <a:xfrm>
            <a:off x="2354936" y="1981200"/>
            <a:ext cx="534126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1 7">
                <a:extLst>
                  <a:ext uri="{FF2B5EF4-FFF2-40B4-BE49-F238E27FC236}">
                    <a16:creationId xmlns:a16="http://schemas.microsoft.com/office/drawing/2014/main" id="{988585D4-CBBE-1E41-867A-E4D04E04F9A8}"/>
                  </a:ext>
                </a:extLst>
              </p:cNvPr>
              <p:cNvSpPr/>
              <p:nvPr/>
            </p:nvSpPr>
            <p:spPr>
              <a:xfrm>
                <a:off x="5562600" y="4419600"/>
                <a:ext cx="3124200" cy="765048"/>
              </a:xfrm>
              <a:prstGeom prst="borderCallout1">
                <a:avLst>
                  <a:gd name="adj1" fmla="val 47710"/>
                  <a:gd name="adj2" fmla="val -1052"/>
                  <a:gd name="adj3" fmla="val 44711"/>
                  <a:gd name="adj4" fmla="val -3833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Convince yourself that we are justified in removing vertex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Line Callout 1 7">
                <a:extLst>
                  <a:ext uri="{FF2B5EF4-FFF2-40B4-BE49-F238E27FC236}">
                    <a16:creationId xmlns:a16="http://schemas.microsoft.com/office/drawing/2014/main" id="{988585D4-CBBE-1E41-867A-E4D04E04F9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419600"/>
                <a:ext cx="3124200" cy="765048"/>
              </a:xfrm>
              <a:prstGeom prst="borderCallout1">
                <a:avLst>
                  <a:gd name="adj1" fmla="val 47710"/>
                  <a:gd name="adj2" fmla="val -1052"/>
                  <a:gd name="adj3" fmla="val 44711"/>
                  <a:gd name="adj4" fmla="val -38333"/>
                </a:avLst>
              </a:prstGeom>
              <a:blipFill>
                <a:blip r:embed="rId4"/>
                <a:stretch>
                  <a:fillRect t="-1269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615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MIN-Label</a:t>
            </a:r>
            <a:r>
              <a:rPr lang="en-US" sz="3200" b="1" dirty="0">
                <a:solidFill>
                  <a:srgbClr val="7030A0"/>
                </a:solidFill>
              </a:rPr>
              <a:t>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Algorithm2  </a:t>
                </a:r>
              </a:p>
              <a:p>
                <a:pPr marL="0" indent="0">
                  <a:buNone/>
                </a:pPr>
                <a:r>
                  <a:rPr lang="en-US" sz="2000" dirty="0"/>
                  <a:t>1.     Compute Strongly connected components (SCCs)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457200" indent="-457200">
                  <a:buAutoNum type="arabicPeriod" startAt="2"/>
                </a:pPr>
                <a:r>
                  <a:rPr lang="en-US" sz="2000" dirty="0"/>
                  <a:t>Build </a:t>
                </a:r>
                <a:r>
                  <a:rPr lang="en-US" sz="2000" b="1" dirty="0"/>
                  <a:t>DAG </a:t>
                </a:r>
                <a:r>
                  <a:rPr lang="en-US" sz="2000" dirty="0"/>
                  <a:t>by converting each SCC to a vertex.</a:t>
                </a:r>
              </a:p>
              <a:p>
                <a:pPr marL="457200" indent="-457200">
                  <a:buAutoNum type="arabicPeriod" startAt="2"/>
                </a:pPr>
                <a:r>
                  <a:rPr lang="en-US" sz="2000" dirty="0"/>
                  <a:t>Solve the problem on this DAG using DFS/BFS.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Hint:</a:t>
                </a:r>
                <a:r>
                  <a:rPr lang="en-US" sz="2000" b="1" dirty="0"/>
                  <a:t>   </a:t>
                </a:r>
                <a:r>
                  <a:rPr lang="en-US" sz="2000" dirty="0"/>
                  <a:t>use topological ordering.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Time complexity: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7AAC723-15E6-9004-A904-C4BD634B9FB7}"/>
              </a:ext>
            </a:extLst>
          </p:cNvPr>
          <p:cNvSpPr txBox="1"/>
          <p:nvPr/>
        </p:nvSpPr>
        <p:spPr>
          <a:xfrm>
            <a:off x="1752600" y="1230868"/>
            <a:ext cx="528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(</a:t>
            </a:r>
            <a:r>
              <a:rPr lang="en-US" sz="1800" dirty="0">
                <a:solidFill>
                  <a:srgbClr val="7030A0"/>
                </a:solidFill>
              </a:rPr>
              <a:t>Many problems are easier on </a:t>
            </a:r>
            <a:r>
              <a:rPr lang="en-US" sz="1800" b="1" dirty="0">
                <a:solidFill>
                  <a:srgbClr val="7030A0"/>
                </a:solidFill>
              </a:rPr>
              <a:t>Directed acyclic graphs</a:t>
            </a:r>
            <a:r>
              <a:rPr lang="en-US" sz="1800" dirty="0"/>
              <a:t>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0414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003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An</a:t>
            </a:r>
            <a:r>
              <a:rPr lang="en-US" sz="3200" dirty="0">
                <a:solidFill>
                  <a:srgbClr val="7030A0"/>
                </a:solidFill>
              </a:rPr>
              <a:t> inspirational </a:t>
            </a:r>
            <a:r>
              <a:rPr lang="en-US" sz="3200" dirty="0"/>
              <a:t>problem from </a:t>
            </a:r>
            <a:r>
              <a:rPr lang="en-US" sz="3200" dirty="0">
                <a:solidFill>
                  <a:srgbClr val="0070C0"/>
                </a:solidFill>
              </a:rPr>
              <a:t>continuous probability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Sampling points on a </a:t>
            </a:r>
            <a:r>
              <a:rPr lang="en-US" sz="3200" b="1" dirty="0">
                <a:solidFill>
                  <a:srgbClr val="00B050"/>
                </a:solidFill>
              </a:rPr>
              <a:t>Circle </a:t>
            </a:r>
            <a:r>
              <a:rPr lang="en-US" sz="2400" b="1" dirty="0"/>
              <a:t>(of circumference </a:t>
            </a:r>
            <a:r>
              <a:rPr lang="en-US" sz="2400" b="1" dirty="0">
                <a:solidFill>
                  <a:srgbClr val="00B050"/>
                </a:solidFill>
              </a:rPr>
              <a:t>1</a:t>
            </a:r>
            <a:r>
              <a:rPr lang="en-US" sz="2400" b="1" dirty="0"/>
              <a:t>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2296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What is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dirty="0"/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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]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b="1" dirty="0"/>
                  <a:t> 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]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 …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]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+…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]= ??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]= ??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229600" cy="4953000"/>
              </a:xfrm>
              <a:blipFill>
                <a:blip r:embed="rId2"/>
                <a:stretch>
                  <a:fillRect l="-741" t="-6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124200" y="2133600"/>
            <a:ext cx="2895600" cy="281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53000" y="213360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91200" y="281940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43600" y="381000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91200" y="419100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800600" y="4846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13314" y="3921817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48000" y="35509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24200" y="30175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680357" y="2287786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572000" y="1927860"/>
            <a:ext cx="0" cy="35814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851072" y="1710928"/>
            <a:ext cx="3567368" cy="3188732"/>
            <a:chOff x="2872843" y="1764268"/>
            <a:chExt cx="3567368" cy="3188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943600" y="3135868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3135868"/>
                  <a:ext cx="4966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85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867400" y="3974068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3974068"/>
                  <a:ext cx="49661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334000" y="4583668"/>
                  <a:ext cx="496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4583668"/>
                  <a:ext cx="49661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038600" y="1764268"/>
                  <a:ext cx="5107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1764268"/>
                  <a:ext cx="51071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428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872843" y="2351008"/>
                  <a:ext cx="7303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2843" y="2351008"/>
                  <a:ext cx="73032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Arc 33"/>
          <p:cNvSpPr/>
          <p:nvPr/>
        </p:nvSpPr>
        <p:spPr>
          <a:xfrm rot="8728041">
            <a:off x="3472638" y="2946916"/>
            <a:ext cx="1995226" cy="1849483"/>
          </a:xfrm>
          <a:prstGeom prst="arc">
            <a:avLst>
              <a:gd name="adj1" fmla="val 18163658"/>
              <a:gd name="adj2" fmla="val 20993526"/>
            </a:avLst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105400" y="2090057"/>
            <a:ext cx="990600" cy="707572"/>
            <a:chOff x="5105400" y="2090057"/>
            <a:chExt cx="990600" cy="7075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596120" y="2133600"/>
                  <a:ext cx="499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6120" y="2133600"/>
                  <a:ext cx="49988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34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Freeform 34"/>
            <p:cNvSpPr/>
            <p:nvPr/>
          </p:nvSpPr>
          <p:spPr>
            <a:xfrm>
              <a:off x="5105400" y="2090057"/>
              <a:ext cx="870857" cy="707572"/>
            </a:xfrm>
            <a:custGeom>
              <a:avLst/>
              <a:gdLst>
                <a:gd name="connsiteX0" fmla="*/ 0 w 772886"/>
                <a:gd name="connsiteY0" fmla="*/ 0 h 707572"/>
                <a:gd name="connsiteX1" fmla="*/ 468086 w 772886"/>
                <a:gd name="connsiteY1" fmla="*/ 272143 h 707572"/>
                <a:gd name="connsiteX2" fmla="*/ 772886 w 772886"/>
                <a:gd name="connsiteY2" fmla="*/ 707572 h 70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2886" h="707572">
                  <a:moveTo>
                    <a:pt x="0" y="0"/>
                  </a:moveTo>
                  <a:cubicBezTo>
                    <a:pt x="169636" y="77107"/>
                    <a:pt x="339272" y="154214"/>
                    <a:pt x="468086" y="272143"/>
                  </a:cubicBezTo>
                  <a:cubicBezTo>
                    <a:pt x="596900" y="390072"/>
                    <a:pt x="684893" y="548822"/>
                    <a:pt x="772886" y="707572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0" y="5757446"/>
                <a:ext cx="354584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757446"/>
                <a:ext cx="354584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524000" y="6138446"/>
                <a:ext cx="588623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6138446"/>
                <a:ext cx="588623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357" r="-721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5562600" y="6858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 rot="2745097">
            <a:off x="6780068" y="1388320"/>
            <a:ext cx="460665" cy="96270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7809393">
            <a:off x="6690535" y="4731101"/>
            <a:ext cx="449172" cy="97390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16200000">
            <a:off x="2061415" y="3016239"/>
            <a:ext cx="449172" cy="97390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1960" y="4953000"/>
                <a:ext cx="234756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Prob.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" y="4953000"/>
                <a:ext cx="2347566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2067" t="-6452" r="-335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508240" y="4972834"/>
                <a:ext cx="2346283" cy="39164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Prob.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40" y="4972834"/>
                <a:ext cx="2346283" cy="391646"/>
              </a:xfrm>
              <a:prstGeom prst="rect">
                <a:avLst/>
              </a:prstGeom>
              <a:blipFill rotWithShape="1">
                <a:blip r:embed="rId12"/>
                <a:stretch>
                  <a:fillRect l="-1809" t="-4545" r="-3618"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qual 8"/>
          <p:cNvSpPr/>
          <p:nvPr/>
        </p:nvSpPr>
        <p:spPr>
          <a:xfrm>
            <a:off x="2931160" y="4810759"/>
            <a:ext cx="472743" cy="691243"/>
          </a:xfrm>
          <a:prstGeom prst="mathEqual">
            <a:avLst>
              <a:gd name="adj1" fmla="val 12409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845774-FA83-FD6B-6790-717D5B87FFF1}"/>
                  </a:ext>
                </a:extLst>
              </p:cNvPr>
              <p:cNvSpPr txBox="1"/>
              <p:nvPr/>
            </p:nvSpPr>
            <p:spPr>
              <a:xfrm>
                <a:off x="2967868" y="4860872"/>
                <a:ext cx="45076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IN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845774-FA83-FD6B-6790-717D5B87F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868" y="4860872"/>
                <a:ext cx="450764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78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8000"/>
                            </p:stCondLst>
                            <p:childTnLst>
                              <p:par>
                                <p:cTn id="1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4" grpId="0" animBg="1"/>
      <p:bldP spid="2" grpId="0" animBg="1"/>
      <p:bldP spid="29" grpId="0" animBg="1"/>
      <p:bldP spid="31" grpId="0" animBg="1"/>
      <p:bldP spid="3" grpId="0" animBg="1"/>
      <p:bldP spid="3" grpId="1" animBg="1"/>
      <p:bldP spid="39" grpId="0" animBg="1"/>
      <p:bldP spid="39" grpId="1" animBg="1"/>
      <p:bldP spid="40" grpId="0" animBg="1"/>
      <p:bldP spid="40" grpId="1" animBg="1"/>
      <p:bldP spid="8" grpId="0" animBg="1"/>
      <p:bldP spid="41" grpId="0" animBg="1"/>
      <p:bldP spid="9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143000" y="3962400"/>
            <a:ext cx="7235886" cy="445532"/>
            <a:chOff x="1143000" y="3962400"/>
            <a:chExt cx="7235886" cy="445532"/>
          </a:xfrm>
        </p:grpSpPr>
        <p:grpSp>
          <p:nvGrpSpPr>
            <p:cNvPr id="29" name="Group 28"/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Sampling points on a </a:t>
            </a:r>
            <a:r>
              <a:rPr lang="en-US" sz="3200" b="1" dirty="0">
                <a:solidFill>
                  <a:srgbClr val="00B050"/>
                </a:solidFill>
              </a:rPr>
              <a:t>line segment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What is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3770589" y="4114800"/>
            <a:ext cx="4526222" cy="457200"/>
            <a:chOff x="3770589" y="4114800"/>
            <a:chExt cx="4526222" cy="457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770589" y="4191000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589" y="4191000"/>
                  <a:ext cx="4966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604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343400" y="4202668"/>
                  <a:ext cx="496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4202668"/>
                  <a:ext cx="49661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566483" y="4114800"/>
                  <a:ext cx="7303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483" y="4114800"/>
                  <a:ext cx="73032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737272" y="4114800"/>
                  <a:ext cx="510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272" y="4114800"/>
                  <a:ext cx="51071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Oval 40"/>
          <p:cNvSpPr/>
          <p:nvPr/>
        </p:nvSpPr>
        <p:spPr>
          <a:xfrm>
            <a:off x="22860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814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1148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768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7056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315200" y="4084320"/>
            <a:ext cx="152400" cy="106680"/>
          </a:xfrm>
          <a:prstGeom prst="ellipse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447800" y="4202668"/>
            <a:ext cx="914400" cy="369332"/>
            <a:chOff x="1447800" y="4202668"/>
            <a:chExt cx="9144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709920" y="4202668"/>
                  <a:ext cx="499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920" y="4202668"/>
                  <a:ext cx="49988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32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>
            <a:xfrm>
              <a:off x="1447800" y="4221480"/>
              <a:ext cx="914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438400" y="4202668"/>
            <a:ext cx="1219200" cy="369332"/>
            <a:chOff x="2438400" y="4202668"/>
            <a:chExt cx="12192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779989" y="4202668"/>
                  <a:ext cx="496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989" y="4202668"/>
                  <a:ext cx="49661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/>
            <p:cNvCxnSpPr/>
            <p:nvPr/>
          </p:nvCxnSpPr>
          <p:spPr>
            <a:xfrm>
              <a:off x="2438400" y="4221480"/>
              <a:ext cx="1219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1430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77200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37AD53-3EB8-6C44-B091-7F19409BBDA6}"/>
                  </a:ext>
                </a:extLst>
              </p:cNvPr>
              <p:cNvSpPr txBox="1"/>
              <p:nvPr/>
            </p:nvSpPr>
            <p:spPr>
              <a:xfrm>
                <a:off x="3276600" y="1447800"/>
                <a:ext cx="732701" cy="55906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37AD53-3EB8-6C44-B091-7F19409BB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447800"/>
                <a:ext cx="732701" cy="559064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51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Inference</a:t>
            </a:r>
            <a:r>
              <a:rPr lang="en-US" sz="3600" b="1" dirty="0"/>
              <a:t> from the inspirational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numbers are selected randomly uniformly and independently from 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],</a:t>
                </a:r>
              </a:p>
              <a:p>
                <a:pPr marL="0" indent="0">
                  <a:buNone/>
                </a:pPr>
                <a:r>
                  <a:rPr lang="en-US" sz="2000" dirty="0"/>
                  <a:t> the expected value of the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smallest </a:t>
                </a:r>
                <a:r>
                  <a:rPr lang="en-US" sz="2000" dirty="0"/>
                  <a:t>number is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:r>
                  <a:rPr lang="en-US" sz="2000" i="1" dirty="0"/>
                  <a:t>some</a:t>
                </a:r>
                <a:r>
                  <a:rPr lang="en-US" sz="2000" dirty="0"/>
                  <a:t> numbers were selected randomly uniformly and independently from [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], </a:t>
                </a:r>
              </a:p>
              <a:p>
                <a:pPr marL="0" indent="0">
                  <a:buNone/>
                </a:pPr>
                <a:r>
                  <a:rPr lang="en-US" sz="2000" dirty="0"/>
                  <a:t>and the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smallest </a:t>
                </a:r>
                <a:r>
                  <a:rPr lang="en-US" sz="2000" dirty="0"/>
                  <a:t>among them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what is a </a:t>
                </a:r>
                <a:r>
                  <a:rPr lang="en-US" sz="2000" u="sng" dirty="0"/>
                  <a:t>right</a:t>
                </a:r>
                <a:r>
                  <a:rPr lang="en-US" sz="2000" i="1" u="sng" dirty="0"/>
                  <a:t> </a:t>
                </a:r>
                <a:r>
                  <a:rPr lang="en-US" sz="2000" b="1" i="1" u="sng" dirty="0"/>
                  <a:t>guess</a:t>
                </a:r>
                <a:r>
                  <a:rPr lang="en-US" sz="2000" dirty="0"/>
                  <a:t> for the numbers selected ?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Answer: ??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  <a:blipFill rotWithShape="1">
                <a:blip r:embed="rId2"/>
                <a:stretch>
                  <a:fillRect l="-68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43000" y="4876800"/>
                <a:ext cx="769762" cy="6127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876800"/>
                <a:ext cx="769762" cy="612732"/>
              </a:xfrm>
              <a:prstGeom prst="rect">
                <a:avLst/>
              </a:prstGeom>
              <a:blipFill rotWithShape="1">
                <a:blip r:embed="rId3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895600" y="1905000"/>
            <a:ext cx="2133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9200" y="1905000"/>
            <a:ext cx="3200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2362200"/>
            <a:ext cx="2133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3505200"/>
            <a:ext cx="2133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2600" y="3505200"/>
            <a:ext cx="3200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95600" y="4343400"/>
            <a:ext cx="2971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Callout 10"/>
          <p:cNvSpPr/>
          <p:nvPr/>
        </p:nvSpPr>
        <p:spPr>
          <a:xfrm>
            <a:off x="3901440" y="4953000"/>
            <a:ext cx="3870960" cy="1222248"/>
          </a:xfrm>
          <a:prstGeom prst="cloudCallout">
            <a:avLst>
              <a:gd name="adj1" fmla="val -22685"/>
              <a:gd name="adj2" fmla="val 8149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Spend some time now to design the algorithm based on this insight.</a:t>
            </a:r>
          </a:p>
        </p:txBody>
      </p:sp>
    </p:spTree>
    <p:extLst>
      <p:ext uri="{BB962C8B-B14F-4D97-AF65-F5344CB8AC3E}">
        <p14:creationId xmlns:p14="http://schemas.microsoft.com/office/powerpoint/2010/main" val="311037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955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Randomized Monte Carlo algorithm </a:t>
            </a:r>
            <a:br>
              <a:rPr lang="en-US" sz="3200" dirty="0">
                <a:solidFill>
                  <a:srgbClr val="7030A0"/>
                </a:solidFill>
              </a:rPr>
            </a:b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148013"/>
            <a:ext cx="7772400" cy="150018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Estimating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0070C0"/>
                </a:solidFill>
              </a:rPr>
              <a:t>size</a:t>
            </a:r>
            <a:r>
              <a:rPr lang="en-US" sz="2400" b="1" dirty="0">
                <a:solidFill>
                  <a:schemeClr val="tx1"/>
                </a:solidFill>
              </a:rPr>
              <a:t> of </a:t>
            </a:r>
            <a:r>
              <a:rPr lang="en-US" sz="2400" b="1" dirty="0">
                <a:solidFill>
                  <a:srgbClr val="7030A0"/>
                </a:solidFill>
              </a:rPr>
              <a:t>Transitive Closure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of a Directed Graph</a:t>
            </a:r>
          </a:p>
        </p:txBody>
      </p:sp>
    </p:spTree>
    <p:extLst>
      <p:ext uri="{BB962C8B-B14F-4D97-AF65-F5344CB8AC3E}">
        <p14:creationId xmlns:p14="http://schemas.microsoft.com/office/powerpoint/2010/main" val="286821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9" idx="2"/>
            <a:endCxn id="4" idx="7"/>
          </p:cNvCxnSpPr>
          <p:nvPr/>
        </p:nvCxnSpPr>
        <p:spPr>
          <a:xfrm flipH="1">
            <a:off x="2187482" y="2590800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194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48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1" idx="2"/>
            <a:endCxn id="9" idx="6"/>
          </p:cNvCxnSpPr>
          <p:nvPr/>
        </p:nvCxnSpPr>
        <p:spPr>
          <a:xfrm flipH="1">
            <a:off x="2971800" y="2438400"/>
            <a:ext cx="9906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16" idx="7"/>
          </p:cNvCxnSpPr>
          <p:nvPr/>
        </p:nvCxnSpPr>
        <p:spPr>
          <a:xfrm flipH="1">
            <a:off x="4625882" y="2590800"/>
            <a:ext cx="631918" cy="403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5"/>
            <a:endCxn id="19" idx="2"/>
          </p:cNvCxnSpPr>
          <p:nvPr/>
        </p:nvCxnSpPr>
        <p:spPr>
          <a:xfrm>
            <a:off x="5387882" y="2644682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1" idx="7"/>
          </p:cNvCxnSpPr>
          <p:nvPr/>
        </p:nvCxnSpPr>
        <p:spPr>
          <a:xfrm flipH="1">
            <a:off x="5387882" y="3025682"/>
            <a:ext cx="654236" cy="425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11" idx="6"/>
          </p:cNvCxnSpPr>
          <p:nvPr/>
        </p:nvCxnSpPr>
        <p:spPr>
          <a:xfrm flipH="1" flipV="1">
            <a:off x="4114800" y="2438400"/>
            <a:ext cx="11430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1"/>
            <a:endCxn id="16" idx="5"/>
          </p:cNvCxnSpPr>
          <p:nvPr/>
        </p:nvCxnSpPr>
        <p:spPr>
          <a:xfrm flipH="1" flipV="1">
            <a:off x="4625882" y="3101882"/>
            <a:ext cx="654236" cy="349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2"/>
          </p:cNvCxnSpPr>
          <p:nvPr/>
        </p:nvCxnSpPr>
        <p:spPr>
          <a:xfrm flipH="1">
            <a:off x="3733800" y="3048000"/>
            <a:ext cx="762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5" idx="7"/>
          </p:cNvCxnSpPr>
          <p:nvPr/>
        </p:nvCxnSpPr>
        <p:spPr>
          <a:xfrm flipH="1">
            <a:off x="3711482" y="2514600"/>
            <a:ext cx="3271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5"/>
            <a:endCxn id="13" idx="0"/>
          </p:cNvCxnSpPr>
          <p:nvPr/>
        </p:nvCxnSpPr>
        <p:spPr>
          <a:xfrm flipH="1">
            <a:off x="2895600" y="2644682"/>
            <a:ext cx="53882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3"/>
            <a:endCxn id="9" idx="5"/>
          </p:cNvCxnSpPr>
          <p:nvPr/>
        </p:nvCxnSpPr>
        <p:spPr>
          <a:xfrm flipH="1" flipV="1">
            <a:off x="2949482" y="2644682"/>
            <a:ext cx="654236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4"/>
            <a:endCxn id="17" idx="0"/>
          </p:cNvCxnSpPr>
          <p:nvPr/>
        </p:nvCxnSpPr>
        <p:spPr>
          <a:xfrm flipH="1">
            <a:off x="4419600" y="3124200"/>
            <a:ext cx="152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7"/>
            <a:endCxn id="18" idx="4"/>
          </p:cNvCxnSpPr>
          <p:nvPr/>
        </p:nvCxnSpPr>
        <p:spPr>
          <a:xfrm flipV="1">
            <a:off x="5006882" y="3886200"/>
            <a:ext cx="10891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7" idx="5"/>
            <a:endCxn id="23" idx="0"/>
          </p:cNvCxnSpPr>
          <p:nvPr/>
        </p:nvCxnSpPr>
        <p:spPr>
          <a:xfrm>
            <a:off x="4473482" y="3940082"/>
            <a:ext cx="4795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7" idx="6"/>
            <a:endCxn id="18" idx="2"/>
          </p:cNvCxnSpPr>
          <p:nvPr/>
        </p:nvCxnSpPr>
        <p:spPr>
          <a:xfrm flipV="1">
            <a:off x="4495800" y="3810000"/>
            <a:ext cx="1524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1" idx="5"/>
            <a:endCxn id="18" idx="1"/>
          </p:cNvCxnSpPr>
          <p:nvPr/>
        </p:nvCxnSpPr>
        <p:spPr>
          <a:xfrm>
            <a:off x="5387882" y="3559082"/>
            <a:ext cx="654236" cy="197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2" idx="7"/>
          </p:cNvCxnSpPr>
          <p:nvPr/>
        </p:nvCxnSpPr>
        <p:spPr>
          <a:xfrm flipH="1">
            <a:off x="3330482" y="3200400"/>
            <a:ext cx="327118" cy="1546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7" idx="3"/>
          </p:cNvCxnSpPr>
          <p:nvPr/>
        </p:nvCxnSpPr>
        <p:spPr>
          <a:xfrm flipH="1">
            <a:off x="3352800" y="3940082"/>
            <a:ext cx="10129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3" idx="2"/>
          </p:cNvCxnSpPr>
          <p:nvPr/>
        </p:nvCxnSpPr>
        <p:spPr>
          <a:xfrm flipH="1">
            <a:off x="3352800" y="4800600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4" idx="3"/>
            <a:endCxn id="25" idx="7"/>
          </p:cNvCxnSpPr>
          <p:nvPr/>
        </p:nvCxnSpPr>
        <p:spPr>
          <a:xfrm flipH="1">
            <a:off x="4244882" y="4625882"/>
            <a:ext cx="1721036" cy="88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4" idx="0"/>
          </p:cNvCxnSpPr>
          <p:nvPr/>
        </p:nvCxnSpPr>
        <p:spPr>
          <a:xfrm flipH="1">
            <a:off x="6019800" y="3886200"/>
            <a:ext cx="762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3" idx="4"/>
            <a:endCxn id="25" idx="7"/>
          </p:cNvCxnSpPr>
          <p:nvPr/>
        </p:nvCxnSpPr>
        <p:spPr>
          <a:xfrm flipH="1">
            <a:off x="4244882" y="4876800"/>
            <a:ext cx="708118" cy="631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2" idx="5"/>
            <a:endCxn id="25" idx="1"/>
          </p:cNvCxnSpPr>
          <p:nvPr/>
        </p:nvCxnSpPr>
        <p:spPr>
          <a:xfrm>
            <a:off x="3330482" y="4854482"/>
            <a:ext cx="806636" cy="6542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" idx="6"/>
            <a:endCxn id="12" idx="2"/>
          </p:cNvCxnSpPr>
          <p:nvPr/>
        </p:nvCxnSpPr>
        <p:spPr>
          <a:xfrm>
            <a:off x="2133600" y="396240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" idx="5"/>
            <a:endCxn id="13" idx="2"/>
          </p:cNvCxnSpPr>
          <p:nvPr/>
        </p:nvCxnSpPr>
        <p:spPr>
          <a:xfrm>
            <a:off x="2187482" y="3025682"/>
            <a:ext cx="631918" cy="250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" idx="4"/>
            <a:endCxn id="14" idx="0"/>
          </p:cNvCxnSpPr>
          <p:nvPr/>
        </p:nvCxnSpPr>
        <p:spPr>
          <a:xfrm flipH="1">
            <a:off x="2057400" y="3048000"/>
            <a:ext cx="762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" idx="5"/>
            <a:endCxn id="12" idx="1"/>
          </p:cNvCxnSpPr>
          <p:nvPr/>
        </p:nvCxnSpPr>
        <p:spPr>
          <a:xfrm>
            <a:off x="2949482" y="3330482"/>
            <a:ext cx="120836" cy="578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3" idx="6"/>
            <a:endCxn id="17" idx="2"/>
          </p:cNvCxnSpPr>
          <p:nvPr/>
        </p:nvCxnSpPr>
        <p:spPr>
          <a:xfrm>
            <a:off x="2971800" y="3276600"/>
            <a:ext cx="13716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2" idx="5"/>
            <a:endCxn id="22" idx="1"/>
          </p:cNvCxnSpPr>
          <p:nvPr/>
        </p:nvCxnSpPr>
        <p:spPr>
          <a:xfrm>
            <a:off x="3178082" y="4016282"/>
            <a:ext cx="44636" cy="730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7" idx="4"/>
            <a:endCxn id="25" idx="0"/>
          </p:cNvCxnSpPr>
          <p:nvPr/>
        </p:nvCxnSpPr>
        <p:spPr>
          <a:xfrm flipH="1">
            <a:off x="4191000" y="3962400"/>
            <a:ext cx="228600" cy="152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4" idx="5"/>
            <a:endCxn id="22" idx="2"/>
          </p:cNvCxnSpPr>
          <p:nvPr/>
        </p:nvCxnSpPr>
        <p:spPr>
          <a:xfrm>
            <a:off x="2111282" y="4016282"/>
            <a:ext cx="10891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096000" y="3015343"/>
            <a:ext cx="633155" cy="1556657"/>
            <a:chOff x="6096000" y="3015343"/>
            <a:chExt cx="633155" cy="1556657"/>
          </a:xfrm>
        </p:grpSpPr>
        <p:sp>
          <p:nvSpPr>
            <p:cNvPr id="129" name="Freeform 128"/>
            <p:cNvSpPr/>
            <p:nvPr/>
          </p:nvSpPr>
          <p:spPr>
            <a:xfrm>
              <a:off x="6096000" y="3015343"/>
              <a:ext cx="633155" cy="1556657"/>
            </a:xfrm>
            <a:custGeom>
              <a:avLst/>
              <a:gdLst>
                <a:gd name="connsiteX0" fmla="*/ 65314 w 633155"/>
                <a:gd name="connsiteY0" fmla="*/ 0 h 1556657"/>
                <a:gd name="connsiteX1" fmla="*/ 478971 w 633155"/>
                <a:gd name="connsiteY1" fmla="*/ 359228 h 1556657"/>
                <a:gd name="connsiteX2" fmla="*/ 631371 w 633155"/>
                <a:gd name="connsiteY2" fmla="*/ 772886 h 1556657"/>
                <a:gd name="connsiteX3" fmla="*/ 522514 w 633155"/>
                <a:gd name="connsiteY3" fmla="*/ 1240971 h 1556657"/>
                <a:gd name="connsiteX4" fmla="*/ 0 w 633155"/>
                <a:gd name="connsiteY4" fmla="*/ 1556657 h 15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155" h="1556657">
                  <a:moveTo>
                    <a:pt x="65314" y="0"/>
                  </a:moveTo>
                  <a:cubicBezTo>
                    <a:pt x="224971" y="115207"/>
                    <a:pt x="384628" y="230414"/>
                    <a:pt x="478971" y="359228"/>
                  </a:cubicBezTo>
                  <a:cubicBezTo>
                    <a:pt x="573314" y="488042"/>
                    <a:pt x="624114" y="625929"/>
                    <a:pt x="631371" y="772886"/>
                  </a:cubicBezTo>
                  <a:cubicBezTo>
                    <a:pt x="638628" y="919843"/>
                    <a:pt x="627742" y="1110343"/>
                    <a:pt x="522514" y="1240971"/>
                  </a:cubicBezTo>
                  <a:cubicBezTo>
                    <a:pt x="417286" y="1371599"/>
                    <a:pt x="208643" y="1464128"/>
                    <a:pt x="0" y="1556657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endCxn id="24" idx="6"/>
            </p:cNvCxnSpPr>
            <p:nvPr/>
          </p:nvCxnSpPr>
          <p:spPr>
            <a:xfrm flipH="1">
              <a:off x="6096000" y="4495800"/>
              <a:ext cx="1524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traight Arrow Connector 134"/>
          <p:cNvCxnSpPr>
            <a:stCxn id="13" idx="4"/>
            <a:endCxn id="14" idx="7"/>
          </p:cNvCxnSpPr>
          <p:nvPr/>
        </p:nvCxnSpPr>
        <p:spPr>
          <a:xfrm flipH="1">
            <a:off x="2111282" y="3352800"/>
            <a:ext cx="7843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4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Suppose each vertex reachable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is assigned </a:t>
                </a:r>
              </a:p>
              <a:p>
                <a:pPr marL="0" indent="0">
                  <a:buNone/>
                </a:pPr>
                <a:r>
                  <a:rPr lang="en-US" sz="2000" dirty="0"/>
                  <a:t>a random no. uniformly distributed in the interval 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].</a:t>
                </a:r>
              </a:p>
              <a:p>
                <a:pPr marL="0" indent="0">
                  <a:buNone/>
                </a:pPr>
                <a:r>
                  <a:rPr lang="en-US" sz="2000" dirty="0"/>
                  <a:t>If we know the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MinLabel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/>
                  <a:t>), how can we estimate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2"/>
                <a:stretch>
                  <a:fillRect l="-741" t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9" idx="2"/>
            <a:endCxn id="4" idx="7"/>
          </p:cNvCxnSpPr>
          <p:nvPr/>
        </p:nvCxnSpPr>
        <p:spPr>
          <a:xfrm flipH="1">
            <a:off x="2187482" y="2590800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194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733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486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1" idx="2"/>
            <a:endCxn id="9" idx="6"/>
          </p:cNvCxnSpPr>
          <p:nvPr/>
        </p:nvCxnSpPr>
        <p:spPr>
          <a:xfrm flipH="1">
            <a:off x="2971800" y="2438400"/>
            <a:ext cx="9906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16" idx="7"/>
          </p:cNvCxnSpPr>
          <p:nvPr/>
        </p:nvCxnSpPr>
        <p:spPr>
          <a:xfrm flipH="1">
            <a:off x="4625882" y="2590800"/>
            <a:ext cx="631918" cy="403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5"/>
            <a:endCxn id="19" idx="2"/>
          </p:cNvCxnSpPr>
          <p:nvPr/>
        </p:nvCxnSpPr>
        <p:spPr>
          <a:xfrm>
            <a:off x="5387882" y="2644682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1" idx="7"/>
          </p:cNvCxnSpPr>
          <p:nvPr/>
        </p:nvCxnSpPr>
        <p:spPr>
          <a:xfrm flipH="1">
            <a:off x="5387882" y="3025682"/>
            <a:ext cx="654236" cy="425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11" idx="6"/>
          </p:cNvCxnSpPr>
          <p:nvPr/>
        </p:nvCxnSpPr>
        <p:spPr>
          <a:xfrm flipH="1" flipV="1">
            <a:off x="4114800" y="2438400"/>
            <a:ext cx="11430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1"/>
            <a:endCxn id="16" idx="5"/>
          </p:cNvCxnSpPr>
          <p:nvPr/>
        </p:nvCxnSpPr>
        <p:spPr>
          <a:xfrm flipH="1" flipV="1">
            <a:off x="4625882" y="3101882"/>
            <a:ext cx="654236" cy="349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2"/>
          </p:cNvCxnSpPr>
          <p:nvPr/>
        </p:nvCxnSpPr>
        <p:spPr>
          <a:xfrm flipH="1">
            <a:off x="3733800" y="3048000"/>
            <a:ext cx="762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5" idx="7"/>
          </p:cNvCxnSpPr>
          <p:nvPr/>
        </p:nvCxnSpPr>
        <p:spPr>
          <a:xfrm flipH="1">
            <a:off x="3711482" y="2514600"/>
            <a:ext cx="3271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5"/>
            <a:endCxn id="13" idx="0"/>
          </p:cNvCxnSpPr>
          <p:nvPr/>
        </p:nvCxnSpPr>
        <p:spPr>
          <a:xfrm flipH="1">
            <a:off x="2895600" y="2644682"/>
            <a:ext cx="53882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3"/>
            <a:endCxn id="9" idx="5"/>
          </p:cNvCxnSpPr>
          <p:nvPr/>
        </p:nvCxnSpPr>
        <p:spPr>
          <a:xfrm flipH="1" flipV="1">
            <a:off x="2949482" y="2644682"/>
            <a:ext cx="654236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4"/>
            <a:endCxn id="17" idx="0"/>
          </p:cNvCxnSpPr>
          <p:nvPr/>
        </p:nvCxnSpPr>
        <p:spPr>
          <a:xfrm flipH="1">
            <a:off x="4419600" y="3124200"/>
            <a:ext cx="152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7"/>
            <a:endCxn id="18" idx="4"/>
          </p:cNvCxnSpPr>
          <p:nvPr/>
        </p:nvCxnSpPr>
        <p:spPr>
          <a:xfrm flipV="1">
            <a:off x="5006882" y="3886200"/>
            <a:ext cx="10891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7" idx="5"/>
            <a:endCxn id="23" idx="0"/>
          </p:cNvCxnSpPr>
          <p:nvPr/>
        </p:nvCxnSpPr>
        <p:spPr>
          <a:xfrm>
            <a:off x="4473482" y="3940082"/>
            <a:ext cx="4795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7" idx="6"/>
            <a:endCxn id="18" idx="2"/>
          </p:cNvCxnSpPr>
          <p:nvPr/>
        </p:nvCxnSpPr>
        <p:spPr>
          <a:xfrm flipV="1">
            <a:off x="4495800" y="3810000"/>
            <a:ext cx="1524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1" idx="5"/>
            <a:endCxn id="18" idx="1"/>
          </p:cNvCxnSpPr>
          <p:nvPr/>
        </p:nvCxnSpPr>
        <p:spPr>
          <a:xfrm>
            <a:off x="5387882" y="3559082"/>
            <a:ext cx="654236" cy="197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2" idx="7"/>
          </p:cNvCxnSpPr>
          <p:nvPr/>
        </p:nvCxnSpPr>
        <p:spPr>
          <a:xfrm flipH="1">
            <a:off x="3330482" y="3200400"/>
            <a:ext cx="327118" cy="1546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7" idx="3"/>
          </p:cNvCxnSpPr>
          <p:nvPr/>
        </p:nvCxnSpPr>
        <p:spPr>
          <a:xfrm flipH="1">
            <a:off x="3352800" y="3940082"/>
            <a:ext cx="10129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3" idx="2"/>
          </p:cNvCxnSpPr>
          <p:nvPr/>
        </p:nvCxnSpPr>
        <p:spPr>
          <a:xfrm flipH="1">
            <a:off x="3352800" y="4800600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4" idx="3"/>
            <a:endCxn id="25" idx="7"/>
          </p:cNvCxnSpPr>
          <p:nvPr/>
        </p:nvCxnSpPr>
        <p:spPr>
          <a:xfrm flipH="1">
            <a:off x="4244882" y="4625882"/>
            <a:ext cx="1721036" cy="88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4" idx="0"/>
          </p:cNvCxnSpPr>
          <p:nvPr/>
        </p:nvCxnSpPr>
        <p:spPr>
          <a:xfrm flipH="1">
            <a:off x="6019800" y="3886200"/>
            <a:ext cx="762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3" idx="4"/>
            <a:endCxn id="25" idx="7"/>
          </p:cNvCxnSpPr>
          <p:nvPr/>
        </p:nvCxnSpPr>
        <p:spPr>
          <a:xfrm flipH="1">
            <a:off x="4244882" y="4876800"/>
            <a:ext cx="708118" cy="631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2" idx="5"/>
            <a:endCxn id="25" idx="1"/>
          </p:cNvCxnSpPr>
          <p:nvPr/>
        </p:nvCxnSpPr>
        <p:spPr>
          <a:xfrm>
            <a:off x="3330482" y="4854482"/>
            <a:ext cx="806636" cy="6542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" idx="6"/>
            <a:endCxn id="12" idx="2"/>
          </p:cNvCxnSpPr>
          <p:nvPr/>
        </p:nvCxnSpPr>
        <p:spPr>
          <a:xfrm>
            <a:off x="2133600" y="396240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" idx="5"/>
            <a:endCxn id="13" idx="2"/>
          </p:cNvCxnSpPr>
          <p:nvPr/>
        </p:nvCxnSpPr>
        <p:spPr>
          <a:xfrm>
            <a:off x="2187482" y="3025682"/>
            <a:ext cx="631918" cy="250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" idx="4"/>
            <a:endCxn id="14" idx="0"/>
          </p:cNvCxnSpPr>
          <p:nvPr/>
        </p:nvCxnSpPr>
        <p:spPr>
          <a:xfrm flipH="1">
            <a:off x="2057400" y="3048000"/>
            <a:ext cx="762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" idx="5"/>
            <a:endCxn id="12" idx="1"/>
          </p:cNvCxnSpPr>
          <p:nvPr/>
        </p:nvCxnSpPr>
        <p:spPr>
          <a:xfrm>
            <a:off x="2949482" y="3330482"/>
            <a:ext cx="120836" cy="578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3" idx="6"/>
            <a:endCxn id="17" idx="2"/>
          </p:cNvCxnSpPr>
          <p:nvPr/>
        </p:nvCxnSpPr>
        <p:spPr>
          <a:xfrm>
            <a:off x="2971800" y="3276600"/>
            <a:ext cx="13716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2" idx="5"/>
            <a:endCxn id="22" idx="1"/>
          </p:cNvCxnSpPr>
          <p:nvPr/>
        </p:nvCxnSpPr>
        <p:spPr>
          <a:xfrm>
            <a:off x="3178082" y="4016282"/>
            <a:ext cx="44636" cy="730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7" idx="4"/>
            <a:endCxn id="25" idx="0"/>
          </p:cNvCxnSpPr>
          <p:nvPr/>
        </p:nvCxnSpPr>
        <p:spPr>
          <a:xfrm flipH="1">
            <a:off x="4191000" y="3962400"/>
            <a:ext cx="228600" cy="152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4" idx="5"/>
            <a:endCxn id="22" idx="2"/>
          </p:cNvCxnSpPr>
          <p:nvPr/>
        </p:nvCxnSpPr>
        <p:spPr>
          <a:xfrm>
            <a:off x="2111282" y="4016282"/>
            <a:ext cx="10891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096000" y="3015343"/>
            <a:ext cx="633155" cy="1556657"/>
            <a:chOff x="6096000" y="3015343"/>
            <a:chExt cx="633155" cy="1556657"/>
          </a:xfrm>
        </p:grpSpPr>
        <p:sp>
          <p:nvSpPr>
            <p:cNvPr id="129" name="Freeform 128"/>
            <p:cNvSpPr/>
            <p:nvPr/>
          </p:nvSpPr>
          <p:spPr>
            <a:xfrm>
              <a:off x="6096000" y="3015343"/>
              <a:ext cx="633155" cy="1556657"/>
            </a:xfrm>
            <a:custGeom>
              <a:avLst/>
              <a:gdLst>
                <a:gd name="connsiteX0" fmla="*/ 65314 w 633155"/>
                <a:gd name="connsiteY0" fmla="*/ 0 h 1556657"/>
                <a:gd name="connsiteX1" fmla="*/ 478971 w 633155"/>
                <a:gd name="connsiteY1" fmla="*/ 359228 h 1556657"/>
                <a:gd name="connsiteX2" fmla="*/ 631371 w 633155"/>
                <a:gd name="connsiteY2" fmla="*/ 772886 h 1556657"/>
                <a:gd name="connsiteX3" fmla="*/ 522514 w 633155"/>
                <a:gd name="connsiteY3" fmla="*/ 1240971 h 1556657"/>
                <a:gd name="connsiteX4" fmla="*/ 0 w 633155"/>
                <a:gd name="connsiteY4" fmla="*/ 1556657 h 15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155" h="1556657">
                  <a:moveTo>
                    <a:pt x="65314" y="0"/>
                  </a:moveTo>
                  <a:cubicBezTo>
                    <a:pt x="224971" y="115207"/>
                    <a:pt x="384628" y="230414"/>
                    <a:pt x="478971" y="359228"/>
                  </a:cubicBezTo>
                  <a:cubicBezTo>
                    <a:pt x="573314" y="488042"/>
                    <a:pt x="624114" y="625929"/>
                    <a:pt x="631371" y="772886"/>
                  </a:cubicBezTo>
                  <a:cubicBezTo>
                    <a:pt x="638628" y="919843"/>
                    <a:pt x="627742" y="1110343"/>
                    <a:pt x="522514" y="1240971"/>
                  </a:cubicBezTo>
                  <a:cubicBezTo>
                    <a:pt x="417286" y="1371599"/>
                    <a:pt x="208643" y="1464128"/>
                    <a:pt x="0" y="1556657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endCxn id="24" idx="6"/>
            </p:cNvCxnSpPr>
            <p:nvPr/>
          </p:nvCxnSpPr>
          <p:spPr>
            <a:xfrm flipH="1">
              <a:off x="6096000" y="4495800"/>
              <a:ext cx="1524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traight Arrow Connector 134"/>
          <p:cNvCxnSpPr>
            <a:stCxn id="13" idx="4"/>
            <a:endCxn id="14" idx="7"/>
          </p:cNvCxnSpPr>
          <p:nvPr/>
        </p:nvCxnSpPr>
        <p:spPr>
          <a:xfrm flipH="1">
            <a:off x="2111282" y="3352800"/>
            <a:ext cx="7843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894020" y="3533001"/>
            <a:ext cx="3582980" cy="2382798"/>
            <a:chOff x="2894020" y="3533001"/>
            <a:chExt cx="3582980" cy="2382798"/>
          </a:xfrm>
        </p:grpSpPr>
        <p:sp>
          <p:nvSpPr>
            <p:cNvPr id="57" name="TextBox 56"/>
            <p:cNvSpPr txBox="1"/>
            <p:nvPr/>
          </p:nvSpPr>
          <p:spPr>
            <a:xfrm>
              <a:off x="2894020" y="48284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0.45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60820" y="56388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0.71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3000" y="4724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0.19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791200" y="45998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0.53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18220" y="35330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0.83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60820" y="3581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0.38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519052" y="5202352"/>
                <a:ext cx="1202572" cy="6127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𝟏𝟗</m:t>
                          </m:r>
                        </m:den>
                      </m:f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 −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052" y="5202352"/>
                <a:ext cx="1202572" cy="612732"/>
              </a:xfrm>
              <a:prstGeom prst="rect">
                <a:avLst/>
              </a:prstGeom>
              <a:blipFill rotWithShape="1">
                <a:blip r:embed="rId4"/>
                <a:stretch>
                  <a:fillRect r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092853" y="5324052"/>
                <a:ext cx="97494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853" y="5324052"/>
                <a:ext cx="97494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153400" y="5975800"/>
                <a:ext cx="61266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5975800"/>
                <a:ext cx="6126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3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53000" y="5324052"/>
                <a:ext cx="1560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Estimate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𝝉</m:t>
                        </m:r>
                      </m:e>
                    </m:acc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 :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324052"/>
                <a:ext cx="156087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516" t="-8197" r="-54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857176" y="5975800"/>
                <a:ext cx="69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 :</a:t>
                </a: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176" y="5975800"/>
                <a:ext cx="69602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40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loud Callout 70"/>
              <p:cNvSpPr/>
              <p:nvPr/>
            </p:nvSpPr>
            <p:spPr>
              <a:xfrm>
                <a:off x="5577840" y="1292352"/>
                <a:ext cx="3870960" cy="1222248"/>
              </a:xfrm>
              <a:prstGeom prst="cloudCallout">
                <a:avLst>
                  <a:gd name="adj1" fmla="val -22685"/>
                  <a:gd name="adj2" fmla="val 8149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you now see the algorithm for estimating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71" name="Cloud Callout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40" y="1292352"/>
                <a:ext cx="3870960" cy="1222248"/>
              </a:xfrm>
              <a:prstGeom prst="cloudCallout">
                <a:avLst>
                  <a:gd name="adj1" fmla="val -22685"/>
                  <a:gd name="adj2" fmla="val 81493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rot="5400000">
                <a:off x="8172842" y="5638800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172842" y="5638800"/>
                <a:ext cx="407484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6667" r="-8333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187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7" grpId="0" animBg="1"/>
      <p:bldP spid="68" grpId="0" animBg="1"/>
      <p:bldP spid="8" grpId="0"/>
      <p:bldP spid="70" grpId="0"/>
      <p:bldP spid="71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082C10-0039-A748-888D-E535A975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549" y="20669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Recap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/>
              <a:t>of the previous lecture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980FF-B362-994F-9941-03B147F1E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0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9" idx="2"/>
            <a:endCxn id="4" idx="7"/>
          </p:cNvCxnSpPr>
          <p:nvPr/>
        </p:nvCxnSpPr>
        <p:spPr>
          <a:xfrm flipH="1">
            <a:off x="2187482" y="2590800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194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48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1" idx="2"/>
            <a:endCxn id="9" idx="6"/>
          </p:cNvCxnSpPr>
          <p:nvPr/>
        </p:nvCxnSpPr>
        <p:spPr>
          <a:xfrm flipH="1">
            <a:off x="2971800" y="2438400"/>
            <a:ext cx="9906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16" idx="7"/>
          </p:cNvCxnSpPr>
          <p:nvPr/>
        </p:nvCxnSpPr>
        <p:spPr>
          <a:xfrm flipH="1">
            <a:off x="4625882" y="2590800"/>
            <a:ext cx="631918" cy="403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5"/>
            <a:endCxn id="19" idx="2"/>
          </p:cNvCxnSpPr>
          <p:nvPr/>
        </p:nvCxnSpPr>
        <p:spPr>
          <a:xfrm>
            <a:off x="5387882" y="2644682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1" idx="7"/>
          </p:cNvCxnSpPr>
          <p:nvPr/>
        </p:nvCxnSpPr>
        <p:spPr>
          <a:xfrm flipH="1">
            <a:off x="5387882" y="3025682"/>
            <a:ext cx="654236" cy="425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11" idx="6"/>
          </p:cNvCxnSpPr>
          <p:nvPr/>
        </p:nvCxnSpPr>
        <p:spPr>
          <a:xfrm flipH="1" flipV="1">
            <a:off x="4114800" y="2438400"/>
            <a:ext cx="11430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1"/>
            <a:endCxn id="16" idx="5"/>
          </p:cNvCxnSpPr>
          <p:nvPr/>
        </p:nvCxnSpPr>
        <p:spPr>
          <a:xfrm flipH="1" flipV="1">
            <a:off x="4625882" y="3101882"/>
            <a:ext cx="654236" cy="349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2"/>
          </p:cNvCxnSpPr>
          <p:nvPr/>
        </p:nvCxnSpPr>
        <p:spPr>
          <a:xfrm flipH="1">
            <a:off x="3733800" y="3048000"/>
            <a:ext cx="762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5" idx="7"/>
          </p:cNvCxnSpPr>
          <p:nvPr/>
        </p:nvCxnSpPr>
        <p:spPr>
          <a:xfrm flipH="1">
            <a:off x="3711482" y="2514600"/>
            <a:ext cx="3271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5"/>
            <a:endCxn id="13" idx="0"/>
          </p:cNvCxnSpPr>
          <p:nvPr/>
        </p:nvCxnSpPr>
        <p:spPr>
          <a:xfrm flipH="1">
            <a:off x="2895600" y="2644682"/>
            <a:ext cx="53882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3"/>
            <a:endCxn id="9" idx="5"/>
          </p:cNvCxnSpPr>
          <p:nvPr/>
        </p:nvCxnSpPr>
        <p:spPr>
          <a:xfrm flipH="1" flipV="1">
            <a:off x="2949482" y="2644682"/>
            <a:ext cx="654236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4"/>
            <a:endCxn id="17" idx="0"/>
          </p:cNvCxnSpPr>
          <p:nvPr/>
        </p:nvCxnSpPr>
        <p:spPr>
          <a:xfrm flipH="1">
            <a:off x="4419600" y="3124200"/>
            <a:ext cx="152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7"/>
            <a:endCxn id="18" idx="4"/>
          </p:cNvCxnSpPr>
          <p:nvPr/>
        </p:nvCxnSpPr>
        <p:spPr>
          <a:xfrm flipV="1">
            <a:off x="5006882" y="3886200"/>
            <a:ext cx="10891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7" idx="5"/>
            <a:endCxn id="23" idx="0"/>
          </p:cNvCxnSpPr>
          <p:nvPr/>
        </p:nvCxnSpPr>
        <p:spPr>
          <a:xfrm>
            <a:off x="4473482" y="3940082"/>
            <a:ext cx="4795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7" idx="6"/>
            <a:endCxn id="18" idx="2"/>
          </p:cNvCxnSpPr>
          <p:nvPr/>
        </p:nvCxnSpPr>
        <p:spPr>
          <a:xfrm flipV="1">
            <a:off x="4495800" y="3810000"/>
            <a:ext cx="1524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8" idx="1"/>
            <a:endCxn id="21" idx="5"/>
          </p:cNvCxnSpPr>
          <p:nvPr/>
        </p:nvCxnSpPr>
        <p:spPr>
          <a:xfrm flipH="1" flipV="1">
            <a:off x="5387882" y="3559082"/>
            <a:ext cx="654236" cy="197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2" idx="7"/>
          </p:cNvCxnSpPr>
          <p:nvPr/>
        </p:nvCxnSpPr>
        <p:spPr>
          <a:xfrm flipH="1">
            <a:off x="3330482" y="3200400"/>
            <a:ext cx="327118" cy="1546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7" idx="3"/>
          </p:cNvCxnSpPr>
          <p:nvPr/>
        </p:nvCxnSpPr>
        <p:spPr>
          <a:xfrm flipH="1">
            <a:off x="3352800" y="3940082"/>
            <a:ext cx="10129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3" idx="2"/>
          </p:cNvCxnSpPr>
          <p:nvPr/>
        </p:nvCxnSpPr>
        <p:spPr>
          <a:xfrm flipH="1">
            <a:off x="3352800" y="4800600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4" idx="3"/>
            <a:endCxn id="25" idx="7"/>
          </p:cNvCxnSpPr>
          <p:nvPr/>
        </p:nvCxnSpPr>
        <p:spPr>
          <a:xfrm flipH="1">
            <a:off x="4244882" y="4625882"/>
            <a:ext cx="1721036" cy="88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4" idx="0"/>
          </p:cNvCxnSpPr>
          <p:nvPr/>
        </p:nvCxnSpPr>
        <p:spPr>
          <a:xfrm flipH="1">
            <a:off x="6019800" y="3886200"/>
            <a:ext cx="762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3" idx="4"/>
            <a:endCxn id="25" idx="7"/>
          </p:cNvCxnSpPr>
          <p:nvPr/>
        </p:nvCxnSpPr>
        <p:spPr>
          <a:xfrm flipH="1">
            <a:off x="4244882" y="4876800"/>
            <a:ext cx="708118" cy="631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2" idx="5"/>
            <a:endCxn id="25" idx="1"/>
          </p:cNvCxnSpPr>
          <p:nvPr/>
        </p:nvCxnSpPr>
        <p:spPr>
          <a:xfrm>
            <a:off x="3330482" y="4854482"/>
            <a:ext cx="806636" cy="6542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" idx="6"/>
            <a:endCxn id="12" idx="2"/>
          </p:cNvCxnSpPr>
          <p:nvPr/>
        </p:nvCxnSpPr>
        <p:spPr>
          <a:xfrm>
            <a:off x="2133600" y="396240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" idx="5"/>
            <a:endCxn id="13" idx="2"/>
          </p:cNvCxnSpPr>
          <p:nvPr/>
        </p:nvCxnSpPr>
        <p:spPr>
          <a:xfrm>
            <a:off x="2187482" y="3025682"/>
            <a:ext cx="631918" cy="250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" idx="4"/>
            <a:endCxn id="14" idx="0"/>
          </p:cNvCxnSpPr>
          <p:nvPr/>
        </p:nvCxnSpPr>
        <p:spPr>
          <a:xfrm flipH="1">
            <a:off x="2057400" y="3048000"/>
            <a:ext cx="762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" idx="5"/>
            <a:endCxn id="12" idx="1"/>
          </p:cNvCxnSpPr>
          <p:nvPr/>
        </p:nvCxnSpPr>
        <p:spPr>
          <a:xfrm>
            <a:off x="2949482" y="3330482"/>
            <a:ext cx="120836" cy="578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3" idx="6"/>
            <a:endCxn id="17" idx="2"/>
          </p:cNvCxnSpPr>
          <p:nvPr/>
        </p:nvCxnSpPr>
        <p:spPr>
          <a:xfrm>
            <a:off x="2971800" y="3276600"/>
            <a:ext cx="13716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2" idx="5"/>
            <a:endCxn id="22" idx="1"/>
          </p:cNvCxnSpPr>
          <p:nvPr/>
        </p:nvCxnSpPr>
        <p:spPr>
          <a:xfrm>
            <a:off x="3178082" y="4016282"/>
            <a:ext cx="44636" cy="730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7" idx="4"/>
            <a:endCxn id="25" idx="0"/>
          </p:cNvCxnSpPr>
          <p:nvPr/>
        </p:nvCxnSpPr>
        <p:spPr>
          <a:xfrm flipH="1">
            <a:off x="4191000" y="3962400"/>
            <a:ext cx="228600" cy="152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4" idx="5"/>
            <a:endCxn id="22" idx="2"/>
          </p:cNvCxnSpPr>
          <p:nvPr/>
        </p:nvCxnSpPr>
        <p:spPr>
          <a:xfrm>
            <a:off x="2111282" y="4016282"/>
            <a:ext cx="10891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096000" y="3015343"/>
            <a:ext cx="633155" cy="1556657"/>
            <a:chOff x="6096000" y="3015343"/>
            <a:chExt cx="633155" cy="1556657"/>
          </a:xfrm>
        </p:grpSpPr>
        <p:sp>
          <p:nvSpPr>
            <p:cNvPr id="129" name="Freeform 128"/>
            <p:cNvSpPr/>
            <p:nvPr/>
          </p:nvSpPr>
          <p:spPr>
            <a:xfrm>
              <a:off x="6096000" y="3015343"/>
              <a:ext cx="633155" cy="1556657"/>
            </a:xfrm>
            <a:custGeom>
              <a:avLst/>
              <a:gdLst>
                <a:gd name="connsiteX0" fmla="*/ 65314 w 633155"/>
                <a:gd name="connsiteY0" fmla="*/ 0 h 1556657"/>
                <a:gd name="connsiteX1" fmla="*/ 478971 w 633155"/>
                <a:gd name="connsiteY1" fmla="*/ 359228 h 1556657"/>
                <a:gd name="connsiteX2" fmla="*/ 631371 w 633155"/>
                <a:gd name="connsiteY2" fmla="*/ 772886 h 1556657"/>
                <a:gd name="connsiteX3" fmla="*/ 522514 w 633155"/>
                <a:gd name="connsiteY3" fmla="*/ 1240971 h 1556657"/>
                <a:gd name="connsiteX4" fmla="*/ 0 w 633155"/>
                <a:gd name="connsiteY4" fmla="*/ 1556657 h 15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155" h="1556657">
                  <a:moveTo>
                    <a:pt x="65314" y="0"/>
                  </a:moveTo>
                  <a:cubicBezTo>
                    <a:pt x="224971" y="115207"/>
                    <a:pt x="384628" y="230414"/>
                    <a:pt x="478971" y="359228"/>
                  </a:cubicBezTo>
                  <a:cubicBezTo>
                    <a:pt x="573314" y="488042"/>
                    <a:pt x="624114" y="625929"/>
                    <a:pt x="631371" y="772886"/>
                  </a:cubicBezTo>
                  <a:cubicBezTo>
                    <a:pt x="638628" y="919843"/>
                    <a:pt x="627742" y="1110343"/>
                    <a:pt x="522514" y="1240971"/>
                  </a:cubicBezTo>
                  <a:cubicBezTo>
                    <a:pt x="417286" y="1371599"/>
                    <a:pt x="208643" y="1464128"/>
                    <a:pt x="0" y="1556657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endCxn id="24" idx="6"/>
            </p:cNvCxnSpPr>
            <p:nvPr/>
          </p:nvCxnSpPr>
          <p:spPr>
            <a:xfrm flipH="1">
              <a:off x="6096000" y="4495800"/>
              <a:ext cx="1524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traight Arrow Connector 134"/>
          <p:cNvCxnSpPr>
            <a:stCxn id="13" idx="4"/>
            <a:endCxn id="14" idx="7"/>
          </p:cNvCxnSpPr>
          <p:nvPr/>
        </p:nvCxnSpPr>
        <p:spPr>
          <a:xfrm flipH="1">
            <a:off x="2111282" y="3352800"/>
            <a:ext cx="7843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598620" y="2085201"/>
            <a:ext cx="4956160" cy="3830598"/>
            <a:chOff x="1598620" y="2085201"/>
            <a:chExt cx="4956160" cy="3830598"/>
          </a:xfrm>
        </p:grpSpPr>
        <p:sp>
          <p:nvSpPr>
            <p:cNvPr id="5" name="TextBox 4"/>
            <p:cNvSpPr txBox="1"/>
            <p:nvPr/>
          </p:nvSpPr>
          <p:spPr>
            <a:xfrm>
              <a:off x="1674820" y="28956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0.34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98620" y="38378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0.14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94020" y="48284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0.45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960820" y="56388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0.71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53000" y="4724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0.19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91200" y="45998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0.53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18220" y="35330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0.83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096000" y="26948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0.28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27620" y="2237601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0.901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06073" y="20852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0.65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65420" y="2286000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0.265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198820" y="30480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0.49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436820" y="322820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0.54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41620" y="3962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0.74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60820" y="3581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0.38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189420" y="2819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0.81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29200" y="320040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0.63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56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Estimating size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Transitive Closure </a:t>
            </a:r>
            <a:r>
              <a:rPr lang="en-US" sz="3200" b="1" dirty="0"/>
              <a:t>of </a:t>
            </a:r>
            <a:br>
              <a:rPr lang="en-US" sz="3200" b="1" dirty="0"/>
            </a:br>
            <a:r>
              <a:rPr lang="en-US" sz="3200" b="1" dirty="0"/>
              <a:t>a Directed Graph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9831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 simple algorithm: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Assign to each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a no.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𝑳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) selected randomly uniformly and independently from [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].</a:t>
                </a:r>
                <a:endParaRPr lang="en-US" sz="1800" dirty="0">
                  <a:solidFill>
                    <a:srgbClr val="7030A0"/>
                  </a:solidFill>
                </a:endParaRP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Compute </a:t>
                </a:r>
                <a:r>
                  <a:rPr lang="en-US" sz="1800" b="1" dirty="0" err="1">
                    <a:solidFill>
                      <a:srgbClr val="C00000"/>
                    </a:solidFill>
                  </a:rPr>
                  <a:t>minL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) for each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>
                  <a:buFont typeface="+mj-lt"/>
                  <a:buAutoNum type="arabicPeriod"/>
                </a:pPr>
                <a:endParaRPr lang="en-US" sz="1800" b="1" dirty="0"/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𝝉</m:t>
                        </m:r>
                      </m:e>
                    </m:acc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 ??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Return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𝝉</m:t>
                        </m:r>
                      </m:e>
                    </m:acc>
                  </m:oMath>
                </a14:m>
                <a:r>
                  <a:rPr lang="en-US" sz="1800" dirty="0"/>
                  <a:t>.</a:t>
                </a:r>
              </a:p>
              <a:p>
                <a:pPr>
                  <a:buFont typeface="+mj-lt"/>
                  <a:buAutoNum type="arabicPeriod"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 </a:t>
                </a:r>
              </a:p>
              <a:p>
                <a:pPr marL="0" indent="0">
                  <a:buNone/>
                </a:pPr>
                <a:r>
                  <a:rPr lang="en-US" sz="1800" dirty="0"/>
                  <a:t>How to improve accuracy of  and confidence in the output 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983162"/>
              </a:xfrm>
              <a:blipFill>
                <a:blip r:embed="rId2"/>
                <a:stretch>
                  <a:fillRect l="-1062" r="-1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00200" y="4114800"/>
                <a:ext cx="1446230" cy="64985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m:t>minL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den>
                      </m:f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 −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114800"/>
                <a:ext cx="1446230" cy="649858"/>
              </a:xfrm>
              <a:prstGeom prst="rect">
                <a:avLst/>
              </a:prstGeom>
              <a:blipFill rotWithShape="1">
                <a:blip r:embed="rId3"/>
                <a:stretch>
                  <a:fillRect r="-4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438400" y="2743200"/>
            <a:ext cx="2743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2743200"/>
            <a:ext cx="3810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4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Estimating size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Transitive Closure </a:t>
            </a:r>
            <a:r>
              <a:rPr lang="en-US" sz="3200" b="1" dirty="0"/>
              <a:t>of </a:t>
            </a:r>
            <a:br>
              <a:rPr lang="en-US" sz="3200" b="1" dirty="0"/>
            </a:br>
            <a:r>
              <a:rPr lang="en-US" sz="3200" b="1" dirty="0"/>
              <a:t>a Directed Graph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 better algorithm: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For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=1 </m:t>
                    </m:r>
                  </m:oMath>
                </a14:m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do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{    1. Assign to each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a random no. selected uniformly and independently from [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].</a:t>
                </a: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2. Compute </a:t>
                </a:r>
                <a:r>
                  <a:rPr lang="en-US" sz="1800" b="1" dirty="0" err="1">
                    <a:solidFill>
                      <a:srgbClr val="C00000"/>
                    </a:solidFill>
                  </a:rPr>
                  <a:t>minL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) for each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      </a:t>
                </a:r>
                <a:r>
                  <a:rPr lang="en-US" sz="1800" dirty="0"/>
                  <a:t>3.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𝝁</m:t>
                    </m:r>
                    <m:r>
                      <a:rPr lang="en-US" sz="1800" b="1" i="1" smtClean="0">
                        <a:latin typeface="Cambria Math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1" i="1" smtClean="0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 err="1">
                    <a:solidFill>
                      <a:srgbClr val="C00000"/>
                    </a:solidFill>
                  </a:rPr>
                  <a:t>minL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𝝉</m:t>
                        </m:r>
                      </m:e>
                    </m:acc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 ??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Return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𝝉</m:t>
                        </m:r>
                      </m:e>
                    </m:acc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667" b="-6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752601" y="3886200"/>
            <a:ext cx="19811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2590800"/>
            <a:ext cx="2133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2590800"/>
            <a:ext cx="3810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2514600"/>
            <a:ext cx="2133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C7D9A-7C86-D796-4DE3-2F51B4D62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66A970-6BE6-1EED-03C3-49A1139978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{</m:t>
                    </m:r>
                    <m:r>
                      <a:rPr lang="en-US" sz="2800" b="1" i="1">
                        <a:latin typeface="Cambria Math"/>
                      </a:rPr>
                      <m:t>𝝁</m:t>
                    </m:r>
                    <m:r>
                      <a:rPr lang="en-US" sz="2800" b="1" i="1"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/>
                  <a:t>],  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𝝁</m:t>
                    </m:r>
                    <m:r>
                      <a:rPr lang="en-US" sz="2800" b="1" i="1"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/>
                  <a:t>],   …,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𝝁</m:t>
                    </m:r>
                    <m:r>
                      <a:rPr lang="en-US" sz="2800" b="1" i="1"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/>
                  <a:t>}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BEE675-2CCC-728F-CE17-85EC42957A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1: </a:t>
                </a:r>
                <a:r>
                  <a:rPr lang="en-US" sz="1800" dirty="0"/>
                  <a:t>Which value among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{</m:t>
                    </m:r>
                    <m:r>
                      <a:rPr lang="en-US" sz="1800" b="1" i="1">
                        <a:latin typeface="Cambria Math"/>
                      </a:rPr>
                      <m:t>𝝁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], …,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𝝁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} is </a:t>
                </a:r>
                <a:r>
                  <a:rPr lang="en-US" sz="1800" i="1" u="sng" dirty="0"/>
                  <a:t>likely</a:t>
                </a:r>
                <a:r>
                  <a:rPr lang="en-US" sz="1800" dirty="0"/>
                  <a:t> to be closest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𝝉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1800" dirty="0"/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2:</a:t>
                </a:r>
                <a:r>
                  <a:rPr lang="en-US" sz="2000" b="1" dirty="0"/>
                  <a:t> </a:t>
                </a:r>
                <a:r>
                  <a:rPr lang="en-US" sz="1800" dirty="0"/>
                  <a:t>How many of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 {</m:t>
                    </m:r>
                    <m:r>
                      <a:rPr lang="en-US" sz="1800" b="1" i="1">
                        <a:latin typeface="Cambria Math"/>
                      </a:rPr>
                      <m:t>𝝁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], …,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𝝁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}  are</a:t>
                </a:r>
                <a:r>
                  <a:rPr lang="en-US" sz="1800" i="1" u="sng" dirty="0"/>
                  <a:t> likely </a:t>
                </a:r>
                <a:r>
                  <a:rPr lang="en-US" sz="1800" dirty="0"/>
                  <a:t>to have  value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𝝉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1800" b="1" dirty="0"/>
                  <a:t>  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3: </a:t>
                </a:r>
                <a:r>
                  <a:rPr lang="en-US" sz="1800" dirty="0"/>
                  <a:t>What is the probability that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𝝁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] for any fixed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𝝉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BEE675-2CCC-728F-CE17-85EC42957A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616520A-25C9-B882-C919-6A2A851C9700}"/>
              </a:ext>
            </a:extLst>
          </p:cNvPr>
          <p:cNvGrpSpPr/>
          <p:nvPr/>
        </p:nvGrpSpPr>
        <p:grpSpPr>
          <a:xfrm>
            <a:off x="914400" y="5574268"/>
            <a:ext cx="7235886" cy="445532"/>
            <a:chOff x="1143000" y="3962400"/>
            <a:chExt cx="7235886" cy="4455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297AA6E-E076-8452-63B1-ED862CD074EE}"/>
                </a:ext>
              </a:extLst>
            </p:cNvPr>
            <p:cNvGrpSpPr/>
            <p:nvPr/>
          </p:nvGrpSpPr>
          <p:grpSpPr>
            <a:xfrm>
              <a:off x="1143000" y="3962400"/>
              <a:ext cx="7235886" cy="445532"/>
              <a:chOff x="1143000" y="3962400"/>
              <a:chExt cx="7235886" cy="445532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EFA18CD-CD5A-C5C9-C38C-40BD469E9D1C}"/>
                  </a:ext>
                </a:extLst>
              </p:cNvPr>
              <p:cNvCxnSpPr/>
              <p:nvPr/>
            </p:nvCxnSpPr>
            <p:spPr>
              <a:xfrm>
                <a:off x="1447800" y="4158734"/>
                <a:ext cx="6705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85EC91-50A3-472A-6C57-30FCA0E6ECC1}"/>
                  </a:ext>
                </a:extLst>
              </p:cNvPr>
              <p:cNvSpPr txBox="1"/>
              <p:nvPr/>
            </p:nvSpPr>
            <p:spPr>
              <a:xfrm>
                <a:off x="1143000" y="4038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22DF09-2B2E-0599-8D84-E20F6C664726}"/>
                  </a:ext>
                </a:extLst>
              </p:cNvPr>
              <p:cNvSpPr txBox="1"/>
              <p:nvPr/>
            </p:nvSpPr>
            <p:spPr>
              <a:xfrm>
                <a:off x="8077200" y="39624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A6B1425-163E-D5F2-F586-B13360A29B5B}"/>
                </a:ext>
              </a:extLst>
            </p:cNvPr>
            <p:cNvCxnSpPr/>
            <p:nvPr/>
          </p:nvCxnSpPr>
          <p:spPr>
            <a:xfrm>
              <a:off x="1447800" y="4038600"/>
              <a:ext cx="0" cy="15240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D43A77-B027-A279-09CA-FFA6AE60E512}"/>
                </a:ext>
              </a:extLst>
            </p:cNvPr>
            <p:cNvCxnSpPr/>
            <p:nvPr/>
          </p:nvCxnSpPr>
          <p:spPr>
            <a:xfrm>
              <a:off x="8153400" y="4038600"/>
              <a:ext cx="0" cy="15240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561935-1A37-BE33-AAD3-70C59E13E2B2}"/>
              </a:ext>
            </a:extLst>
          </p:cNvPr>
          <p:cNvGrpSpPr/>
          <p:nvPr/>
        </p:nvGrpSpPr>
        <p:grpSpPr>
          <a:xfrm>
            <a:off x="1648143" y="5690489"/>
            <a:ext cx="1247457" cy="1015111"/>
            <a:chOff x="1648143" y="4038600"/>
            <a:chExt cx="1247457" cy="101511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79A8957-9644-8A07-C233-FE585218A0B3}"/>
                </a:ext>
              </a:extLst>
            </p:cNvPr>
            <p:cNvCxnSpPr/>
            <p:nvPr/>
          </p:nvCxnSpPr>
          <p:spPr>
            <a:xfrm>
              <a:off x="2286000" y="40386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B6AC741-6D2D-6795-62D7-9C8BE0A79DEC}"/>
                    </a:ext>
                  </a:extLst>
                </p:cNvPr>
                <p:cNvSpPr txBox="1"/>
                <p:nvPr/>
              </p:nvSpPr>
              <p:spPr>
                <a:xfrm>
                  <a:off x="1648143" y="4114800"/>
                  <a:ext cx="1247457" cy="9389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𝝉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)+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143" y="4114800"/>
                  <a:ext cx="1247457" cy="93891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902" b="-97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Down Arrow 14">
            <a:extLst>
              <a:ext uri="{FF2B5EF4-FFF2-40B4-BE49-F238E27FC236}">
                <a16:creationId xmlns:a16="http://schemas.microsoft.com/office/drawing/2014/main" id="{FBEA9C43-F05D-6512-E8C4-88D1C9CC30CE}"/>
              </a:ext>
            </a:extLst>
          </p:cNvPr>
          <p:cNvSpPr/>
          <p:nvPr/>
        </p:nvSpPr>
        <p:spPr>
          <a:xfrm>
            <a:off x="3886200" y="1981200"/>
            <a:ext cx="10668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A1D590E0-B33C-3CDC-778A-1FE11070763C}"/>
              </a:ext>
            </a:extLst>
          </p:cNvPr>
          <p:cNvSpPr/>
          <p:nvPr/>
        </p:nvSpPr>
        <p:spPr>
          <a:xfrm>
            <a:off x="3886200" y="2819400"/>
            <a:ext cx="1066800" cy="3368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2C5E13-493F-64F9-00C5-1BEBA57B085E}"/>
              </a:ext>
            </a:extLst>
          </p:cNvPr>
          <p:cNvGrpSpPr/>
          <p:nvPr/>
        </p:nvGrpSpPr>
        <p:grpSpPr>
          <a:xfrm>
            <a:off x="2438400" y="5684520"/>
            <a:ext cx="5181600" cy="106680"/>
            <a:chOff x="2286000" y="4084320"/>
            <a:chExt cx="5181600" cy="10668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107FA27-5331-7E6A-A7BE-6E25C751C974}"/>
                </a:ext>
              </a:extLst>
            </p:cNvPr>
            <p:cNvSpPr/>
            <p:nvPr/>
          </p:nvSpPr>
          <p:spPr>
            <a:xfrm>
              <a:off x="22860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BBFDD6F-A087-BFE5-B5FC-7CD2B6637CA1}"/>
                </a:ext>
              </a:extLst>
            </p:cNvPr>
            <p:cNvSpPr/>
            <p:nvPr/>
          </p:nvSpPr>
          <p:spPr>
            <a:xfrm>
              <a:off x="35814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051E75-B311-D306-A0D1-B0773B0B50CF}"/>
                </a:ext>
              </a:extLst>
            </p:cNvPr>
            <p:cNvSpPr/>
            <p:nvPr/>
          </p:nvSpPr>
          <p:spPr>
            <a:xfrm>
              <a:off x="41148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11BCC86-D75E-A77B-E453-5792B21375BD}"/>
                </a:ext>
              </a:extLst>
            </p:cNvPr>
            <p:cNvSpPr/>
            <p:nvPr/>
          </p:nvSpPr>
          <p:spPr>
            <a:xfrm>
              <a:off x="48768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92ACA54-3B3C-8652-AEF4-59DD05C102D4}"/>
                </a:ext>
              </a:extLst>
            </p:cNvPr>
            <p:cNvSpPr/>
            <p:nvPr/>
          </p:nvSpPr>
          <p:spPr>
            <a:xfrm>
              <a:off x="67056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B9DB14D-A039-A9D9-7289-0C6AA8F65454}"/>
                </a:ext>
              </a:extLst>
            </p:cNvPr>
            <p:cNvSpPr/>
            <p:nvPr/>
          </p:nvSpPr>
          <p:spPr>
            <a:xfrm>
              <a:off x="7315200" y="4084320"/>
              <a:ext cx="152400" cy="106680"/>
            </a:xfrm>
            <a:prstGeom prst="ellipse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9EEAA60-EFBB-4791-F196-7E3056070C2A}"/>
              </a:ext>
            </a:extLst>
          </p:cNvPr>
          <p:cNvSpPr/>
          <p:nvPr/>
        </p:nvSpPr>
        <p:spPr>
          <a:xfrm>
            <a:off x="3505200" y="4038601"/>
            <a:ext cx="4571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CD22F0-2761-AC8F-8DB9-652D5BF13604}"/>
              </a:ext>
            </a:extLst>
          </p:cNvPr>
          <p:cNvSpPr/>
          <p:nvPr/>
        </p:nvSpPr>
        <p:spPr>
          <a:xfrm>
            <a:off x="1828800" y="1371600"/>
            <a:ext cx="3733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33CBF0-D22D-BB06-7DDB-68B53F3650A6}"/>
              </a:ext>
            </a:extLst>
          </p:cNvPr>
          <p:cNvSpPr/>
          <p:nvPr/>
        </p:nvSpPr>
        <p:spPr>
          <a:xfrm>
            <a:off x="5562600" y="1371600"/>
            <a:ext cx="3810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B6A32B-BD04-EE0B-6993-6EEE67C3F16B}"/>
              </a:ext>
            </a:extLst>
          </p:cNvPr>
          <p:cNvSpPr/>
          <p:nvPr/>
        </p:nvSpPr>
        <p:spPr>
          <a:xfrm>
            <a:off x="1828800" y="2362200"/>
            <a:ext cx="3200399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D32B2451-EC72-23E0-9901-7BE123EA9CBD}"/>
                  </a:ext>
                </a:extLst>
              </p:cNvPr>
              <p:cNvSpPr/>
              <p:nvPr/>
            </p:nvSpPr>
            <p:spPr>
              <a:xfrm>
                <a:off x="4381500" y="6111240"/>
                <a:ext cx="4038600" cy="6096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Expected value </a:t>
                </a:r>
                <a:r>
                  <a:rPr lang="en-US" dirty="0">
                    <a:solidFill>
                      <a:schemeClr val="tx1"/>
                    </a:solidFill>
                  </a:rPr>
                  <a:t>of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𝝁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for each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0" y="6111240"/>
                <a:ext cx="4038600" cy="609600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F33635-6D36-EC86-DEDC-C879C1812953}"/>
              </a:ext>
            </a:extLst>
          </p:cNvPr>
          <p:cNvCxnSpPr>
            <a:stCxn id="13" idx="0"/>
            <a:endCxn id="17" idx="1"/>
          </p:cNvCxnSpPr>
          <p:nvPr/>
        </p:nvCxnSpPr>
        <p:spPr>
          <a:xfrm>
            <a:off x="2271872" y="5766689"/>
            <a:ext cx="2109628" cy="6493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FC61B06-5F7A-58A6-F719-3A70F2DD9AC7}"/>
              </a:ext>
            </a:extLst>
          </p:cNvPr>
          <p:cNvSpPr/>
          <p:nvPr/>
        </p:nvSpPr>
        <p:spPr>
          <a:xfrm>
            <a:off x="5105400" y="2286000"/>
            <a:ext cx="3200399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loud Callout 39">
                <a:extLst>
                  <a:ext uri="{FF2B5EF4-FFF2-40B4-BE49-F238E27FC236}">
                    <a16:creationId xmlns:a16="http://schemas.microsoft.com/office/drawing/2014/main" id="{8B4D9336-5CB7-6EE1-FB2A-ABEB5B768F10}"/>
                  </a:ext>
                </a:extLst>
              </p:cNvPr>
              <p:cNvSpPr/>
              <p:nvPr/>
            </p:nvSpPr>
            <p:spPr>
              <a:xfrm>
                <a:off x="2209800" y="1673352"/>
                <a:ext cx="3870960" cy="1222248"/>
              </a:xfrm>
              <a:prstGeom prst="cloudCallout">
                <a:avLst>
                  <a:gd name="adj1" fmla="val -22685"/>
                  <a:gd name="adj2" fmla="val 8149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Which of these values should be used to estimate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0" name="Cloud Callout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673352"/>
                <a:ext cx="3870960" cy="1222248"/>
              </a:xfrm>
              <a:prstGeom prst="cloudCallout">
                <a:avLst>
                  <a:gd name="adj1" fmla="val -22685"/>
                  <a:gd name="adj2" fmla="val 81493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4D1DBFC-86D0-45FA-25AC-045FB8667BE7}"/>
              </a:ext>
            </a:extLst>
          </p:cNvPr>
          <p:cNvSpPr txBox="1"/>
          <p:nvPr/>
        </p:nvSpPr>
        <p:spPr>
          <a:xfrm>
            <a:off x="299092" y="4153639"/>
            <a:ext cx="869821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Homework</a:t>
            </a:r>
            <a:r>
              <a:rPr lang="en-US" dirty="0"/>
              <a:t>: Try to answer the above questions and complete the analysis of the algorithm.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334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5" grpId="0" animBg="1"/>
      <p:bldP spid="16" grpId="0" animBg="1"/>
      <p:bldP spid="27" grpId="0" animBg="1"/>
      <p:bldP spid="30" grpId="0" animBg="1"/>
      <p:bldP spid="31" grpId="0" animBg="1"/>
      <p:bldP spid="32" grpId="0" animBg="1"/>
      <p:bldP spid="17" grpId="0" animBg="1"/>
      <p:bldP spid="19" grpId="0" animBg="1"/>
      <p:bldP spid="40" grpId="0" animBg="1"/>
      <p:bldP spid="40" grpId="1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45E60F-0178-0B42-BE86-8F4FE4EB4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Method of Bounded Difference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D81E13C-C7A9-E148-AFC2-30A8B3C6D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355AD-921C-EC47-ADBA-14443F29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Objective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random variables, not necessarily independent</a:t>
                </a: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1800" dirty="0"/>
                  <a:t>: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,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How to establish a good bound on   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P</a:t>
                </a:r>
                <a:r>
                  <a:rPr lang="en-US" sz="1800" dirty="0">
                    <a:solidFill>
                      <a:srgbClr val="002060"/>
                    </a:solidFill>
                  </a:rPr>
                  <a:t>[|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]|&gt;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] ? </a:t>
                </a:r>
                <a:endParaRPr lang="en-IN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6012" y="25908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32766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33800" y="25908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10000" y="41910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2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4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Tools discussed till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/>
          </a:p>
          <a:p>
            <a:r>
              <a:rPr lang="en-US" sz="2400" b="1" dirty="0"/>
              <a:t>Markov</a:t>
            </a:r>
            <a:r>
              <a:rPr lang="en-US" sz="2400" dirty="0"/>
              <a:t>’s Inequality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 err="1"/>
              <a:t>Chernoff</a:t>
            </a:r>
            <a:r>
              <a:rPr lang="en-US" sz="2400" dirty="0"/>
              <a:t> bound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82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Chernoff’s</a:t>
            </a:r>
            <a:r>
              <a:rPr lang="en-US" b="1" dirty="0">
                <a:solidFill>
                  <a:srgbClr val="7030A0"/>
                </a:solidFill>
              </a:rPr>
              <a:t>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563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(a): </a:t>
                </a: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independent </a:t>
                </a:r>
                <a:r>
                  <a:rPr lang="en-US" sz="2000" b="1" dirty="0"/>
                  <a:t>Bernoulli</a:t>
                </a:r>
                <a:r>
                  <a:rPr lang="en-US" sz="2000" dirty="0"/>
                  <a:t> random variables </a:t>
                </a:r>
              </a:p>
              <a:p>
                <a:pPr marL="0" indent="0">
                  <a:buNone/>
                </a:pPr>
                <a:r>
                  <a:rPr lang="en-US" sz="2000" dirty="0"/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𝒇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𝒇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 </a:t>
                </a:r>
                <a:endParaRPr lang="en-US" sz="2000" b="1" i="0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000" b="1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Limitations: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has to be </a:t>
                </a:r>
                <a:r>
                  <a:rPr lang="en-US" sz="2000" b="1" dirty="0"/>
                  <a:t>sum</a:t>
                </a:r>
                <a:r>
                  <a:rPr lang="en-US" sz="2000" dirty="0"/>
                  <a:t> only.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’s can take </a:t>
                </a:r>
                <a:r>
                  <a:rPr lang="en-US" sz="2000" u="sng" dirty="0"/>
                  <a:t>0-1</a:t>
                </a:r>
                <a:r>
                  <a:rPr lang="en-US" sz="2000" dirty="0"/>
                  <a:t> value only.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’s have to be </a:t>
                </a:r>
                <a:r>
                  <a:rPr lang="en-US" sz="2000" b="1" dirty="0"/>
                  <a:t>independent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shall now discuss a couple of problems for which </a:t>
                </a:r>
                <a:r>
                  <a:rPr lang="en-US" sz="2000" dirty="0" err="1"/>
                  <a:t>Chernoffs</a:t>
                </a:r>
                <a:r>
                  <a:rPr lang="en-US" sz="2000" dirty="0"/>
                  <a:t>’ bound can not be applied.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5638800"/>
              </a:xfrm>
              <a:blipFill rotWithShape="1">
                <a:blip r:embed="rId2"/>
                <a:stretch>
                  <a:fillRect l="-678"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800600" y="3429000"/>
            <a:ext cx="41148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6400" y="2362200"/>
            <a:ext cx="14478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2362200"/>
            <a:ext cx="14478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38600" y="1447800"/>
            <a:ext cx="48768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5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: number of empty bins. </a:t>
                </a:r>
              </a:p>
              <a:p>
                <a:pPr marL="0" indent="0">
                  <a:buNone/>
                </a:pPr>
                <a:r>
                  <a:rPr lang="en-US" sz="2000" dirty="0"/>
                  <a:t>   : number of bins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 balls. 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525963"/>
              </a:xfrm>
              <a:blipFill rotWithShape="1">
                <a:blip r:embed="rId2"/>
                <a:stretch>
                  <a:fillRect l="-815"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26183" cy="609600"/>
            <a:chOff x="1752600" y="1447800"/>
            <a:chExt cx="5726183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261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261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58" t="-8333" r="-85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798896" y="4419600"/>
            <a:ext cx="2934904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85800" y="4876800"/>
            <a:ext cx="4038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81400" y="5486400"/>
                <a:ext cx="2239716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P</a:t>
                </a:r>
                <a:r>
                  <a:rPr lang="en-US" dirty="0">
                    <a:solidFill>
                      <a:srgbClr val="002060"/>
                    </a:solidFill>
                  </a:rPr>
                  <a:t>[|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]|&gt;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] = ? </a:t>
                </a:r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486400"/>
                <a:ext cx="223971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168" t="-6349" r="-352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97558" y="4337308"/>
                <a:ext cx="2520883" cy="7468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𝐄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[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]|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𝑛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~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558" y="4337308"/>
                <a:ext cx="2520883" cy="746808"/>
              </a:xfrm>
              <a:prstGeom prst="rect">
                <a:avLst/>
              </a:prstGeom>
              <a:blipFill rotWithShape="1">
                <a:blip r:embed="rId6"/>
                <a:stretch>
                  <a:fillRect r="-24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E3475D-EEF8-9E80-9B6C-ED7125569FA7}"/>
                  </a:ext>
                </a:extLst>
              </p:cNvPr>
              <p:cNvSpPr txBox="1"/>
              <p:nvPr/>
            </p:nvSpPr>
            <p:spPr>
              <a:xfrm>
                <a:off x="3822554" y="2602468"/>
                <a:ext cx="20567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bin is empty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E3475D-EEF8-9E80-9B6C-ED7125569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554" y="2602468"/>
                <a:ext cx="2056782" cy="369332"/>
              </a:xfrm>
              <a:prstGeom prst="rect">
                <a:avLst/>
              </a:prstGeom>
              <a:blipFill>
                <a:blip r:embed="rId7"/>
                <a:stretch>
                  <a:fillRect l="-2374" t="-9836" r="-2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6992C9-1D3B-B70B-E916-C2168A4B1766}"/>
                  </a:ext>
                </a:extLst>
              </p:cNvPr>
              <p:cNvSpPr txBox="1"/>
              <p:nvPr/>
            </p:nvSpPr>
            <p:spPr>
              <a:xfrm>
                <a:off x="3429000" y="2602468"/>
                <a:ext cx="50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IN" dirty="0"/>
                  <a:t> 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6992C9-1D3B-B70B-E916-C2168A4B1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602468"/>
                <a:ext cx="505203" cy="369332"/>
              </a:xfrm>
              <a:prstGeom prst="rect">
                <a:avLst/>
              </a:prstGeom>
              <a:blipFill>
                <a:blip r:embed="rId8"/>
                <a:stretch>
                  <a:fillRect t="-9836" r="-975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74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45" grpId="0" animBg="1"/>
      <p:bldP spid="46" grpId="0" animBg="1"/>
      <p:bldP spid="2" grpId="0" animBg="1"/>
      <p:bldP spid="3" grpId="0" animBg="1"/>
      <p:bldP spid="7" grpId="0"/>
      <p:bldP spid="7" grpId="1"/>
      <p:bldP spid="9" grpId="0"/>
      <p:bldP spid="9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Bin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: number of red balls in the first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draws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>
                <a:blip r:embed="rId2"/>
                <a:stretch>
                  <a:fillRect l="-741" t="-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2971800"/>
            <a:ext cx="4419600" cy="304800"/>
            <a:chOff x="2667000" y="2971800"/>
            <a:chExt cx="44196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486507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7000" y="3657600"/>
            <a:ext cx="4419600" cy="312234"/>
            <a:chOff x="2667000" y="2971800"/>
            <a:chExt cx="4419600" cy="312234"/>
          </a:xfrm>
        </p:grpSpPr>
        <p:sp>
          <p:nvSpPr>
            <p:cNvPr id="20" name="Oval 19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7000" y="4335966"/>
            <a:ext cx="4419600" cy="312234"/>
            <a:chOff x="2667000" y="2971800"/>
            <a:chExt cx="4419600" cy="312234"/>
          </a:xfrm>
        </p:grpSpPr>
        <p:sp>
          <p:nvSpPr>
            <p:cNvPr id="32" name="Oval 31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3124200" y="1494263"/>
            <a:ext cx="10668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91000" y="1418063"/>
            <a:ext cx="19812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4876800" y="2743200"/>
            <a:ext cx="0" cy="2209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973658" y="6020305"/>
                <a:ext cx="218681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P</a:t>
                </a:r>
                <a:r>
                  <a:rPr lang="en-US" dirty="0">
                    <a:solidFill>
                      <a:srgbClr val="002060"/>
                    </a:solidFill>
                  </a:rPr>
                  <a:t>[|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𝐄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]|&gt;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] =? </a:t>
                </a:r>
                <a:endParaRPr lang="en-IN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658" y="6020305"/>
                <a:ext cx="2186817" cy="369332"/>
              </a:xfrm>
              <a:prstGeom prst="rect">
                <a:avLst/>
              </a:prstGeom>
              <a:blipFill>
                <a:blip r:embed="rId3"/>
                <a:stretch>
                  <a:fillRect l="-2216" t="-8065" r="-1108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078223" y="5607302"/>
                <a:ext cx="1102353" cy="56489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𝐄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[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]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223" y="5607302"/>
                <a:ext cx="1102353" cy="564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Down 15">
            <a:extLst>
              <a:ext uri="{FF2B5EF4-FFF2-40B4-BE49-F238E27FC236}">
                <a16:creationId xmlns:a16="http://schemas.microsoft.com/office/drawing/2014/main" id="{DC21F276-5465-C875-825D-72B1DA446CAC}"/>
              </a:ext>
            </a:extLst>
          </p:cNvPr>
          <p:cNvSpPr/>
          <p:nvPr/>
        </p:nvSpPr>
        <p:spPr>
          <a:xfrm rot="10800000">
            <a:off x="4098073" y="5249503"/>
            <a:ext cx="185854" cy="2672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1DE84C-227E-0A0E-A4B7-6E03DFB3CEEE}"/>
              </a:ext>
            </a:extLst>
          </p:cNvPr>
          <p:cNvSpPr/>
          <p:nvPr/>
        </p:nvSpPr>
        <p:spPr>
          <a:xfrm>
            <a:off x="4038600" y="4869716"/>
            <a:ext cx="304800" cy="3048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B8537-D65F-0093-16E9-6CD5D3D6A57B}"/>
                  </a:ext>
                </a:extLst>
              </p:cNvPr>
              <p:cNvSpPr txBox="1"/>
              <p:nvPr/>
            </p:nvSpPr>
            <p:spPr>
              <a:xfrm>
                <a:off x="711945" y="6389637"/>
                <a:ext cx="1826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ball is red.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B8537-D65F-0093-16E9-6CD5D3D6A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45" y="6389637"/>
                <a:ext cx="1826334" cy="369332"/>
              </a:xfrm>
              <a:prstGeom prst="rect">
                <a:avLst/>
              </a:prstGeom>
              <a:blipFill>
                <a:blip r:embed="rId5"/>
                <a:stretch>
                  <a:fillRect l="-3010" t="-8197" r="-234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BDC5EED-0CA1-477A-ED1A-30AE4C86B132}"/>
                  </a:ext>
                </a:extLst>
              </p:cNvPr>
              <p:cNvSpPr txBox="1"/>
              <p:nvPr/>
            </p:nvSpPr>
            <p:spPr>
              <a:xfrm>
                <a:off x="318391" y="6389637"/>
                <a:ext cx="50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IN" dirty="0"/>
                  <a:t> :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BDC5EED-0CA1-477A-ED1A-30AE4C86B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91" y="6389637"/>
                <a:ext cx="505203" cy="369332"/>
              </a:xfrm>
              <a:prstGeom prst="rect">
                <a:avLst/>
              </a:prstGeom>
              <a:blipFill>
                <a:blip r:embed="rId6"/>
                <a:stretch>
                  <a:fillRect t="-8197" r="-963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55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  <p:bldP spid="8" grpId="0"/>
      <p:bldP spid="50" grpId="0" animBg="1"/>
      <p:bldP spid="51" grpId="0" animBg="1"/>
      <p:bldP spid="43" grpId="0" animBg="1"/>
      <p:bldP spid="44" grpId="0" animBg="1"/>
      <p:bldP spid="44" grpId="1" animBg="1"/>
      <p:bldP spid="16" grpId="0" animBg="1"/>
      <p:bldP spid="29" grpId="0" animBg="1"/>
      <p:bldP spid="33" grpId="0"/>
      <p:bldP spid="33" grpId="1"/>
      <p:bldP spid="45" grpId="0"/>
      <p:bldP spid="4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Randomized framework </a:t>
            </a:r>
            <a:r>
              <a:rPr lang="en-US" sz="3200" b="1" dirty="0"/>
              <a:t>for </a:t>
            </a:r>
            <a:br>
              <a:rPr lang="en-US" sz="3200" b="1" dirty="0"/>
            </a:br>
            <a:r>
              <a:rPr lang="en-US" sz="3200" b="1" dirty="0"/>
              <a:t>estimating a </a:t>
            </a:r>
            <a:r>
              <a:rPr lang="en-US" sz="3200" b="1" dirty="0">
                <a:solidFill>
                  <a:srgbClr val="0070C0"/>
                </a:solidFill>
              </a:rPr>
              <a:t>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76400"/>
                <a:ext cx="8991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 be a parameter which needs to be estimated.</a:t>
                </a:r>
              </a:p>
              <a:p>
                <a:r>
                  <a:rPr lang="en-US" sz="2000" dirty="0"/>
                  <a:t>Design a randomized experiment such that there is a random variable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𝐗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such that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/>
                          <a:ea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/>
                              <a:ea typeface="Cambria Math"/>
                            </a:rPr>
                            <m:t>𝐗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𝒒</m:t>
                          </m:r>
                        </m:e>
                      </m:d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ea typeface="Cambria Math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  <a:ea typeface="Cambria Math"/>
                      </a:rPr>
                      <m:t>𝐗</m:t>
                    </m:r>
                    <m:r>
                      <a:rPr lang="en-US" sz="2000" b="1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takes value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,  then return       ??       as the estimate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To improve accuracy in estimation:</a:t>
                </a:r>
              </a:p>
              <a:p>
                <a:r>
                  <a:rPr lang="en-US" sz="2000" dirty="0"/>
                  <a:t>repeat the experiment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times. 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  <a:ea typeface="Cambria Math"/>
                      </a:rPr>
                      <m:t>𝐗</m:t>
                    </m:r>
                    <m:r>
                      <a:rPr lang="en-US" sz="2000" b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has taken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most likely </a:t>
                </a:r>
                <a:r>
                  <a:rPr lang="en-US" sz="2000" dirty="0"/>
                  <a:t>to be closest to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  <a:ea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/>
                            <a:ea typeface="Cambria Math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𝒇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𝒂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76400"/>
                <a:ext cx="8991600" cy="4525963"/>
              </a:xfrm>
              <a:blipFill rotWithShape="1">
                <a:blip r:embed="rId2"/>
                <a:stretch>
                  <a:fillRect l="-678" t="-674" r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90362" y="3048000"/>
                <a:ext cx="934038" cy="3755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362" y="3048000"/>
                <a:ext cx="934038" cy="375552"/>
              </a:xfrm>
              <a:prstGeom prst="rect">
                <a:avLst/>
              </a:prstGeom>
              <a:blipFill rotWithShape="1">
                <a:blip r:embed="rId3"/>
                <a:stretch>
                  <a:fillRect t="-6452" r="-7843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029200" y="2057400"/>
            <a:ext cx="4038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07FDF6-0643-BC47-BB7E-31C6863E0B86}"/>
              </a:ext>
            </a:extLst>
          </p:cNvPr>
          <p:cNvSpPr/>
          <p:nvPr/>
        </p:nvSpPr>
        <p:spPr>
          <a:xfrm>
            <a:off x="2819400" y="4991100"/>
            <a:ext cx="4038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FD21C9-4A25-1C1E-1A74-FDEF14FB700E}"/>
              </a:ext>
            </a:extLst>
          </p:cNvPr>
          <p:cNvSpPr/>
          <p:nvPr/>
        </p:nvSpPr>
        <p:spPr>
          <a:xfrm>
            <a:off x="2438400" y="3048000"/>
            <a:ext cx="4876800" cy="434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006C31"/>
                </a:solidFill>
              </a:rPr>
              <a:t>tightest</a:t>
            </a:r>
            <a:r>
              <a:rPr lang="en-US" sz="3200" b="1" dirty="0"/>
              <a:t> analysis of Randomized </a:t>
            </a:r>
            <a:r>
              <a:rPr lang="en-US" sz="3200" b="1" dirty="0">
                <a:solidFill>
                  <a:srgbClr val="7030A0"/>
                </a:solidFill>
              </a:rPr>
              <a:t>Quick sort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 </a:t>
                </a:r>
                <a:r>
                  <a:rPr lang="en-US" sz="2000" dirty="0"/>
                  <a:t>[Colin </a:t>
                </a:r>
                <a:r>
                  <a:rPr lang="en-US" sz="2000" dirty="0" err="1"/>
                  <a:t>McDiarmid</a:t>
                </a:r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1991</a:t>
                </a:r>
                <a:r>
                  <a:rPr lang="en-US" sz="2000" dirty="0"/>
                  <a:t>]: </a:t>
                </a:r>
              </a:p>
              <a:p>
                <a:pPr marL="0" indent="0">
                  <a:buNone/>
                </a:pPr>
                <a:r>
                  <a:rPr lang="en-US" sz="2000" dirty="0"/>
                  <a:t>Prob. the run time of Randomized Quick sort exceeds average by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r>
                  <a:rPr lang="en-IN" sz="2000" dirty="0">
                    <a:solidFill>
                      <a:srgbClr val="0070C0"/>
                    </a:solidFill>
                  </a:rPr>
                  <a:t> </a:t>
                </a:r>
                <a:r>
                  <a:rPr lang="en-IN" sz="2000" dirty="0"/>
                  <a:t>=</a:t>
                </a:r>
                <a:r>
                  <a:rPr lang="en-IN" sz="2000" dirty="0">
                    <a:solidFill>
                      <a:srgbClr val="0070C0"/>
                    </a:solidFill>
                  </a:rPr>
                  <a:t>  </a:t>
                </a:r>
                <a:r>
                  <a:rPr lang="en-IN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  <a:blipFill rotWithShape="1">
                <a:blip r:embed="rId2"/>
                <a:stretch>
                  <a:fillRect l="-75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953000" y="2507430"/>
            <a:ext cx="24384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67600" y="2438400"/>
            <a:ext cx="24384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20000" y="2652661"/>
                <a:ext cx="1383648" cy="47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𝟏𝟎𝟎</m:t>
                              </m:r>
                            </m:den>
                          </m:f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𝐥𝐧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𝐥𝐧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652661"/>
                <a:ext cx="1383648" cy="471539"/>
              </a:xfrm>
              <a:prstGeom prst="rect">
                <a:avLst/>
              </a:prstGeom>
              <a:blipFill rotWithShape="1">
                <a:blip r:embed="rId3"/>
                <a:stretch>
                  <a:fillRect r="-528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95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4" grpId="0" animBg="1"/>
      <p:bldP spid="11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Notations</a:t>
            </a:r>
            <a:r>
              <a:rPr lang="en-US" sz="3200" dirty="0"/>
              <a:t>: </a:t>
            </a:r>
            <a:br>
              <a:rPr lang="en-US" sz="3200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} </a:t>
                </a: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means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95417" y="3930134"/>
                <a:ext cx="2305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a:rPr lang="en-US" i="1" dirty="0">
                        <a:latin typeface="Cambria Math"/>
                      </a:rPr>
                      <m:t>…,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17" y="3930134"/>
                <a:ext cx="230518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111" t="-8333" r="-34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838200" y="32004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38862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4400" y="25146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9" grpId="0" uiExpand="1" animBg="1"/>
      <p:bldP spid="11" grpId="0" uiExpand="1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153400" cy="56356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800" b="1" dirty="0"/>
              <a:t>A random experiment </a:t>
            </a:r>
            <a:r>
              <a:rPr lang="en-US" sz="2800" b="1" dirty="0">
                <a:solidFill>
                  <a:srgbClr val="7030A0"/>
                </a:solidFill>
              </a:rPr>
              <a:t>unfolding</a:t>
            </a:r>
            <a:r>
              <a:rPr lang="en-US" sz="2800" b="1" dirty="0"/>
              <a:t> gradually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14800" y="685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3657600" y="838200"/>
            <a:ext cx="1143000" cy="654236"/>
            <a:chOff x="3657600" y="1752600"/>
            <a:chExt cx="1143000" cy="65423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191000" y="1752600"/>
              <a:ext cx="609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191000" y="1752600"/>
              <a:ext cx="3048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191000" y="1752600"/>
              <a:ext cx="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962400" y="1752600"/>
              <a:ext cx="228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3657600" y="1752600"/>
              <a:ext cx="533400" cy="6468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5867400"/>
            <a:ext cx="8382000" cy="685800"/>
            <a:chOff x="152400" y="5410200"/>
            <a:chExt cx="8382000" cy="685800"/>
          </a:xfrm>
        </p:grpSpPr>
        <p:sp>
          <p:nvSpPr>
            <p:cNvPr id="21" name="Oval 20"/>
            <p:cNvSpPr/>
            <p:nvPr/>
          </p:nvSpPr>
          <p:spPr>
            <a:xfrm>
              <a:off x="685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143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6002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574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5146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971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429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8862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3434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8006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257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715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1722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6294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0866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543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001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52400" y="5410200"/>
              <a:ext cx="83820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547410" y="6063734"/>
                <a:ext cx="407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𝛀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410" y="6063734"/>
                <a:ext cx="407483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2089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4114800" y="1505492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191000" y="830781"/>
            <a:ext cx="0" cy="6542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657600" y="1657892"/>
            <a:ext cx="1143000" cy="654236"/>
            <a:chOff x="3657600" y="1752600"/>
            <a:chExt cx="1143000" cy="654236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191000" y="1752600"/>
              <a:ext cx="609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191000" y="1752600"/>
              <a:ext cx="3048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191000" y="1752600"/>
              <a:ext cx="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3962400" y="1752600"/>
              <a:ext cx="228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3657600" y="1752600"/>
              <a:ext cx="533400" cy="6468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Oval 58"/>
          <p:cNvSpPr/>
          <p:nvPr/>
        </p:nvSpPr>
        <p:spPr>
          <a:xfrm>
            <a:off x="4131527" y="2312128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191000" y="1650473"/>
            <a:ext cx="0" cy="6542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319443" y="847508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443" y="847508"/>
                <a:ext cx="48115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419600" y="1764268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764268"/>
                <a:ext cx="48115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25208" y="1421125"/>
                <a:ext cx="103573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08" y="1421125"/>
                <a:ext cx="103573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639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107953" y="2120043"/>
                <a:ext cx="103573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953" y="2120043"/>
                <a:ext cx="103573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639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3657600" y="2469964"/>
            <a:ext cx="1143000" cy="654236"/>
            <a:chOff x="3657600" y="1752600"/>
            <a:chExt cx="1143000" cy="654236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191000" y="1752600"/>
              <a:ext cx="609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4191000" y="1752600"/>
              <a:ext cx="3048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91000" y="1752600"/>
              <a:ext cx="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3962400" y="1752600"/>
              <a:ext cx="228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3657600" y="1752600"/>
              <a:ext cx="533400" cy="6468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419599" y="2608706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599" y="2608706"/>
                <a:ext cx="48115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/>
          <p:cNvSpPr/>
          <p:nvPr/>
        </p:nvSpPr>
        <p:spPr>
          <a:xfrm>
            <a:off x="4800600" y="1524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2793372"/>
            <a:ext cx="113845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Quick sort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85800" y="2819400"/>
            <a:ext cx="164019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Balls </a:t>
            </a:r>
            <a:r>
              <a:rPr lang="en-US" u="sng" dirty="0"/>
              <a:t>out of</a:t>
            </a:r>
            <a:r>
              <a:rPr lang="en-US" dirty="0"/>
              <a:t> Bin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5800" y="2819400"/>
            <a:ext cx="139057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Balls </a:t>
            </a:r>
            <a:r>
              <a:rPr lang="en-US" u="sng" dirty="0"/>
              <a:t>into</a:t>
            </a:r>
            <a:r>
              <a:rPr lang="en-US" dirty="0"/>
              <a:t> Bin</a:t>
            </a:r>
          </a:p>
        </p:txBody>
      </p:sp>
      <p:sp>
        <p:nvSpPr>
          <p:cNvPr id="57" name="TextBox 56"/>
          <p:cNvSpPr txBox="1"/>
          <p:nvPr/>
        </p:nvSpPr>
        <p:spPr>
          <a:xfrm rot="5400000">
            <a:off x="4087538" y="3020738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2326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2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42" grpId="0"/>
      <p:bldP spid="45" grpId="0" animBg="1"/>
      <p:bldP spid="59" grpId="0" animBg="1"/>
      <p:bldP spid="62" grpId="0"/>
      <p:bldP spid="63" grpId="0"/>
      <p:bldP spid="64" grpId="0" animBg="1"/>
      <p:bldP spid="65" grpId="0" animBg="1"/>
      <p:bldP spid="72" grpId="0"/>
      <p:bldP spid="77" grpId="0" animBg="1"/>
      <p:bldP spid="2" grpId="0" animBg="1"/>
      <p:bldP spid="2" grpId="1" animBg="1"/>
      <p:bldP spid="55" grpId="0" animBg="1"/>
      <p:bldP spid="55" grpId="1" animBg="1"/>
      <p:bldP spid="56" grpId="0" animBg="1"/>
      <p:bldP spid="56" grpId="1" animBg="1"/>
      <p:bldP spid="5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Method of bounded difference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2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D3219-C5AB-B0CD-653C-32868F6D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88B89E-9C99-DE87-DCD9-1554F38F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56356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A604B-BDA5-5044-FD33-CA00C67B9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16D82-8162-D9F8-023A-BBAEF2E5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DBBFD3-1F70-35DE-7C19-EF81C93FCBB9}"/>
              </a:ext>
            </a:extLst>
          </p:cNvPr>
          <p:cNvSpPr/>
          <p:nvPr/>
        </p:nvSpPr>
        <p:spPr>
          <a:xfrm>
            <a:off x="4114800" y="685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118378F-646D-C5BA-EE8C-F8DF494869E7}"/>
              </a:ext>
            </a:extLst>
          </p:cNvPr>
          <p:cNvGrpSpPr/>
          <p:nvPr/>
        </p:nvGrpSpPr>
        <p:grpSpPr>
          <a:xfrm>
            <a:off x="3657600" y="838200"/>
            <a:ext cx="1143000" cy="654236"/>
            <a:chOff x="3657600" y="1752600"/>
            <a:chExt cx="1143000" cy="65423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628662D-C933-CC93-D49F-F8F6344F72CF}"/>
                </a:ext>
              </a:extLst>
            </p:cNvPr>
            <p:cNvCxnSpPr/>
            <p:nvPr/>
          </p:nvCxnSpPr>
          <p:spPr>
            <a:xfrm>
              <a:off x="4191000" y="1752600"/>
              <a:ext cx="609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D4736EB-693A-A3AB-5769-74E7344C0CC9}"/>
                </a:ext>
              </a:extLst>
            </p:cNvPr>
            <p:cNvCxnSpPr/>
            <p:nvPr/>
          </p:nvCxnSpPr>
          <p:spPr>
            <a:xfrm>
              <a:off x="4191000" y="1752600"/>
              <a:ext cx="3048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AF259FA-583F-9B1F-A853-A37512304AC8}"/>
                </a:ext>
              </a:extLst>
            </p:cNvPr>
            <p:cNvCxnSpPr/>
            <p:nvPr/>
          </p:nvCxnSpPr>
          <p:spPr>
            <a:xfrm>
              <a:off x="4191000" y="1752600"/>
              <a:ext cx="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8FD45AB-8EE8-358E-E9F5-3690581D49BD}"/>
                </a:ext>
              </a:extLst>
            </p:cNvPr>
            <p:cNvCxnSpPr/>
            <p:nvPr/>
          </p:nvCxnSpPr>
          <p:spPr>
            <a:xfrm flipH="1">
              <a:off x="3962400" y="1752600"/>
              <a:ext cx="228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C3A739C-BE46-242C-F606-A4866F2B60BB}"/>
                </a:ext>
              </a:extLst>
            </p:cNvPr>
            <p:cNvCxnSpPr/>
            <p:nvPr/>
          </p:nvCxnSpPr>
          <p:spPr>
            <a:xfrm flipH="1">
              <a:off x="3657600" y="1752600"/>
              <a:ext cx="533400" cy="6468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3AE96B4-36BB-8F20-4F61-272E4B6D86FB}"/>
              </a:ext>
            </a:extLst>
          </p:cNvPr>
          <p:cNvGrpSpPr/>
          <p:nvPr/>
        </p:nvGrpSpPr>
        <p:grpSpPr>
          <a:xfrm>
            <a:off x="152400" y="5867400"/>
            <a:ext cx="8382000" cy="685800"/>
            <a:chOff x="152400" y="5410200"/>
            <a:chExt cx="8382000" cy="6858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8E0ED9-CA19-245C-C3CE-308D6C2B6D21}"/>
                </a:ext>
              </a:extLst>
            </p:cNvPr>
            <p:cNvSpPr/>
            <p:nvPr/>
          </p:nvSpPr>
          <p:spPr>
            <a:xfrm>
              <a:off x="685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8780499-11FD-7C58-2644-DFAFEECA6ECD}"/>
                </a:ext>
              </a:extLst>
            </p:cNvPr>
            <p:cNvSpPr/>
            <p:nvPr/>
          </p:nvSpPr>
          <p:spPr>
            <a:xfrm>
              <a:off x="1143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3E17733-C40F-6244-792E-5CE8CCE91F6D}"/>
                </a:ext>
              </a:extLst>
            </p:cNvPr>
            <p:cNvSpPr/>
            <p:nvPr/>
          </p:nvSpPr>
          <p:spPr>
            <a:xfrm>
              <a:off x="16002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CA1EF7A-A503-DC42-CCAB-5A04FD203FA4}"/>
                </a:ext>
              </a:extLst>
            </p:cNvPr>
            <p:cNvSpPr/>
            <p:nvPr/>
          </p:nvSpPr>
          <p:spPr>
            <a:xfrm>
              <a:off x="20574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492E556-D2AC-ED79-AA37-784EAEC19E20}"/>
                </a:ext>
              </a:extLst>
            </p:cNvPr>
            <p:cNvSpPr/>
            <p:nvPr/>
          </p:nvSpPr>
          <p:spPr>
            <a:xfrm>
              <a:off x="25146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8876F1E-DD97-033C-45CD-47D4F3AAF2AF}"/>
                </a:ext>
              </a:extLst>
            </p:cNvPr>
            <p:cNvSpPr/>
            <p:nvPr/>
          </p:nvSpPr>
          <p:spPr>
            <a:xfrm>
              <a:off x="2971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349DF05-2939-A3B1-2E60-FF6C205298DF}"/>
                </a:ext>
              </a:extLst>
            </p:cNvPr>
            <p:cNvSpPr/>
            <p:nvPr/>
          </p:nvSpPr>
          <p:spPr>
            <a:xfrm>
              <a:off x="3429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4F93259-8238-FF21-C0A3-26DC349F4EB4}"/>
                </a:ext>
              </a:extLst>
            </p:cNvPr>
            <p:cNvSpPr/>
            <p:nvPr/>
          </p:nvSpPr>
          <p:spPr>
            <a:xfrm>
              <a:off x="38862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F59B39-0556-4697-A178-B1F66F7DCD9D}"/>
                </a:ext>
              </a:extLst>
            </p:cNvPr>
            <p:cNvSpPr/>
            <p:nvPr/>
          </p:nvSpPr>
          <p:spPr>
            <a:xfrm>
              <a:off x="43434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449C5E3-3026-E037-47E3-946FA90D1955}"/>
                </a:ext>
              </a:extLst>
            </p:cNvPr>
            <p:cNvSpPr/>
            <p:nvPr/>
          </p:nvSpPr>
          <p:spPr>
            <a:xfrm>
              <a:off x="48006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E34304E-9DE9-F78A-A7B9-645B16A54571}"/>
                </a:ext>
              </a:extLst>
            </p:cNvPr>
            <p:cNvSpPr/>
            <p:nvPr/>
          </p:nvSpPr>
          <p:spPr>
            <a:xfrm>
              <a:off x="5257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1F37A39-C1A0-CCB5-3CF1-BDA61FD30DB0}"/>
                </a:ext>
              </a:extLst>
            </p:cNvPr>
            <p:cNvSpPr/>
            <p:nvPr/>
          </p:nvSpPr>
          <p:spPr>
            <a:xfrm>
              <a:off x="5715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4F647E9-CBD3-54F9-9C82-732815B54AB5}"/>
                </a:ext>
              </a:extLst>
            </p:cNvPr>
            <p:cNvSpPr/>
            <p:nvPr/>
          </p:nvSpPr>
          <p:spPr>
            <a:xfrm>
              <a:off x="61722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8496EE9-03C5-C932-7EF5-FAEABB8D6887}"/>
                </a:ext>
              </a:extLst>
            </p:cNvPr>
            <p:cNvSpPr/>
            <p:nvPr/>
          </p:nvSpPr>
          <p:spPr>
            <a:xfrm>
              <a:off x="66294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4A8B4B9-CE46-A90F-8467-05E2CFE25603}"/>
                </a:ext>
              </a:extLst>
            </p:cNvPr>
            <p:cNvSpPr/>
            <p:nvPr/>
          </p:nvSpPr>
          <p:spPr>
            <a:xfrm>
              <a:off x="70866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D768E8-02A1-E7F8-7323-796BA13BDB3D}"/>
                </a:ext>
              </a:extLst>
            </p:cNvPr>
            <p:cNvSpPr/>
            <p:nvPr/>
          </p:nvSpPr>
          <p:spPr>
            <a:xfrm>
              <a:off x="7543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C006673-C52C-0C48-A916-043E95B701A7}"/>
                </a:ext>
              </a:extLst>
            </p:cNvPr>
            <p:cNvSpPr/>
            <p:nvPr/>
          </p:nvSpPr>
          <p:spPr>
            <a:xfrm>
              <a:off x="8001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4E5D83D-C09B-3682-3169-D41B53BFA174}"/>
                </a:ext>
              </a:extLst>
            </p:cNvPr>
            <p:cNvSpPr/>
            <p:nvPr/>
          </p:nvSpPr>
          <p:spPr>
            <a:xfrm>
              <a:off x="152400" y="5410200"/>
              <a:ext cx="83820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08C0178-161C-FFE6-4277-3BFBC770591D}"/>
                  </a:ext>
                </a:extLst>
              </p:cNvPr>
              <p:cNvSpPr txBox="1"/>
              <p:nvPr/>
            </p:nvSpPr>
            <p:spPr>
              <a:xfrm>
                <a:off x="8547410" y="6063734"/>
                <a:ext cx="407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𝛀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410" y="6063734"/>
                <a:ext cx="407483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2089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3817296C-ECAB-773B-76F1-2E2FCB8559FF}"/>
              </a:ext>
            </a:extLst>
          </p:cNvPr>
          <p:cNvSpPr/>
          <p:nvPr/>
        </p:nvSpPr>
        <p:spPr>
          <a:xfrm>
            <a:off x="4114800" y="1505492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213D8A-FCFD-6993-CFEC-6D2554251918}"/>
              </a:ext>
            </a:extLst>
          </p:cNvPr>
          <p:cNvCxnSpPr/>
          <p:nvPr/>
        </p:nvCxnSpPr>
        <p:spPr>
          <a:xfrm>
            <a:off x="4191000" y="830781"/>
            <a:ext cx="0" cy="6542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40F34CD-5CE5-206A-E53B-EEC021260ADB}"/>
              </a:ext>
            </a:extLst>
          </p:cNvPr>
          <p:cNvGrpSpPr/>
          <p:nvPr/>
        </p:nvGrpSpPr>
        <p:grpSpPr>
          <a:xfrm>
            <a:off x="3657600" y="1657892"/>
            <a:ext cx="1143000" cy="654236"/>
            <a:chOff x="3657600" y="1752600"/>
            <a:chExt cx="1143000" cy="65423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34BF2CB-956C-E9D5-27F0-3E261F014DA9}"/>
                </a:ext>
              </a:extLst>
            </p:cNvPr>
            <p:cNvCxnSpPr/>
            <p:nvPr/>
          </p:nvCxnSpPr>
          <p:spPr>
            <a:xfrm>
              <a:off x="4191000" y="1752600"/>
              <a:ext cx="609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39B4C1B-39D1-EF2F-715D-3C987A73480D}"/>
                </a:ext>
              </a:extLst>
            </p:cNvPr>
            <p:cNvCxnSpPr/>
            <p:nvPr/>
          </p:nvCxnSpPr>
          <p:spPr>
            <a:xfrm>
              <a:off x="4191000" y="1752600"/>
              <a:ext cx="3048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BB05484-3B45-6DAD-9218-78F6AE723BCF}"/>
                </a:ext>
              </a:extLst>
            </p:cNvPr>
            <p:cNvCxnSpPr/>
            <p:nvPr/>
          </p:nvCxnSpPr>
          <p:spPr>
            <a:xfrm>
              <a:off x="4191000" y="1752600"/>
              <a:ext cx="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72516C2-5D15-85C7-392C-2B3CCDBC0E49}"/>
                </a:ext>
              </a:extLst>
            </p:cNvPr>
            <p:cNvCxnSpPr/>
            <p:nvPr/>
          </p:nvCxnSpPr>
          <p:spPr>
            <a:xfrm flipH="1">
              <a:off x="3962400" y="1752600"/>
              <a:ext cx="228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B34F692-438E-4716-9C20-22BAB19EBD8F}"/>
                </a:ext>
              </a:extLst>
            </p:cNvPr>
            <p:cNvCxnSpPr/>
            <p:nvPr/>
          </p:nvCxnSpPr>
          <p:spPr>
            <a:xfrm flipH="1">
              <a:off x="3657600" y="1752600"/>
              <a:ext cx="533400" cy="6468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2DFCDA3E-42BE-DA1A-3199-463ADA60411F}"/>
              </a:ext>
            </a:extLst>
          </p:cNvPr>
          <p:cNvSpPr/>
          <p:nvPr/>
        </p:nvSpPr>
        <p:spPr>
          <a:xfrm>
            <a:off x="4131527" y="2312128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7134EEE-480A-1A08-80D8-3DFC4E7E77BB}"/>
              </a:ext>
            </a:extLst>
          </p:cNvPr>
          <p:cNvCxnSpPr/>
          <p:nvPr/>
        </p:nvCxnSpPr>
        <p:spPr>
          <a:xfrm>
            <a:off x="4191000" y="1650473"/>
            <a:ext cx="0" cy="6542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15E230A-FA27-ED05-F86E-1C37392D45C8}"/>
                  </a:ext>
                </a:extLst>
              </p:cNvPr>
              <p:cNvSpPr txBox="1"/>
              <p:nvPr/>
            </p:nvSpPr>
            <p:spPr>
              <a:xfrm>
                <a:off x="4319443" y="847508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443" y="847508"/>
                <a:ext cx="48115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C993BC3-B6FB-5B48-A2A0-75FB1BF77A91}"/>
                  </a:ext>
                </a:extLst>
              </p:cNvPr>
              <p:cNvSpPr txBox="1"/>
              <p:nvPr/>
            </p:nvSpPr>
            <p:spPr>
              <a:xfrm>
                <a:off x="4419600" y="1764268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764268"/>
                <a:ext cx="48115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29B7185-E1E1-69EA-9D2F-E4D5A0543B01}"/>
                  </a:ext>
                </a:extLst>
              </p:cNvPr>
              <p:cNvSpPr txBox="1"/>
              <p:nvPr/>
            </p:nvSpPr>
            <p:spPr>
              <a:xfrm>
                <a:off x="6125208" y="1421125"/>
                <a:ext cx="103573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08" y="1421125"/>
                <a:ext cx="103573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639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B56A235-1206-6531-9659-A05A66B4040D}"/>
                  </a:ext>
                </a:extLst>
              </p:cNvPr>
              <p:cNvSpPr txBox="1"/>
              <p:nvPr/>
            </p:nvSpPr>
            <p:spPr>
              <a:xfrm>
                <a:off x="6107953" y="2120043"/>
                <a:ext cx="103573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953" y="2120043"/>
                <a:ext cx="103573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639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8C25AB9-7B56-DFCB-1EFB-1D1F8E3D75F7}"/>
                  </a:ext>
                </a:extLst>
              </p:cNvPr>
              <p:cNvSpPr txBox="1"/>
              <p:nvPr/>
            </p:nvSpPr>
            <p:spPr>
              <a:xfrm>
                <a:off x="1919340" y="1422328"/>
                <a:ext cx="165282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40" y="1422328"/>
                <a:ext cx="165282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366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5F48750-648F-C122-34D2-8970F8ED19F1}"/>
                  </a:ext>
                </a:extLst>
              </p:cNvPr>
              <p:cNvSpPr txBox="1"/>
              <p:nvPr/>
            </p:nvSpPr>
            <p:spPr>
              <a:xfrm>
                <a:off x="1944580" y="2129991"/>
                <a:ext cx="16752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580" y="2129991"/>
                <a:ext cx="167526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397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760992B-1ECD-5A60-D43D-80731EDEF20A}"/>
                  </a:ext>
                </a:extLst>
              </p:cNvPr>
              <p:cNvSpPr txBox="1"/>
              <p:nvPr/>
            </p:nvSpPr>
            <p:spPr>
              <a:xfrm>
                <a:off x="1079846" y="2133600"/>
                <a:ext cx="252312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46" y="2133600"/>
                <a:ext cx="25231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240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E4FD4A7-6CC3-3EBD-E0EC-3E50472F5115}"/>
                  </a:ext>
                </a:extLst>
              </p:cNvPr>
              <p:cNvSpPr txBox="1"/>
              <p:nvPr/>
            </p:nvSpPr>
            <p:spPr>
              <a:xfrm>
                <a:off x="2438400" y="577334"/>
                <a:ext cx="6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/>
                        </a:rPr>
                        <m:t>𝐄</m:t>
                      </m:r>
                      <m:r>
                        <a:rPr lang="en-US" b="1" i="1" smtClean="0">
                          <a:latin typeface="Cambria Math"/>
                        </a:rPr>
                        <m:t>[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b="1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77334"/>
                <a:ext cx="68159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89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6784D005-98D7-A5B8-A3FF-4340082FE14A}"/>
              </a:ext>
            </a:extLst>
          </p:cNvPr>
          <p:cNvSpPr/>
          <p:nvPr/>
        </p:nvSpPr>
        <p:spPr>
          <a:xfrm>
            <a:off x="4114800" y="3200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09976A-368E-B3AE-4AC6-62E75CFED763}"/>
              </a:ext>
            </a:extLst>
          </p:cNvPr>
          <p:cNvSpPr txBox="1"/>
          <p:nvPr/>
        </p:nvSpPr>
        <p:spPr>
          <a:xfrm rot="5400000">
            <a:off x="4087538" y="2359657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…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D949EC-140D-5D79-6225-686026FF1458}"/>
              </a:ext>
            </a:extLst>
          </p:cNvPr>
          <p:cNvCxnSpPr/>
          <p:nvPr/>
        </p:nvCxnSpPr>
        <p:spPr>
          <a:xfrm>
            <a:off x="533400" y="3354659"/>
            <a:ext cx="82177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352295-8973-B905-DD2E-BC2E10449865}"/>
                  </a:ext>
                </a:extLst>
              </p:cNvPr>
              <p:cNvSpPr txBox="1"/>
              <p:nvPr/>
            </p:nvSpPr>
            <p:spPr>
              <a:xfrm>
                <a:off x="6107952" y="2971800"/>
                <a:ext cx="140442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952" y="2971800"/>
                <a:ext cx="140442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452" r="-4741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5E5BE12-5456-DE0C-59D2-E1AAB6EC10D9}"/>
                  </a:ext>
                </a:extLst>
              </p:cNvPr>
              <p:cNvSpPr txBox="1"/>
              <p:nvPr/>
            </p:nvSpPr>
            <p:spPr>
              <a:xfrm>
                <a:off x="1928575" y="2971800"/>
                <a:ext cx="204395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575" y="2971800"/>
                <a:ext cx="2043957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6452" r="-295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8DC86761-ADE1-9A0D-57F0-1D3810B32254}"/>
              </a:ext>
            </a:extLst>
          </p:cNvPr>
          <p:cNvSpPr txBox="1"/>
          <p:nvPr/>
        </p:nvSpPr>
        <p:spPr>
          <a:xfrm>
            <a:off x="3668937" y="3474580"/>
            <a:ext cx="113845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Quick sort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D6CC1C-622E-B21F-2E52-CC3FC50EA8D5}"/>
              </a:ext>
            </a:extLst>
          </p:cNvPr>
          <p:cNvSpPr txBox="1"/>
          <p:nvPr/>
        </p:nvSpPr>
        <p:spPr>
          <a:xfrm>
            <a:off x="685800" y="3440668"/>
            <a:ext cx="164019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Balls </a:t>
            </a:r>
            <a:r>
              <a:rPr lang="en-US" u="sng" dirty="0"/>
              <a:t>out of</a:t>
            </a:r>
            <a:r>
              <a:rPr lang="en-US" dirty="0"/>
              <a:t> Bin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749D4FD-4217-394A-4274-7802CA281920}"/>
              </a:ext>
            </a:extLst>
          </p:cNvPr>
          <p:cNvSpPr txBox="1"/>
          <p:nvPr/>
        </p:nvSpPr>
        <p:spPr>
          <a:xfrm>
            <a:off x="6381827" y="3440668"/>
            <a:ext cx="139057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Balls </a:t>
            </a:r>
            <a:r>
              <a:rPr lang="en-US" u="sng" dirty="0"/>
              <a:t>into</a:t>
            </a:r>
            <a:r>
              <a:rPr lang="en-US" dirty="0"/>
              <a:t> Bin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04E63C-6CCF-D229-3628-0D34DC891DA3}"/>
                  </a:ext>
                </a:extLst>
              </p:cNvPr>
              <p:cNvSpPr txBox="1"/>
              <p:nvPr/>
            </p:nvSpPr>
            <p:spPr>
              <a:xfrm>
                <a:off x="2145598" y="4343943"/>
                <a:ext cx="4980979" cy="64633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Homework</a:t>
                </a:r>
              </a:p>
              <a:p>
                <a:pPr algn="ctr"/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]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each of these examples</a:t>
                </a:r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04E63C-6CCF-D229-3628-0D34DC891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598" y="4343943"/>
                <a:ext cx="4980979" cy="646331"/>
              </a:xfrm>
              <a:prstGeom prst="rect">
                <a:avLst/>
              </a:prstGeom>
              <a:blipFill>
                <a:blip r:embed="rId14"/>
                <a:stretch>
                  <a:fillRect l="-612" t="-5660" r="-612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49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27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2" grpId="0"/>
      <p:bldP spid="45" grpId="0" animBg="1"/>
      <p:bldP spid="59" grpId="0" animBg="1"/>
      <p:bldP spid="62" grpId="0"/>
      <p:bldP spid="63" grpId="0"/>
      <p:bldP spid="64" grpId="0" animBg="1"/>
      <p:bldP spid="65" grpId="0" animBg="1"/>
      <p:bldP spid="73" grpId="0" animBg="1"/>
      <p:bldP spid="74" grpId="0" animBg="1"/>
      <p:bldP spid="75" grpId="0" animBg="1"/>
      <p:bldP spid="75" grpId="1" animBg="1"/>
      <p:bldP spid="76" grpId="0"/>
      <p:bldP spid="57" grpId="0" animBg="1"/>
      <p:bldP spid="2" grpId="0"/>
      <p:bldP spid="77" grpId="0" animBg="1"/>
      <p:bldP spid="78" grpId="0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E7DDE-9539-3987-2646-00B060923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2A8BA1-30C2-6543-6B44-D407D7AF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56356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2FCEF-7FC5-4B52-8D86-D28DA0125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ACC99-B892-46DF-FE74-AD0431E8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27B45-25E7-174B-5FAC-BEB7DDD401CC}"/>
              </a:ext>
            </a:extLst>
          </p:cNvPr>
          <p:cNvSpPr/>
          <p:nvPr/>
        </p:nvSpPr>
        <p:spPr>
          <a:xfrm>
            <a:off x="4114800" y="685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7EB0291-4CA8-BB00-1249-144D9E39EBCA}"/>
              </a:ext>
            </a:extLst>
          </p:cNvPr>
          <p:cNvGrpSpPr/>
          <p:nvPr/>
        </p:nvGrpSpPr>
        <p:grpSpPr>
          <a:xfrm>
            <a:off x="3657600" y="838200"/>
            <a:ext cx="1143000" cy="654236"/>
            <a:chOff x="3657600" y="1752600"/>
            <a:chExt cx="1143000" cy="65423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C0F9F6D-B6E8-FFE5-AE7D-E0D717DB649F}"/>
                </a:ext>
              </a:extLst>
            </p:cNvPr>
            <p:cNvCxnSpPr/>
            <p:nvPr/>
          </p:nvCxnSpPr>
          <p:spPr>
            <a:xfrm>
              <a:off x="4191000" y="1752600"/>
              <a:ext cx="609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ED1B81-5DAB-E35A-A90D-FD6D58754BBF}"/>
                </a:ext>
              </a:extLst>
            </p:cNvPr>
            <p:cNvCxnSpPr/>
            <p:nvPr/>
          </p:nvCxnSpPr>
          <p:spPr>
            <a:xfrm>
              <a:off x="4191000" y="1752600"/>
              <a:ext cx="3048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8FDA05-8146-D7AE-3952-47739881BAF2}"/>
                </a:ext>
              </a:extLst>
            </p:cNvPr>
            <p:cNvCxnSpPr/>
            <p:nvPr/>
          </p:nvCxnSpPr>
          <p:spPr>
            <a:xfrm>
              <a:off x="4191000" y="1752600"/>
              <a:ext cx="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09C368-7384-0A1A-A1D1-CB495D98FF28}"/>
                </a:ext>
              </a:extLst>
            </p:cNvPr>
            <p:cNvCxnSpPr/>
            <p:nvPr/>
          </p:nvCxnSpPr>
          <p:spPr>
            <a:xfrm flipH="1">
              <a:off x="3962400" y="1752600"/>
              <a:ext cx="228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9802A9-FAE5-C6A1-2BE5-7EAA851B3F0A}"/>
                </a:ext>
              </a:extLst>
            </p:cNvPr>
            <p:cNvCxnSpPr/>
            <p:nvPr/>
          </p:nvCxnSpPr>
          <p:spPr>
            <a:xfrm flipH="1">
              <a:off x="3657600" y="1752600"/>
              <a:ext cx="533400" cy="6468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67FF7FF-E1CE-D92C-9175-B54B3E94D118}"/>
              </a:ext>
            </a:extLst>
          </p:cNvPr>
          <p:cNvGrpSpPr/>
          <p:nvPr/>
        </p:nvGrpSpPr>
        <p:grpSpPr>
          <a:xfrm>
            <a:off x="152400" y="5867400"/>
            <a:ext cx="8382000" cy="685800"/>
            <a:chOff x="152400" y="5410200"/>
            <a:chExt cx="8382000" cy="6858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E5356BD-CB4B-0803-B207-4F36192850C9}"/>
                </a:ext>
              </a:extLst>
            </p:cNvPr>
            <p:cNvSpPr/>
            <p:nvPr/>
          </p:nvSpPr>
          <p:spPr>
            <a:xfrm>
              <a:off x="685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7A1B478-E8FF-E144-4A95-50FB32BF4358}"/>
                </a:ext>
              </a:extLst>
            </p:cNvPr>
            <p:cNvSpPr/>
            <p:nvPr/>
          </p:nvSpPr>
          <p:spPr>
            <a:xfrm>
              <a:off x="1143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791105-93A8-E335-9735-645043503FD6}"/>
                </a:ext>
              </a:extLst>
            </p:cNvPr>
            <p:cNvSpPr/>
            <p:nvPr/>
          </p:nvSpPr>
          <p:spPr>
            <a:xfrm>
              <a:off x="16002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83A4EB3-4616-308F-0769-AFF0A99E1ADE}"/>
                </a:ext>
              </a:extLst>
            </p:cNvPr>
            <p:cNvSpPr/>
            <p:nvPr/>
          </p:nvSpPr>
          <p:spPr>
            <a:xfrm>
              <a:off x="20574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015FD10-9BED-5E36-888F-CE5C7B71129C}"/>
                </a:ext>
              </a:extLst>
            </p:cNvPr>
            <p:cNvSpPr/>
            <p:nvPr/>
          </p:nvSpPr>
          <p:spPr>
            <a:xfrm>
              <a:off x="25146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FBC2AFF-EB7E-C1C0-595C-C36AC19E0A92}"/>
                </a:ext>
              </a:extLst>
            </p:cNvPr>
            <p:cNvSpPr/>
            <p:nvPr/>
          </p:nvSpPr>
          <p:spPr>
            <a:xfrm>
              <a:off x="2971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23BB5B1-9BFC-FCA7-BDC3-54A6464A8CF9}"/>
                </a:ext>
              </a:extLst>
            </p:cNvPr>
            <p:cNvSpPr/>
            <p:nvPr/>
          </p:nvSpPr>
          <p:spPr>
            <a:xfrm>
              <a:off x="3429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9AD2B3A-C757-9E1B-D3DF-133241BCAC55}"/>
                </a:ext>
              </a:extLst>
            </p:cNvPr>
            <p:cNvSpPr/>
            <p:nvPr/>
          </p:nvSpPr>
          <p:spPr>
            <a:xfrm>
              <a:off x="38862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B21C9FC-5295-25B5-1AA7-A6075F602C7D}"/>
                </a:ext>
              </a:extLst>
            </p:cNvPr>
            <p:cNvSpPr/>
            <p:nvPr/>
          </p:nvSpPr>
          <p:spPr>
            <a:xfrm>
              <a:off x="43434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3BA6C19-3DB4-153D-56EB-5E884C9CD9B7}"/>
                </a:ext>
              </a:extLst>
            </p:cNvPr>
            <p:cNvSpPr/>
            <p:nvPr/>
          </p:nvSpPr>
          <p:spPr>
            <a:xfrm>
              <a:off x="48006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2A473E5-B29E-0CBE-C140-9C436F85EA70}"/>
                </a:ext>
              </a:extLst>
            </p:cNvPr>
            <p:cNvSpPr/>
            <p:nvPr/>
          </p:nvSpPr>
          <p:spPr>
            <a:xfrm>
              <a:off x="5257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983A1BC-2F6E-296B-672A-765C559CE00E}"/>
                </a:ext>
              </a:extLst>
            </p:cNvPr>
            <p:cNvSpPr/>
            <p:nvPr/>
          </p:nvSpPr>
          <p:spPr>
            <a:xfrm>
              <a:off x="5715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D8313A2-D6D2-57E5-FAA3-64061A5FC3D7}"/>
                </a:ext>
              </a:extLst>
            </p:cNvPr>
            <p:cNvSpPr/>
            <p:nvPr/>
          </p:nvSpPr>
          <p:spPr>
            <a:xfrm>
              <a:off x="61722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61DAF84-218A-3FC6-5BEB-8BFD6F74DECF}"/>
                </a:ext>
              </a:extLst>
            </p:cNvPr>
            <p:cNvSpPr/>
            <p:nvPr/>
          </p:nvSpPr>
          <p:spPr>
            <a:xfrm>
              <a:off x="66294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7AF8198-01E9-3819-B0BF-42441C88D879}"/>
                </a:ext>
              </a:extLst>
            </p:cNvPr>
            <p:cNvSpPr/>
            <p:nvPr/>
          </p:nvSpPr>
          <p:spPr>
            <a:xfrm>
              <a:off x="70866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2C3BA56-6729-7221-AF90-345301B38D89}"/>
                </a:ext>
              </a:extLst>
            </p:cNvPr>
            <p:cNvSpPr/>
            <p:nvPr/>
          </p:nvSpPr>
          <p:spPr>
            <a:xfrm>
              <a:off x="75438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BB46A1F-984A-EE4D-0C34-E8B61EFC35B0}"/>
                </a:ext>
              </a:extLst>
            </p:cNvPr>
            <p:cNvSpPr/>
            <p:nvPr/>
          </p:nvSpPr>
          <p:spPr>
            <a:xfrm>
              <a:off x="8001000" y="5715000"/>
              <a:ext cx="152400" cy="1524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8CE850E-D669-34D2-768B-257FD3CDDE18}"/>
                </a:ext>
              </a:extLst>
            </p:cNvPr>
            <p:cNvSpPr/>
            <p:nvPr/>
          </p:nvSpPr>
          <p:spPr>
            <a:xfrm>
              <a:off x="152400" y="5410200"/>
              <a:ext cx="83820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F849A8E-34DD-D04D-C646-6DB3DF70C464}"/>
                  </a:ext>
                </a:extLst>
              </p:cNvPr>
              <p:cNvSpPr txBox="1"/>
              <p:nvPr/>
            </p:nvSpPr>
            <p:spPr>
              <a:xfrm>
                <a:off x="8547410" y="6063734"/>
                <a:ext cx="407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𝛀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410" y="6063734"/>
                <a:ext cx="407483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2089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B49C9C3F-A28A-AED2-6073-1A5880852D40}"/>
              </a:ext>
            </a:extLst>
          </p:cNvPr>
          <p:cNvSpPr/>
          <p:nvPr/>
        </p:nvSpPr>
        <p:spPr>
          <a:xfrm>
            <a:off x="4114800" y="1505492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CBC9DBC-E046-D35A-8F5F-2F8396BF3A40}"/>
              </a:ext>
            </a:extLst>
          </p:cNvPr>
          <p:cNvCxnSpPr/>
          <p:nvPr/>
        </p:nvCxnSpPr>
        <p:spPr>
          <a:xfrm>
            <a:off x="4191000" y="830781"/>
            <a:ext cx="0" cy="6542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E57C0A-16F5-5D3E-E0B3-94552398E498}"/>
              </a:ext>
            </a:extLst>
          </p:cNvPr>
          <p:cNvGrpSpPr/>
          <p:nvPr/>
        </p:nvGrpSpPr>
        <p:grpSpPr>
          <a:xfrm>
            <a:off x="3657600" y="1657892"/>
            <a:ext cx="1143000" cy="654236"/>
            <a:chOff x="3657600" y="1752600"/>
            <a:chExt cx="1143000" cy="65423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70532CF-FD9E-23CB-9F47-FFB36C09A0B4}"/>
                </a:ext>
              </a:extLst>
            </p:cNvPr>
            <p:cNvCxnSpPr/>
            <p:nvPr/>
          </p:nvCxnSpPr>
          <p:spPr>
            <a:xfrm>
              <a:off x="4191000" y="1752600"/>
              <a:ext cx="609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13AA564-F363-3E9E-DC9E-6D403A9A77EB}"/>
                </a:ext>
              </a:extLst>
            </p:cNvPr>
            <p:cNvCxnSpPr/>
            <p:nvPr/>
          </p:nvCxnSpPr>
          <p:spPr>
            <a:xfrm>
              <a:off x="4191000" y="1752600"/>
              <a:ext cx="3048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29BF04B-479F-2B60-BA40-4FE864E0B23E}"/>
                </a:ext>
              </a:extLst>
            </p:cNvPr>
            <p:cNvCxnSpPr/>
            <p:nvPr/>
          </p:nvCxnSpPr>
          <p:spPr>
            <a:xfrm>
              <a:off x="4191000" y="1752600"/>
              <a:ext cx="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294DC47-51A5-92B4-211B-A5B39790DEF9}"/>
                </a:ext>
              </a:extLst>
            </p:cNvPr>
            <p:cNvCxnSpPr/>
            <p:nvPr/>
          </p:nvCxnSpPr>
          <p:spPr>
            <a:xfrm flipH="1">
              <a:off x="3962400" y="1752600"/>
              <a:ext cx="228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5AB0280-ADF7-3CD1-3496-7B2B9FB01B08}"/>
                </a:ext>
              </a:extLst>
            </p:cNvPr>
            <p:cNvCxnSpPr/>
            <p:nvPr/>
          </p:nvCxnSpPr>
          <p:spPr>
            <a:xfrm flipH="1">
              <a:off x="3657600" y="1752600"/>
              <a:ext cx="533400" cy="6468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7BDB156B-BBFD-5632-19BA-FD00EE2D38FE}"/>
              </a:ext>
            </a:extLst>
          </p:cNvPr>
          <p:cNvSpPr/>
          <p:nvPr/>
        </p:nvSpPr>
        <p:spPr>
          <a:xfrm>
            <a:off x="4131527" y="2312128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89DB34-AE0A-BF23-7541-E15CED42FA5B}"/>
              </a:ext>
            </a:extLst>
          </p:cNvPr>
          <p:cNvCxnSpPr/>
          <p:nvPr/>
        </p:nvCxnSpPr>
        <p:spPr>
          <a:xfrm>
            <a:off x="4191000" y="1650473"/>
            <a:ext cx="0" cy="6542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DEA5535-8466-E1CF-696E-B0211775CBAA}"/>
                  </a:ext>
                </a:extLst>
              </p:cNvPr>
              <p:cNvSpPr txBox="1"/>
              <p:nvPr/>
            </p:nvSpPr>
            <p:spPr>
              <a:xfrm>
                <a:off x="4319443" y="847508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443" y="847508"/>
                <a:ext cx="48115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0C80D85-30DC-D148-B82F-7C6F6DB64FDF}"/>
                  </a:ext>
                </a:extLst>
              </p:cNvPr>
              <p:cNvSpPr txBox="1"/>
              <p:nvPr/>
            </p:nvSpPr>
            <p:spPr>
              <a:xfrm>
                <a:off x="4419600" y="1764268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764268"/>
                <a:ext cx="48115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11A3255-3FA6-FE4D-C16F-7D8BB1C5F3D3}"/>
                  </a:ext>
                </a:extLst>
              </p:cNvPr>
              <p:cNvSpPr txBox="1"/>
              <p:nvPr/>
            </p:nvSpPr>
            <p:spPr>
              <a:xfrm>
                <a:off x="6125208" y="1421125"/>
                <a:ext cx="103573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08" y="1421125"/>
                <a:ext cx="103573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639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0EADC33-2D4C-9188-02C4-64AF712C2746}"/>
                  </a:ext>
                </a:extLst>
              </p:cNvPr>
              <p:cNvSpPr txBox="1"/>
              <p:nvPr/>
            </p:nvSpPr>
            <p:spPr>
              <a:xfrm>
                <a:off x="6107953" y="2120043"/>
                <a:ext cx="103573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953" y="2120043"/>
                <a:ext cx="103573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639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7B4CE80D-DA1E-E192-D5DA-A6B286EAE562}"/>
              </a:ext>
            </a:extLst>
          </p:cNvPr>
          <p:cNvGrpSpPr/>
          <p:nvPr/>
        </p:nvGrpSpPr>
        <p:grpSpPr>
          <a:xfrm>
            <a:off x="3657600" y="3352800"/>
            <a:ext cx="1143000" cy="654236"/>
            <a:chOff x="3657600" y="1752600"/>
            <a:chExt cx="1143000" cy="654236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9BA3092-2F1E-DBF2-8509-026172D1E5E7}"/>
                </a:ext>
              </a:extLst>
            </p:cNvPr>
            <p:cNvCxnSpPr/>
            <p:nvPr/>
          </p:nvCxnSpPr>
          <p:spPr>
            <a:xfrm>
              <a:off x="4191000" y="1752600"/>
              <a:ext cx="609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E7BB379-3E39-B15D-BBCC-4DD4174CEA28}"/>
                </a:ext>
              </a:extLst>
            </p:cNvPr>
            <p:cNvCxnSpPr/>
            <p:nvPr/>
          </p:nvCxnSpPr>
          <p:spPr>
            <a:xfrm>
              <a:off x="4191000" y="1752600"/>
              <a:ext cx="3048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4547B81-7044-9407-6DEA-704F08AEC377}"/>
                </a:ext>
              </a:extLst>
            </p:cNvPr>
            <p:cNvCxnSpPr/>
            <p:nvPr/>
          </p:nvCxnSpPr>
          <p:spPr>
            <a:xfrm>
              <a:off x="4191000" y="1752600"/>
              <a:ext cx="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935B400-1A68-1BE8-A867-0F93484D78CA}"/>
                </a:ext>
              </a:extLst>
            </p:cNvPr>
            <p:cNvCxnSpPr/>
            <p:nvPr/>
          </p:nvCxnSpPr>
          <p:spPr>
            <a:xfrm flipH="1">
              <a:off x="3962400" y="1752600"/>
              <a:ext cx="228600" cy="6542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09A2B26-7EA0-D9CE-35D0-BE82AA67B3BB}"/>
                </a:ext>
              </a:extLst>
            </p:cNvPr>
            <p:cNvCxnSpPr/>
            <p:nvPr/>
          </p:nvCxnSpPr>
          <p:spPr>
            <a:xfrm flipH="1">
              <a:off x="3657600" y="1752600"/>
              <a:ext cx="533400" cy="6468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8C2E10B-3828-B459-24B3-ECEC388A66AD}"/>
                  </a:ext>
                </a:extLst>
              </p:cNvPr>
              <p:cNvSpPr txBox="1"/>
              <p:nvPr/>
            </p:nvSpPr>
            <p:spPr>
              <a:xfrm>
                <a:off x="4419599" y="3505200"/>
                <a:ext cx="442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599" y="3505200"/>
                <a:ext cx="44268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4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811DEAE-D657-BBE8-3C3D-1E75AAA4137A}"/>
                  </a:ext>
                </a:extLst>
              </p:cNvPr>
              <p:cNvSpPr txBox="1"/>
              <p:nvPr/>
            </p:nvSpPr>
            <p:spPr>
              <a:xfrm>
                <a:off x="1919340" y="1422328"/>
                <a:ext cx="165282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40" y="1422328"/>
                <a:ext cx="165282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366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D9C0825-6A27-BB5F-2206-4717F9FC2399}"/>
                  </a:ext>
                </a:extLst>
              </p:cNvPr>
              <p:cNvSpPr txBox="1"/>
              <p:nvPr/>
            </p:nvSpPr>
            <p:spPr>
              <a:xfrm>
                <a:off x="1944580" y="2129991"/>
                <a:ext cx="16752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580" y="2129991"/>
                <a:ext cx="167526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397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64E0343-E795-76D9-A43F-D3916C81DA3B}"/>
                  </a:ext>
                </a:extLst>
              </p:cNvPr>
              <p:cNvSpPr txBox="1"/>
              <p:nvPr/>
            </p:nvSpPr>
            <p:spPr>
              <a:xfrm>
                <a:off x="2438400" y="577334"/>
                <a:ext cx="6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/>
                        </a:rPr>
                        <m:t>𝐄</m:t>
                      </m:r>
                      <m:r>
                        <a:rPr lang="en-US" b="1" i="1" smtClean="0">
                          <a:latin typeface="Cambria Math"/>
                        </a:rPr>
                        <m:t>[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b="1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77334"/>
                <a:ext cx="68159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89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B25EC991-829C-6FA7-2C02-5EF03884C512}"/>
              </a:ext>
            </a:extLst>
          </p:cNvPr>
          <p:cNvSpPr/>
          <p:nvPr/>
        </p:nvSpPr>
        <p:spPr>
          <a:xfrm>
            <a:off x="4114800" y="3200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AA20B1-8971-7243-3189-74497F9ED6E4}"/>
              </a:ext>
            </a:extLst>
          </p:cNvPr>
          <p:cNvSpPr txBox="1"/>
          <p:nvPr/>
        </p:nvSpPr>
        <p:spPr>
          <a:xfrm rot="5400000">
            <a:off x="4087538" y="2359657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…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C94E69-547C-B023-9612-E52F4A5C32E6}"/>
              </a:ext>
            </a:extLst>
          </p:cNvPr>
          <p:cNvCxnSpPr/>
          <p:nvPr/>
        </p:nvCxnSpPr>
        <p:spPr>
          <a:xfrm>
            <a:off x="533400" y="3354659"/>
            <a:ext cx="82177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FAB2342-E784-8EC2-2039-3A9428D469A1}"/>
                  </a:ext>
                </a:extLst>
              </p:cNvPr>
              <p:cNvSpPr txBox="1"/>
              <p:nvPr/>
            </p:nvSpPr>
            <p:spPr>
              <a:xfrm>
                <a:off x="6107952" y="2971800"/>
                <a:ext cx="140442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952" y="2971800"/>
                <a:ext cx="140442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452" r="-4741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F2F737C-69A8-02BF-F03D-6394BC7571B8}"/>
                  </a:ext>
                </a:extLst>
              </p:cNvPr>
              <p:cNvSpPr txBox="1"/>
              <p:nvPr/>
            </p:nvSpPr>
            <p:spPr>
              <a:xfrm>
                <a:off x="1928575" y="2971800"/>
                <a:ext cx="204395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575" y="2971800"/>
                <a:ext cx="2043957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6452" r="-295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0E9CD8A-775D-9FCA-B5B5-7237A819A66E}"/>
              </a:ext>
            </a:extLst>
          </p:cNvPr>
          <p:cNvCxnSpPr/>
          <p:nvPr/>
        </p:nvCxnSpPr>
        <p:spPr>
          <a:xfrm flipH="1">
            <a:off x="3962400" y="3352800"/>
            <a:ext cx="228600" cy="6542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E19FF9B-3F2D-CA97-F08A-16B7A5E76A24}"/>
                  </a:ext>
                </a:extLst>
              </p:cNvPr>
              <p:cNvSpPr txBox="1"/>
              <p:nvPr/>
            </p:nvSpPr>
            <p:spPr>
              <a:xfrm>
                <a:off x="838200" y="4050268"/>
                <a:ext cx="290303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50268"/>
                <a:ext cx="2903038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6349" r="-20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CAC96670-7B06-5807-4671-AE338A2D0A46}"/>
              </a:ext>
            </a:extLst>
          </p:cNvPr>
          <p:cNvSpPr/>
          <p:nvPr/>
        </p:nvSpPr>
        <p:spPr>
          <a:xfrm>
            <a:off x="3869473" y="4007036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D86F027-EB63-D496-3127-D05D85622965}"/>
                  </a:ext>
                </a:extLst>
              </p:cNvPr>
              <p:cNvSpPr txBox="1"/>
              <p:nvPr/>
            </p:nvSpPr>
            <p:spPr>
              <a:xfrm>
                <a:off x="4657651" y="4038600"/>
                <a:ext cx="296234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651" y="4038600"/>
                <a:ext cx="2962349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6452" r="-2254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139095C-E23A-BBB6-4F23-DFF56BF5EC06}"/>
              </a:ext>
            </a:extLst>
          </p:cNvPr>
          <p:cNvCxnSpPr/>
          <p:nvPr/>
        </p:nvCxnSpPr>
        <p:spPr>
          <a:xfrm>
            <a:off x="4207728" y="3354659"/>
            <a:ext cx="288072" cy="6839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04FC422B-359B-33C9-3726-BBAFAF12DC62}"/>
              </a:ext>
            </a:extLst>
          </p:cNvPr>
          <p:cNvSpPr/>
          <p:nvPr/>
        </p:nvSpPr>
        <p:spPr>
          <a:xfrm>
            <a:off x="4419600" y="4038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702B6D2A-B5D6-330D-A0EB-F9543E699B8A}"/>
              </a:ext>
            </a:extLst>
          </p:cNvPr>
          <p:cNvSpPr/>
          <p:nvPr/>
        </p:nvSpPr>
        <p:spPr>
          <a:xfrm>
            <a:off x="3526898" y="3962400"/>
            <a:ext cx="1883302" cy="914400"/>
          </a:xfrm>
          <a:prstGeom prst="arc">
            <a:avLst>
              <a:gd name="adj1" fmla="val 21514076"/>
              <a:gd name="adj2" fmla="val 10675049"/>
            </a:avLst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03D8F4-62D6-A996-2CDF-469AECFD8B36}"/>
                  </a:ext>
                </a:extLst>
              </p:cNvPr>
              <p:cNvSpPr txBox="1"/>
              <p:nvPr/>
            </p:nvSpPr>
            <p:spPr>
              <a:xfrm>
                <a:off x="3733800" y="4876800"/>
                <a:ext cx="1566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Difference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876800"/>
                <a:ext cx="1566583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3516" t="-8197" r="-62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loud Callout 87">
                <a:extLst>
                  <a:ext uri="{FF2B5EF4-FFF2-40B4-BE49-F238E27FC236}">
                    <a16:creationId xmlns:a16="http://schemas.microsoft.com/office/drawing/2014/main" id="{E325A246-C5BA-031C-E8EC-E70C5C7C1115}"/>
                  </a:ext>
                </a:extLst>
              </p:cNvPr>
              <p:cNvSpPr/>
              <p:nvPr/>
            </p:nvSpPr>
            <p:spPr>
              <a:xfrm>
                <a:off x="2681868" y="5179226"/>
                <a:ext cx="6094049" cy="1066799"/>
              </a:xfrm>
              <a:prstGeom prst="cloudCallout">
                <a:avLst>
                  <a:gd name="adj1" fmla="val -30037"/>
                  <a:gd name="adj2" fmla="val 7707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‘s are </a:t>
                </a:r>
                <a:r>
                  <a:rPr lang="en-US" b="1" dirty="0">
                    <a:solidFill>
                      <a:schemeClr val="tx1"/>
                    </a:solidFill>
                  </a:rPr>
                  <a:t>small</a:t>
                </a:r>
                <a:r>
                  <a:rPr lang="en-US" dirty="0">
                    <a:solidFill>
                      <a:schemeClr val="tx1"/>
                    </a:solidFill>
                  </a:rPr>
                  <a:t>, then probability that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deviates significantly from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chemeClr val="tx1"/>
                        </a:solidFill>
                        <a:latin typeface="Cambria Math"/>
                      </a:rPr>
                      <m:t>𝐄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should be small.</a:t>
                </a:r>
              </a:p>
            </p:txBody>
          </p:sp>
        </mc:Choice>
        <mc:Fallback>
          <p:sp>
            <p:nvSpPr>
              <p:cNvPr id="3" name="Cloud Callout 87">
                <a:extLst>
                  <a:ext uri="{FF2B5EF4-FFF2-40B4-BE49-F238E27FC236}">
                    <a16:creationId xmlns:a16="http://schemas.microsoft.com/office/drawing/2014/main" id="{E325A246-C5BA-031C-E8EC-E70C5C7C1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868" y="5179226"/>
                <a:ext cx="6094049" cy="1066799"/>
              </a:xfrm>
              <a:prstGeom prst="cloudCallout">
                <a:avLst>
                  <a:gd name="adj1" fmla="val -30037"/>
                  <a:gd name="adj2" fmla="val 77076"/>
                </a:avLst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9BC2C51-9EF9-6016-38F1-FBCB01C015D3}"/>
              </a:ext>
            </a:extLst>
          </p:cNvPr>
          <p:cNvSpPr txBox="1"/>
          <p:nvPr/>
        </p:nvSpPr>
        <p:spPr>
          <a:xfrm>
            <a:off x="1506063" y="5474578"/>
            <a:ext cx="110267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Intuition: </a:t>
            </a:r>
          </a:p>
        </p:txBody>
      </p:sp>
    </p:spTree>
    <p:extLst>
      <p:ext uri="{BB962C8B-B14F-4D97-AF65-F5344CB8AC3E}">
        <p14:creationId xmlns:p14="http://schemas.microsoft.com/office/powerpoint/2010/main" val="49244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0" grpId="0" animBg="1"/>
      <p:bldP spid="81" grpId="0" animBg="1"/>
      <p:bldP spid="82" grpId="0" animBg="1"/>
      <p:bldP spid="84" grpId="0" animBg="1"/>
      <p:bldP spid="19" grpId="0" animBg="1"/>
      <p:bldP spid="20" grpId="0"/>
      <p:bldP spid="3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Main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be such that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  and every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′]</m:t>
                    </m:r>
                  </m:oMath>
                </a14:m>
                <a:r>
                  <a:rPr lang="en-US" sz="2000" dirty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0" i="0" smtClean="0">
                        <a:latin typeface="Cambria Math"/>
                      </a:rPr>
                      <m:t>−</m:t>
                    </m:r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|&gt;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] &lt;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 err="1"/>
                  <a:t>exp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nary>
                          </m:den>
                        </m:f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0" y="22860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26670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34146" y="2743200"/>
            <a:ext cx="83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3429000"/>
            <a:ext cx="32004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219200" y="26670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91400" y="26670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9AD3FA7-2E07-5620-48A6-22E8F2DA316A}"/>
              </a:ext>
            </a:extLst>
          </p:cNvPr>
          <p:cNvSpPr/>
          <p:nvPr/>
        </p:nvSpPr>
        <p:spPr>
          <a:xfrm>
            <a:off x="5600700" y="3550467"/>
            <a:ext cx="685800" cy="190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69FC1-567C-D404-1DF7-6D0D360F4050}"/>
              </a:ext>
            </a:extLst>
          </p:cNvPr>
          <p:cNvSpPr/>
          <p:nvPr/>
        </p:nvSpPr>
        <p:spPr>
          <a:xfrm>
            <a:off x="5613149" y="3828278"/>
            <a:ext cx="685800" cy="2865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7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Special case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 </a:t>
                </a:r>
                <a:r>
                  <a:rPr lang="en-US" sz="2000" dirty="0"/>
                  <a:t>A function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) is said to satisfy </a:t>
                </a:r>
                <a:r>
                  <a:rPr lang="en-US" sz="2000" dirty="0" err="1"/>
                  <a:t>Lipshitz</a:t>
                </a:r>
                <a:r>
                  <a:rPr lang="en-US" sz="2000" dirty="0"/>
                  <a:t> condition </a:t>
                </a:r>
              </a:p>
              <a:p>
                <a:pPr marL="0" indent="0">
                  <a:buNone/>
                </a:pPr>
                <a:r>
                  <a:rPr lang="en-US" sz="2000" dirty="0"/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if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)|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all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 that differ only at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coordinate.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function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)  satisfies </a:t>
                </a:r>
                <a:r>
                  <a:rPr lang="en-US" sz="2000" dirty="0" err="1"/>
                  <a:t>Lipshitz</a:t>
                </a:r>
                <a:r>
                  <a:rPr lang="en-US" sz="2000" dirty="0"/>
                  <a:t> condition </a:t>
                </a:r>
              </a:p>
              <a:p>
                <a:pPr marL="0" indent="0">
                  <a:buNone/>
                </a:pPr>
                <a:r>
                  <a:rPr lang="en-US" sz="2000" dirty="0"/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are independent, </a:t>
                </a:r>
              </a:p>
              <a:p>
                <a:pPr marL="0" indent="0">
                  <a:buNone/>
                </a:pPr>
                <a:r>
                  <a:rPr lang="en-US" sz="2000" dirty="0"/>
                  <a:t> Then </a:t>
                </a:r>
              </a:p>
              <a:p>
                <a:pPr marL="0" indent="0" algn="ctr">
                  <a:buNone/>
                </a:pPr>
                <a:r>
                  <a:rPr lang="en-US" sz="2400" b="1" dirty="0"/>
                  <a:t>P</a:t>
                </a:r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sz="2400" b="1" i="0" smtClean="0">
                        <a:latin typeface="Cambria Math"/>
                      </a:rPr>
                      <m:t>−</m:t>
                    </m:r>
                    <m:r>
                      <a:rPr lang="en-US" sz="24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m:rPr>
                        <m:lit/>
                      </m:rP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2400" b="1" i="1" smtClean="0">
                        <a:latin typeface="Cambria Math"/>
                      </a:rPr>
                      <m:t>&gt;  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</m:oMath>
                </a14:m>
                <a:r>
                  <a:rPr lang="en-US" sz="2400" dirty="0"/>
                  <a:t>] &lt;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 </a:t>
                </a:r>
                <a:r>
                  <a:rPr lang="en-US" sz="2400" b="1" dirty="0"/>
                  <a:t>exp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nary>
                          </m:den>
                        </m:f>
                      </m:e>
                    </m:d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5800" y="1600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800" y="4953000"/>
            <a:ext cx="3810000" cy="838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76400" y="1548161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2743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92912" y="41148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6342515"/>
            <a:ext cx="479753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This theorem subsumes the </a:t>
            </a:r>
            <a:r>
              <a:rPr lang="en-US" b="1" dirty="0" err="1">
                <a:solidFill>
                  <a:srgbClr val="7030A0"/>
                </a:solidFill>
              </a:rPr>
              <a:t>Chernoff’s</a:t>
            </a:r>
            <a:r>
              <a:rPr lang="en-US" b="1" dirty="0">
                <a:solidFill>
                  <a:srgbClr val="7030A0"/>
                </a:solidFill>
              </a:rPr>
              <a:t> bound. </a:t>
            </a:r>
            <a:r>
              <a:rPr lang="en-US" b="1" dirty="0">
                <a:solidFill>
                  <a:srgbClr val="7030A0"/>
                </a:solidFill>
                <a:sym typeface="Wingdings" pitchFamily="2" charset="2"/>
              </a:rPr>
              <a:t>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3838" y="6172851"/>
                <a:ext cx="1939762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/>
                  <a:t>) = 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38" y="6172851"/>
                <a:ext cx="193976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943" t="-8333" r="-471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81200" y="5933234"/>
                <a:ext cx="789703" cy="84856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933234"/>
                <a:ext cx="789703" cy="848566"/>
              </a:xfrm>
              <a:prstGeom prst="rect">
                <a:avLst/>
              </a:prstGeom>
              <a:blipFill rotWithShape="1">
                <a:blip r:embed="rId4"/>
                <a:stretch>
                  <a:fillRect r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8600" y="5832739"/>
                <a:ext cx="1254767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∈{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832739"/>
                <a:ext cx="125476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780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51035" y="5747042"/>
                <a:ext cx="1675780" cy="540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  <a:r>
                  <a:rPr lang="en-US" b="1" dirty="0"/>
                  <a:t> exp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>
                                        <a:latin typeface="Cambria Math"/>
                                      </a:rPr>
                                      <m:t>𝐄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/>
                                          </a:rPr>
                                          <m:t>𝒇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035" y="5747042"/>
                <a:ext cx="1675780" cy="540725"/>
              </a:xfrm>
              <a:prstGeom prst="rect">
                <a:avLst/>
              </a:prstGeom>
              <a:blipFill>
                <a:blip r:embed="rId6"/>
                <a:stretch>
                  <a:fillRect l="-3273" b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14800" y="5181600"/>
                <a:ext cx="66524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181600"/>
                <a:ext cx="66524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10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Down Ribbon 17"/>
              <p:cNvSpPr/>
              <p:nvPr/>
            </p:nvSpPr>
            <p:spPr>
              <a:xfrm>
                <a:off x="762000" y="457200"/>
                <a:ext cx="76962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Try comparing the deviation in </a:t>
                </a:r>
                <a:r>
                  <a:rPr lang="en-US" b="1" dirty="0">
                    <a:solidFill>
                      <a:schemeClr val="tx1"/>
                    </a:solidFill>
                  </a:rPr>
                  <a:t>heads</a:t>
                </a:r>
                <a:r>
                  <a:rPr lang="en-US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coin tosses with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using the above theorem and </a:t>
                </a:r>
                <a:r>
                  <a:rPr lang="en-US" dirty="0" err="1">
                    <a:solidFill>
                      <a:schemeClr val="tx1"/>
                    </a:solidFill>
                  </a:rPr>
                  <a:t>Chernoff</a:t>
                </a:r>
                <a:r>
                  <a:rPr lang="en-US" dirty="0">
                    <a:solidFill>
                      <a:schemeClr val="tx1"/>
                    </a:solidFill>
                  </a:rPr>
                  <a:t> bound. </a:t>
                </a:r>
              </a:p>
            </p:txBody>
          </p:sp>
        </mc:Choice>
        <mc:Fallback xmlns="">
          <p:sp>
            <p:nvSpPr>
              <p:cNvPr id="18" name="Down Ribbon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57200"/>
                <a:ext cx="76962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10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333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11" grpId="0" animBg="1"/>
      <p:bldP spid="12" grpId="0" animBg="1"/>
      <p:bldP spid="14" grpId="0" animBg="1"/>
      <p:bldP spid="8" grpId="0" animBg="1"/>
      <p:bldP spid="9" grpId="0" animBg="1"/>
      <p:bldP spid="10" grpId="0" animBg="1"/>
      <p:bldP spid="13" grpId="0" animBg="1"/>
      <p:bldP spid="15" grpId="0"/>
      <p:bldP spid="17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Applications </a:t>
            </a:r>
            <a:br>
              <a:rPr lang="en-US" sz="3600" dirty="0"/>
            </a:br>
            <a:r>
              <a:rPr lang="en-US" sz="3600" dirty="0"/>
              <a:t>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Method of bounded difference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3515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55705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: number of empty bins.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  <m:r>
                      <a:rPr lang="en-US" sz="2000">
                        <a:latin typeface="Cambria Math"/>
                      </a:rPr>
                      <m:t>−</m:t>
                    </m:r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|&gt;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] &lt;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 </a:t>
                </a:r>
                <a:r>
                  <a:rPr lang="en-US" sz="2000" b="1" dirty="0"/>
                  <a:t>exp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nary>
                          </m:den>
                        </m:f>
                      </m:e>
                    </m:d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𝝐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5570551"/>
              </a:xfrm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24384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26183" cy="609600"/>
            <a:chOff x="1752600" y="1447800"/>
            <a:chExt cx="5726183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261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261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58" t="-8333" r="-85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798896" y="3429000"/>
            <a:ext cx="2934904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914400" y="4167189"/>
                <a:ext cx="3862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Label of the </a:t>
                </a:r>
                <a:r>
                  <a:rPr lang="en-US" u="sng" dirty="0"/>
                  <a:t>destination</a:t>
                </a:r>
                <a:r>
                  <a:rPr lang="en-US" dirty="0"/>
                  <a:t> bin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</a:t>
                </a:r>
                <a:r>
                  <a:rPr lang="en-US" b="1" dirty="0"/>
                  <a:t>ball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167189"/>
                <a:ext cx="3862019" cy="369332"/>
              </a:xfrm>
              <a:prstGeom prst="rect">
                <a:avLst/>
              </a:prstGeom>
              <a:blipFill>
                <a:blip r:embed="rId5"/>
                <a:stretch>
                  <a:fillRect l="-1262" t="-10000" r="-631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Down Ribbon 2"/>
              <p:cNvSpPr/>
              <p:nvPr/>
            </p:nvSpPr>
            <p:spPr>
              <a:xfrm>
                <a:off x="2362200" y="4724400"/>
                <a:ext cx="65532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satisfies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Lipshitz</a:t>
                </a:r>
                <a:r>
                  <a:rPr lang="en-US" b="1" dirty="0">
                    <a:solidFill>
                      <a:schemeClr val="tx1"/>
                    </a:solidFill>
                  </a:rPr>
                  <a:t> condition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3" name="Down Ribbon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724400"/>
                <a:ext cx="65532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43426" y="5691989"/>
                <a:ext cx="685800" cy="80938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𝝐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    </a:t>
                </a: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426" y="5691989"/>
                <a:ext cx="685800" cy="8093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61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45" grpId="0" animBg="1"/>
      <p:bldP spid="49" grpId="0"/>
      <p:bldP spid="3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765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Estimating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srgbClr val="0070C0"/>
                </a:solidFill>
              </a:rPr>
              <a:t>the size </a:t>
            </a:r>
            <a:r>
              <a:rPr lang="en-US" sz="3200" dirty="0"/>
              <a:t>of </a:t>
            </a:r>
            <a:br>
              <a:rPr lang="en-US" sz="3200" dirty="0"/>
            </a:br>
            <a:r>
              <a:rPr lang="en-US" sz="3200" dirty="0">
                <a:solidFill>
                  <a:srgbClr val="7030A0"/>
                </a:solidFill>
              </a:rPr>
              <a:t>Transitive Closure </a:t>
            </a:r>
            <a:r>
              <a:rPr lang="en-US" sz="3200" dirty="0"/>
              <a:t>of a Directed Graph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2004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5800" y="32004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Bin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: number of red balls in the first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draws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: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3200400"/>
            <a:ext cx="4419600" cy="304800"/>
            <a:chOff x="2667000" y="2971800"/>
            <a:chExt cx="44196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486507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3124200" y="1494263"/>
            <a:ext cx="10668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191000" y="1418063"/>
            <a:ext cx="1981200" cy="563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4419600" y="2743200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914400" y="5269468"/>
                <a:ext cx="3990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Label of the ball </a:t>
                </a:r>
                <a:r>
                  <a:rPr lang="en-US" u="sng" dirty="0"/>
                  <a:t>picked</a:t>
                </a:r>
                <a:r>
                  <a:rPr lang="en-US" dirty="0"/>
                  <a:t>  during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</a:t>
                </a:r>
                <a:r>
                  <a:rPr lang="en-US" b="1" dirty="0"/>
                  <a:t>draw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269468"/>
                <a:ext cx="3990323" cy="369332"/>
              </a:xfrm>
              <a:prstGeom prst="rect">
                <a:avLst/>
              </a:prstGeom>
              <a:blipFill>
                <a:blip r:embed="rId3"/>
                <a:stretch>
                  <a:fillRect l="-1221" t="-8197" r="-45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2590800" y="4191000"/>
            <a:ext cx="1752600" cy="773825"/>
            <a:chOff x="2590800" y="3581401"/>
            <a:chExt cx="1752600" cy="773825"/>
          </a:xfrm>
        </p:grpSpPr>
        <p:sp>
          <p:nvSpPr>
            <p:cNvPr id="33" name="Right Brace 32"/>
            <p:cNvSpPr/>
            <p:nvPr/>
          </p:nvSpPr>
          <p:spPr>
            <a:xfrm rot="5400000">
              <a:off x="3275076" y="2897125"/>
              <a:ext cx="384048" cy="1752600"/>
            </a:xfrm>
            <a:prstGeom prst="rightBrac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640980" y="3985894"/>
                  <a:ext cx="1626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First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 balls</a:t>
                  </a: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980" y="3985894"/>
                  <a:ext cx="162679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996" t="-8333" r="-63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451194" y="5867400"/>
                <a:ext cx="694549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|</m:t>
                    </m:r>
                    <m:r>
                      <a:rPr lang="en-US" b="1" i="0" smtClean="0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′]</m:t>
                    </m:r>
                    <m:r>
                      <a:rPr lang="en-US" b="0" i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 = </a:t>
                </a:r>
                <a:r>
                  <a:rPr lang="en-US" b="1" dirty="0">
                    <a:solidFill>
                      <a:srgbClr val="C00000"/>
                    </a:solidFill>
                  </a:rPr>
                  <a:t>?          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194" y="5867400"/>
                <a:ext cx="694549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4615" b="-1846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6A56D6-7724-080A-74A3-6D043B4EA74F}"/>
              </a:ext>
            </a:extLst>
          </p:cNvPr>
          <p:cNvCxnSpPr/>
          <p:nvPr/>
        </p:nvCxnSpPr>
        <p:spPr>
          <a:xfrm>
            <a:off x="7315200" y="2743200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8B6AE5-92ED-5FB9-7424-606CBCECD9A9}"/>
                  </a:ext>
                </a:extLst>
              </p:cNvPr>
              <p:cNvSpPr txBox="1"/>
              <p:nvPr/>
            </p:nvSpPr>
            <p:spPr>
              <a:xfrm>
                <a:off x="7219807" y="4306824"/>
                <a:ext cx="1277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First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balls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8B6AE5-92ED-5FB9-7424-606CBCECD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807" y="4306824"/>
                <a:ext cx="1277337" cy="369332"/>
              </a:xfrm>
              <a:prstGeom prst="rect">
                <a:avLst/>
              </a:prstGeom>
              <a:blipFill>
                <a:blip r:embed="rId6"/>
                <a:stretch>
                  <a:fillRect l="-3810" t="-10000" r="-3810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44E09F0-30B4-55B2-32C0-A399F739F0A5}"/>
              </a:ext>
            </a:extLst>
          </p:cNvPr>
          <p:cNvSpPr txBox="1"/>
          <p:nvPr/>
        </p:nvSpPr>
        <p:spPr>
          <a:xfrm>
            <a:off x="3124200" y="6368533"/>
            <a:ext cx="333867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/>
              <a:t>: Proceed from here ...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0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uiExpand="1"/>
      <p:bldP spid="8" grpId="0" uiExpand="1"/>
      <p:bldP spid="50" grpId="0" uiExpand="1" animBg="1"/>
      <p:bldP spid="51" grpId="0" uiExpand="1" animBg="1"/>
      <p:bldP spid="46" grpId="0"/>
      <p:bldP spid="49" grpId="0" animBg="1"/>
      <p:bldP spid="19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Estimating size </a:t>
            </a:r>
            <a:r>
              <a:rPr lang="en-US" sz="3600" b="1" dirty="0"/>
              <a:t>of </a:t>
            </a:r>
            <a:r>
              <a:rPr lang="en-US" sz="3600" b="1" dirty="0">
                <a:solidFill>
                  <a:srgbClr val="0070C0"/>
                </a:solidFill>
              </a:rPr>
              <a:t>Transitive Closure </a:t>
            </a:r>
            <a:r>
              <a:rPr lang="en-US" sz="3600" b="1" dirty="0"/>
              <a:t>of </a:t>
            </a:r>
            <a:br>
              <a:rPr lang="en-US" sz="3600" b="1" dirty="0"/>
            </a:br>
            <a:r>
              <a:rPr lang="en-US" sz="3600" b="1" dirty="0"/>
              <a:t>a Directed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Problem: 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 directed 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vertices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edges,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Randomized Monte Carlo Algorithm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 and every vertex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computes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such that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   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   </m:t>
                    </m:r>
                    <m:acc>
                      <m:accPr>
                        <m:chr m:val="̂"/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</m:e>
                    </m:acc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  </m:t>
                    </m:r>
                    <m:r>
                      <a:rPr lang="en-US" sz="2000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  (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457200" indent="-457200">
                  <a:buAutoNum type="arabicPeriod" startAt="2"/>
                </a:pPr>
                <a:r>
                  <a:rPr lang="en-US" sz="2000" b="1" dirty="0"/>
                  <a:t>Error Probability  </a:t>
                </a:r>
                <a:r>
                  <a:rPr lang="en-US" sz="2000" dirty="0"/>
                  <a:t>&lt;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2000" dirty="0"/>
                  <a:t>  for any constant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b="0" dirty="0">
                  <a:solidFill>
                    <a:srgbClr val="0070C0"/>
                  </a:solidFill>
                </a:endParaRPr>
              </a:p>
              <a:p>
                <a:pPr marL="457200" indent="-457200">
                  <a:buAutoNum type="arabicPeriod" startAt="2"/>
                </a:pPr>
                <a:r>
                  <a:rPr lang="en-US" sz="2000" b="1" i="1" dirty="0"/>
                  <a:t>Time complexity: O</a:t>
                </a:r>
                <a:r>
                  <a:rPr lang="en-US" sz="2000" dirty="0"/>
                  <a:t>((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)  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38400" y="3810000"/>
            <a:ext cx="2590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3810000"/>
            <a:ext cx="2667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05400" y="4152538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19400" y="4953000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25413B-443E-75BF-8BD2-081DC8671D41}"/>
              </a:ext>
            </a:extLst>
          </p:cNvPr>
          <p:cNvSpPr/>
          <p:nvPr/>
        </p:nvSpPr>
        <p:spPr>
          <a:xfrm>
            <a:off x="1600200" y="4143115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8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  <p:bldP spid="9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F51EC-D4B5-FEC4-15D4-6D9AC4CE2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F68C-B2C3-8E2A-C70C-A77E55714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6003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/>
              <a:t>problem having 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3200" dirty="0">
                <a:solidFill>
                  <a:srgbClr val="0070C0"/>
                </a:solidFill>
              </a:rPr>
              <a:t>Deterministic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2D4C5-FFCD-6A39-8D46-8720A3604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MIN-Label</a:t>
            </a:r>
            <a:r>
              <a:rPr lang="en-US" sz="3200" b="1" dirty="0">
                <a:solidFill>
                  <a:srgbClr val="7030A0"/>
                </a:solidFill>
              </a:rPr>
              <a:t> Problem</a:t>
            </a:r>
            <a:endParaRPr lang="en-US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200" dirty="0"/>
                  <a:t>Given a directed graph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/>
                      </a:rPr>
                      <m:t>𝑮</m:t>
                    </m:r>
                    <m:r>
                      <a:rPr lang="en-US" sz="2200" i="1">
                        <a:latin typeface="Cambria Math"/>
                      </a:rPr>
                      <m:t>=(</m:t>
                    </m:r>
                    <m:r>
                      <a:rPr lang="en-US" sz="2200" b="1" i="1">
                        <a:latin typeface="Cambria Math"/>
                      </a:rPr>
                      <m:t>𝑽</m:t>
                    </m:r>
                    <m:r>
                      <a:rPr lang="en-US" sz="2200" i="1">
                        <a:latin typeface="Cambria Math"/>
                      </a:rPr>
                      <m:t>,</m:t>
                    </m:r>
                    <m:r>
                      <a:rPr lang="en-US" sz="2200" b="1" i="1">
                        <a:latin typeface="Cambria Math"/>
                      </a:rPr>
                      <m:t>𝑬</m:t>
                    </m:r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/>
                  <a:t> on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200" dirty="0"/>
                  <a:t> vertices and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200" dirty="0"/>
                  <a:t> edges, </a:t>
                </a:r>
              </a:p>
              <a:p>
                <a:pPr marL="0" indent="0">
                  <a:buNone/>
                </a:pPr>
                <a:r>
                  <a:rPr lang="en-US" sz="2200" dirty="0"/>
                  <a:t>where each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200" b="1" i="1">
                        <a:latin typeface="Cambria Math"/>
                      </a:rPr>
                      <m:t>𝑽</m:t>
                    </m:r>
                    <m:r>
                      <a:rPr lang="en-US" sz="22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stores a real number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𝑳</m:t>
                    </m:r>
                    <m:d>
                      <m:d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/>
                  <a:t> , </a:t>
                </a:r>
              </a:p>
              <a:p>
                <a:pPr marL="0" indent="0">
                  <a:buNone/>
                </a:pPr>
                <a:r>
                  <a:rPr lang="en-US" sz="2200" b="0" dirty="0">
                    <a:solidFill>
                      <a:srgbClr val="C00000"/>
                    </a:solidFill>
                    <a:ea typeface="Cambria Math"/>
                  </a:rPr>
                  <a:t>      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C00000"/>
                    </a:solidFill>
                    <a:ea typeface="Cambria Math"/>
                  </a:rPr>
                  <a:t>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minL</m:t>
                    </m:r>
                    <m:d>
                      <m:d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200" dirty="0"/>
                  <a:t>  ?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b="1" dirty="0">
                    <a:solidFill>
                      <a:srgbClr val="C00000"/>
                    </a:solidFill>
                  </a:rPr>
                  <a:t>Problem:  </a:t>
                </a:r>
                <a:r>
                  <a:rPr lang="en-US" sz="2200" dirty="0"/>
                  <a:t>Given a directed graph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/>
                      </a:rPr>
                      <m:t>𝑮</m:t>
                    </m:r>
                    <m:r>
                      <a:rPr lang="en-US" sz="2200" i="1">
                        <a:latin typeface="Cambria Math"/>
                      </a:rPr>
                      <m:t>=(</m:t>
                    </m:r>
                    <m:r>
                      <a:rPr lang="en-US" sz="2200" b="1" i="1">
                        <a:latin typeface="Cambria Math"/>
                      </a:rPr>
                      <m:t>𝑽</m:t>
                    </m:r>
                    <m:r>
                      <a:rPr lang="en-US" sz="2200" i="1">
                        <a:latin typeface="Cambria Math"/>
                      </a:rPr>
                      <m:t>,</m:t>
                    </m:r>
                    <m:r>
                      <a:rPr lang="en-US" sz="2200" b="1" i="1">
                        <a:latin typeface="Cambria Math"/>
                      </a:rPr>
                      <m:t>𝑬</m:t>
                    </m:r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/>
                  <a:t> on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200" dirty="0"/>
                  <a:t> vertices and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200" dirty="0"/>
                  <a:t> edges, </a:t>
                </a:r>
              </a:p>
              <a:p>
                <a:pPr marL="0" indent="0">
                  <a:buNone/>
                </a:pPr>
                <a:r>
                  <a:rPr lang="en-US" sz="2200" dirty="0"/>
                  <a:t>and array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𝑳</m:t>
                    </m:r>
                  </m:oMath>
                </a14:m>
                <a:r>
                  <a:rPr lang="en-US" sz="2200" dirty="0"/>
                  <a:t>[], </a:t>
                </a:r>
              </a:p>
              <a:p>
                <a:pPr marL="0" indent="0">
                  <a:buNone/>
                </a:pPr>
                <a:r>
                  <a:rPr lang="en-US" sz="2200" dirty="0"/>
                  <a:t>compute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minL</m:t>
                    </m:r>
                    <m:d>
                      <m:d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/>
                  <a:t> for each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2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 algn="ctr">
                  <a:buNone/>
                </a:pPr>
                <a:r>
                  <a:rPr lang="en-US" sz="2200" b="1" dirty="0"/>
                  <a:t>Time complexity: </a:t>
                </a:r>
                <a:r>
                  <a:rPr lang="en-US" sz="2200" b="1" i="1" dirty="0"/>
                  <a:t>O</a:t>
                </a:r>
                <a:r>
                  <a:rPr lang="en-US" sz="2200" dirty="0"/>
                  <a:t>(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200" dirty="0"/>
                  <a:t>)</a:t>
                </a:r>
              </a:p>
              <a:p>
                <a:pPr marL="0" indent="0" algn="ctr">
                  <a:buNone/>
                </a:pPr>
                <a:endParaRPr lang="en-US" sz="2200" dirty="0"/>
              </a:p>
              <a:p>
                <a:pPr marL="0" indent="0" algn="ctr">
                  <a:buNone/>
                </a:pPr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8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7200" y="2724090"/>
                <a:ext cx="3995388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  <a:ea typeface="Cambria Math"/>
                        </a:rPr>
                        <m:t>𝒎𝒊𝒏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2000" b="1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1" i="0" smtClean="0">
                          <a:latin typeface="Cambria Math"/>
                          <a:ea typeface="Cambria Math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2000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1" i="0" smtClean="0">
                          <a:latin typeface="Cambria Math"/>
                          <a:ea typeface="Cambria Math"/>
                        </a:rPr>
                        <m:t>reachable</m:t>
                      </m:r>
                      <m:r>
                        <m:rPr>
                          <m:nor/>
                        </m:rPr>
                        <a:rPr lang="en-US" sz="2000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1" i="0" smtClean="0">
                          <a:latin typeface="Cambria Math"/>
                          <a:ea typeface="Cambria Math"/>
                        </a:rPr>
                        <m:t>from</m:t>
                      </m:r>
                      <m:r>
                        <m:rPr>
                          <m:nor/>
                        </m:rPr>
                        <a:rPr lang="en-US" sz="2000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sz="2000" b="1" i="1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724090"/>
                <a:ext cx="3995388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514600" y="19812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16002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05400" y="4953000"/>
                <a:ext cx="1416991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𝑶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r>
                        <m:rPr>
                          <m:nor/>
                        </m:rPr>
                        <a:rPr lang="en-US" sz="2000" b="1" i="0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000" b="1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953000"/>
                <a:ext cx="1416991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7692" r="-6466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24585" y="5674975"/>
            <a:ext cx="67837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following two slides present two algorithms for this problem. </a:t>
            </a:r>
          </a:p>
          <a:p>
            <a:pPr algn="ctr"/>
            <a:r>
              <a:rPr lang="en-US" dirty="0"/>
              <a:t>But, first make attempt on your own before studying these algorithms.</a:t>
            </a:r>
          </a:p>
        </p:txBody>
      </p:sp>
    </p:spTree>
    <p:extLst>
      <p:ext uri="{BB962C8B-B14F-4D97-AF65-F5344CB8AC3E}">
        <p14:creationId xmlns:p14="http://schemas.microsoft.com/office/powerpoint/2010/main" val="4091864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4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501D2-CEDA-76B4-8ED5-670CEB8D2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45F3-8DBF-2DBE-F45C-C446168D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Consider the vertex of the least 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79FF-3A6A-2DEE-4FD6-9839F1936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910011-C45D-BBCB-EB07-FDBA7F8F6025}"/>
              </a:ext>
            </a:extLst>
          </p:cNvPr>
          <p:cNvSpPr/>
          <p:nvPr/>
        </p:nvSpPr>
        <p:spPr>
          <a:xfrm>
            <a:off x="2057400" y="28956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2F7F65-F25E-7CEC-C034-DB09B57A00DD}"/>
              </a:ext>
            </a:extLst>
          </p:cNvPr>
          <p:cNvCxnSpPr>
            <a:stCxn id="9" idx="2"/>
            <a:endCxn id="4" idx="7"/>
          </p:cNvCxnSpPr>
          <p:nvPr/>
        </p:nvCxnSpPr>
        <p:spPr>
          <a:xfrm flipH="1">
            <a:off x="2303223" y="2658600"/>
            <a:ext cx="516177" cy="2791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9DBAD22-AE07-DF86-EB36-E9389B6868D8}"/>
              </a:ext>
            </a:extLst>
          </p:cNvPr>
          <p:cNvSpPr/>
          <p:nvPr/>
        </p:nvSpPr>
        <p:spPr>
          <a:xfrm>
            <a:off x="2819400" y="25146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F6EAD5-7D92-307D-D8AF-8E1FBF3461BC}"/>
              </a:ext>
            </a:extLst>
          </p:cNvPr>
          <p:cNvSpPr/>
          <p:nvPr/>
        </p:nvSpPr>
        <p:spPr>
          <a:xfrm>
            <a:off x="3962400" y="23622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26DF44-B240-2099-CA6A-D08F4EECD7E6}"/>
              </a:ext>
            </a:extLst>
          </p:cNvPr>
          <p:cNvSpPr/>
          <p:nvPr/>
        </p:nvSpPr>
        <p:spPr>
          <a:xfrm>
            <a:off x="3048000" y="38862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1683E1-5627-CFF1-56E5-6D225E486495}"/>
              </a:ext>
            </a:extLst>
          </p:cNvPr>
          <p:cNvSpPr/>
          <p:nvPr/>
        </p:nvSpPr>
        <p:spPr>
          <a:xfrm>
            <a:off x="2819400" y="32004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D038EB-4AD0-A3F2-7E61-5E608389CDD3}"/>
              </a:ext>
            </a:extLst>
          </p:cNvPr>
          <p:cNvSpPr/>
          <p:nvPr/>
        </p:nvSpPr>
        <p:spPr>
          <a:xfrm>
            <a:off x="1981200" y="38862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C332CD-EBE4-301F-C3F6-381769D5A904}"/>
              </a:ext>
            </a:extLst>
          </p:cNvPr>
          <p:cNvSpPr/>
          <p:nvPr/>
        </p:nvSpPr>
        <p:spPr>
          <a:xfrm>
            <a:off x="3581400" y="30480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09D43D-7C95-8A60-5A7A-C8B60B20F950}"/>
              </a:ext>
            </a:extLst>
          </p:cNvPr>
          <p:cNvSpPr/>
          <p:nvPr/>
        </p:nvSpPr>
        <p:spPr>
          <a:xfrm>
            <a:off x="4495800" y="29718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495D43-EB27-11EE-247B-B40D83728DA2}"/>
              </a:ext>
            </a:extLst>
          </p:cNvPr>
          <p:cNvSpPr/>
          <p:nvPr/>
        </p:nvSpPr>
        <p:spPr>
          <a:xfrm>
            <a:off x="4343400" y="38100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B8B644D-F53D-4B51-0279-712205FFA27E}"/>
              </a:ext>
            </a:extLst>
          </p:cNvPr>
          <p:cNvSpPr/>
          <p:nvPr/>
        </p:nvSpPr>
        <p:spPr>
          <a:xfrm>
            <a:off x="6019800" y="37338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8200EC-1E30-9E78-2F58-3A6F5923CDD0}"/>
              </a:ext>
            </a:extLst>
          </p:cNvPr>
          <p:cNvSpPr/>
          <p:nvPr/>
        </p:nvSpPr>
        <p:spPr>
          <a:xfrm>
            <a:off x="6019800" y="28956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F391206-0855-DD76-A0F9-7CE1CB5BB7D6}"/>
              </a:ext>
            </a:extLst>
          </p:cNvPr>
          <p:cNvSpPr/>
          <p:nvPr/>
        </p:nvSpPr>
        <p:spPr>
          <a:xfrm>
            <a:off x="5257800" y="25146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FF6E886-99CD-7352-4639-9AD1B1ED39E9}"/>
              </a:ext>
            </a:extLst>
          </p:cNvPr>
          <p:cNvSpPr/>
          <p:nvPr/>
        </p:nvSpPr>
        <p:spPr>
          <a:xfrm>
            <a:off x="5257800" y="34290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54EADD-DC6C-036A-67C0-0CD3CA843800}"/>
              </a:ext>
            </a:extLst>
          </p:cNvPr>
          <p:cNvSpPr/>
          <p:nvPr/>
        </p:nvSpPr>
        <p:spPr>
          <a:xfrm>
            <a:off x="3200400" y="47244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A3AB6A8-B017-B92E-A7DA-D90C68FD022F}"/>
              </a:ext>
            </a:extLst>
          </p:cNvPr>
          <p:cNvSpPr/>
          <p:nvPr/>
        </p:nvSpPr>
        <p:spPr>
          <a:xfrm>
            <a:off x="4876800" y="47244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EC65C52-15BE-A571-AFCD-F777769CC837}"/>
              </a:ext>
            </a:extLst>
          </p:cNvPr>
          <p:cNvSpPr/>
          <p:nvPr/>
        </p:nvSpPr>
        <p:spPr>
          <a:xfrm>
            <a:off x="4114800" y="54864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3F481C-D86D-3A17-A507-5B3DEEBBABE4}"/>
              </a:ext>
            </a:extLst>
          </p:cNvPr>
          <p:cNvCxnSpPr>
            <a:stCxn id="11" idx="2"/>
            <a:endCxn id="9" idx="6"/>
          </p:cNvCxnSpPr>
          <p:nvPr/>
        </p:nvCxnSpPr>
        <p:spPr>
          <a:xfrm flipH="1">
            <a:off x="3107400" y="2506200"/>
            <a:ext cx="8550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4B0F26-1043-2462-E892-494C111F2201}"/>
              </a:ext>
            </a:extLst>
          </p:cNvPr>
          <p:cNvCxnSpPr>
            <a:stCxn id="20" idx="2"/>
            <a:endCxn id="16" idx="7"/>
          </p:cNvCxnSpPr>
          <p:nvPr/>
        </p:nvCxnSpPr>
        <p:spPr>
          <a:xfrm flipH="1">
            <a:off x="4741623" y="2658600"/>
            <a:ext cx="516177" cy="3553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A3CC17-B8D0-B8A4-463C-B9FD9DA22554}"/>
              </a:ext>
            </a:extLst>
          </p:cNvPr>
          <p:cNvCxnSpPr>
            <a:stCxn id="20" idx="5"/>
            <a:endCxn id="19" idx="2"/>
          </p:cNvCxnSpPr>
          <p:nvPr/>
        </p:nvCxnSpPr>
        <p:spPr>
          <a:xfrm>
            <a:off x="5503623" y="2760423"/>
            <a:ext cx="516177" cy="27917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F93D34-CC21-C5DD-2F1F-12700045140E}"/>
              </a:ext>
            </a:extLst>
          </p:cNvPr>
          <p:cNvCxnSpPr>
            <a:stCxn id="19" idx="3"/>
            <a:endCxn id="21" idx="7"/>
          </p:cNvCxnSpPr>
          <p:nvPr/>
        </p:nvCxnSpPr>
        <p:spPr>
          <a:xfrm flipH="1">
            <a:off x="5503623" y="3141423"/>
            <a:ext cx="558354" cy="32975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111FBF-F742-CE77-C4FC-D6B30DE32D96}"/>
              </a:ext>
            </a:extLst>
          </p:cNvPr>
          <p:cNvCxnSpPr>
            <a:stCxn id="20" idx="2"/>
            <a:endCxn id="11" idx="6"/>
          </p:cNvCxnSpPr>
          <p:nvPr/>
        </p:nvCxnSpPr>
        <p:spPr>
          <a:xfrm flipH="1" flipV="1">
            <a:off x="4250400" y="2506200"/>
            <a:ext cx="10074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CA0511D-72A1-2EC0-2B94-92A23C755F5B}"/>
              </a:ext>
            </a:extLst>
          </p:cNvPr>
          <p:cNvCxnSpPr>
            <a:stCxn id="21" idx="1"/>
            <a:endCxn id="16" idx="5"/>
          </p:cNvCxnSpPr>
          <p:nvPr/>
        </p:nvCxnSpPr>
        <p:spPr>
          <a:xfrm flipH="1" flipV="1">
            <a:off x="4741623" y="3217623"/>
            <a:ext cx="558354" cy="2535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823769-256E-A1BB-57C0-3298CEB342E8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3869400" y="3115800"/>
            <a:ext cx="6264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C5BD3C-1DCD-C321-9C41-0CA5FC53EF08}"/>
              </a:ext>
            </a:extLst>
          </p:cNvPr>
          <p:cNvCxnSpPr>
            <a:stCxn id="11" idx="4"/>
            <a:endCxn id="15" idx="7"/>
          </p:cNvCxnSpPr>
          <p:nvPr/>
        </p:nvCxnSpPr>
        <p:spPr>
          <a:xfrm flipH="1">
            <a:off x="3827223" y="2650200"/>
            <a:ext cx="279177" cy="4399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0FCA818-82C6-EC4B-8375-22E204EF641B}"/>
              </a:ext>
            </a:extLst>
          </p:cNvPr>
          <p:cNvCxnSpPr>
            <a:stCxn id="9" idx="5"/>
            <a:endCxn id="13" idx="0"/>
          </p:cNvCxnSpPr>
          <p:nvPr/>
        </p:nvCxnSpPr>
        <p:spPr>
          <a:xfrm flipH="1">
            <a:off x="2963400" y="2760423"/>
            <a:ext cx="101823" cy="4399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804C10D-1E7E-09B4-0F7E-813ED7454680}"/>
              </a:ext>
            </a:extLst>
          </p:cNvPr>
          <p:cNvCxnSpPr>
            <a:cxnSpLocks/>
            <a:stCxn id="15" idx="1"/>
            <a:endCxn id="9" idx="5"/>
          </p:cNvCxnSpPr>
          <p:nvPr/>
        </p:nvCxnSpPr>
        <p:spPr>
          <a:xfrm flipH="1" flipV="1">
            <a:off x="3065223" y="2760423"/>
            <a:ext cx="558354" cy="3297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D1715DC-7A82-B822-2433-72B5FFD0B6A9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 flipH="1">
            <a:off x="4487400" y="3259800"/>
            <a:ext cx="152400" cy="5502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8ABE019-D719-4ECE-75AF-DCB884691CEF}"/>
              </a:ext>
            </a:extLst>
          </p:cNvPr>
          <p:cNvCxnSpPr>
            <a:stCxn id="23" idx="7"/>
            <a:endCxn id="18" idx="4"/>
          </p:cNvCxnSpPr>
          <p:nvPr/>
        </p:nvCxnSpPr>
        <p:spPr>
          <a:xfrm flipV="1">
            <a:off x="5122623" y="4021800"/>
            <a:ext cx="1041177" cy="7447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168CEAF-C78E-A17E-C8A8-D800045E6B88}"/>
              </a:ext>
            </a:extLst>
          </p:cNvPr>
          <p:cNvCxnSpPr>
            <a:stCxn id="17" idx="5"/>
            <a:endCxn id="23" idx="0"/>
          </p:cNvCxnSpPr>
          <p:nvPr/>
        </p:nvCxnSpPr>
        <p:spPr>
          <a:xfrm>
            <a:off x="4589223" y="4055823"/>
            <a:ext cx="431577" cy="6685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FC4883-A81F-C58F-E1D5-B1ED36D06B23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 flipV="1">
            <a:off x="4631400" y="3877800"/>
            <a:ext cx="13884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A6161AD-4CEC-DD61-3862-F95C3CEA7474}"/>
              </a:ext>
            </a:extLst>
          </p:cNvPr>
          <p:cNvCxnSpPr>
            <a:stCxn id="21" idx="5"/>
            <a:endCxn id="18" idx="1"/>
          </p:cNvCxnSpPr>
          <p:nvPr/>
        </p:nvCxnSpPr>
        <p:spPr>
          <a:xfrm>
            <a:off x="5503623" y="3674823"/>
            <a:ext cx="558354" cy="1011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F9DB9E2-DB89-0737-8ED0-029D18D6BFF5}"/>
              </a:ext>
            </a:extLst>
          </p:cNvPr>
          <p:cNvCxnSpPr>
            <a:cxnSpLocks/>
            <a:stCxn id="15" idx="4"/>
            <a:endCxn id="22" idx="7"/>
          </p:cNvCxnSpPr>
          <p:nvPr/>
        </p:nvCxnSpPr>
        <p:spPr>
          <a:xfrm flipH="1">
            <a:off x="3446223" y="3336000"/>
            <a:ext cx="279177" cy="143057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84E101C-5B32-C8CC-740D-B857FDCE041B}"/>
              </a:ext>
            </a:extLst>
          </p:cNvPr>
          <p:cNvCxnSpPr>
            <a:cxnSpLocks/>
            <a:stCxn id="17" idx="3"/>
            <a:endCxn id="22" idx="6"/>
          </p:cNvCxnSpPr>
          <p:nvPr/>
        </p:nvCxnSpPr>
        <p:spPr>
          <a:xfrm flipH="1">
            <a:off x="3488400" y="4055823"/>
            <a:ext cx="897177" cy="8125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AC3900B-466B-AE12-6004-D5835ED31A6A}"/>
              </a:ext>
            </a:extLst>
          </p:cNvPr>
          <p:cNvCxnSpPr>
            <a:cxnSpLocks/>
            <a:stCxn id="23" idx="2"/>
            <a:endCxn id="22" idx="5"/>
          </p:cNvCxnSpPr>
          <p:nvPr/>
        </p:nvCxnSpPr>
        <p:spPr>
          <a:xfrm flipH="1">
            <a:off x="3446223" y="4868400"/>
            <a:ext cx="1430577" cy="1018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67C952F-D6EF-EAB5-E2FC-352E397BD3BD}"/>
              </a:ext>
            </a:extLst>
          </p:cNvPr>
          <p:cNvCxnSpPr>
            <a:cxnSpLocks/>
            <a:endCxn id="25" idx="7"/>
          </p:cNvCxnSpPr>
          <p:nvPr/>
        </p:nvCxnSpPr>
        <p:spPr>
          <a:xfrm flipH="1">
            <a:off x="4360623" y="4693945"/>
            <a:ext cx="1585341" cy="8346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6D370BD-76FB-72B7-98ED-C20764DE9D7C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6047787" y="4021800"/>
            <a:ext cx="116013" cy="4263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06DE1AF-58B7-D9B0-581B-9DFAD67567A0}"/>
              </a:ext>
            </a:extLst>
          </p:cNvPr>
          <p:cNvCxnSpPr>
            <a:stCxn id="23" idx="4"/>
            <a:endCxn id="25" idx="7"/>
          </p:cNvCxnSpPr>
          <p:nvPr/>
        </p:nvCxnSpPr>
        <p:spPr>
          <a:xfrm flipH="1">
            <a:off x="4360623" y="5012400"/>
            <a:ext cx="660177" cy="5161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D888DC5-AC7E-028C-929D-9D3F812C02FC}"/>
              </a:ext>
            </a:extLst>
          </p:cNvPr>
          <p:cNvCxnSpPr>
            <a:stCxn id="22" idx="5"/>
            <a:endCxn id="25" idx="1"/>
          </p:cNvCxnSpPr>
          <p:nvPr/>
        </p:nvCxnSpPr>
        <p:spPr>
          <a:xfrm>
            <a:off x="3446223" y="4970223"/>
            <a:ext cx="710754" cy="5583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F840357-9215-7C4E-E9B2-4FD79D66134F}"/>
              </a:ext>
            </a:extLst>
          </p:cNvPr>
          <p:cNvCxnSpPr>
            <a:stCxn id="14" idx="6"/>
            <a:endCxn id="12" idx="2"/>
          </p:cNvCxnSpPr>
          <p:nvPr/>
        </p:nvCxnSpPr>
        <p:spPr>
          <a:xfrm>
            <a:off x="2269200" y="4030200"/>
            <a:ext cx="778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BA04769-62C8-EABF-8B41-FB728DE79BF8}"/>
              </a:ext>
            </a:extLst>
          </p:cNvPr>
          <p:cNvCxnSpPr>
            <a:stCxn id="4" idx="5"/>
            <a:endCxn id="13" idx="2"/>
          </p:cNvCxnSpPr>
          <p:nvPr/>
        </p:nvCxnSpPr>
        <p:spPr>
          <a:xfrm>
            <a:off x="2303223" y="3141423"/>
            <a:ext cx="516177" cy="2029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FB45977-5D04-B158-8198-20A50B2E3FB8}"/>
              </a:ext>
            </a:extLst>
          </p:cNvPr>
          <p:cNvCxnSpPr>
            <a:stCxn id="4" idx="4"/>
            <a:endCxn id="14" idx="0"/>
          </p:cNvCxnSpPr>
          <p:nvPr/>
        </p:nvCxnSpPr>
        <p:spPr>
          <a:xfrm flipH="1">
            <a:off x="2125200" y="3183600"/>
            <a:ext cx="76200" cy="702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C67AA51-3EE5-EF76-5939-87BC98E4C689}"/>
              </a:ext>
            </a:extLst>
          </p:cNvPr>
          <p:cNvCxnSpPr>
            <a:stCxn id="13" idx="5"/>
            <a:endCxn id="12" idx="1"/>
          </p:cNvCxnSpPr>
          <p:nvPr/>
        </p:nvCxnSpPr>
        <p:spPr>
          <a:xfrm>
            <a:off x="3065223" y="3446223"/>
            <a:ext cx="24954" cy="4821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6D2C4C7-4EA0-98DD-CF28-4D9D100236C8}"/>
              </a:ext>
            </a:extLst>
          </p:cNvPr>
          <p:cNvCxnSpPr>
            <a:stCxn id="13" idx="6"/>
            <a:endCxn id="17" idx="2"/>
          </p:cNvCxnSpPr>
          <p:nvPr/>
        </p:nvCxnSpPr>
        <p:spPr>
          <a:xfrm>
            <a:off x="3107400" y="3344400"/>
            <a:ext cx="1236000" cy="6096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D605C33-2B20-C109-DDE7-A07D066D9928}"/>
              </a:ext>
            </a:extLst>
          </p:cNvPr>
          <p:cNvCxnSpPr>
            <a:stCxn id="12" idx="5"/>
            <a:endCxn id="22" idx="1"/>
          </p:cNvCxnSpPr>
          <p:nvPr/>
        </p:nvCxnSpPr>
        <p:spPr>
          <a:xfrm flipH="1">
            <a:off x="3242577" y="4132023"/>
            <a:ext cx="51246" cy="63455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E5D2565-A313-9540-A335-56586BC78B6E}"/>
              </a:ext>
            </a:extLst>
          </p:cNvPr>
          <p:cNvCxnSpPr>
            <a:stCxn id="17" idx="4"/>
            <a:endCxn id="25" idx="0"/>
          </p:cNvCxnSpPr>
          <p:nvPr/>
        </p:nvCxnSpPr>
        <p:spPr>
          <a:xfrm flipH="1">
            <a:off x="4258800" y="4098000"/>
            <a:ext cx="228600" cy="1388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239B38A-87D7-01D7-931D-EBF66EA186AC}"/>
              </a:ext>
            </a:extLst>
          </p:cNvPr>
          <p:cNvCxnSpPr>
            <a:stCxn id="14" idx="5"/>
            <a:endCxn id="22" idx="2"/>
          </p:cNvCxnSpPr>
          <p:nvPr/>
        </p:nvCxnSpPr>
        <p:spPr>
          <a:xfrm>
            <a:off x="2227023" y="4132023"/>
            <a:ext cx="973377" cy="73637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56DB690-07CA-6F32-7A00-EEA718888E6D}"/>
              </a:ext>
            </a:extLst>
          </p:cNvPr>
          <p:cNvGrpSpPr/>
          <p:nvPr/>
        </p:nvGrpSpPr>
        <p:grpSpPr>
          <a:xfrm>
            <a:off x="6163800" y="3065571"/>
            <a:ext cx="700955" cy="1583400"/>
            <a:chOff x="6028200" y="3015343"/>
            <a:chExt cx="700955" cy="1583400"/>
          </a:xfrm>
        </p:grpSpPr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706F7929-2068-2955-8BB5-89D6D5909714}"/>
                </a:ext>
              </a:extLst>
            </p:cNvPr>
            <p:cNvSpPr/>
            <p:nvPr/>
          </p:nvSpPr>
          <p:spPr>
            <a:xfrm>
              <a:off x="6096000" y="3015343"/>
              <a:ext cx="633155" cy="1556657"/>
            </a:xfrm>
            <a:custGeom>
              <a:avLst/>
              <a:gdLst>
                <a:gd name="connsiteX0" fmla="*/ 65314 w 633155"/>
                <a:gd name="connsiteY0" fmla="*/ 0 h 1556657"/>
                <a:gd name="connsiteX1" fmla="*/ 478971 w 633155"/>
                <a:gd name="connsiteY1" fmla="*/ 359228 h 1556657"/>
                <a:gd name="connsiteX2" fmla="*/ 631371 w 633155"/>
                <a:gd name="connsiteY2" fmla="*/ 772886 h 1556657"/>
                <a:gd name="connsiteX3" fmla="*/ 522514 w 633155"/>
                <a:gd name="connsiteY3" fmla="*/ 1240971 h 1556657"/>
                <a:gd name="connsiteX4" fmla="*/ 0 w 633155"/>
                <a:gd name="connsiteY4" fmla="*/ 1556657 h 15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155" h="1556657">
                  <a:moveTo>
                    <a:pt x="65314" y="0"/>
                  </a:moveTo>
                  <a:cubicBezTo>
                    <a:pt x="224971" y="115207"/>
                    <a:pt x="384628" y="230414"/>
                    <a:pt x="478971" y="359228"/>
                  </a:cubicBezTo>
                  <a:cubicBezTo>
                    <a:pt x="573314" y="488042"/>
                    <a:pt x="624114" y="625929"/>
                    <a:pt x="631371" y="772886"/>
                  </a:cubicBezTo>
                  <a:cubicBezTo>
                    <a:pt x="638628" y="919843"/>
                    <a:pt x="627742" y="1110343"/>
                    <a:pt x="522514" y="1240971"/>
                  </a:cubicBezTo>
                  <a:cubicBezTo>
                    <a:pt x="417286" y="1371599"/>
                    <a:pt x="208643" y="1464128"/>
                    <a:pt x="0" y="1556657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960D079-890C-1219-43C2-1EDCED0429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8200" y="4530943"/>
              <a:ext cx="144000" cy="67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FCF1D5A-2186-50CA-82D5-DD15A09A05B5}"/>
              </a:ext>
            </a:extLst>
          </p:cNvPr>
          <p:cNvCxnSpPr>
            <a:cxnSpLocks/>
            <a:stCxn id="13" idx="4"/>
            <a:endCxn id="14" idx="7"/>
          </p:cNvCxnSpPr>
          <p:nvPr/>
        </p:nvCxnSpPr>
        <p:spPr>
          <a:xfrm flipH="1">
            <a:off x="2227023" y="3488400"/>
            <a:ext cx="736377" cy="4399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124F3D-7649-1053-F7E2-F53F206DA311}"/>
                  </a:ext>
                </a:extLst>
              </p:cNvPr>
              <p:cNvSpPr txBox="1"/>
              <p:nvPr/>
            </p:nvSpPr>
            <p:spPr>
              <a:xfrm>
                <a:off x="5947225" y="469603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124F3D-7649-1053-F7E2-F53F206D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225" y="4696038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0760A22A-421B-0A23-9715-063AF9014FF6}"/>
              </a:ext>
            </a:extLst>
          </p:cNvPr>
          <p:cNvSpPr/>
          <p:nvPr/>
        </p:nvSpPr>
        <p:spPr>
          <a:xfrm>
            <a:off x="5903787" y="4448122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B12F1E-AA6E-B386-1634-5D3B14FFFE7B}"/>
                  </a:ext>
                </a:extLst>
              </p:cNvPr>
              <p:cNvSpPr txBox="1"/>
              <p:nvPr/>
            </p:nvSpPr>
            <p:spPr>
              <a:xfrm>
                <a:off x="5773075" y="4407456"/>
                <a:ext cx="542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7.6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B12F1E-AA6E-B386-1634-5D3B14FFF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075" y="4407456"/>
                <a:ext cx="5421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D4BE4160-C73A-A111-64AC-4C835949D0C2}"/>
              </a:ext>
            </a:extLst>
          </p:cNvPr>
          <p:cNvSpPr/>
          <p:nvPr/>
        </p:nvSpPr>
        <p:spPr>
          <a:xfrm>
            <a:off x="5782800" y="4325828"/>
            <a:ext cx="516513" cy="50004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550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43" grpId="0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BBFB5-8AD3-12DE-27D4-78CDAA73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24E9-3696-9303-FE42-199D6570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Consider the vertex of the least 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2684-E4B0-8B5F-FDCF-D5EDBB30A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For each of these vertices, their </a:t>
            </a:r>
            <a:r>
              <a:rPr lang="en-US" sz="2000" b="1" dirty="0" err="1">
                <a:solidFill>
                  <a:srgbClr val="FF0000"/>
                </a:solidFill>
              </a:rPr>
              <a:t>minL</a:t>
            </a:r>
            <a:r>
              <a:rPr lang="en-US" sz="2000" dirty="0"/>
              <a:t> value is 7.6.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AA90B2-ABBA-B170-5E36-0F6266701ED9}"/>
              </a:ext>
            </a:extLst>
          </p:cNvPr>
          <p:cNvSpPr/>
          <p:nvPr/>
        </p:nvSpPr>
        <p:spPr>
          <a:xfrm>
            <a:off x="2057400" y="28956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CFCF05-02CD-74D3-C122-3FFA7B6685D8}"/>
              </a:ext>
            </a:extLst>
          </p:cNvPr>
          <p:cNvCxnSpPr>
            <a:stCxn id="9" idx="2"/>
            <a:endCxn id="4" idx="7"/>
          </p:cNvCxnSpPr>
          <p:nvPr/>
        </p:nvCxnSpPr>
        <p:spPr>
          <a:xfrm flipH="1">
            <a:off x="2303223" y="2658600"/>
            <a:ext cx="516177" cy="2791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30A161E-704A-BFB9-38DE-E53104543FC9}"/>
              </a:ext>
            </a:extLst>
          </p:cNvPr>
          <p:cNvSpPr/>
          <p:nvPr/>
        </p:nvSpPr>
        <p:spPr>
          <a:xfrm>
            <a:off x="2819400" y="25146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B3B280-591B-ECB8-16C0-ED6AAD063B90}"/>
              </a:ext>
            </a:extLst>
          </p:cNvPr>
          <p:cNvSpPr/>
          <p:nvPr/>
        </p:nvSpPr>
        <p:spPr>
          <a:xfrm>
            <a:off x="3962400" y="23622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6ADFC5-D316-76C3-C4E3-C64B58765BBB}"/>
              </a:ext>
            </a:extLst>
          </p:cNvPr>
          <p:cNvSpPr/>
          <p:nvPr/>
        </p:nvSpPr>
        <p:spPr>
          <a:xfrm>
            <a:off x="3048000" y="38862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BB7D83-6078-0BB6-756B-32F36DF04633}"/>
              </a:ext>
            </a:extLst>
          </p:cNvPr>
          <p:cNvSpPr/>
          <p:nvPr/>
        </p:nvSpPr>
        <p:spPr>
          <a:xfrm>
            <a:off x="2819400" y="32004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19843FA-1B26-F8C6-8341-5C0B5DA3AF1C}"/>
              </a:ext>
            </a:extLst>
          </p:cNvPr>
          <p:cNvSpPr/>
          <p:nvPr/>
        </p:nvSpPr>
        <p:spPr>
          <a:xfrm>
            <a:off x="1981200" y="38862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DED7E2-4D1A-082D-F733-4EF20AFF9FD8}"/>
              </a:ext>
            </a:extLst>
          </p:cNvPr>
          <p:cNvSpPr/>
          <p:nvPr/>
        </p:nvSpPr>
        <p:spPr>
          <a:xfrm>
            <a:off x="3581400" y="30480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108F933-42C6-D334-4A36-93D3B569A00B}"/>
              </a:ext>
            </a:extLst>
          </p:cNvPr>
          <p:cNvSpPr/>
          <p:nvPr/>
        </p:nvSpPr>
        <p:spPr>
          <a:xfrm>
            <a:off x="4495800" y="29718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DA4D46-6E5D-BF5D-67BE-F56712114CEE}"/>
              </a:ext>
            </a:extLst>
          </p:cNvPr>
          <p:cNvSpPr/>
          <p:nvPr/>
        </p:nvSpPr>
        <p:spPr>
          <a:xfrm>
            <a:off x="4343400" y="3810000"/>
            <a:ext cx="288000" cy="288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6483511-0506-0495-2EF5-5236DB54429A}"/>
              </a:ext>
            </a:extLst>
          </p:cNvPr>
          <p:cNvSpPr/>
          <p:nvPr/>
        </p:nvSpPr>
        <p:spPr>
          <a:xfrm>
            <a:off x="6019800" y="3733800"/>
            <a:ext cx="288000" cy="288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E14BE5-798B-AD3E-7032-7056CE0F4A8A}"/>
              </a:ext>
            </a:extLst>
          </p:cNvPr>
          <p:cNvSpPr/>
          <p:nvPr/>
        </p:nvSpPr>
        <p:spPr>
          <a:xfrm>
            <a:off x="6019800" y="2895600"/>
            <a:ext cx="288000" cy="288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84EEF2A-289E-8A15-4890-326477AD0A32}"/>
              </a:ext>
            </a:extLst>
          </p:cNvPr>
          <p:cNvSpPr/>
          <p:nvPr/>
        </p:nvSpPr>
        <p:spPr>
          <a:xfrm>
            <a:off x="5257800" y="251460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CD23E2-628B-36F4-6AA0-24D943FC0853}"/>
              </a:ext>
            </a:extLst>
          </p:cNvPr>
          <p:cNvSpPr/>
          <p:nvPr/>
        </p:nvSpPr>
        <p:spPr>
          <a:xfrm>
            <a:off x="5257800" y="3429000"/>
            <a:ext cx="288000" cy="288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F58BFE-5757-15F1-E2FC-5A4A80244898}"/>
              </a:ext>
            </a:extLst>
          </p:cNvPr>
          <p:cNvSpPr/>
          <p:nvPr/>
        </p:nvSpPr>
        <p:spPr>
          <a:xfrm>
            <a:off x="3200400" y="4724400"/>
            <a:ext cx="288000" cy="288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48456-7B2B-B6CF-3915-D4AF5A2C44EC}"/>
              </a:ext>
            </a:extLst>
          </p:cNvPr>
          <p:cNvSpPr/>
          <p:nvPr/>
        </p:nvSpPr>
        <p:spPr>
          <a:xfrm>
            <a:off x="4876800" y="4724400"/>
            <a:ext cx="288000" cy="288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B023BAB-796C-21CA-CF95-0D32BEC3B5E8}"/>
              </a:ext>
            </a:extLst>
          </p:cNvPr>
          <p:cNvSpPr/>
          <p:nvPr/>
        </p:nvSpPr>
        <p:spPr>
          <a:xfrm>
            <a:off x="4114800" y="5486400"/>
            <a:ext cx="288000" cy="288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FD8C86-1897-A7E1-9F4B-6AF8F4B70D77}"/>
              </a:ext>
            </a:extLst>
          </p:cNvPr>
          <p:cNvCxnSpPr>
            <a:stCxn id="11" idx="2"/>
            <a:endCxn id="9" idx="6"/>
          </p:cNvCxnSpPr>
          <p:nvPr/>
        </p:nvCxnSpPr>
        <p:spPr>
          <a:xfrm flipH="1">
            <a:off x="3107400" y="2506200"/>
            <a:ext cx="8550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83F2F8-2C04-72C1-CAD5-77AB009DF87A}"/>
              </a:ext>
            </a:extLst>
          </p:cNvPr>
          <p:cNvCxnSpPr>
            <a:stCxn id="20" idx="2"/>
            <a:endCxn id="16" idx="7"/>
          </p:cNvCxnSpPr>
          <p:nvPr/>
        </p:nvCxnSpPr>
        <p:spPr>
          <a:xfrm flipH="1">
            <a:off x="4741623" y="2658600"/>
            <a:ext cx="516177" cy="3553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F19603-B73A-9441-7B38-108EEC13876B}"/>
              </a:ext>
            </a:extLst>
          </p:cNvPr>
          <p:cNvCxnSpPr>
            <a:stCxn id="20" idx="5"/>
            <a:endCxn id="19" idx="2"/>
          </p:cNvCxnSpPr>
          <p:nvPr/>
        </p:nvCxnSpPr>
        <p:spPr>
          <a:xfrm>
            <a:off x="5503623" y="2760423"/>
            <a:ext cx="516177" cy="27917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47FA92-E0BC-C88F-2900-8BD91D12F313}"/>
              </a:ext>
            </a:extLst>
          </p:cNvPr>
          <p:cNvCxnSpPr>
            <a:stCxn id="19" idx="3"/>
            <a:endCxn id="21" idx="7"/>
          </p:cNvCxnSpPr>
          <p:nvPr/>
        </p:nvCxnSpPr>
        <p:spPr>
          <a:xfrm flipH="1">
            <a:off x="5503623" y="3141423"/>
            <a:ext cx="558354" cy="32975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33BBF5-8534-1CC5-F750-095668D69211}"/>
              </a:ext>
            </a:extLst>
          </p:cNvPr>
          <p:cNvCxnSpPr>
            <a:stCxn id="20" idx="2"/>
            <a:endCxn id="11" idx="6"/>
          </p:cNvCxnSpPr>
          <p:nvPr/>
        </p:nvCxnSpPr>
        <p:spPr>
          <a:xfrm flipH="1" flipV="1">
            <a:off x="4250400" y="2506200"/>
            <a:ext cx="10074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481757-33E5-9198-1EA9-6471EC84E18F}"/>
              </a:ext>
            </a:extLst>
          </p:cNvPr>
          <p:cNvCxnSpPr>
            <a:stCxn id="21" idx="1"/>
            <a:endCxn id="16" idx="5"/>
          </p:cNvCxnSpPr>
          <p:nvPr/>
        </p:nvCxnSpPr>
        <p:spPr>
          <a:xfrm flipH="1" flipV="1">
            <a:off x="4741623" y="3217623"/>
            <a:ext cx="558354" cy="2535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15B8CF-6615-A095-D3D3-E4300BB78B8C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3869400" y="3115800"/>
            <a:ext cx="6264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34CDF1-9198-FDC0-E9D3-C28AB91FB3AF}"/>
              </a:ext>
            </a:extLst>
          </p:cNvPr>
          <p:cNvCxnSpPr>
            <a:stCxn id="11" idx="4"/>
            <a:endCxn id="15" idx="7"/>
          </p:cNvCxnSpPr>
          <p:nvPr/>
        </p:nvCxnSpPr>
        <p:spPr>
          <a:xfrm flipH="1">
            <a:off x="3827223" y="2650200"/>
            <a:ext cx="279177" cy="4399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CF91D2B-F3C9-DCAA-3BAA-14BF0AC5227E}"/>
              </a:ext>
            </a:extLst>
          </p:cNvPr>
          <p:cNvCxnSpPr>
            <a:stCxn id="9" idx="5"/>
            <a:endCxn id="13" idx="0"/>
          </p:cNvCxnSpPr>
          <p:nvPr/>
        </p:nvCxnSpPr>
        <p:spPr>
          <a:xfrm flipH="1">
            <a:off x="2963400" y="2760423"/>
            <a:ext cx="101823" cy="4399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8974B7D-0CD1-AA78-E0D9-1940ADB87733}"/>
              </a:ext>
            </a:extLst>
          </p:cNvPr>
          <p:cNvCxnSpPr>
            <a:cxnSpLocks/>
            <a:stCxn id="15" idx="1"/>
            <a:endCxn id="9" idx="5"/>
          </p:cNvCxnSpPr>
          <p:nvPr/>
        </p:nvCxnSpPr>
        <p:spPr>
          <a:xfrm flipH="1" flipV="1">
            <a:off x="3065223" y="2760423"/>
            <a:ext cx="558354" cy="3297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07970F7-5151-BCFA-3048-04684EC6AE86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 flipH="1">
            <a:off x="4487400" y="3259800"/>
            <a:ext cx="152400" cy="5502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37103E1-522D-F7E5-B02E-C919E451FC21}"/>
              </a:ext>
            </a:extLst>
          </p:cNvPr>
          <p:cNvCxnSpPr>
            <a:stCxn id="23" idx="7"/>
            <a:endCxn id="18" idx="4"/>
          </p:cNvCxnSpPr>
          <p:nvPr/>
        </p:nvCxnSpPr>
        <p:spPr>
          <a:xfrm flipV="1">
            <a:off x="5122623" y="4021800"/>
            <a:ext cx="1041177" cy="7447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A01167-0786-D9CC-CBE1-088CB8BEE338}"/>
              </a:ext>
            </a:extLst>
          </p:cNvPr>
          <p:cNvCxnSpPr>
            <a:stCxn id="17" idx="5"/>
            <a:endCxn id="23" idx="0"/>
          </p:cNvCxnSpPr>
          <p:nvPr/>
        </p:nvCxnSpPr>
        <p:spPr>
          <a:xfrm>
            <a:off x="4589223" y="4055823"/>
            <a:ext cx="431577" cy="6685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9EC524F-12BB-2083-ADEF-0C0631FEBADA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 flipV="1">
            <a:off x="4631400" y="3877800"/>
            <a:ext cx="13884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373FA56-F9C6-E810-10C9-ACCA8372A39E}"/>
              </a:ext>
            </a:extLst>
          </p:cNvPr>
          <p:cNvCxnSpPr>
            <a:stCxn id="21" idx="5"/>
            <a:endCxn id="18" idx="1"/>
          </p:cNvCxnSpPr>
          <p:nvPr/>
        </p:nvCxnSpPr>
        <p:spPr>
          <a:xfrm>
            <a:off x="5503623" y="3674823"/>
            <a:ext cx="558354" cy="1011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8612C81-52A0-A77B-1BF0-017720D665A2}"/>
              </a:ext>
            </a:extLst>
          </p:cNvPr>
          <p:cNvCxnSpPr>
            <a:cxnSpLocks/>
            <a:stCxn id="15" idx="4"/>
            <a:endCxn id="22" idx="7"/>
          </p:cNvCxnSpPr>
          <p:nvPr/>
        </p:nvCxnSpPr>
        <p:spPr>
          <a:xfrm flipH="1">
            <a:off x="3446223" y="3336000"/>
            <a:ext cx="279177" cy="143057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26AA824-C31D-0CC2-5620-8476B6C84D2D}"/>
              </a:ext>
            </a:extLst>
          </p:cNvPr>
          <p:cNvCxnSpPr>
            <a:cxnSpLocks/>
            <a:stCxn id="17" idx="3"/>
            <a:endCxn id="22" idx="6"/>
          </p:cNvCxnSpPr>
          <p:nvPr/>
        </p:nvCxnSpPr>
        <p:spPr>
          <a:xfrm flipH="1">
            <a:off x="3488400" y="4055823"/>
            <a:ext cx="897177" cy="8125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9225F87-FE7A-F50C-69C8-5DF3F5D60DE1}"/>
              </a:ext>
            </a:extLst>
          </p:cNvPr>
          <p:cNvCxnSpPr>
            <a:cxnSpLocks/>
            <a:stCxn id="23" idx="2"/>
            <a:endCxn id="22" idx="5"/>
          </p:cNvCxnSpPr>
          <p:nvPr/>
        </p:nvCxnSpPr>
        <p:spPr>
          <a:xfrm flipH="1">
            <a:off x="3446223" y="4868400"/>
            <a:ext cx="1430577" cy="1018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7680A92-18AC-3559-4FB2-5ECF277B40CD}"/>
              </a:ext>
            </a:extLst>
          </p:cNvPr>
          <p:cNvCxnSpPr>
            <a:cxnSpLocks/>
            <a:endCxn id="25" idx="7"/>
          </p:cNvCxnSpPr>
          <p:nvPr/>
        </p:nvCxnSpPr>
        <p:spPr>
          <a:xfrm flipH="1">
            <a:off x="4360623" y="4693945"/>
            <a:ext cx="1585341" cy="8346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14E67DF-D581-7C26-B25A-713E34F60E7F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6047787" y="4021800"/>
            <a:ext cx="116013" cy="4263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BCFA7CC-9D12-C78C-23B9-40A8EC138937}"/>
              </a:ext>
            </a:extLst>
          </p:cNvPr>
          <p:cNvCxnSpPr>
            <a:stCxn id="23" idx="4"/>
            <a:endCxn id="25" idx="7"/>
          </p:cNvCxnSpPr>
          <p:nvPr/>
        </p:nvCxnSpPr>
        <p:spPr>
          <a:xfrm flipH="1">
            <a:off x="4360623" y="5012400"/>
            <a:ext cx="660177" cy="5161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EA60FD8-5447-8134-C2DB-E9FE21B4017D}"/>
              </a:ext>
            </a:extLst>
          </p:cNvPr>
          <p:cNvCxnSpPr>
            <a:stCxn id="22" idx="5"/>
            <a:endCxn id="25" idx="1"/>
          </p:cNvCxnSpPr>
          <p:nvPr/>
        </p:nvCxnSpPr>
        <p:spPr>
          <a:xfrm>
            <a:off x="3446223" y="4970223"/>
            <a:ext cx="710754" cy="5583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D85BCDA-0EAA-69F0-85F1-8DF1809D54E2}"/>
              </a:ext>
            </a:extLst>
          </p:cNvPr>
          <p:cNvCxnSpPr>
            <a:stCxn id="14" idx="6"/>
            <a:endCxn id="12" idx="2"/>
          </p:cNvCxnSpPr>
          <p:nvPr/>
        </p:nvCxnSpPr>
        <p:spPr>
          <a:xfrm>
            <a:off x="2269200" y="4030200"/>
            <a:ext cx="778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165D934-8C44-171E-0180-B4A4F37FA3A1}"/>
              </a:ext>
            </a:extLst>
          </p:cNvPr>
          <p:cNvCxnSpPr>
            <a:stCxn id="4" idx="5"/>
            <a:endCxn id="13" idx="2"/>
          </p:cNvCxnSpPr>
          <p:nvPr/>
        </p:nvCxnSpPr>
        <p:spPr>
          <a:xfrm>
            <a:off x="2303223" y="3141423"/>
            <a:ext cx="516177" cy="2029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E67F582-CA40-C2EA-475B-8DA78977A15D}"/>
              </a:ext>
            </a:extLst>
          </p:cNvPr>
          <p:cNvCxnSpPr>
            <a:stCxn id="4" idx="4"/>
            <a:endCxn id="14" idx="0"/>
          </p:cNvCxnSpPr>
          <p:nvPr/>
        </p:nvCxnSpPr>
        <p:spPr>
          <a:xfrm flipH="1">
            <a:off x="2125200" y="3183600"/>
            <a:ext cx="76200" cy="702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34BF8B2-1FCE-FA2D-1701-B26DED513AD9}"/>
              </a:ext>
            </a:extLst>
          </p:cNvPr>
          <p:cNvCxnSpPr>
            <a:stCxn id="13" idx="5"/>
            <a:endCxn id="12" idx="1"/>
          </p:cNvCxnSpPr>
          <p:nvPr/>
        </p:nvCxnSpPr>
        <p:spPr>
          <a:xfrm>
            <a:off x="3065223" y="3446223"/>
            <a:ext cx="24954" cy="4821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7021AAB-370D-A435-6E25-5231176CC6CA}"/>
              </a:ext>
            </a:extLst>
          </p:cNvPr>
          <p:cNvCxnSpPr>
            <a:stCxn id="13" idx="6"/>
            <a:endCxn id="17" idx="2"/>
          </p:cNvCxnSpPr>
          <p:nvPr/>
        </p:nvCxnSpPr>
        <p:spPr>
          <a:xfrm>
            <a:off x="3107400" y="3344400"/>
            <a:ext cx="1236000" cy="6096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C28FC04-31D7-27DF-D5C4-5EC71CECEDD0}"/>
              </a:ext>
            </a:extLst>
          </p:cNvPr>
          <p:cNvCxnSpPr>
            <a:stCxn id="12" idx="5"/>
            <a:endCxn id="22" idx="1"/>
          </p:cNvCxnSpPr>
          <p:nvPr/>
        </p:nvCxnSpPr>
        <p:spPr>
          <a:xfrm flipH="1">
            <a:off x="3242577" y="4132023"/>
            <a:ext cx="51246" cy="63455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92D22CB-9A13-CAB4-2423-9D1BC6DDDE60}"/>
              </a:ext>
            </a:extLst>
          </p:cNvPr>
          <p:cNvCxnSpPr>
            <a:stCxn id="17" idx="4"/>
            <a:endCxn id="25" idx="0"/>
          </p:cNvCxnSpPr>
          <p:nvPr/>
        </p:nvCxnSpPr>
        <p:spPr>
          <a:xfrm flipH="1">
            <a:off x="4258800" y="4098000"/>
            <a:ext cx="228600" cy="1388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FC4F7B8-A457-47C5-73BB-79451C304378}"/>
              </a:ext>
            </a:extLst>
          </p:cNvPr>
          <p:cNvCxnSpPr>
            <a:stCxn id="14" idx="5"/>
            <a:endCxn id="22" idx="2"/>
          </p:cNvCxnSpPr>
          <p:nvPr/>
        </p:nvCxnSpPr>
        <p:spPr>
          <a:xfrm>
            <a:off x="2227023" y="4132023"/>
            <a:ext cx="973377" cy="73637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5258E50-C7DF-F3C5-074B-0F5900A87E93}"/>
              </a:ext>
            </a:extLst>
          </p:cNvPr>
          <p:cNvGrpSpPr/>
          <p:nvPr/>
        </p:nvGrpSpPr>
        <p:grpSpPr>
          <a:xfrm>
            <a:off x="6163800" y="3065571"/>
            <a:ext cx="700955" cy="1583400"/>
            <a:chOff x="6028200" y="3015343"/>
            <a:chExt cx="700955" cy="1583400"/>
          </a:xfrm>
        </p:grpSpPr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2AF8E835-7E0F-577C-90F0-48E10495A521}"/>
                </a:ext>
              </a:extLst>
            </p:cNvPr>
            <p:cNvSpPr/>
            <p:nvPr/>
          </p:nvSpPr>
          <p:spPr>
            <a:xfrm>
              <a:off x="6096000" y="3015343"/>
              <a:ext cx="633155" cy="1556657"/>
            </a:xfrm>
            <a:custGeom>
              <a:avLst/>
              <a:gdLst>
                <a:gd name="connsiteX0" fmla="*/ 65314 w 633155"/>
                <a:gd name="connsiteY0" fmla="*/ 0 h 1556657"/>
                <a:gd name="connsiteX1" fmla="*/ 478971 w 633155"/>
                <a:gd name="connsiteY1" fmla="*/ 359228 h 1556657"/>
                <a:gd name="connsiteX2" fmla="*/ 631371 w 633155"/>
                <a:gd name="connsiteY2" fmla="*/ 772886 h 1556657"/>
                <a:gd name="connsiteX3" fmla="*/ 522514 w 633155"/>
                <a:gd name="connsiteY3" fmla="*/ 1240971 h 1556657"/>
                <a:gd name="connsiteX4" fmla="*/ 0 w 633155"/>
                <a:gd name="connsiteY4" fmla="*/ 1556657 h 15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155" h="1556657">
                  <a:moveTo>
                    <a:pt x="65314" y="0"/>
                  </a:moveTo>
                  <a:cubicBezTo>
                    <a:pt x="224971" y="115207"/>
                    <a:pt x="384628" y="230414"/>
                    <a:pt x="478971" y="359228"/>
                  </a:cubicBezTo>
                  <a:cubicBezTo>
                    <a:pt x="573314" y="488042"/>
                    <a:pt x="624114" y="625929"/>
                    <a:pt x="631371" y="772886"/>
                  </a:cubicBezTo>
                  <a:cubicBezTo>
                    <a:pt x="638628" y="919843"/>
                    <a:pt x="627742" y="1110343"/>
                    <a:pt x="522514" y="1240971"/>
                  </a:cubicBezTo>
                  <a:cubicBezTo>
                    <a:pt x="417286" y="1371599"/>
                    <a:pt x="208643" y="1464128"/>
                    <a:pt x="0" y="1556657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B13FD23-2F33-7AA2-66FE-ABDD37AA3B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8200" y="4530943"/>
              <a:ext cx="144000" cy="67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D8B683B-79FF-267C-3B98-05C2FE2B28C7}"/>
              </a:ext>
            </a:extLst>
          </p:cNvPr>
          <p:cNvCxnSpPr>
            <a:cxnSpLocks/>
            <a:stCxn id="13" idx="4"/>
            <a:endCxn id="14" idx="7"/>
          </p:cNvCxnSpPr>
          <p:nvPr/>
        </p:nvCxnSpPr>
        <p:spPr>
          <a:xfrm flipH="1">
            <a:off x="2227023" y="3488400"/>
            <a:ext cx="736377" cy="4399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D9E970-EB68-0016-EA89-8F63DF148FC9}"/>
                  </a:ext>
                </a:extLst>
              </p:cNvPr>
              <p:cNvSpPr txBox="1"/>
              <p:nvPr/>
            </p:nvSpPr>
            <p:spPr>
              <a:xfrm>
                <a:off x="5947225" y="469603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D9E970-EB68-0016-EA89-8F63DF148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225" y="4696038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9CB03C0A-B485-C68C-37DB-3A4318351463}"/>
              </a:ext>
            </a:extLst>
          </p:cNvPr>
          <p:cNvSpPr/>
          <p:nvPr/>
        </p:nvSpPr>
        <p:spPr>
          <a:xfrm>
            <a:off x="5903787" y="4448122"/>
            <a:ext cx="288000" cy="288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29E2791-BFEF-48FA-44F7-B1751F2898D8}"/>
              </a:ext>
            </a:extLst>
          </p:cNvPr>
          <p:cNvSpPr/>
          <p:nvPr/>
        </p:nvSpPr>
        <p:spPr>
          <a:xfrm>
            <a:off x="5782800" y="4325828"/>
            <a:ext cx="516513" cy="50004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690819-6A3E-B5F5-E49C-86640519C9DE}"/>
                  </a:ext>
                </a:extLst>
              </p:cNvPr>
              <p:cNvSpPr txBox="1"/>
              <p:nvPr/>
            </p:nvSpPr>
            <p:spPr>
              <a:xfrm>
                <a:off x="5773075" y="4407456"/>
                <a:ext cx="542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7.6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690819-6A3E-B5F5-E49C-86640519C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075" y="4407456"/>
                <a:ext cx="5421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50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6569</TotalTime>
  <Words>2119</Words>
  <Application>Microsoft Office PowerPoint</Application>
  <PresentationFormat>On-screen Show (4:3)</PresentationFormat>
  <Paragraphs>442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 Math</vt:lpstr>
      <vt:lpstr>Wingdings</vt:lpstr>
      <vt:lpstr>Office Theme</vt:lpstr>
      <vt:lpstr>Randomized Algorithms CS648 </vt:lpstr>
      <vt:lpstr>Recap  of the previous lecture</vt:lpstr>
      <vt:lpstr>Randomized framework for  estimating a parameter</vt:lpstr>
      <vt:lpstr>Estimating the size of  Transitive Closure of a Directed Graph</vt:lpstr>
      <vt:lpstr>Estimating size of Transitive Closure of  a Directed Graph</vt:lpstr>
      <vt:lpstr>A problem having   Deterministic Algorithms</vt:lpstr>
      <vt:lpstr>MIN-Label Problem</vt:lpstr>
      <vt:lpstr>Consider the vertex of the least label</vt:lpstr>
      <vt:lpstr>Consider the vertex of the least label</vt:lpstr>
      <vt:lpstr>Consider the vertex of the least label</vt:lpstr>
      <vt:lpstr>MIN-Label Problem</vt:lpstr>
      <vt:lpstr>MIN-Label Problem</vt:lpstr>
      <vt:lpstr>An inspirational problem from continuous probability</vt:lpstr>
      <vt:lpstr>Sampling points on a Circle (of circumference 1)</vt:lpstr>
      <vt:lpstr>Sampling points on a line segment</vt:lpstr>
      <vt:lpstr>Inference from the inspirational problem</vt:lpstr>
      <vt:lpstr>Randomized Monte Carlo algorithm  </vt:lpstr>
      <vt:lpstr>PowerPoint Presentation</vt:lpstr>
      <vt:lpstr>PowerPoint Presentation</vt:lpstr>
      <vt:lpstr>PowerPoint Presentation</vt:lpstr>
      <vt:lpstr>Estimating size of Transitive Closure of  a Directed Graph</vt:lpstr>
      <vt:lpstr>Estimating size of Transitive Closure of  a Directed Graph</vt:lpstr>
      <vt:lpstr>{μ[1,v],   μ[2,v],   …, μ[k,v]}</vt:lpstr>
      <vt:lpstr>Method of Bounded Difference</vt:lpstr>
      <vt:lpstr>Objective  </vt:lpstr>
      <vt:lpstr>Tools discussed till now</vt:lpstr>
      <vt:lpstr>Chernoff’s Bound</vt:lpstr>
      <vt:lpstr>Balls into Bins</vt:lpstr>
      <vt:lpstr>Balls Out of Bin</vt:lpstr>
      <vt:lpstr>The tightest analysis of Randomized Quick sort</vt:lpstr>
      <vt:lpstr>Notations:  </vt:lpstr>
      <vt:lpstr> A random experiment unfolding gradually</vt:lpstr>
      <vt:lpstr>Method of bounded difference</vt:lpstr>
      <vt:lpstr> </vt:lpstr>
      <vt:lpstr> </vt:lpstr>
      <vt:lpstr>Main theorem</vt:lpstr>
      <vt:lpstr>Special case theorem</vt:lpstr>
      <vt:lpstr>Applications  of</vt:lpstr>
      <vt:lpstr>Balls into Bins</vt:lpstr>
      <vt:lpstr>Balls Out of Bin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751</cp:revision>
  <dcterms:created xsi:type="dcterms:W3CDTF">2011-12-03T04:13:03Z</dcterms:created>
  <dcterms:modified xsi:type="dcterms:W3CDTF">2025-02-13T11:17:36Z</dcterms:modified>
</cp:coreProperties>
</file>