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428" r:id="rId2"/>
    <p:sldId id="354" r:id="rId3"/>
    <p:sldId id="418" r:id="rId4"/>
    <p:sldId id="710" r:id="rId5"/>
    <p:sldId id="731" r:id="rId6"/>
    <p:sldId id="343" r:id="rId7"/>
    <p:sldId id="362" r:id="rId8"/>
    <p:sldId id="368" r:id="rId9"/>
    <p:sldId id="369" r:id="rId10"/>
    <p:sldId id="436" r:id="rId11"/>
    <p:sldId id="370" r:id="rId12"/>
    <p:sldId id="726" r:id="rId13"/>
    <p:sldId id="733" r:id="rId14"/>
    <p:sldId id="434" r:id="rId15"/>
    <p:sldId id="609" r:id="rId16"/>
    <p:sldId id="601" r:id="rId17"/>
    <p:sldId id="605" r:id="rId18"/>
    <p:sldId id="607" r:id="rId19"/>
    <p:sldId id="610" r:id="rId20"/>
    <p:sldId id="611" r:id="rId21"/>
    <p:sldId id="612" r:id="rId22"/>
    <p:sldId id="615" r:id="rId23"/>
    <p:sldId id="602" r:id="rId24"/>
    <p:sldId id="407" r:id="rId25"/>
    <p:sldId id="408" r:id="rId26"/>
    <p:sldId id="400" r:id="rId27"/>
    <p:sldId id="433" r:id="rId28"/>
    <p:sldId id="398" r:id="rId29"/>
    <p:sldId id="700" r:id="rId30"/>
    <p:sldId id="404" r:id="rId31"/>
    <p:sldId id="709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83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0.png"/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png"/><Relationship Id="rId13" Type="http://schemas.openxmlformats.org/officeDocument/2006/relationships/image" Target="../media/image910.png"/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1.png"/><Relationship Id="rId5" Type="http://schemas.openxmlformats.org/officeDocument/2006/relationships/image" Target="../media/image61.png"/><Relationship Id="rId15" Type="http://schemas.openxmlformats.org/officeDocument/2006/relationships/image" Target="../media/image13.png"/><Relationship Id="rId10" Type="http://schemas.openxmlformats.org/officeDocument/2006/relationships/image" Target="../media/image112.png"/><Relationship Id="rId4" Type="http://schemas.openxmlformats.org/officeDocument/2006/relationships/image" Target="../media/image30.png"/><Relationship Id="rId9" Type="http://schemas.openxmlformats.org/officeDocument/2006/relationships/image" Target="../media/image102.png"/><Relationship Id="rId14" Type="http://schemas.openxmlformats.org/officeDocument/2006/relationships/image" Target="../media/image1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10.png"/><Relationship Id="rId3" Type="http://schemas.openxmlformats.org/officeDocument/2006/relationships/image" Target="../media/image50.png"/><Relationship Id="rId7" Type="http://schemas.openxmlformats.org/officeDocument/2006/relationships/image" Target="../media/image16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33.png"/><Relationship Id="rId10" Type="http://schemas.openxmlformats.org/officeDocument/2006/relationships/image" Target="../media/image94.png"/><Relationship Id="rId4" Type="http://schemas.openxmlformats.org/officeDocument/2006/relationships/image" Target="../media/image30.png"/><Relationship Id="rId9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910.png"/><Relationship Id="rId3" Type="http://schemas.openxmlformats.org/officeDocument/2006/relationships/image" Target="../media/image19.png"/><Relationship Id="rId7" Type="http://schemas.openxmlformats.org/officeDocument/2006/relationships/image" Target="../media/image30.png"/><Relationship Id="rId12" Type="http://schemas.openxmlformats.org/officeDocument/2006/relationships/image" Target="../media/image25.png"/><Relationship Id="rId2" Type="http://schemas.openxmlformats.org/officeDocument/2006/relationships/image" Target="../media/image18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7.png"/><Relationship Id="rId10" Type="http://schemas.openxmlformats.org/officeDocument/2006/relationships/image" Target="../media/image102.png"/><Relationship Id="rId4" Type="http://schemas.openxmlformats.org/officeDocument/2006/relationships/image" Target="../media/image20.png"/><Relationship Id="rId9" Type="http://schemas.openxmlformats.org/officeDocument/2006/relationships/image" Target="../media/image23.png"/><Relationship Id="rId1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811.png"/><Relationship Id="rId7" Type="http://schemas.openxmlformats.org/officeDocument/2006/relationships/image" Target="../media/image29.png"/><Relationship Id="rId17" Type="http://schemas.openxmlformats.org/officeDocument/2006/relationships/image" Target="../media/image36.png"/><Relationship Id="rId2" Type="http://schemas.openxmlformats.org/officeDocument/2006/relationships/image" Target="../media/image19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5" Type="http://schemas.openxmlformats.org/officeDocument/2006/relationships/image" Target="../media/image25.png"/><Relationship Id="rId10" Type="http://schemas.openxmlformats.org/officeDocument/2006/relationships/image" Target="../media/image910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811.png"/><Relationship Id="rId18" Type="http://schemas.openxmlformats.org/officeDocument/2006/relationships/image" Target="../media/image38.png"/><Relationship Id="rId7" Type="http://schemas.openxmlformats.org/officeDocument/2006/relationships/image" Target="../media/image29.png"/><Relationship Id="rId17" Type="http://schemas.openxmlformats.org/officeDocument/2006/relationships/image" Target="../media/image36.png"/><Relationship Id="rId2" Type="http://schemas.openxmlformats.org/officeDocument/2006/relationships/image" Target="../media/image19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1.png"/><Relationship Id="rId15" Type="http://schemas.openxmlformats.org/officeDocument/2006/relationships/image" Target="../media/image25.png"/><Relationship Id="rId10" Type="http://schemas.openxmlformats.org/officeDocument/2006/relationships/image" Target="../media/image910.png"/><Relationship Id="rId19" Type="http://schemas.openxmlformats.org/officeDocument/2006/relationships/image" Target="../media/image35.png"/><Relationship Id="rId4" Type="http://schemas.openxmlformats.org/officeDocument/2006/relationships/image" Target="../media/image30.png"/><Relationship Id="rId9" Type="http://schemas.openxmlformats.org/officeDocument/2006/relationships/image" Target="../media/image32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4.png"/><Relationship Id="rId18" Type="http://schemas.openxmlformats.org/officeDocument/2006/relationships/image" Target="../media/image43.png"/><Relationship Id="rId3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391.png"/><Relationship Id="rId17" Type="http://schemas.openxmlformats.org/officeDocument/2006/relationships/image" Target="../media/image420.png"/><Relationship Id="rId2" Type="http://schemas.openxmlformats.org/officeDocument/2006/relationships/image" Target="../media/image32.png"/><Relationship Id="rId16" Type="http://schemas.openxmlformats.org/officeDocument/2006/relationships/image" Target="../media/image41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30.png"/><Relationship Id="rId15" Type="http://schemas.openxmlformats.org/officeDocument/2006/relationships/image" Target="../media/image400.png"/><Relationship Id="rId10" Type="http://schemas.openxmlformats.org/officeDocument/2006/relationships/image" Target="../media/image311.png"/><Relationship Id="rId19" Type="http://schemas.openxmlformats.org/officeDocument/2006/relationships/image" Target="../media/image44.png"/><Relationship Id="rId4" Type="http://schemas.openxmlformats.org/officeDocument/2006/relationships/image" Target="../media/image19.png"/><Relationship Id="rId9" Type="http://schemas.openxmlformats.org/officeDocument/2006/relationships/image" Target="../media/image910.png"/><Relationship Id="rId1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24.png"/><Relationship Id="rId18" Type="http://schemas.openxmlformats.org/officeDocument/2006/relationships/image" Target="../media/image43.png"/><Relationship Id="rId3" Type="http://schemas.openxmlformats.org/officeDocument/2006/relationships/image" Target="../media/image29.png"/><Relationship Id="rId21" Type="http://schemas.openxmlformats.org/officeDocument/2006/relationships/image" Target="../media/image102.png"/><Relationship Id="rId7" Type="http://schemas.openxmlformats.org/officeDocument/2006/relationships/image" Target="../media/image28.png"/><Relationship Id="rId12" Type="http://schemas.openxmlformats.org/officeDocument/2006/relationships/image" Target="../media/image390.png"/><Relationship Id="rId17" Type="http://schemas.openxmlformats.org/officeDocument/2006/relationships/image" Target="../media/image420.png"/><Relationship Id="rId2" Type="http://schemas.openxmlformats.org/officeDocument/2006/relationships/image" Target="../media/image32.png"/><Relationship Id="rId16" Type="http://schemas.openxmlformats.org/officeDocument/2006/relationships/image" Target="../media/image411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5" Type="http://schemas.openxmlformats.org/officeDocument/2006/relationships/image" Target="../media/image400.png"/><Relationship Id="rId10" Type="http://schemas.openxmlformats.org/officeDocument/2006/relationships/image" Target="../media/image33.png"/><Relationship Id="rId19" Type="http://schemas.openxmlformats.org/officeDocument/2006/relationships/image" Target="../media/image440.png"/><Relationship Id="rId4" Type="http://schemas.openxmlformats.org/officeDocument/2006/relationships/image" Target="../media/image19.png"/><Relationship Id="rId9" Type="http://schemas.openxmlformats.org/officeDocument/2006/relationships/image" Target="../media/image910.png"/><Relationship Id="rId14" Type="http://schemas.openxmlformats.org/officeDocument/2006/relationships/image" Target="../media/image25.png"/><Relationship Id="rId22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4.png"/><Relationship Id="rId5" Type="http://schemas.openxmlformats.org/officeDocument/2006/relationships/image" Target="../media/image103.png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40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0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12" Type="http://schemas.openxmlformats.org/officeDocument/2006/relationships/image" Target="../media/image100.png"/><Relationship Id="rId2" Type="http://schemas.openxmlformats.org/officeDocument/2006/relationships/image" Target="../media/image3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90.png"/><Relationship Id="rId5" Type="http://schemas.openxmlformats.org/officeDocument/2006/relationships/image" Target="../media/image160.png"/><Relationship Id="rId10" Type="http://schemas.openxmlformats.org/officeDocument/2006/relationships/image" Target="../media/image81.png"/><Relationship Id="rId4" Type="http://schemas.openxmlformats.org/officeDocument/2006/relationships/image" Target="../media/image1500.png"/><Relationship Id="rId9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3" Type="http://schemas.openxmlformats.org/officeDocument/2006/relationships/image" Target="../media/image140.png"/><Relationship Id="rId7" Type="http://schemas.openxmlformats.org/officeDocument/2006/relationships/image" Target="../media/image18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0.png"/><Relationship Id="rId11" Type="http://schemas.openxmlformats.org/officeDocument/2006/relationships/image" Target="../media/image6.png"/><Relationship Id="rId5" Type="http://schemas.openxmlformats.org/officeDocument/2006/relationships/image" Target="../media/image160.png"/><Relationship Id="rId10" Type="http://schemas.openxmlformats.org/officeDocument/2006/relationships/image" Target="../media/image5.png"/><Relationship Id="rId4" Type="http://schemas.openxmlformats.org/officeDocument/2006/relationships/image" Target="../media/image1500.png"/><Relationship Id="rId9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12</a:t>
            </a:r>
          </a:p>
          <a:p>
            <a:pPr marL="342900" indent="-342900" algn="l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srgbClr val="7030A0"/>
                </a:solidFill>
              </a:rPr>
              <a:t>Hashing –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Conclusion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𝐦𝐨𝐝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000" dirty="0"/>
                  <a:t>works so well because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for a uniformly random subset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the expected number of collision at an index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).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   </a:t>
                </a:r>
                <a:endParaRPr lang="en-US" sz="2000" b="1" dirty="0">
                  <a:solidFill>
                    <a:srgbClr val="007434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434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434"/>
                    </a:solidFill>
                  </a:rPr>
                  <a:t>Homework: </a:t>
                </a:r>
              </a:p>
              <a:p>
                <a:pPr marL="0" indent="0">
                  <a:buNone/>
                </a:pPr>
                <a:r>
                  <a:rPr lang="en-US" sz="2000" dirty="0"/>
                  <a:t>Show that for every hash function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 will also do well in practice provided it satisfies the following inequality.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109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27866" y="5063840"/>
                <a:ext cx="3163687" cy="670568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/>
                            </a:rPr>
                            <m:t>𝑼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  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866" y="5063840"/>
                <a:ext cx="3163687" cy="670568"/>
              </a:xfrm>
              <a:prstGeom prst="rect">
                <a:avLst/>
              </a:prstGeom>
              <a:blipFill>
                <a:blip r:embed="rId3"/>
                <a:stretch>
                  <a:fillRect b="-18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loud Callout 4"/>
          <p:cNvSpPr/>
          <p:nvPr/>
        </p:nvSpPr>
        <p:spPr>
          <a:xfrm>
            <a:off x="914400" y="3200400"/>
            <a:ext cx="4419600" cy="1229475"/>
          </a:xfrm>
          <a:prstGeom prst="cloudCallout">
            <a:avLst>
              <a:gd name="adj1" fmla="val -48649"/>
              <a:gd name="adj2" fmla="val 625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there be other hash functions as well that will do well 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715000" y="3491305"/>
                <a:ext cx="2848537" cy="92333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Yes, indeed. </a:t>
                </a:r>
              </a:p>
              <a:p>
                <a:pPr algn="ctr"/>
                <a:r>
                  <a:rPr lang="en-US" dirty="0"/>
                  <a:t>Just look carefully at the </a:t>
                </a:r>
              </a:p>
              <a:p>
                <a:pPr algn="ctr"/>
                <a:r>
                  <a:rPr lang="en-US" dirty="0"/>
                  <a:t>analysis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𝐦𝐨𝐝</m:t>
                    </m:r>
                    <m:r>
                      <a:rPr lang="en-US" b="1" i="1">
                        <a:latin typeface="Cambria Math"/>
                      </a:rPr>
                      <m:t>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491305"/>
                <a:ext cx="2848537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279" t="-2614" r="-2985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8600" y="5791200"/>
            <a:ext cx="439088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But it is easy to fool each such hash function </a:t>
            </a:r>
          </a:p>
          <a:p>
            <a:pPr algn="ctr"/>
            <a:r>
              <a:rPr lang="en-US" dirty="0"/>
              <a:t>such that it achieves </a:t>
            </a:r>
            <a:r>
              <a:rPr lang="en-US" b="1" dirty="0"/>
              <a:t>O</a:t>
            </a:r>
            <a:r>
              <a:rPr lang="en-US" dirty="0"/>
              <a:t>(</a:t>
            </a:r>
            <a:r>
              <a:rPr lang="en-US" i="1" dirty="0">
                <a:solidFill>
                  <a:srgbClr val="0070C0"/>
                </a:solidFill>
              </a:rPr>
              <a:t>s</a:t>
            </a:r>
            <a:r>
              <a:rPr lang="en-US" dirty="0"/>
              <a:t>) search time.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4619482" y="5623568"/>
                <a:ext cx="4753118" cy="1082032"/>
              </a:xfrm>
              <a:prstGeom prst="cloudCallout">
                <a:avLst>
                  <a:gd name="adj1" fmla="val 27213"/>
                  <a:gd name="adj2" fmla="val 6580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“How can we achieve worst case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rgbClr val="0070C0"/>
                    </a:solidFill>
                  </a:rPr>
                  <a:t>1</a:t>
                </a:r>
                <a:r>
                  <a:rPr lang="en-US" dirty="0">
                    <a:solidFill>
                      <a:schemeClr val="tx1"/>
                    </a:solidFill>
                  </a:rPr>
                  <a:t>) search time for a given 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.”</a:t>
                </a:r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482" y="5623568"/>
                <a:ext cx="4753118" cy="1082032"/>
              </a:xfrm>
              <a:prstGeom prst="cloudCallout">
                <a:avLst>
                  <a:gd name="adj1" fmla="val 27213"/>
                  <a:gd name="adj2" fmla="val 65805"/>
                </a:avLst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481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5" grpId="1" animBg="1"/>
      <p:bldP spid="6" grpId="0" animBg="1"/>
      <p:bldP spid="6" grpId="1" uiExpand="1" build="allAtOnce" animBg="1"/>
      <p:bldP spid="7" grpId="0" animBg="1"/>
      <p:bldP spid="7" grpId="1" animBg="1"/>
      <p:bldP spid="8" grpId="0" animBg="1"/>
      <p:bldP spid="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achieve </a:t>
            </a:r>
            <a:r>
              <a:rPr lang="en-US" dirty="0">
                <a:solidFill>
                  <a:srgbClr val="7030A0"/>
                </a:solidFill>
              </a:rPr>
              <a:t>worst case </a:t>
            </a:r>
            <a:r>
              <a:rPr lang="en-US" dirty="0"/>
              <a:t>O(</a:t>
            </a:r>
            <a:r>
              <a:rPr lang="en-US" dirty="0">
                <a:solidFill>
                  <a:srgbClr val="0070C0"/>
                </a:solidFill>
              </a:rPr>
              <a:t>1</a:t>
            </a:r>
            <a:r>
              <a:rPr lang="en-US" dirty="0"/>
              <a:t>) search 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02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5B3-29B5-D3E9-2360-7A4643F0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The intuition</a:t>
            </a:r>
            <a:endParaRPr lang="en-IN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5B20-8B2A-0977-C9E6-EA8480476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Recall the analysis we carried out for the 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>
                          <a:latin typeface="Cambria Math"/>
                        </a:rPr>
                        <m:t>𝐦𝐨𝐝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 key insight we obtained was the following: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are picked randomly uniformly from 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],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𝐏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 smtClean="0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Since we wish to achieve the above bound for any arbitrary pair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),</a:t>
                </a:r>
              </a:p>
              <a:p>
                <a:pPr marL="0" indent="0">
                  <a:buNone/>
                </a:pPr>
                <a:r>
                  <a:rPr lang="en-US" sz="2000" dirty="0"/>
                  <a:t>we may use a function which maps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/>
                  <a:t> to </a:t>
                </a:r>
                <a:r>
                  <a:rPr lang="en-US" sz="2000" i="1" dirty="0"/>
                  <a:t>random elements </a:t>
                </a:r>
                <a:r>
                  <a:rPr lang="en-US" sz="2000" dirty="0"/>
                  <a:t>of 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].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5E5B20-8B2A-0977-C9E6-EA8480476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0607D-D837-1CB7-2CE7-668D6B30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71176F-A3F9-D3ED-3ED3-7A658176D775}"/>
              </a:ext>
            </a:extLst>
          </p:cNvPr>
          <p:cNvSpPr/>
          <p:nvPr/>
        </p:nvSpPr>
        <p:spPr>
          <a:xfrm>
            <a:off x="5219700" y="5029200"/>
            <a:ext cx="2667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3867EC-EC89-95C3-BD6C-C34DF0F7E844}"/>
              </a:ext>
            </a:extLst>
          </p:cNvPr>
          <p:cNvSpPr/>
          <p:nvPr/>
        </p:nvSpPr>
        <p:spPr>
          <a:xfrm>
            <a:off x="2895600" y="5029200"/>
            <a:ext cx="2667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12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F80FE-EE66-2A71-33DE-9A178D9DE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0868BE9C-3461-1187-2B59-629E7BF67E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87BC00-60B0-2793-1FA5-88BBE73D4851}"/>
              </a:ext>
            </a:extLst>
          </p:cNvPr>
          <p:cNvGrpSpPr/>
          <p:nvPr/>
        </p:nvGrpSpPr>
        <p:grpSpPr>
          <a:xfrm>
            <a:off x="76200" y="1676400"/>
            <a:ext cx="1143000" cy="4431983"/>
            <a:chOff x="76200" y="1676400"/>
            <a:chExt cx="1143000" cy="443198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89A1D8-74C7-7729-538B-E340A5F33B76}"/>
                </a:ext>
              </a:extLst>
            </p:cNvPr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9AF7823-C417-F657-0D3C-C7A2B92D7FED}"/>
                  </a:ext>
                </a:extLst>
              </p:cNvPr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FDFEC89-EFE0-5F83-4B32-B3CBBAAA71F5}"/>
                  </a:ext>
                </a:extLst>
              </p:cNvPr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1F9FA26-5D4E-AB85-4EC9-1EFF96D05307}"/>
                  </a:ext>
                </a:extLst>
              </p:cNvPr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4A41064-E500-AB8E-19DD-EC030534642D}"/>
                  </a:ext>
                </a:extLst>
              </p:cNvPr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6A0BB26-FB81-39C6-C870-D02DF38C6C70}"/>
                  </a:ext>
                </a:extLst>
              </p:cNvPr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DFAE907-DFEE-CE4F-E1A5-2C8F3C9B9830}"/>
                  </a:ext>
                </a:extLst>
              </p:cNvPr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DAA4A15-B1EB-35C1-2B8C-9F5EB192A0AD}"/>
                  </a:ext>
                </a:extLst>
              </p:cNvPr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8785977-9703-53CF-7DA5-A05CE2263E68}"/>
                  </a:ext>
                </a:extLst>
              </p:cNvPr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4D4AE96-68AC-BE69-9F13-CCBCB8D587C9}"/>
                  </a:ext>
                </a:extLst>
              </p:cNvPr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F965090-F334-443C-8885-0DC9E2E70CAF}"/>
                  </a:ext>
                </a:extLst>
              </p:cNvPr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F459DA-64C3-5D1D-5A68-E3067406FC2E}"/>
                  </a:ext>
                </a:extLst>
              </p:cNvPr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8840EE6-E0CE-DC90-5D65-FA40FD3D6907}"/>
                  </a:ext>
                </a:extLst>
              </p:cNvPr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BB32EFD-4806-5DAA-6B51-8B8BF0239FDF}"/>
                  </a:ext>
                </a:extLst>
              </p:cNvPr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7C4F4CC-EF78-94B8-688F-C5476E3E6099}"/>
                  </a:ext>
                </a:extLst>
              </p:cNvPr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D0FC9F8-E437-E33F-D6A6-AC322402BD9B}"/>
                    </a:ext>
                  </a:extLst>
                </p:cNvPr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3"/>
                  <a:stretch>
                    <a:fillRect t="-573" r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A5C8F9D9-D3AB-25C0-F794-FADDD4D3108D}"/>
              </a:ext>
            </a:extLst>
          </p:cNvPr>
          <p:cNvSpPr/>
          <p:nvPr/>
        </p:nvSpPr>
        <p:spPr>
          <a:xfrm>
            <a:off x="990600" y="3657600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3F1A64-663A-332B-EAC8-BBF057AE14FE}"/>
              </a:ext>
            </a:extLst>
          </p:cNvPr>
          <p:cNvGrpSpPr/>
          <p:nvPr/>
        </p:nvGrpSpPr>
        <p:grpSpPr>
          <a:xfrm>
            <a:off x="443387" y="3581400"/>
            <a:ext cx="471013" cy="369332"/>
            <a:chOff x="443387" y="3581400"/>
            <a:chExt cx="471013" cy="369332"/>
          </a:xfrm>
        </p:grpSpPr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E428C900-6C18-FD56-1FC5-25420E4C19F0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1649320-E475-3EBF-0D36-1451EA9489AB}"/>
                    </a:ext>
                  </a:extLst>
                </p:cNvPr>
                <p:cNvSpPr txBox="1"/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58CADF6-8F6E-CA20-83E4-1873B1A6B0F1}"/>
              </a:ext>
            </a:extLst>
          </p:cNvPr>
          <p:cNvGrpSpPr/>
          <p:nvPr/>
        </p:nvGrpSpPr>
        <p:grpSpPr>
          <a:xfrm>
            <a:off x="1653031" y="3207601"/>
            <a:ext cx="1066800" cy="798537"/>
            <a:chOff x="1524000" y="2782863"/>
            <a:chExt cx="1066800" cy="798537"/>
          </a:xfrm>
        </p:grpSpPr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BBB23CA8-3B83-3DD3-723F-2E8EA413B53D}"/>
                </a:ext>
              </a:extLst>
            </p:cNvPr>
            <p:cNvSpPr/>
            <p:nvPr/>
          </p:nvSpPr>
          <p:spPr>
            <a:xfrm>
              <a:off x="1524000" y="3020568"/>
              <a:ext cx="1066800" cy="560832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CD10415-3774-41A9-39B4-9B461B389A6A}"/>
                    </a:ext>
                  </a:extLst>
                </p:cNvPr>
                <p:cNvSpPr txBox="1"/>
                <p:nvPr/>
              </p:nvSpPr>
              <p:spPr>
                <a:xfrm>
                  <a:off x="1602856" y="2782863"/>
                  <a:ext cx="3709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CD10415-3774-41A9-39B4-9B461B389A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856" y="2782863"/>
                  <a:ext cx="37093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AE10DC-151B-B41E-8E67-258A4D40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20C0DF-8FEA-F141-BB04-A6DAF5F83B70}"/>
                  </a:ext>
                </a:extLst>
              </p:cNvPr>
              <p:cNvSpPr txBox="1"/>
              <p:nvPr/>
            </p:nvSpPr>
            <p:spPr>
              <a:xfrm>
                <a:off x="1747756" y="1600200"/>
                <a:ext cx="98705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1</a:t>
                </a:r>
              </a:p>
              <a:p>
                <a:pPr algn="r"/>
                <a:r>
                  <a:rPr lang="en-US" dirty="0"/>
                  <a:t>2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2400" dirty="0"/>
                  <a:t> 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1200" dirty="0"/>
                  <a:t> 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endParaRPr lang="en-US" dirty="0"/>
              </a:p>
              <a:p>
                <a:endParaRPr lang="en-US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20C0DF-8FEA-F141-BB04-A6DAF5F83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756" y="1600200"/>
                <a:ext cx="987052" cy="4524315"/>
              </a:xfrm>
              <a:prstGeom prst="rect">
                <a:avLst/>
              </a:prstGeom>
              <a:blipFill>
                <a:blip r:embed="rId6"/>
                <a:stretch>
                  <a:fillRect t="-809" r="-4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357AA513-38A0-701C-BA4B-F8A0E011AE6D}"/>
              </a:ext>
            </a:extLst>
          </p:cNvPr>
          <p:cNvGrpSpPr/>
          <p:nvPr/>
        </p:nvGrpSpPr>
        <p:grpSpPr>
          <a:xfrm>
            <a:off x="2764971" y="1676757"/>
            <a:ext cx="228600" cy="4343043"/>
            <a:chOff x="990600" y="1752600"/>
            <a:chExt cx="228600" cy="434304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DE87EC2-4AFD-451F-6AB5-399BD84B7501}"/>
                </a:ext>
              </a:extLst>
            </p:cNvPr>
            <p:cNvSpPr/>
            <p:nvPr/>
          </p:nvSpPr>
          <p:spPr>
            <a:xfrm>
              <a:off x="990600" y="2133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C4A2B40-2F6F-BBB3-C507-979F76A1328E}"/>
                </a:ext>
              </a:extLst>
            </p:cNvPr>
            <p:cNvSpPr/>
            <p:nvPr/>
          </p:nvSpPr>
          <p:spPr>
            <a:xfrm>
              <a:off x="990600" y="24384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7013376-7BCF-CB11-05E7-A69A1656358D}"/>
                </a:ext>
              </a:extLst>
            </p:cNvPr>
            <p:cNvSpPr/>
            <p:nvPr/>
          </p:nvSpPr>
          <p:spPr>
            <a:xfrm>
              <a:off x="990600" y="3048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7234E73-5077-25F5-26D6-F17F5F27F8D3}"/>
                </a:ext>
              </a:extLst>
            </p:cNvPr>
            <p:cNvSpPr/>
            <p:nvPr/>
          </p:nvSpPr>
          <p:spPr>
            <a:xfrm>
              <a:off x="990600" y="2743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B46924B-D205-524A-F7CF-5F43D802435E}"/>
                </a:ext>
              </a:extLst>
            </p:cNvPr>
            <p:cNvSpPr/>
            <p:nvPr/>
          </p:nvSpPr>
          <p:spPr>
            <a:xfrm>
              <a:off x="990600" y="33528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2D813FC-5ACF-E326-F640-80C8F4551474}"/>
                </a:ext>
              </a:extLst>
            </p:cNvPr>
            <p:cNvSpPr/>
            <p:nvPr/>
          </p:nvSpPr>
          <p:spPr>
            <a:xfrm>
              <a:off x="990600" y="3657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BCB3101-5158-0182-D54B-CA4DF4C1FD07}"/>
                </a:ext>
              </a:extLst>
            </p:cNvPr>
            <p:cNvSpPr/>
            <p:nvPr/>
          </p:nvSpPr>
          <p:spPr>
            <a:xfrm>
              <a:off x="990600" y="39624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5F11417-EAF7-BB40-5C5A-FB014C4ABF86}"/>
                </a:ext>
              </a:extLst>
            </p:cNvPr>
            <p:cNvSpPr/>
            <p:nvPr/>
          </p:nvSpPr>
          <p:spPr>
            <a:xfrm>
              <a:off x="990600" y="4267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912B8E1-8E54-D3F3-7E80-CE214068994C}"/>
                </a:ext>
              </a:extLst>
            </p:cNvPr>
            <p:cNvSpPr/>
            <p:nvPr/>
          </p:nvSpPr>
          <p:spPr>
            <a:xfrm>
              <a:off x="990600" y="4572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2B27046-936C-C15D-3B5F-6512680AEA97}"/>
                </a:ext>
              </a:extLst>
            </p:cNvPr>
            <p:cNvSpPr/>
            <p:nvPr/>
          </p:nvSpPr>
          <p:spPr>
            <a:xfrm>
              <a:off x="990600" y="48768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C3B4DD2-FC28-D24B-D05A-8F95862A73B2}"/>
                </a:ext>
              </a:extLst>
            </p:cNvPr>
            <p:cNvSpPr/>
            <p:nvPr/>
          </p:nvSpPr>
          <p:spPr>
            <a:xfrm>
              <a:off x="990600" y="5196681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6C30239-EBD4-ED53-5779-D2D4D3F42867}"/>
                </a:ext>
              </a:extLst>
            </p:cNvPr>
            <p:cNvSpPr/>
            <p:nvPr/>
          </p:nvSpPr>
          <p:spPr>
            <a:xfrm>
              <a:off x="990600" y="5547162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E6C7FAE-D56B-11C5-FF6E-9B7552C51E16}"/>
                </a:ext>
              </a:extLst>
            </p:cNvPr>
            <p:cNvSpPr/>
            <p:nvPr/>
          </p:nvSpPr>
          <p:spPr>
            <a:xfrm>
              <a:off x="990600" y="5867043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9E30B6E-AD63-CD7D-40FE-9663E4512D13}"/>
                </a:ext>
              </a:extLst>
            </p:cNvPr>
            <p:cNvSpPr/>
            <p:nvPr/>
          </p:nvSpPr>
          <p:spPr>
            <a:xfrm>
              <a:off x="990600" y="1752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7BB50E6-1546-2A1C-91EC-430B5733AD99}"/>
              </a:ext>
            </a:extLst>
          </p:cNvPr>
          <p:cNvSpPr/>
          <p:nvPr/>
        </p:nvSpPr>
        <p:spPr>
          <a:xfrm>
            <a:off x="4495800" y="3657600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8D7F5A-FBDF-5C92-C482-5EE80B2C1E9F}"/>
              </a:ext>
            </a:extLst>
          </p:cNvPr>
          <p:cNvSpPr/>
          <p:nvPr/>
        </p:nvSpPr>
        <p:spPr>
          <a:xfrm>
            <a:off x="7467600" y="3657600"/>
            <a:ext cx="1600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058085-404A-F322-132A-612600C2CB61}"/>
              </a:ext>
            </a:extLst>
          </p:cNvPr>
          <p:cNvSpPr/>
          <p:nvPr/>
        </p:nvSpPr>
        <p:spPr>
          <a:xfrm>
            <a:off x="5981700" y="4305657"/>
            <a:ext cx="1600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1340E51-CF57-F0AF-57B6-0F7A7FE89D26}"/>
              </a:ext>
            </a:extLst>
          </p:cNvPr>
          <p:cNvGrpSpPr/>
          <p:nvPr/>
        </p:nvGrpSpPr>
        <p:grpSpPr>
          <a:xfrm>
            <a:off x="423309" y="4507468"/>
            <a:ext cx="428704" cy="369332"/>
            <a:chOff x="485696" y="3581400"/>
            <a:chExt cx="428704" cy="369332"/>
          </a:xfrm>
        </p:grpSpPr>
        <p:sp>
          <p:nvSpPr>
            <p:cNvPr id="68" name="Right Arrow 46">
              <a:extLst>
                <a:ext uri="{FF2B5EF4-FFF2-40B4-BE49-F238E27FC236}">
                  <a16:creationId xmlns:a16="http://schemas.microsoft.com/office/drawing/2014/main" id="{9A4F62E0-E0FB-3D95-CE41-1EABE8B0C594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D77EAC95-0655-2B44-A2F1-5E6AE21E565D}"/>
                    </a:ext>
                  </a:extLst>
                </p:cNvPr>
                <p:cNvSpPr txBox="1"/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3B15FE46-D582-7161-13E4-3A2D707ED33D}"/>
              </a:ext>
            </a:extLst>
          </p:cNvPr>
          <p:cNvSpPr/>
          <p:nvPr/>
        </p:nvSpPr>
        <p:spPr>
          <a:xfrm>
            <a:off x="984630" y="4572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2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9792 0 C 0.14184 0 0.19584 0.06991 0.19584 0.12731 L 0.19584 0.25463 " pathEditMode="relative" rAng="0" ptsTypes="AAAA">
                                      <p:cBhvr>
                                        <p:cTn id="5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12731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33333E-6 L 0.09826 -3.33333E-6 C 0.14219 -3.33333E-6 0.19653 -0.07685 0.19653 -0.13935 L 0.19653 -0.27893 " pathEditMode="relative" rAng="0" ptsTypes="AAAA">
                                      <p:cBhvr>
                                        <p:cTn id="6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26" y="-13958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1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uiExpand="1" animBg="1"/>
      <p:bldP spid="36" grpId="1" uiExpand="1" animBg="1"/>
      <p:bldP spid="36" grpId="2" uiExpand="1" animBg="1"/>
      <p:bldP spid="2" grpId="0"/>
      <p:bldP spid="8" grpId="0"/>
      <p:bldP spid="3" grpId="0" animBg="1"/>
      <p:bldP spid="21" grpId="0" animBg="1"/>
      <p:bldP spid="28" grpId="0" animBg="1"/>
      <p:bldP spid="28" grpId="1" animBg="1"/>
      <p:bldP spid="28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Revisiting</a:t>
            </a:r>
            <a:r>
              <a:rPr lang="en-US" b="1" dirty="0">
                <a:solidFill>
                  <a:srgbClr val="7030A0"/>
                </a:solidFill>
              </a:rPr>
              <a:t> mod</a:t>
            </a:r>
            <a:r>
              <a:rPr lang="en-US" b="1" dirty="0"/>
              <a:t> operation</a:t>
            </a:r>
            <a:br>
              <a:rPr lang="en-US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1800" dirty="0"/>
                  <a:t>  :  a prime number</a:t>
                </a:r>
              </a:p>
              <a:p>
                <a:pPr marL="0" indent="0">
                  <a:buNone/>
                </a:pPr>
                <a:r>
                  <a:rPr lang="en-US" sz="1800" dirty="0"/>
                  <a:t>Assume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𝐴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{</a:t>
                </a:r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800">
                        <a:solidFill>
                          <a:srgbClr val="0070C0"/>
                        </a:solidFill>
                        <a:latin typeface="Cambria Math"/>
                      </a:rPr>
                      <m:t>1,2,…,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03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4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5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657601" y="1600200"/>
                <a:ext cx="5410200" cy="47851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𝑖𝑥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1800" b="1">
                          <a:latin typeface="Cambria Math"/>
                        </a:rPr>
                        <m:t>𝐦𝐨𝐝</m:t>
                      </m:r>
                      <m:r>
                        <a:rPr lang="en-US" sz="1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en-US" sz="1800" b="1" dirty="0">
                    <a:solidFill>
                      <a:srgbClr val="7030A0"/>
                    </a:solidFill>
                  </a:rPr>
                </a:b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Fact:</a:t>
                </a:r>
              </a:p>
              <a:p>
                <a:pPr marL="0" indent="0">
                  <a:buNone/>
                </a:pPr>
                <a:r>
                  <a:rPr lang="en-US" sz="1800" dirty="0"/>
                  <a:t>If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[1,…,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/>
                  <a:t> is distributed randomly uniformly in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1" name="Content Placeholder 5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657601" y="1600200"/>
                <a:ext cx="5410200" cy="4785181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76200" y="1676400"/>
            <a:ext cx="1143000" cy="4431983"/>
            <a:chOff x="76200" y="1676400"/>
            <a:chExt cx="1143000" cy="4431983"/>
          </a:xfrm>
        </p:grpSpPr>
        <p:grpSp>
          <p:nvGrpSpPr>
            <p:cNvPr id="20" name="Group 19"/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3"/>
                  <a:stretch>
                    <a:fillRect t="-573" r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Oval 35"/>
          <p:cNvSpPr/>
          <p:nvPr/>
        </p:nvSpPr>
        <p:spPr>
          <a:xfrm>
            <a:off x="990600" y="3657600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43387" y="3581400"/>
            <a:ext cx="471013" cy="369332"/>
            <a:chOff x="443387" y="3581400"/>
            <a:chExt cx="471013" cy="369332"/>
          </a:xfrm>
        </p:grpSpPr>
        <p:sp>
          <p:nvSpPr>
            <p:cNvPr id="39" name="Right Arrow 38"/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524000" y="2895600"/>
            <a:ext cx="1066800" cy="798537"/>
            <a:chOff x="1524000" y="2782863"/>
            <a:chExt cx="1066800" cy="798537"/>
          </a:xfrm>
        </p:grpSpPr>
        <p:sp>
          <p:nvSpPr>
            <p:cNvPr id="41" name="Right Arrow 40"/>
            <p:cNvSpPr/>
            <p:nvPr/>
          </p:nvSpPr>
          <p:spPr>
            <a:xfrm>
              <a:off x="1524000" y="3020568"/>
              <a:ext cx="1066800" cy="560832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602856" y="2782863"/>
                  <a:ext cx="5064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856" y="2782863"/>
                  <a:ext cx="50648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𝑖𝑥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>
                          <a:latin typeface="Cambria Math"/>
                        </a:rPr>
                        <m:t>𝐦𝐨𝐝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en-US" b="1" dirty="0">
                    <a:solidFill>
                      <a:srgbClr val="7030A0"/>
                    </a:solidFill>
                  </a:rPr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D1CF83-AAE1-6933-F5D9-B19A96EA0677}"/>
                  </a:ext>
                </a:extLst>
              </p:cNvPr>
              <p:cNvSpPr txBox="1"/>
              <p:nvPr/>
            </p:nvSpPr>
            <p:spPr>
              <a:xfrm>
                <a:off x="1747756" y="1600200"/>
                <a:ext cx="987052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1</a:t>
                </a:r>
              </a:p>
              <a:p>
                <a:pPr algn="r"/>
                <a:r>
                  <a:rPr lang="en-US" dirty="0"/>
                  <a:t>2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2400" dirty="0"/>
                  <a:t> 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1200" dirty="0"/>
                  <a:t> 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endParaRPr lang="en-US" dirty="0"/>
              </a:p>
              <a:p>
                <a:endParaRPr lang="en-US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D1CF83-AAE1-6933-F5D9-B19A96EA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756" y="1600200"/>
                <a:ext cx="987052" cy="4524315"/>
              </a:xfrm>
              <a:prstGeom prst="rect">
                <a:avLst/>
              </a:prstGeom>
              <a:blipFill>
                <a:blip r:embed="rId7"/>
                <a:stretch>
                  <a:fillRect t="-809" r="-4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A0FD1DB7-AC81-AEB7-0C72-C1D5E3086236}"/>
              </a:ext>
            </a:extLst>
          </p:cNvPr>
          <p:cNvGrpSpPr/>
          <p:nvPr/>
        </p:nvGrpSpPr>
        <p:grpSpPr>
          <a:xfrm>
            <a:off x="2764971" y="1676757"/>
            <a:ext cx="228600" cy="4343043"/>
            <a:chOff x="990600" y="1752600"/>
            <a:chExt cx="228600" cy="434304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80B1C3D-6D2B-0369-3A50-5C828735827E}"/>
                </a:ext>
              </a:extLst>
            </p:cNvPr>
            <p:cNvSpPr/>
            <p:nvPr/>
          </p:nvSpPr>
          <p:spPr>
            <a:xfrm>
              <a:off x="990600" y="2133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5740BA7-65EC-F0E1-B45F-2D5D82FF6DAE}"/>
                </a:ext>
              </a:extLst>
            </p:cNvPr>
            <p:cNvSpPr/>
            <p:nvPr/>
          </p:nvSpPr>
          <p:spPr>
            <a:xfrm>
              <a:off x="990600" y="24384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A2E0D32-6E91-53D1-3C5E-A5B44CAF596A}"/>
                </a:ext>
              </a:extLst>
            </p:cNvPr>
            <p:cNvSpPr/>
            <p:nvPr/>
          </p:nvSpPr>
          <p:spPr>
            <a:xfrm>
              <a:off x="990600" y="3048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15F7415-4844-17EC-7551-1AD9195A9255}"/>
                </a:ext>
              </a:extLst>
            </p:cNvPr>
            <p:cNvSpPr/>
            <p:nvPr/>
          </p:nvSpPr>
          <p:spPr>
            <a:xfrm>
              <a:off x="990600" y="2743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D9B9433-BCA5-03F5-26BC-675DE65CA80F}"/>
                </a:ext>
              </a:extLst>
            </p:cNvPr>
            <p:cNvSpPr/>
            <p:nvPr/>
          </p:nvSpPr>
          <p:spPr>
            <a:xfrm>
              <a:off x="990600" y="33528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DDA0823-97BF-A91A-D7E2-8F2DD5E3B545}"/>
                </a:ext>
              </a:extLst>
            </p:cNvPr>
            <p:cNvSpPr/>
            <p:nvPr/>
          </p:nvSpPr>
          <p:spPr>
            <a:xfrm>
              <a:off x="990600" y="3657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2F1C4E4-F591-A83A-CB65-C19886FECCA5}"/>
                </a:ext>
              </a:extLst>
            </p:cNvPr>
            <p:cNvSpPr/>
            <p:nvPr/>
          </p:nvSpPr>
          <p:spPr>
            <a:xfrm>
              <a:off x="990600" y="39624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F4FFBDA-2110-A7EB-DCAC-4E8626B59122}"/>
                </a:ext>
              </a:extLst>
            </p:cNvPr>
            <p:cNvSpPr/>
            <p:nvPr/>
          </p:nvSpPr>
          <p:spPr>
            <a:xfrm>
              <a:off x="990600" y="42672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34B779-A346-BD4E-890C-182BF3530B46}"/>
                </a:ext>
              </a:extLst>
            </p:cNvPr>
            <p:cNvSpPr/>
            <p:nvPr/>
          </p:nvSpPr>
          <p:spPr>
            <a:xfrm>
              <a:off x="990600" y="45720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0B1F16A-83A1-ABBE-409A-3CF5F8C97732}"/>
                </a:ext>
              </a:extLst>
            </p:cNvPr>
            <p:cNvSpPr/>
            <p:nvPr/>
          </p:nvSpPr>
          <p:spPr>
            <a:xfrm>
              <a:off x="990600" y="48768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8289E90-AB4B-3E38-131B-29877EEE7D29}"/>
                </a:ext>
              </a:extLst>
            </p:cNvPr>
            <p:cNvSpPr/>
            <p:nvPr/>
          </p:nvSpPr>
          <p:spPr>
            <a:xfrm>
              <a:off x="990600" y="5196681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22B6E71-FA98-BB05-84D2-9B0F5A715C87}"/>
                </a:ext>
              </a:extLst>
            </p:cNvPr>
            <p:cNvSpPr/>
            <p:nvPr/>
          </p:nvSpPr>
          <p:spPr>
            <a:xfrm>
              <a:off x="990600" y="5547162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FEAAB41-D16E-0502-A689-16D6314EB003}"/>
                </a:ext>
              </a:extLst>
            </p:cNvPr>
            <p:cNvSpPr/>
            <p:nvPr/>
          </p:nvSpPr>
          <p:spPr>
            <a:xfrm>
              <a:off x="990600" y="5867043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65682D3-C904-D263-D951-7DA2EF453974}"/>
                </a:ext>
              </a:extLst>
            </p:cNvPr>
            <p:cNvSpPr/>
            <p:nvPr/>
          </p:nvSpPr>
          <p:spPr>
            <a:xfrm>
              <a:off x="990600" y="1752600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9AA3997-EF45-2215-0FC7-E42AC8B4E339}"/>
              </a:ext>
            </a:extLst>
          </p:cNvPr>
          <p:cNvSpPr/>
          <p:nvPr/>
        </p:nvSpPr>
        <p:spPr>
          <a:xfrm>
            <a:off x="4495800" y="3657600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8EE710-CE67-4608-CE22-DB0C876A1EC6}"/>
              </a:ext>
            </a:extLst>
          </p:cNvPr>
          <p:cNvSpPr/>
          <p:nvPr/>
        </p:nvSpPr>
        <p:spPr>
          <a:xfrm>
            <a:off x="7467600" y="3657600"/>
            <a:ext cx="1600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72188E-CAE0-B417-56D3-A71D63AB2877}"/>
                  </a:ext>
                </a:extLst>
              </p:cNvPr>
              <p:cNvSpPr txBox="1"/>
              <p:nvPr/>
            </p:nvSpPr>
            <p:spPr>
              <a:xfrm>
                <a:off x="4660039" y="5036228"/>
                <a:ext cx="3652475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P</a:t>
                </a:r>
                <a:r>
                  <a:rPr lang="en-US" b="1" dirty="0"/>
                  <a:t>      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 |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] = </a:t>
                </a:r>
                <a:r>
                  <a:rPr lang="en-US" sz="3200" dirty="0">
                    <a:solidFill>
                      <a:srgbClr val="C00000"/>
                    </a:solidFill>
                  </a:rPr>
                  <a:t>?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72188E-CAE0-B417-56D3-A71D63AB2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39" y="5036228"/>
                <a:ext cx="3652475" cy="584775"/>
              </a:xfrm>
              <a:prstGeom prst="rect">
                <a:avLst/>
              </a:prstGeom>
              <a:blipFill>
                <a:blip r:embed="rId8"/>
                <a:stretch>
                  <a:fillRect l="-4152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134CE8-2292-73BE-CDA1-994F531E2171}"/>
                  </a:ext>
                </a:extLst>
              </p:cNvPr>
              <p:cNvSpPr txBox="1"/>
              <p:nvPr/>
            </p:nvSpPr>
            <p:spPr>
              <a:xfrm>
                <a:off x="4719556" y="5361801"/>
                <a:ext cx="6566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134CE8-2292-73BE-CDA1-994F531E2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56" y="5361801"/>
                <a:ext cx="65665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1F30D44B-74D6-0E8A-C280-7C83E23C1C22}"/>
              </a:ext>
            </a:extLst>
          </p:cNvPr>
          <p:cNvSpPr/>
          <p:nvPr/>
        </p:nvSpPr>
        <p:spPr>
          <a:xfrm>
            <a:off x="5981700" y="4305657"/>
            <a:ext cx="1600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9BFD7A-008A-1410-D6F7-146C07310F9D}"/>
                  </a:ext>
                </a:extLst>
              </p:cNvPr>
              <p:cNvSpPr txBox="1"/>
              <p:nvPr/>
            </p:nvSpPr>
            <p:spPr>
              <a:xfrm>
                <a:off x="7696200" y="5029200"/>
                <a:ext cx="1505732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9BFD7A-008A-1410-D6F7-146C07310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029200"/>
                <a:ext cx="1505732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151E960C-AE62-0441-90A5-0703D6267DB9}"/>
              </a:ext>
            </a:extLst>
          </p:cNvPr>
          <p:cNvSpPr/>
          <p:nvPr/>
        </p:nvSpPr>
        <p:spPr>
          <a:xfrm>
            <a:off x="3962400" y="533400"/>
            <a:ext cx="3733800" cy="88423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B598689-DDB6-D244-974E-6CD0602125FF}"/>
              </a:ext>
            </a:extLst>
          </p:cNvPr>
          <p:cNvGrpSpPr/>
          <p:nvPr/>
        </p:nvGrpSpPr>
        <p:grpSpPr>
          <a:xfrm>
            <a:off x="423309" y="4507468"/>
            <a:ext cx="428704" cy="369332"/>
            <a:chOff x="485696" y="3581400"/>
            <a:chExt cx="428704" cy="369332"/>
          </a:xfrm>
        </p:grpSpPr>
        <p:sp>
          <p:nvSpPr>
            <p:cNvPr id="68" name="Right Arrow 46">
              <a:extLst>
                <a:ext uri="{FF2B5EF4-FFF2-40B4-BE49-F238E27FC236}">
                  <a16:creationId xmlns:a16="http://schemas.microsoft.com/office/drawing/2014/main" id="{1875BD17-AA84-4D40-B56F-C28ADB316633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862BA817-DA6A-E64D-80ED-7E85E3D1C166}"/>
                    </a:ext>
                  </a:extLst>
                </p:cNvPr>
                <p:cNvSpPr txBox="1"/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72DEC75-5829-D64C-BFF1-D23BE1478E8C}"/>
                  </a:ext>
                </a:extLst>
              </p:cNvPr>
              <p:cNvSpPr txBox="1"/>
              <p:nvPr/>
            </p:nvSpPr>
            <p:spPr>
              <a:xfrm>
                <a:off x="2974848" y="472725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72DEC75-5829-D64C-BFF1-D23BE1478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48" y="4727252"/>
                <a:ext cx="37093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3841D64-50EB-F147-8459-6639B6DB8D7B}"/>
                  </a:ext>
                </a:extLst>
              </p:cNvPr>
              <p:cNvSpPr txBox="1"/>
              <p:nvPr/>
            </p:nvSpPr>
            <p:spPr>
              <a:xfrm>
                <a:off x="2974848" y="2590800"/>
                <a:ext cx="423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3841D64-50EB-F147-8459-6639B6DB8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48" y="2590800"/>
                <a:ext cx="423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6FE61FA1-7026-664A-B1DC-98C7080ED958}"/>
              </a:ext>
            </a:extLst>
          </p:cNvPr>
          <p:cNvSpPr/>
          <p:nvPr/>
        </p:nvSpPr>
        <p:spPr>
          <a:xfrm>
            <a:off x="2764971" y="4808725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AA04076-5FB2-654B-A40B-BACDF0D1C160}"/>
              </a:ext>
            </a:extLst>
          </p:cNvPr>
          <p:cNvSpPr/>
          <p:nvPr/>
        </p:nvSpPr>
        <p:spPr>
          <a:xfrm>
            <a:off x="2764971" y="2667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A9E82197-2F46-400E-3B04-86B0F5F3113E}"/>
              </a:ext>
            </a:extLst>
          </p:cNvPr>
          <p:cNvSpPr/>
          <p:nvPr/>
        </p:nvSpPr>
        <p:spPr>
          <a:xfrm rot="10800000">
            <a:off x="6707661" y="5539741"/>
            <a:ext cx="216257" cy="584774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2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9792 0 C 0.14184 0 0.19584 0.06991 0.19584 0.12731 L 0.19584 0.25463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1273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1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1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36" grpId="0" uiExpand="1" animBg="1"/>
      <p:bldP spid="36" grpId="1" uiExpand="1" animBg="1"/>
      <p:bldP spid="36" grpId="2" uiExpand="1" animBg="1"/>
      <p:bldP spid="2" grpId="0"/>
      <p:bldP spid="8" grpId="0"/>
      <p:bldP spid="3" grpId="0" animBg="1"/>
      <p:bldP spid="21" grpId="0" animBg="1"/>
      <p:bldP spid="22" grpId="0" animBg="1"/>
      <p:bldP spid="23" grpId="0"/>
      <p:bldP spid="24" grpId="0" animBg="1"/>
      <p:bldP spid="25" grpId="0" animBg="1"/>
      <p:bldP spid="52" grpId="0" animBg="1"/>
      <p:bldP spid="70" grpId="0"/>
      <p:bldP spid="71" grpId="0"/>
      <p:bldP spid="73" grpId="0" animBg="1"/>
      <p:bldP spid="74" grpId="0" animBg="1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ontent Placeholder 4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5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657601" y="1600200"/>
                <a:ext cx="5410200" cy="47851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>
                          <a:latin typeface="Cambria Math"/>
                        </a:rPr>
                        <m:t>𝐦𝐨𝐝</m:t>
                      </m:r>
                      <m:r>
                        <m:rPr>
                          <m:nor/>
                        </m:rPr>
                        <a:rPr lang="en-US" sz="1800" dirty="0">
                          <a:solidFill>
                            <a:srgbClr val="0070C0"/>
                          </a:solidFill>
                        </a:rPr>
                        <m:t> 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Fact:</a:t>
                </a:r>
              </a:p>
              <a:p>
                <a:pPr marL="0" indent="0">
                  <a:buNone/>
                </a:pPr>
                <a:r>
                  <a:rPr lang="en-US" sz="1800" dirty="0"/>
                  <a:t>If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[0,…,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1800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/>
                  <a:t> is distributed randomly uniformly in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[0,…,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[0,…,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1" name="Content Placeholder 5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657601" y="1600200"/>
                <a:ext cx="5410200" cy="4785181"/>
              </a:xfrm>
              <a:blipFill>
                <a:blip r:embed="rId2"/>
                <a:stretch>
                  <a:fillRect l="-9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76200" y="1676400"/>
            <a:ext cx="1143000" cy="4431983"/>
            <a:chOff x="76200" y="1676400"/>
            <a:chExt cx="1143000" cy="4431983"/>
          </a:xfrm>
        </p:grpSpPr>
        <p:grpSp>
          <p:nvGrpSpPr>
            <p:cNvPr id="20" name="Group 19"/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3"/>
                  <a:stretch>
                    <a:fillRect t="-573" r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Oval 35"/>
          <p:cNvSpPr/>
          <p:nvPr/>
        </p:nvSpPr>
        <p:spPr>
          <a:xfrm>
            <a:off x="990600" y="3657600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443387" y="3581400"/>
            <a:ext cx="471013" cy="369332"/>
            <a:chOff x="443387" y="3581400"/>
            <a:chExt cx="471013" cy="369332"/>
          </a:xfrm>
        </p:grpSpPr>
        <p:sp>
          <p:nvSpPr>
            <p:cNvPr id="39" name="Right Arrow 38"/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524000" y="2895600"/>
            <a:ext cx="1066800" cy="798537"/>
            <a:chOff x="1524000" y="2782863"/>
            <a:chExt cx="1066800" cy="798537"/>
          </a:xfrm>
        </p:grpSpPr>
        <p:sp>
          <p:nvSpPr>
            <p:cNvPr id="41" name="Right Arrow 40"/>
            <p:cNvSpPr/>
            <p:nvPr/>
          </p:nvSpPr>
          <p:spPr>
            <a:xfrm>
              <a:off x="1524000" y="3020568"/>
              <a:ext cx="1066800" cy="560832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602856" y="2782863"/>
                  <a:ext cx="498085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856" y="2782863"/>
                  <a:ext cx="498085" cy="391261"/>
                </a:xfrm>
                <a:prstGeom prst="rect">
                  <a:avLst/>
                </a:prstGeom>
                <a:blipFill>
                  <a:blip r:embed="rId5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440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/>
                      </a:rPr>
                      <m:t>𝐦𝐨𝐝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4400" dirty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D1CF83-AAE1-6933-F5D9-B19A96EA0677}"/>
                  </a:ext>
                </a:extLst>
              </p:cNvPr>
              <p:cNvSpPr txBox="1"/>
              <p:nvPr/>
            </p:nvSpPr>
            <p:spPr>
              <a:xfrm>
                <a:off x="1747756" y="1600200"/>
                <a:ext cx="987052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0</a:t>
                </a:r>
              </a:p>
              <a:p>
                <a:pPr algn="r"/>
                <a:r>
                  <a:rPr lang="en-US" dirty="0"/>
                  <a:t>1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2400" dirty="0"/>
                  <a:t> 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1200" dirty="0"/>
                  <a:t> 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endParaRPr lang="en-US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D1CF83-AAE1-6933-F5D9-B19A96EA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756" y="1600200"/>
                <a:ext cx="987052" cy="4801314"/>
              </a:xfrm>
              <a:prstGeom prst="rect">
                <a:avLst/>
              </a:prstGeom>
              <a:blipFill>
                <a:blip r:embed="rId7"/>
                <a:stretch>
                  <a:fillRect t="-762" r="-4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C37A0DB7-1593-AD86-7D89-9BD49BA1CDBE}"/>
              </a:ext>
            </a:extLst>
          </p:cNvPr>
          <p:cNvGrpSpPr/>
          <p:nvPr/>
        </p:nvGrpSpPr>
        <p:grpSpPr>
          <a:xfrm>
            <a:off x="2746248" y="1676757"/>
            <a:ext cx="247323" cy="4604267"/>
            <a:chOff x="2746248" y="1804957"/>
            <a:chExt cx="247323" cy="460426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0FD1DB7-AC81-AEB7-0C72-C1D5E3086236}"/>
                </a:ext>
              </a:extLst>
            </p:cNvPr>
            <p:cNvGrpSpPr/>
            <p:nvPr/>
          </p:nvGrpSpPr>
          <p:grpSpPr>
            <a:xfrm>
              <a:off x="2764971" y="1804957"/>
              <a:ext cx="228600" cy="4267200"/>
              <a:chOff x="990600" y="1752600"/>
              <a:chExt cx="228600" cy="426720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80B1C3D-6D2B-0369-3A50-5C828735827E}"/>
                  </a:ext>
                </a:extLst>
              </p:cNvPr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5740BA7-65EC-F0E1-B45F-2D5D82FF6DAE}"/>
                  </a:ext>
                </a:extLst>
              </p:cNvPr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A2E0D32-6E91-53D1-3C5E-A5B44CAF596A}"/>
                  </a:ext>
                </a:extLst>
              </p:cNvPr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15F7415-4844-17EC-7551-1AD9195A9255}"/>
                  </a:ext>
                </a:extLst>
              </p:cNvPr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D9B9433-BCA5-03F5-26BC-675DE65CA80F}"/>
                  </a:ext>
                </a:extLst>
              </p:cNvPr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5DDA0823-97BF-A91A-D7E2-8F2DD5E3B545}"/>
                  </a:ext>
                </a:extLst>
              </p:cNvPr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2F1C4E4-F591-A83A-CB65-C19886FECCA5}"/>
                  </a:ext>
                </a:extLst>
              </p:cNvPr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0F4FFBDA-2110-A7EB-DCAC-4E8626B59122}"/>
                  </a:ext>
                </a:extLst>
              </p:cNvPr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A734B779-A346-BD4E-890C-182BF3530B46}"/>
                  </a:ext>
                </a:extLst>
              </p:cNvPr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0B1F16A-83A1-ABBE-409A-3CF5F8C97732}"/>
                  </a:ext>
                </a:extLst>
              </p:cNvPr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8289E90-AB4B-3E38-131B-29877EEE7D29}"/>
                  </a:ext>
                </a:extLst>
              </p:cNvPr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22B6E71-FA98-BB05-84D2-9B0F5A715C87}"/>
                  </a:ext>
                </a:extLst>
              </p:cNvPr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FEAAB41-D16E-0502-A689-16D6314EB003}"/>
                  </a:ext>
                </a:extLst>
              </p:cNvPr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65682D3-C904-D263-D951-7DA2EF453974}"/>
                  </a:ext>
                </a:extLst>
              </p:cNvPr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5D8F524-20A8-2C03-632D-F60DC9F8589F}"/>
                </a:ext>
              </a:extLst>
            </p:cNvPr>
            <p:cNvSpPr/>
            <p:nvPr/>
          </p:nvSpPr>
          <p:spPr>
            <a:xfrm>
              <a:off x="2746248" y="6180624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CF13F37-7DE7-9B7F-0EDB-6E546392ACF9}"/>
                  </a:ext>
                </a:extLst>
              </p:cNvPr>
              <p:cNvSpPr txBox="1"/>
              <p:nvPr/>
            </p:nvSpPr>
            <p:spPr>
              <a:xfrm>
                <a:off x="4660039" y="5036228"/>
                <a:ext cx="3496983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P</a:t>
                </a:r>
                <a:r>
                  <a:rPr lang="en-US" b="1" dirty="0"/>
                  <a:t>      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 |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] = </a:t>
                </a:r>
                <a:r>
                  <a:rPr lang="en-US" sz="3200" dirty="0">
                    <a:solidFill>
                      <a:srgbClr val="C00000"/>
                    </a:solidFill>
                  </a:rPr>
                  <a:t>?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CF13F37-7DE7-9B7F-0EDB-6E546392A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39" y="5036228"/>
                <a:ext cx="3496983" cy="584775"/>
              </a:xfrm>
              <a:prstGeom prst="rect">
                <a:avLst/>
              </a:prstGeom>
              <a:blipFill>
                <a:blip r:embed="rId8"/>
                <a:stretch>
                  <a:fillRect l="-4355" t="-13542" r="-3484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E2160BD-4B13-EAB3-1EA4-A13F408558B7}"/>
                  </a:ext>
                </a:extLst>
              </p:cNvPr>
              <p:cNvSpPr txBox="1"/>
              <p:nvPr/>
            </p:nvSpPr>
            <p:spPr>
              <a:xfrm>
                <a:off x="4719556" y="5361801"/>
                <a:ext cx="7194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E2160BD-4B13-EAB3-1EA4-A13F4085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556" y="5361801"/>
                <a:ext cx="71949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39756D36-68C0-BEC7-E597-F360871D56DA}"/>
              </a:ext>
            </a:extLst>
          </p:cNvPr>
          <p:cNvSpPr/>
          <p:nvPr/>
        </p:nvSpPr>
        <p:spPr>
          <a:xfrm>
            <a:off x="4495800" y="3657600"/>
            <a:ext cx="2971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FFE3903-8E42-B373-D6B9-0E769ABEEEE0}"/>
              </a:ext>
            </a:extLst>
          </p:cNvPr>
          <p:cNvSpPr/>
          <p:nvPr/>
        </p:nvSpPr>
        <p:spPr>
          <a:xfrm>
            <a:off x="7467600" y="3657600"/>
            <a:ext cx="1600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A1B1451-9141-DD3E-A285-4F30CBFBCA6C}"/>
              </a:ext>
            </a:extLst>
          </p:cNvPr>
          <p:cNvSpPr/>
          <p:nvPr/>
        </p:nvSpPr>
        <p:spPr>
          <a:xfrm>
            <a:off x="5981700" y="4305657"/>
            <a:ext cx="1600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DB6B135-92DD-DA4D-E0EB-A7BE7479D7CC}"/>
                  </a:ext>
                </a:extLst>
              </p:cNvPr>
              <p:cNvSpPr txBox="1"/>
              <p:nvPr/>
            </p:nvSpPr>
            <p:spPr>
              <a:xfrm>
                <a:off x="7620000" y="5029200"/>
                <a:ext cx="1505732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∈{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DB6B135-92DD-DA4D-E0EB-A7BE7479D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029200"/>
                <a:ext cx="1505732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9151AD52-AABF-C74C-A1F1-6ACD2A823837}"/>
              </a:ext>
            </a:extLst>
          </p:cNvPr>
          <p:cNvSpPr/>
          <p:nvPr/>
        </p:nvSpPr>
        <p:spPr>
          <a:xfrm>
            <a:off x="2478960" y="517623"/>
            <a:ext cx="4988640" cy="7757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0861EBB-DE43-5549-9D80-5837B6CF5A9D}"/>
              </a:ext>
            </a:extLst>
          </p:cNvPr>
          <p:cNvGrpSpPr/>
          <p:nvPr/>
        </p:nvGrpSpPr>
        <p:grpSpPr>
          <a:xfrm>
            <a:off x="423309" y="4507468"/>
            <a:ext cx="428704" cy="369332"/>
            <a:chOff x="485696" y="3581400"/>
            <a:chExt cx="428704" cy="369332"/>
          </a:xfrm>
        </p:grpSpPr>
        <p:sp>
          <p:nvSpPr>
            <p:cNvPr id="76" name="Right Arrow 46">
              <a:extLst>
                <a:ext uri="{FF2B5EF4-FFF2-40B4-BE49-F238E27FC236}">
                  <a16:creationId xmlns:a16="http://schemas.microsoft.com/office/drawing/2014/main" id="{CA86D415-8113-BD4B-85AB-6139C95801A6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F5DA1C7B-CD0B-A441-912B-0871CBE5187D}"/>
                    </a:ext>
                  </a:extLst>
                </p:cNvPr>
                <p:cNvSpPr txBox="1"/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C4669D3-46B3-D744-B00E-D1BFF4F70C77}"/>
                  </a:ext>
                </a:extLst>
              </p:cNvPr>
              <p:cNvSpPr txBox="1"/>
              <p:nvPr/>
            </p:nvSpPr>
            <p:spPr>
              <a:xfrm>
                <a:off x="2974848" y="472725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C4669D3-46B3-D744-B00E-D1BFF4F70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48" y="4727252"/>
                <a:ext cx="37093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Oval 78">
            <a:extLst>
              <a:ext uri="{FF2B5EF4-FFF2-40B4-BE49-F238E27FC236}">
                <a16:creationId xmlns:a16="http://schemas.microsoft.com/office/drawing/2014/main" id="{EEB7A872-1558-4B4A-BF06-1A3300AB2C9A}"/>
              </a:ext>
            </a:extLst>
          </p:cNvPr>
          <p:cNvSpPr/>
          <p:nvPr/>
        </p:nvSpPr>
        <p:spPr>
          <a:xfrm>
            <a:off x="2764971" y="4808725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68A8E9-FF8D-A94A-AA8F-D22E607DD1F4}"/>
                  </a:ext>
                </a:extLst>
              </p:cNvPr>
              <p:cNvSpPr txBox="1"/>
              <p:nvPr/>
            </p:nvSpPr>
            <p:spPr>
              <a:xfrm>
                <a:off x="2974848" y="2590800"/>
                <a:ext cx="423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268A8E9-FF8D-A94A-AA8F-D22E607DD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48" y="2590800"/>
                <a:ext cx="42351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Oval 80">
            <a:extLst>
              <a:ext uri="{FF2B5EF4-FFF2-40B4-BE49-F238E27FC236}">
                <a16:creationId xmlns:a16="http://schemas.microsoft.com/office/drawing/2014/main" id="{601D89FC-22F8-ED44-8E33-FFD3D5EC2641}"/>
              </a:ext>
            </a:extLst>
          </p:cNvPr>
          <p:cNvSpPr/>
          <p:nvPr/>
        </p:nvSpPr>
        <p:spPr>
          <a:xfrm>
            <a:off x="2764971" y="2667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3CC18F2-659B-9B7F-C92A-2C530995FDD1}"/>
              </a:ext>
            </a:extLst>
          </p:cNvPr>
          <p:cNvSpPr/>
          <p:nvPr/>
        </p:nvSpPr>
        <p:spPr>
          <a:xfrm rot="10800000">
            <a:off x="6676752" y="5550343"/>
            <a:ext cx="236109" cy="465375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5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9792 0 C 0.14184 0 0.19584 0.06991 0.19584 0.12731 L 0.19584 0.25463 " pathEditMode="relative" rAng="0" ptsTypes="AAAA">
                                      <p:cBhvr>
                                        <p:cTn id="5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1273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1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7" dur="1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36" grpId="0" uiExpand="1" animBg="1"/>
      <p:bldP spid="36" grpId="1" uiExpand="1" animBg="1"/>
      <p:bldP spid="36" grpId="2" uiExpand="1" animBg="1"/>
      <p:bldP spid="2" grpId="0"/>
      <p:bldP spid="8" grpId="0"/>
      <p:bldP spid="68" grpId="0" animBg="1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8" grpId="0"/>
      <p:bldP spid="79" grpId="0" animBg="1"/>
      <p:bldP spid="80" grpId="0"/>
      <p:bldP spid="81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50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7851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51" name="Content Placeholder 5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785181"/>
              </a:xfrm>
              <a:blipFill>
                <a:blip r:embed="rId2"/>
                <a:stretch>
                  <a:fillRect l="-4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76200" y="1676400"/>
            <a:ext cx="1143000" cy="4431983"/>
            <a:chOff x="76200" y="1676400"/>
            <a:chExt cx="1143000" cy="4431983"/>
          </a:xfrm>
        </p:grpSpPr>
        <p:grpSp>
          <p:nvGrpSpPr>
            <p:cNvPr id="20" name="Group 19"/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3"/>
                  <a:stretch>
                    <a:fillRect t="-688" r="-5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493837" y="2755957"/>
            <a:ext cx="1020763" cy="1130243"/>
            <a:chOff x="1493837" y="2755957"/>
            <a:chExt cx="1020763" cy="1130243"/>
          </a:xfrm>
        </p:grpSpPr>
        <p:sp>
          <p:nvSpPr>
            <p:cNvPr id="41" name="Right Arrow 40"/>
            <p:cNvSpPr/>
            <p:nvPr/>
          </p:nvSpPr>
          <p:spPr>
            <a:xfrm>
              <a:off x="1524000" y="3020568"/>
              <a:ext cx="990600" cy="865632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1493837" y="2755957"/>
                  <a:ext cx="627608" cy="3912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837" y="2755957"/>
                  <a:ext cx="627608" cy="391261"/>
                </a:xfrm>
                <a:prstGeom prst="rect">
                  <a:avLst/>
                </a:prstGeom>
                <a:blipFill>
                  <a:blip r:embed="rId4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4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𝑖𝑥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en-US" sz="4400" dirty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/>
              <p:nvPr/>
            </p:nvSpPr>
            <p:spPr>
              <a:xfrm>
                <a:off x="1747756" y="1600200"/>
                <a:ext cx="987052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0</a:t>
                </a:r>
              </a:p>
              <a:p>
                <a:pPr algn="r"/>
                <a:r>
                  <a:rPr lang="en-US" dirty="0"/>
                  <a:t>1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2400" dirty="0"/>
                  <a:t> 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1200" dirty="0"/>
                  <a:t> 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endParaRPr lang="en-US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756" y="1600200"/>
                <a:ext cx="987052" cy="4801314"/>
              </a:xfrm>
              <a:prstGeom prst="rect">
                <a:avLst/>
              </a:prstGeom>
              <a:blipFill>
                <a:blip r:embed="rId6"/>
                <a:stretch>
                  <a:fillRect t="-762" r="-49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2687A8E-DB3D-9204-FF40-3F9924EA2182}"/>
              </a:ext>
            </a:extLst>
          </p:cNvPr>
          <p:cNvGrpSpPr/>
          <p:nvPr/>
        </p:nvGrpSpPr>
        <p:grpSpPr>
          <a:xfrm>
            <a:off x="2746248" y="1676757"/>
            <a:ext cx="247323" cy="4604267"/>
            <a:chOff x="2746248" y="1804957"/>
            <a:chExt cx="247323" cy="4604267"/>
          </a:xfrm>
        </p:grpSpPr>
        <p:grpSp>
          <p:nvGrpSpPr>
            <p:cNvPr id="21" name="Group 20"/>
            <p:cNvGrpSpPr/>
            <p:nvPr/>
          </p:nvGrpSpPr>
          <p:grpSpPr>
            <a:xfrm>
              <a:off x="2764971" y="1804957"/>
              <a:ext cx="228600" cy="4267200"/>
              <a:chOff x="990600" y="1752600"/>
              <a:chExt cx="228600" cy="4267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B7956B-FA3D-797F-4FFF-3A5BABB03AB0}"/>
                </a:ext>
              </a:extLst>
            </p:cNvPr>
            <p:cNvSpPr/>
            <p:nvPr/>
          </p:nvSpPr>
          <p:spPr>
            <a:xfrm>
              <a:off x="2746248" y="6180624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7D53F8E0-732E-19BA-DCDA-AB26C4DF134F}"/>
              </a:ext>
            </a:extLst>
          </p:cNvPr>
          <p:cNvSpPr/>
          <p:nvPr/>
        </p:nvSpPr>
        <p:spPr>
          <a:xfrm>
            <a:off x="990600" y="3657600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E0A8C66-2D14-ADEC-91B1-9D45A114F1BC}"/>
              </a:ext>
            </a:extLst>
          </p:cNvPr>
          <p:cNvGrpSpPr/>
          <p:nvPr/>
        </p:nvGrpSpPr>
        <p:grpSpPr>
          <a:xfrm>
            <a:off x="443387" y="3581400"/>
            <a:ext cx="471013" cy="369332"/>
            <a:chOff x="443387" y="3581400"/>
            <a:chExt cx="471013" cy="369332"/>
          </a:xfrm>
        </p:grpSpPr>
        <p:sp>
          <p:nvSpPr>
            <p:cNvPr id="54" name="Right Arrow 38">
              <a:extLst>
                <a:ext uri="{FF2B5EF4-FFF2-40B4-BE49-F238E27FC236}">
                  <a16:creationId xmlns:a16="http://schemas.microsoft.com/office/drawing/2014/main" id="{A23A9EB8-28E6-0640-7C28-9D02CA0E9447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B306DDB-2919-DE00-672A-C41030AE2F60}"/>
                    </a:ext>
                  </a:extLst>
                </p:cNvPr>
                <p:cNvSpPr txBox="1"/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49905651-95AD-3AD8-87D9-69509AF44560}"/>
              </a:ext>
            </a:extLst>
          </p:cNvPr>
          <p:cNvSpPr/>
          <p:nvPr/>
        </p:nvSpPr>
        <p:spPr>
          <a:xfrm>
            <a:off x="2764971" y="4808725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76AE288-A21B-1CF5-BD57-E9A915740C9C}"/>
              </a:ext>
            </a:extLst>
          </p:cNvPr>
          <p:cNvSpPr/>
          <p:nvPr/>
        </p:nvSpPr>
        <p:spPr>
          <a:xfrm>
            <a:off x="990667" y="3657430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2EB0A1-7EDB-FDC4-662E-3E847A81EFD0}"/>
                  </a:ext>
                </a:extLst>
              </p:cNvPr>
              <p:cNvSpPr txBox="1"/>
              <p:nvPr/>
            </p:nvSpPr>
            <p:spPr>
              <a:xfrm>
                <a:off x="4660039" y="5036228"/>
                <a:ext cx="3750257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P</a:t>
                </a:r>
                <a:r>
                  <a:rPr lang="en-US" b="1" dirty="0"/>
                  <a:t>      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 |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] = </a:t>
                </a:r>
                <a:r>
                  <a:rPr lang="en-US" sz="3200" dirty="0">
                    <a:solidFill>
                      <a:srgbClr val="C00000"/>
                    </a:solidFill>
                  </a:rPr>
                  <a:t>?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2EB0A1-7EDB-FDC4-662E-3E847A81E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39" y="5036228"/>
                <a:ext cx="3750257" cy="584775"/>
              </a:xfrm>
              <a:prstGeom prst="rect">
                <a:avLst/>
              </a:prstGeom>
              <a:blipFill>
                <a:blip r:embed="rId8"/>
                <a:stretch>
                  <a:fillRect l="-4058" t="-13542" r="-2922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946AF4F-4ED6-B118-C2EF-D47BD8494187}"/>
                  </a:ext>
                </a:extLst>
              </p:cNvPr>
              <p:cNvSpPr txBox="1"/>
              <p:nvPr/>
            </p:nvSpPr>
            <p:spPr>
              <a:xfrm>
                <a:off x="4750975" y="5494296"/>
                <a:ext cx="7194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946AF4F-4ED6-B118-C2EF-D47BD8494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75" y="5494296"/>
                <a:ext cx="719492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F7DBC3C-AB25-20D3-A9B3-A008E68C18F8}"/>
                  </a:ext>
                </a:extLst>
              </p:cNvPr>
              <p:cNvSpPr txBox="1"/>
              <p:nvPr/>
            </p:nvSpPr>
            <p:spPr>
              <a:xfrm>
                <a:off x="4750975" y="5367588"/>
                <a:ext cx="6566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F7DBC3C-AB25-20D3-A9B3-A008E68C1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75" y="5367588"/>
                <a:ext cx="65665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E9CD8F8-56B6-BBA4-4B09-9F27F859512F}"/>
                  </a:ext>
                </a:extLst>
              </p:cNvPr>
              <p:cNvSpPr txBox="1"/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       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E9CD8F8-56B6-BBA4-4B09-9F27F8595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blipFill>
                <a:blip r:embed="rId11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5ECF576-B3BB-9629-9661-84CB6AE63FA4}"/>
                  </a:ext>
                </a:extLst>
              </p:cNvPr>
              <p:cNvSpPr txBox="1"/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5ECF576-B3BB-9629-9661-84CB6AE63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blipFill>
                <a:blip r:embed="rId12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A0AF3EC0-ED70-D3DE-216A-35F18974BBAC}"/>
              </a:ext>
            </a:extLst>
          </p:cNvPr>
          <p:cNvSpPr/>
          <p:nvPr/>
        </p:nvSpPr>
        <p:spPr>
          <a:xfrm>
            <a:off x="990600" y="4572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8CCD595-B5ED-7DFC-775A-95B8690640EA}"/>
              </a:ext>
            </a:extLst>
          </p:cNvPr>
          <p:cNvGrpSpPr/>
          <p:nvPr/>
        </p:nvGrpSpPr>
        <p:grpSpPr>
          <a:xfrm>
            <a:off x="423309" y="4507468"/>
            <a:ext cx="428704" cy="369332"/>
            <a:chOff x="485696" y="3581400"/>
            <a:chExt cx="428704" cy="369332"/>
          </a:xfrm>
        </p:grpSpPr>
        <p:sp>
          <p:nvSpPr>
            <p:cNvPr id="65" name="Right Arrow 46">
              <a:extLst>
                <a:ext uri="{FF2B5EF4-FFF2-40B4-BE49-F238E27FC236}">
                  <a16:creationId xmlns:a16="http://schemas.microsoft.com/office/drawing/2014/main" id="{B67A7EB4-8456-C9DD-85A6-D0475A3BDC40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D9D50E7-4A9F-BF2E-CE4C-39F6386302CE}"/>
                    </a:ext>
                  </a:extLst>
                </p:cNvPr>
                <p:cNvSpPr txBox="1"/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DE285ADB-27C4-4126-0724-1F35C80F81DC}"/>
              </a:ext>
            </a:extLst>
          </p:cNvPr>
          <p:cNvSpPr/>
          <p:nvPr/>
        </p:nvSpPr>
        <p:spPr>
          <a:xfrm>
            <a:off x="2764971" y="2667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7245EC6-75E7-884D-4C2B-CAB639C4CEAF}"/>
                  </a:ext>
                </a:extLst>
              </p:cNvPr>
              <p:cNvSpPr txBox="1"/>
              <p:nvPr/>
            </p:nvSpPr>
            <p:spPr>
              <a:xfrm>
                <a:off x="2974848" y="472725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7245EC6-75E7-884D-4C2B-CAB639C4C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48" y="4727252"/>
                <a:ext cx="37093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993583-093C-2127-3935-44A70F2AF572}"/>
                  </a:ext>
                </a:extLst>
              </p:cNvPr>
              <p:cNvSpPr txBox="1"/>
              <p:nvPr/>
            </p:nvSpPr>
            <p:spPr>
              <a:xfrm>
                <a:off x="2974848" y="2590800"/>
                <a:ext cx="423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2993583-093C-2127-3935-44A70F2AF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848" y="2590800"/>
                <a:ext cx="423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0D52E7BE-8C01-9849-9D1C-CC49B3210C61}"/>
              </a:ext>
            </a:extLst>
          </p:cNvPr>
          <p:cNvSpPr/>
          <p:nvPr/>
        </p:nvSpPr>
        <p:spPr>
          <a:xfrm>
            <a:off x="990600" y="4572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68038BE-2654-83F3-177F-896ADC48A989}"/>
              </a:ext>
            </a:extLst>
          </p:cNvPr>
          <p:cNvSpPr/>
          <p:nvPr/>
        </p:nvSpPr>
        <p:spPr>
          <a:xfrm>
            <a:off x="984630" y="4572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00725F7-5E15-5D74-D155-5ED2145A1B87}"/>
              </a:ext>
            </a:extLst>
          </p:cNvPr>
          <p:cNvSpPr/>
          <p:nvPr/>
        </p:nvSpPr>
        <p:spPr>
          <a:xfrm>
            <a:off x="984917" y="3657430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5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9792 0 C 0.14184 0 0.19584 0.04583 0.19584 0.08333 L 0.19584 0.16667 " pathEditMode="relative" rAng="0" ptsTypes="AAAA">
                                      <p:cBhvr>
                                        <p:cTn id="7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0.0967 -3.33333E-6 C 0.13993 -3.33333E-6 0.19341 -0.07708 0.19341 -0.13958 L 0.19341 -0.27893 " pathEditMode="relative" rAng="0" ptsTypes="AAAA">
                                      <p:cBhvr>
                                        <p:cTn id="8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70" y="-1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/>
      <p:bldP spid="2" grpId="0"/>
      <p:bldP spid="3" grpId="0"/>
      <p:bldP spid="49" grpId="0" uiExpand="1" animBg="1"/>
      <p:bldP spid="49" grpId="1" uiExpand="1" animBg="1"/>
      <p:bldP spid="56" grpId="0" animBg="1"/>
      <p:bldP spid="57" grpId="0" animBg="1"/>
      <p:bldP spid="58" grpId="0" animBg="1"/>
      <p:bldP spid="58" grpId="1" animBg="1"/>
      <p:bldP spid="59" grpId="0"/>
      <p:bldP spid="59" grpId="1"/>
      <p:bldP spid="60" grpId="0"/>
      <p:bldP spid="60" grpId="1"/>
      <p:bldP spid="61" grpId="0" animBg="1"/>
      <p:bldP spid="62" grpId="0" animBg="1"/>
      <p:bldP spid="63" grpId="0" animBg="1"/>
      <p:bldP spid="63" grpId="1" animBg="1"/>
      <p:bldP spid="63" grpId="2" animBg="1"/>
      <p:bldP spid="67" grpId="0" animBg="1"/>
      <p:bldP spid="68" grpId="0"/>
      <p:bldP spid="69" grpId="0"/>
      <p:bldP spid="70" grpId="0" animBg="1"/>
      <p:bldP spid="71" grpId="0" animBg="1"/>
      <p:bldP spid="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76200" y="1676400"/>
            <a:ext cx="1143000" cy="4431983"/>
            <a:chOff x="76200" y="1676400"/>
            <a:chExt cx="1143000" cy="4431983"/>
          </a:xfrm>
        </p:grpSpPr>
        <p:grpSp>
          <p:nvGrpSpPr>
            <p:cNvPr id="20" name="Group 19"/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2"/>
                  <a:stretch>
                    <a:fillRect t="-688" r="-5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443387" y="3581400"/>
            <a:ext cx="471013" cy="369332"/>
            <a:chOff x="443387" y="3581400"/>
            <a:chExt cx="471013" cy="369332"/>
          </a:xfrm>
        </p:grpSpPr>
        <p:sp>
          <p:nvSpPr>
            <p:cNvPr id="39" name="Right Arrow 38"/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4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𝑖𝑥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en-US" sz="4400" dirty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/>
              <p:nvPr/>
            </p:nvSpPr>
            <p:spPr>
              <a:xfrm>
                <a:off x="3249985" y="1600200"/>
                <a:ext cx="987052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0</a:t>
                </a:r>
              </a:p>
              <a:p>
                <a:pPr algn="r"/>
                <a:r>
                  <a:rPr lang="en-US" dirty="0"/>
                  <a:t>1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2400" dirty="0"/>
                  <a:t> 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1200" dirty="0"/>
                  <a:t> 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endParaRPr lang="en-US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85" y="1600200"/>
                <a:ext cx="987052" cy="4801314"/>
              </a:xfrm>
              <a:prstGeom prst="rect">
                <a:avLst/>
              </a:prstGeom>
              <a:blipFill>
                <a:blip r:embed="rId6"/>
                <a:stretch>
                  <a:fillRect t="-762" r="-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2687A8E-DB3D-9204-FF40-3F9924EA2182}"/>
              </a:ext>
            </a:extLst>
          </p:cNvPr>
          <p:cNvGrpSpPr/>
          <p:nvPr/>
        </p:nvGrpSpPr>
        <p:grpSpPr>
          <a:xfrm>
            <a:off x="4248477" y="1676757"/>
            <a:ext cx="247323" cy="4604267"/>
            <a:chOff x="2746248" y="1804957"/>
            <a:chExt cx="247323" cy="4604267"/>
          </a:xfrm>
        </p:grpSpPr>
        <p:grpSp>
          <p:nvGrpSpPr>
            <p:cNvPr id="21" name="Group 20"/>
            <p:cNvGrpSpPr/>
            <p:nvPr/>
          </p:nvGrpSpPr>
          <p:grpSpPr>
            <a:xfrm>
              <a:off x="2764971" y="1804957"/>
              <a:ext cx="228600" cy="4267200"/>
              <a:chOff x="990600" y="1752600"/>
              <a:chExt cx="228600" cy="4267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B7956B-FA3D-797F-4FFF-3A5BABB03AB0}"/>
                </a:ext>
              </a:extLst>
            </p:cNvPr>
            <p:cNvSpPr/>
            <p:nvPr/>
          </p:nvSpPr>
          <p:spPr>
            <a:xfrm>
              <a:off x="2746248" y="6180624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A575D4-EE5F-4876-D9E3-BC1EAD18DA33}"/>
              </a:ext>
            </a:extLst>
          </p:cNvPr>
          <p:cNvGrpSpPr/>
          <p:nvPr/>
        </p:nvGrpSpPr>
        <p:grpSpPr>
          <a:xfrm>
            <a:off x="1600200" y="1600200"/>
            <a:ext cx="1143000" cy="4431983"/>
            <a:chOff x="76200" y="1676400"/>
            <a:chExt cx="1143000" cy="443198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F10C389-E685-E425-94D2-031B7CBC46C6}"/>
                </a:ext>
              </a:extLst>
            </p:cNvPr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DE0027D-69A9-C6BC-DFC5-A364088080C5}"/>
                  </a:ext>
                </a:extLst>
              </p:cNvPr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AC44A44-9873-9C55-F69D-AB9983FD914A}"/>
                  </a:ext>
                </a:extLst>
              </p:cNvPr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973502D-76CD-58BA-81AE-9C6350ED4EEC}"/>
                  </a:ext>
                </a:extLst>
              </p:cNvPr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2712F1D-D123-B8D7-7678-CDD92E9C0117}"/>
                  </a:ext>
                </a:extLst>
              </p:cNvPr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F1A6E0A-4F92-CD2F-9291-B0738B566C03}"/>
                  </a:ext>
                </a:extLst>
              </p:cNvPr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2BA0C01-07D4-559C-BD5F-A818FBB5F0C7}"/>
                  </a:ext>
                </a:extLst>
              </p:cNvPr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21CAAD6-379D-33B5-3772-46A69F4F2FE8}"/>
                  </a:ext>
                </a:extLst>
              </p:cNvPr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0F000E9-45CD-3484-D269-329DBB7361F0}"/>
                  </a:ext>
                </a:extLst>
              </p:cNvPr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7DA8EBF-F065-6FE7-F073-F26EA77EDD5F}"/>
                  </a:ext>
                </a:extLst>
              </p:cNvPr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55FF151-A613-3BF3-2341-67107B80B09C}"/>
                  </a:ext>
                </a:extLst>
              </p:cNvPr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700A33D-A506-6128-7940-8C70E3D63741}"/>
                  </a:ext>
                </a:extLst>
              </p:cNvPr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D3EB14B-2118-5EBD-71A9-D2EDD2EF9131}"/>
                  </a:ext>
                </a:extLst>
              </p:cNvPr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934DF00-6107-E19B-E062-7A0037615F9A}"/>
                  </a:ext>
                </a:extLst>
              </p:cNvPr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00BAD0-197D-9CAF-A46F-B103D392D2CB}"/>
                  </a:ext>
                </a:extLst>
              </p:cNvPr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AB18331-F4BD-35CB-C9DF-A60621AC6CE9}"/>
                    </a:ext>
                  </a:extLst>
                </p:cNvPr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AB18331-F4BD-35CB-C9DF-A60621AC6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7"/>
                  <a:stretch>
                    <a:fillRect t="-825" r="-5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A2C6412-9C34-2F03-16E4-065232E25953}"/>
              </a:ext>
            </a:extLst>
          </p:cNvPr>
          <p:cNvGrpSpPr/>
          <p:nvPr/>
        </p:nvGrpSpPr>
        <p:grpSpPr>
          <a:xfrm>
            <a:off x="1161293" y="3244333"/>
            <a:ext cx="1327439" cy="641695"/>
            <a:chOff x="1101327" y="2828362"/>
            <a:chExt cx="1566810" cy="1057555"/>
          </a:xfrm>
        </p:grpSpPr>
        <p:sp>
          <p:nvSpPr>
            <p:cNvPr id="68" name="Right Arrow 40">
              <a:extLst>
                <a:ext uri="{FF2B5EF4-FFF2-40B4-BE49-F238E27FC236}">
                  <a16:creationId xmlns:a16="http://schemas.microsoft.com/office/drawing/2014/main" id="{DAA1432A-DFAA-D277-522A-E911373C6D62}"/>
                </a:ext>
              </a:extLst>
            </p:cNvPr>
            <p:cNvSpPr/>
            <p:nvPr/>
          </p:nvSpPr>
          <p:spPr>
            <a:xfrm>
              <a:off x="1545825" y="3284204"/>
              <a:ext cx="869245" cy="601713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6644CD-E4D4-2C4B-9E3A-83FC2806648E}"/>
                    </a:ext>
                  </a:extLst>
                </p:cNvPr>
                <p:cNvSpPr txBox="1"/>
                <p:nvPr/>
              </p:nvSpPr>
              <p:spPr>
                <a:xfrm>
                  <a:off x="1101327" y="2828362"/>
                  <a:ext cx="1566810" cy="608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6644CD-E4D4-2C4B-9E3A-83FC28066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327" y="2828362"/>
                  <a:ext cx="1566810" cy="608683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F72C3B6-299C-83D4-44BC-9B72D53BEED5}"/>
              </a:ext>
            </a:extLst>
          </p:cNvPr>
          <p:cNvGrpSpPr/>
          <p:nvPr/>
        </p:nvGrpSpPr>
        <p:grpSpPr>
          <a:xfrm>
            <a:off x="2492413" y="3240192"/>
            <a:ext cx="1449676" cy="654815"/>
            <a:chOff x="803560" y="2821540"/>
            <a:chExt cx="1711089" cy="1079179"/>
          </a:xfrm>
        </p:grpSpPr>
        <p:sp>
          <p:nvSpPr>
            <p:cNvPr id="71" name="Right Arrow 40">
              <a:extLst>
                <a:ext uri="{FF2B5EF4-FFF2-40B4-BE49-F238E27FC236}">
                  <a16:creationId xmlns:a16="http://schemas.microsoft.com/office/drawing/2014/main" id="{15687B51-F27F-C3F8-7F3F-A6F9F44EEEDD}"/>
                </a:ext>
              </a:extLst>
            </p:cNvPr>
            <p:cNvSpPr/>
            <p:nvPr/>
          </p:nvSpPr>
          <p:spPr>
            <a:xfrm>
              <a:off x="1491847" y="3255895"/>
              <a:ext cx="964197" cy="64482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A68EB44-F4B4-662A-56BE-19535DBC7D86}"/>
                    </a:ext>
                  </a:extLst>
                </p:cNvPr>
                <p:cNvSpPr txBox="1"/>
                <p:nvPr/>
              </p:nvSpPr>
              <p:spPr>
                <a:xfrm>
                  <a:off x="803560" y="2821540"/>
                  <a:ext cx="1711089" cy="64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A68EB44-F4B4-662A-56BE-19535DBC7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60" y="2821540"/>
                  <a:ext cx="1711089" cy="644824"/>
                </a:xfrm>
                <a:prstGeom prst="rect">
                  <a:avLst/>
                </a:prstGeom>
                <a:blipFill>
                  <a:blip r:embed="rId9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0BED89A5-A523-D880-FE9B-5BCA0B1116E7}"/>
              </a:ext>
            </a:extLst>
          </p:cNvPr>
          <p:cNvSpPr/>
          <p:nvPr/>
        </p:nvSpPr>
        <p:spPr>
          <a:xfrm>
            <a:off x="4267200" y="4808725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0E5D853-1BDD-AD9A-3634-1B6E8367A054}"/>
              </a:ext>
            </a:extLst>
          </p:cNvPr>
          <p:cNvSpPr/>
          <p:nvPr/>
        </p:nvSpPr>
        <p:spPr>
          <a:xfrm>
            <a:off x="990667" y="3657430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13F3ED0-C023-4DCC-A3BB-1D3823BDFAF2}"/>
              </a:ext>
            </a:extLst>
          </p:cNvPr>
          <p:cNvSpPr/>
          <p:nvPr/>
        </p:nvSpPr>
        <p:spPr>
          <a:xfrm>
            <a:off x="4267200" y="2666643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CD9C514-8CB1-40B9-44A5-55DF84A279BC}"/>
              </a:ext>
            </a:extLst>
          </p:cNvPr>
          <p:cNvGrpSpPr/>
          <p:nvPr/>
        </p:nvGrpSpPr>
        <p:grpSpPr>
          <a:xfrm>
            <a:off x="423309" y="4507468"/>
            <a:ext cx="428704" cy="369332"/>
            <a:chOff x="485696" y="3581400"/>
            <a:chExt cx="428704" cy="369332"/>
          </a:xfrm>
        </p:grpSpPr>
        <p:sp>
          <p:nvSpPr>
            <p:cNvPr id="78" name="Right Arrow 46">
              <a:extLst>
                <a:ext uri="{FF2B5EF4-FFF2-40B4-BE49-F238E27FC236}">
                  <a16:creationId xmlns:a16="http://schemas.microsoft.com/office/drawing/2014/main" id="{FD1456D9-5E6D-7142-46CD-49DE6DE2868B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B715283-5969-E439-6368-A7C93BF3F7A8}"/>
                    </a:ext>
                  </a:extLst>
                </p:cNvPr>
                <p:cNvSpPr txBox="1"/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C60145C-D0AB-AA0A-CF7C-05E499FFD5C1}"/>
                  </a:ext>
                </a:extLst>
              </p:cNvPr>
              <p:cNvSpPr txBox="1"/>
              <p:nvPr/>
            </p:nvSpPr>
            <p:spPr>
              <a:xfrm>
                <a:off x="4495800" y="472725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C60145C-D0AB-AA0A-CF7C-05E499FFD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727252"/>
                <a:ext cx="3709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A3C4762F-1541-6C5E-402D-FC76098C215F}"/>
              </a:ext>
            </a:extLst>
          </p:cNvPr>
          <p:cNvSpPr/>
          <p:nvPr/>
        </p:nvSpPr>
        <p:spPr>
          <a:xfrm>
            <a:off x="984630" y="4572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50">
                <a:extLst>
                  <a:ext uri="{FF2B5EF4-FFF2-40B4-BE49-F238E27FC236}">
                    <a16:creationId xmlns:a16="http://schemas.microsoft.com/office/drawing/2014/main" id="{2E13735D-321C-948C-C183-E1513A909F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48200" y="1600200"/>
                <a:ext cx="4419600" cy="4785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 smtClean="0">
                        <a:latin typeface="Cambria Math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4" name="Content Placeholder 50">
                <a:extLst>
                  <a:ext uri="{FF2B5EF4-FFF2-40B4-BE49-F238E27FC236}">
                    <a16:creationId xmlns:a16="http://schemas.microsoft.com/office/drawing/2014/main" id="{2E13735D-321C-948C-C183-E1513A909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1600200"/>
                <a:ext cx="4419600" cy="4785181"/>
              </a:xfrm>
              <a:prstGeom prst="rect">
                <a:avLst/>
              </a:prstGeom>
              <a:blipFill>
                <a:blip r:embed="rId13"/>
                <a:stretch>
                  <a:fillRect l="-4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A927252-9F36-4994-8D8B-0EF6F02101C0}"/>
                  </a:ext>
                </a:extLst>
              </p:cNvPr>
              <p:cNvSpPr txBox="1"/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         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A927252-9F36-4994-8D8B-0EF6F0210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blipFill>
                <a:blip r:embed="rId14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F94DB50-0CA3-6B73-B2F3-0F2658A88B0E}"/>
                  </a:ext>
                </a:extLst>
              </p:cNvPr>
              <p:cNvSpPr txBox="1"/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F94DB50-0CA3-6B73-B2F3-0F2658A88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blipFill>
                <a:blip r:embed="rId15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05B276C-87B2-817D-EF09-F5042C9608C8}"/>
              </a:ext>
            </a:extLst>
          </p:cNvPr>
          <p:cNvCxnSpPr>
            <a:cxnSpLocks/>
          </p:cNvCxnSpPr>
          <p:nvPr/>
        </p:nvCxnSpPr>
        <p:spPr>
          <a:xfrm flipV="1">
            <a:off x="1200907" y="2495550"/>
            <a:ext cx="1313693" cy="11884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13BC4B5-D19C-2FF6-C325-8B956B82EB95}"/>
                  </a:ext>
                </a:extLst>
              </p:cNvPr>
              <p:cNvSpPr txBox="1"/>
              <p:nvPr/>
            </p:nvSpPr>
            <p:spPr>
              <a:xfrm>
                <a:off x="1737888" y="2610206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13BC4B5-D19C-2FF6-C325-8B956B82E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88" y="2610206"/>
                <a:ext cx="46076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E2818F9-E309-CAA3-070B-F03FA047B9B0}"/>
              </a:ext>
            </a:extLst>
          </p:cNvPr>
          <p:cNvCxnSpPr>
            <a:cxnSpLocks/>
            <a:stCxn id="54" idx="6"/>
            <a:endCxn id="73" idx="1"/>
          </p:cNvCxnSpPr>
          <p:nvPr/>
        </p:nvCxnSpPr>
        <p:spPr>
          <a:xfrm>
            <a:off x="2743200" y="2476500"/>
            <a:ext cx="1557478" cy="23657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2D804C-F2B1-B420-9B56-9CA914D8ECEB}"/>
                  </a:ext>
                </a:extLst>
              </p:cNvPr>
              <p:cNvSpPr txBox="1"/>
              <p:nvPr/>
            </p:nvSpPr>
            <p:spPr>
              <a:xfrm>
                <a:off x="2882671" y="2567158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2D804C-F2B1-B420-9B56-9CA914D8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671" y="2567158"/>
                <a:ext cx="462434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val 97">
            <a:extLst>
              <a:ext uri="{FF2B5EF4-FFF2-40B4-BE49-F238E27FC236}">
                <a16:creationId xmlns:a16="http://schemas.microsoft.com/office/drawing/2014/main" id="{88671F56-FDB9-EFF3-8097-FF040BEFDE4E}"/>
              </a:ext>
            </a:extLst>
          </p:cNvPr>
          <p:cNvSpPr/>
          <p:nvPr/>
        </p:nvSpPr>
        <p:spPr>
          <a:xfrm>
            <a:off x="984917" y="3657430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43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8368 0 C 0.12118 0 0.16736 -0.05255 0.16736 -0.09514 L 0.16736 -0.19005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68" y="-9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91" grpId="0"/>
      <p:bldP spid="9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76200" y="1676400"/>
            <a:ext cx="1143000" cy="4431983"/>
            <a:chOff x="76200" y="1676400"/>
            <a:chExt cx="1143000" cy="4431983"/>
          </a:xfrm>
        </p:grpSpPr>
        <p:grpSp>
          <p:nvGrpSpPr>
            <p:cNvPr id="20" name="Group 19"/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2"/>
                  <a:stretch>
                    <a:fillRect t="-688" r="-5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443387" y="3581400"/>
            <a:ext cx="471013" cy="369332"/>
            <a:chOff x="443387" y="3581400"/>
            <a:chExt cx="471013" cy="369332"/>
          </a:xfrm>
        </p:grpSpPr>
        <p:sp>
          <p:nvSpPr>
            <p:cNvPr id="39" name="Right Arrow 38"/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4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𝑖𝑥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en-US" sz="4400" dirty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/>
              <p:nvPr/>
            </p:nvSpPr>
            <p:spPr>
              <a:xfrm>
                <a:off x="3249985" y="1600200"/>
                <a:ext cx="987052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0</a:t>
                </a:r>
              </a:p>
              <a:p>
                <a:pPr algn="r"/>
                <a:r>
                  <a:rPr lang="en-US" dirty="0"/>
                  <a:t>1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2400" dirty="0"/>
                  <a:t> 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1200" dirty="0"/>
                  <a:t> 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endParaRPr lang="en-US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85" y="1600200"/>
                <a:ext cx="987052" cy="4801314"/>
              </a:xfrm>
              <a:prstGeom prst="rect">
                <a:avLst/>
              </a:prstGeom>
              <a:blipFill>
                <a:blip r:embed="rId6"/>
                <a:stretch>
                  <a:fillRect t="-762" r="-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2687A8E-DB3D-9204-FF40-3F9924EA2182}"/>
              </a:ext>
            </a:extLst>
          </p:cNvPr>
          <p:cNvGrpSpPr/>
          <p:nvPr/>
        </p:nvGrpSpPr>
        <p:grpSpPr>
          <a:xfrm>
            <a:off x="4248477" y="1676757"/>
            <a:ext cx="247323" cy="4604267"/>
            <a:chOff x="2746248" y="1804957"/>
            <a:chExt cx="247323" cy="4604267"/>
          </a:xfrm>
        </p:grpSpPr>
        <p:grpSp>
          <p:nvGrpSpPr>
            <p:cNvPr id="21" name="Group 20"/>
            <p:cNvGrpSpPr/>
            <p:nvPr/>
          </p:nvGrpSpPr>
          <p:grpSpPr>
            <a:xfrm>
              <a:off x="2764971" y="1804957"/>
              <a:ext cx="228600" cy="4267200"/>
              <a:chOff x="990600" y="1752600"/>
              <a:chExt cx="228600" cy="4267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B7956B-FA3D-797F-4FFF-3A5BABB03AB0}"/>
                </a:ext>
              </a:extLst>
            </p:cNvPr>
            <p:cNvSpPr/>
            <p:nvPr/>
          </p:nvSpPr>
          <p:spPr>
            <a:xfrm>
              <a:off x="2746248" y="6180624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A575D4-EE5F-4876-D9E3-BC1EAD18DA33}"/>
              </a:ext>
            </a:extLst>
          </p:cNvPr>
          <p:cNvGrpSpPr/>
          <p:nvPr/>
        </p:nvGrpSpPr>
        <p:grpSpPr>
          <a:xfrm>
            <a:off x="1600200" y="1600200"/>
            <a:ext cx="1143000" cy="4431983"/>
            <a:chOff x="76200" y="1676400"/>
            <a:chExt cx="1143000" cy="4431983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F10C389-E685-E425-94D2-031B7CBC46C6}"/>
                </a:ext>
              </a:extLst>
            </p:cNvPr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DE0027D-69A9-C6BC-DFC5-A364088080C5}"/>
                  </a:ext>
                </a:extLst>
              </p:cNvPr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AC44A44-9873-9C55-F69D-AB9983FD914A}"/>
                  </a:ext>
                </a:extLst>
              </p:cNvPr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973502D-76CD-58BA-81AE-9C6350ED4EEC}"/>
                  </a:ext>
                </a:extLst>
              </p:cNvPr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2712F1D-D123-B8D7-7678-CDD92E9C0117}"/>
                  </a:ext>
                </a:extLst>
              </p:cNvPr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F1A6E0A-4F92-CD2F-9291-B0738B566C03}"/>
                  </a:ext>
                </a:extLst>
              </p:cNvPr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2BA0C01-07D4-559C-BD5F-A818FBB5F0C7}"/>
                  </a:ext>
                </a:extLst>
              </p:cNvPr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21CAAD6-379D-33B5-3772-46A69F4F2FE8}"/>
                  </a:ext>
                </a:extLst>
              </p:cNvPr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0F000E9-45CD-3484-D269-329DBB7361F0}"/>
                  </a:ext>
                </a:extLst>
              </p:cNvPr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7DA8EBF-F065-6FE7-F073-F26EA77EDD5F}"/>
                  </a:ext>
                </a:extLst>
              </p:cNvPr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55FF151-A613-3BF3-2341-67107B80B09C}"/>
                  </a:ext>
                </a:extLst>
              </p:cNvPr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700A33D-A506-6128-7940-8C70E3D63741}"/>
                  </a:ext>
                </a:extLst>
              </p:cNvPr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D3EB14B-2118-5EBD-71A9-D2EDD2EF9131}"/>
                  </a:ext>
                </a:extLst>
              </p:cNvPr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934DF00-6107-E19B-E062-7A0037615F9A}"/>
                  </a:ext>
                </a:extLst>
              </p:cNvPr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00BAD0-197D-9CAF-A46F-B103D392D2CB}"/>
                  </a:ext>
                </a:extLst>
              </p:cNvPr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AB18331-F4BD-35CB-C9DF-A60621AC6CE9}"/>
                    </a:ext>
                  </a:extLst>
                </p:cNvPr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AB18331-F4BD-35CB-C9DF-A60621AC6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7"/>
                  <a:stretch>
                    <a:fillRect t="-825" r="-5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A2C6412-9C34-2F03-16E4-065232E25953}"/>
              </a:ext>
            </a:extLst>
          </p:cNvPr>
          <p:cNvGrpSpPr/>
          <p:nvPr/>
        </p:nvGrpSpPr>
        <p:grpSpPr>
          <a:xfrm>
            <a:off x="1161293" y="3244333"/>
            <a:ext cx="1327439" cy="641695"/>
            <a:chOff x="1101327" y="2828362"/>
            <a:chExt cx="1566810" cy="1057555"/>
          </a:xfrm>
        </p:grpSpPr>
        <p:sp>
          <p:nvSpPr>
            <p:cNvPr id="68" name="Right Arrow 40">
              <a:extLst>
                <a:ext uri="{FF2B5EF4-FFF2-40B4-BE49-F238E27FC236}">
                  <a16:creationId xmlns:a16="http://schemas.microsoft.com/office/drawing/2014/main" id="{DAA1432A-DFAA-D277-522A-E911373C6D62}"/>
                </a:ext>
              </a:extLst>
            </p:cNvPr>
            <p:cNvSpPr/>
            <p:nvPr/>
          </p:nvSpPr>
          <p:spPr>
            <a:xfrm>
              <a:off x="1545825" y="3284204"/>
              <a:ext cx="869245" cy="601713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6644CD-E4D4-2C4B-9E3A-83FC2806648E}"/>
                    </a:ext>
                  </a:extLst>
                </p:cNvPr>
                <p:cNvSpPr txBox="1"/>
                <p:nvPr/>
              </p:nvSpPr>
              <p:spPr>
                <a:xfrm>
                  <a:off x="1101327" y="2828362"/>
                  <a:ext cx="1566810" cy="608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6644CD-E4D4-2C4B-9E3A-83FC28066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327" y="2828362"/>
                  <a:ext cx="1566810" cy="608683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F72C3B6-299C-83D4-44BC-9B72D53BEED5}"/>
              </a:ext>
            </a:extLst>
          </p:cNvPr>
          <p:cNvGrpSpPr/>
          <p:nvPr/>
        </p:nvGrpSpPr>
        <p:grpSpPr>
          <a:xfrm>
            <a:off x="2492413" y="3240192"/>
            <a:ext cx="1449676" cy="654815"/>
            <a:chOff x="803560" y="2821540"/>
            <a:chExt cx="1711089" cy="1079179"/>
          </a:xfrm>
        </p:grpSpPr>
        <p:sp>
          <p:nvSpPr>
            <p:cNvPr id="71" name="Right Arrow 40">
              <a:extLst>
                <a:ext uri="{FF2B5EF4-FFF2-40B4-BE49-F238E27FC236}">
                  <a16:creationId xmlns:a16="http://schemas.microsoft.com/office/drawing/2014/main" id="{15687B51-F27F-C3F8-7F3F-A6F9F44EEEDD}"/>
                </a:ext>
              </a:extLst>
            </p:cNvPr>
            <p:cNvSpPr/>
            <p:nvPr/>
          </p:nvSpPr>
          <p:spPr>
            <a:xfrm>
              <a:off x="1491847" y="3255895"/>
              <a:ext cx="964197" cy="64482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A68EB44-F4B4-662A-56BE-19535DBC7D86}"/>
                    </a:ext>
                  </a:extLst>
                </p:cNvPr>
                <p:cNvSpPr txBox="1"/>
                <p:nvPr/>
              </p:nvSpPr>
              <p:spPr>
                <a:xfrm>
                  <a:off x="803560" y="2821540"/>
                  <a:ext cx="1711089" cy="64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A68EB44-F4B4-662A-56BE-19535DBC7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60" y="2821540"/>
                  <a:ext cx="1711089" cy="644824"/>
                </a:xfrm>
                <a:prstGeom prst="rect">
                  <a:avLst/>
                </a:prstGeom>
                <a:blipFill>
                  <a:blip r:embed="rId9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0BED89A5-A523-D880-FE9B-5BCA0B1116E7}"/>
              </a:ext>
            </a:extLst>
          </p:cNvPr>
          <p:cNvSpPr/>
          <p:nvPr/>
        </p:nvSpPr>
        <p:spPr>
          <a:xfrm>
            <a:off x="4267200" y="4808725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0E5D853-1BDD-AD9A-3634-1B6E8367A054}"/>
              </a:ext>
            </a:extLst>
          </p:cNvPr>
          <p:cNvSpPr/>
          <p:nvPr/>
        </p:nvSpPr>
        <p:spPr>
          <a:xfrm>
            <a:off x="990667" y="3657430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13F3ED0-C023-4DCC-A3BB-1D3823BDFAF2}"/>
              </a:ext>
            </a:extLst>
          </p:cNvPr>
          <p:cNvSpPr/>
          <p:nvPr/>
        </p:nvSpPr>
        <p:spPr>
          <a:xfrm>
            <a:off x="4267200" y="2666643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CD9C514-8CB1-40B9-44A5-55DF84A279BC}"/>
              </a:ext>
            </a:extLst>
          </p:cNvPr>
          <p:cNvGrpSpPr/>
          <p:nvPr/>
        </p:nvGrpSpPr>
        <p:grpSpPr>
          <a:xfrm>
            <a:off x="423309" y="4507468"/>
            <a:ext cx="428704" cy="369332"/>
            <a:chOff x="485696" y="3581400"/>
            <a:chExt cx="428704" cy="369332"/>
          </a:xfrm>
        </p:grpSpPr>
        <p:sp>
          <p:nvSpPr>
            <p:cNvPr id="78" name="Right Arrow 46">
              <a:extLst>
                <a:ext uri="{FF2B5EF4-FFF2-40B4-BE49-F238E27FC236}">
                  <a16:creationId xmlns:a16="http://schemas.microsoft.com/office/drawing/2014/main" id="{FD1456D9-5E6D-7142-46CD-49DE6DE2868B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B715283-5969-E439-6368-A7C93BF3F7A8}"/>
                    </a:ext>
                  </a:extLst>
                </p:cNvPr>
                <p:cNvSpPr txBox="1"/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C60145C-D0AB-AA0A-CF7C-05E499FFD5C1}"/>
                  </a:ext>
                </a:extLst>
              </p:cNvPr>
              <p:cNvSpPr txBox="1"/>
              <p:nvPr/>
            </p:nvSpPr>
            <p:spPr>
              <a:xfrm>
                <a:off x="4495800" y="472725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C60145C-D0AB-AA0A-CF7C-05E499FFD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727252"/>
                <a:ext cx="3709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A3C4762F-1541-6C5E-402D-FC76098C215F}"/>
              </a:ext>
            </a:extLst>
          </p:cNvPr>
          <p:cNvSpPr/>
          <p:nvPr/>
        </p:nvSpPr>
        <p:spPr>
          <a:xfrm>
            <a:off x="984630" y="4572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50">
                <a:extLst>
                  <a:ext uri="{FF2B5EF4-FFF2-40B4-BE49-F238E27FC236}">
                    <a16:creationId xmlns:a16="http://schemas.microsoft.com/office/drawing/2014/main" id="{2E13735D-321C-948C-C183-E1513A909F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48200" y="1600200"/>
                <a:ext cx="4419600" cy="4785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 smtClean="0">
                        <a:latin typeface="Cambria Math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84" name="Content Placeholder 50">
                <a:extLst>
                  <a:ext uri="{FF2B5EF4-FFF2-40B4-BE49-F238E27FC236}">
                    <a16:creationId xmlns:a16="http://schemas.microsoft.com/office/drawing/2014/main" id="{2E13735D-321C-948C-C183-E1513A909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1600200"/>
                <a:ext cx="4419600" cy="4785181"/>
              </a:xfrm>
              <a:prstGeom prst="rect">
                <a:avLst/>
              </a:prstGeom>
              <a:blipFill>
                <a:blip r:embed="rId13"/>
                <a:stretch>
                  <a:fillRect l="-4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A927252-9F36-4994-8D8B-0EF6F02101C0}"/>
                  </a:ext>
                </a:extLst>
              </p:cNvPr>
              <p:cNvSpPr txBox="1"/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         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A927252-9F36-4994-8D8B-0EF6F0210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blipFill>
                <a:blip r:embed="rId14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F94DB50-0CA3-6B73-B2F3-0F2658A88B0E}"/>
                  </a:ext>
                </a:extLst>
              </p:cNvPr>
              <p:cNvSpPr txBox="1"/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F94DB50-0CA3-6B73-B2F3-0F2658A88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blipFill>
                <a:blip r:embed="rId15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05B276C-87B2-817D-EF09-F5042C9608C8}"/>
              </a:ext>
            </a:extLst>
          </p:cNvPr>
          <p:cNvCxnSpPr>
            <a:cxnSpLocks/>
          </p:cNvCxnSpPr>
          <p:nvPr/>
        </p:nvCxnSpPr>
        <p:spPr>
          <a:xfrm flipV="1">
            <a:off x="1200907" y="2495550"/>
            <a:ext cx="1313693" cy="118848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13BC4B5-D19C-2FF6-C325-8B956B82EB95}"/>
                  </a:ext>
                </a:extLst>
              </p:cNvPr>
              <p:cNvSpPr txBox="1"/>
              <p:nvPr/>
            </p:nvSpPr>
            <p:spPr>
              <a:xfrm>
                <a:off x="1720683" y="4126468"/>
                <a:ext cx="4660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13BC4B5-D19C-2FF6-C325-8B956B82E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683" y="4126468"/>
                <a:ext cx="46609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E2818F9-E309-CAA3-070B-F03FA047B9B0}"/>
              </a:ext>
            </a:extLst>
          </p:cNvPr>
          <p:cNvCxnSpPr>
            <a:cxnSpLocks/>
            <a:stCxn id="54" idx="6"/>
            <a:endCxn id="73" idx="1"/>
          </p:cNvCxnSpPr>
          <p:nvPr/>
        </p:nvCxnSpPr>
        <p:spPr>
          <a:xfrm>
            <a:off x="2743200" y="2476500"/>
            <a:ext cx="1557478" cy="23657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2D804C-F2B1-B420-9B56-9CA914D8ECEB}"/>
                  </a:ext>
                </a:extLst>
              </p:cNvPr>
              <p:cNvSpPr txBox="1"/>
              <p:nvPr/>
            </p:nvSpPr>
            <p:spPr>
              <a:xfrm>
                <a:off x="2882671" y="2567158"/>
                <a:ext cx="462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2D804C-F2B1-B420-9B56-9CA914D8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671" y="2567158"/>
                <a:ext cx="462434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>
            <a:extLst>
              <a:ext uri="{FF2B5EF4-FFF2-40B4-BE49-F238E27FC236}">
                <a16:creationId xmlns:a16="http://schemas.microsoft.com/office/drawing/2014/main" id="{CD49EC74-19D3-FDE3-7C1E-A68F7D53C165}"/>
              </a:ext>
            </a:extLst>
          </p:cNvPr>
          <p:cNvSpPr/>
          <p:nvPr/>
        </p:nvSpPr>
        <p:spPr>
          <a:xfrm>
            <a:off x="984917" y="3657430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B5FFF1-99A2-3C9B-53E4-10625A60965D}"/>
              </a:ext>
            </a:extLst>
          </p:cNvPr>
          <p:cNvCxnSpPr>
            <a:cxnSpLocks/>
            <a:stCxn id="96" idx="5"/>
          </p:cNvCxnSpPr>
          <p:nvPr/>
        </p:nvCxnSpPr>
        <p:spPr>
          <a:xfrm>
            <a:off x="1180039" y="3852552"/>
            <a:ext cx="1330880" cy="105441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07DCE3-6A9A-A313-14A4-5E2EAC128CD8}"/>
              </a:ext>
            </a:extLst>
          </p:cNvPr>
          <p:cNvCxnSpPr>
            <a:cxnSpLocks/>
            <a:stCxn id="62" idx="6"/>
            <a:endCxn id="73" idx="2"/>
          </p:cNvCxnSpPr>
          <p:nvPr/>
        </p:nvCxnSpPr>
        <p:spPr>
          <a:xfrm>
            <a:off x="2743200" y="4914900"/>
            <a:ext cx="1524000" cy="812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5FBD7B-E804-0C23-4944-E34EAB6C3230}"/>
                  </a:ext>
                </a:extLst>
              </p:cNvPr>
              <p:cNvSpPr txBox="1"/>
              <p:nvPr/>
            </p:nvSpPr>
            <p:spPr>
              <a:xfrm>
                <a:off x="3154363" y="4850368"/>
                <a:ext cx="467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5FBD7B-E804-0C23-4944-E34EAB6C3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363" y="4850368"/>
                <a:ext cx="467756" cy="369332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817DF46E-BCBF-1D55-56F4-ACF7F21F2934}"/>
              </a:ext>
            </a:extLst>
          </p:cNvPr>
          <p:cNvSpPr/>
          <p:nvPr/>
        </p:nvSpPr>
        <p:spPr>
          <a:xfrm>
            <a:off x="2509608" y="2365703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CA334A-1A65-C6A5-7C73-8B6E2C79F74B}"/>
                  </a:ext>
                </a:extLst>
              </p:cNvPr>
              <p:cNvSpPr txBox="1"/>
              <p:nvPr/>
            </p:nvSpPr>
            <p:spPr>
              <a:xfrm>
                <a:off x="1737888" y="2610206"/>
                <a:ext cx="4607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CA334A-1A65-C6A5-7C73-8B6E2C79F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888" y="2610206"/>
                <a:ext cx="460767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ABDDBF8C-FE91-5112-AF4C-6ABBAA93A247}"/>
              </a:ext>
            </a:extLst>
          </p:cNvPr>
          <p:cNvSpPr/>
          <p:nvPr/>
        </p:nvSpPr>
        <p:spPr>
          <a:xfrm>
            <a:off x="2509723" y="4808725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30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08264 0 C 0.11962 0 0.16545 0.04653 0.16545 0.08403 L 0.16545 0.16829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4" y="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91" grpId="0"/>
      <p:bldP spid="47" grpId="0"/>
      <p:bldP spid="8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Problem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𝑼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,…,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000" b="0" dirty="0"/>
                  <a:t> called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universe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0" i="1" smtClean="0">
                        <a:latin typeface="Cambria Math"/>
                      </a:rPr>
                      <m:t>⊆</m:t>
                    </m:r>
                    <m:r>
                      <a:rPr lang="en-US" sz="20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|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≪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Examples: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Build a data structure for a given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support the search query :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“</a:t>
                </a:r>
                <a:r>
                  <a:rPr lang="en-US" sz="2000" i="1" dirty="0"/>
                  <a:t>Does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?”     for </a:t>
                </a:r>
                <a:r>
                  <a:rPr lang="en-US" sz="2000" u="sng" dirty="0"/>
                  <a:t>any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638300" y="19812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20574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88906" y="38862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95600" y="4191000"/>
            <a:ext cx="129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191000" y="41910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648200" y="4648200"/>
            <a:ext cx="3429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2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0F72C3B6-299C-83D4-44BC-9B72D53BEED5}"/>
              </a:ext>
            </a:extLst>
          </p:cNvPr>
          <p:cNvGrpSpPr/>
          <p:nvPr/>
        </p:nvGrpSpPr>
        <p:grpSpPr>
          <a:xfrm>
            <a:off x="2492413" y="3240192"/>
            <a:ext cx="1449676" cy="654815"/>
            <a:chOff x="803560" y="2821540"/>
            <a:chExt cx="1711089" cy="1079179"/>
          </a:xfrm>
        </p:grpSpPr>
        <p:sp>
          <p:nvSpPr>
            <p:cNvPr id="71" name="Right Arrow 40">
              <a:extLst>
                <a:ext uri="{FF2B5EF4-FFF2-40B4-BE49-F238E27FC236}">
                  <a16:creationId xmlns:a16="http://schemas.microsoft.com/office/drawing/2014/main" id="{15687B51-F27F-C3F8-7F3F-A6F9F44EEEDD}"/>
                </a:ext>
              </a:extLst>
            </p:cNvPr>
            <p:cNvSpPr/>
            <p:nvPr/>
          </p:nvSpPr>
          <p:spPr>
            <a:xfrm>
              <a:off x="1491847" y="3255895"/>
              <a:ext cx="964197" cy="64482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A68EB44-F4B4-662A-56BE-19535DBC7D86}"/>
                    </a:ext>
                  </a:extLst>
                </p:cNvPr>
                <p:cNvSpPr txBox="1"/>
                <p:nvPr/>
              </p:nvSpPr>
              <p:spPr>
                <a:xfrm>
                  <a:off x="803560" y="2821540"/>
                  <a:ext cx="1711089" cy="64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A68EB44-F4B4-662A-56BE-19535DBC7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60" y="2821540"/>
                  <a:ext cx="1711089" cy="644824"/>
                </a:xfrm>
                <a:prstGeom prst="rect">
                  <a:avLst/>
                </a:prstGeom>
                <a:blipFill>
                  <a:blip r:embed="rId2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A575D4-EE5F-4876-D9E3-BC1EAD18DA33}"/>
              </a:ext>
            </a:extLst>
          </p:cNvPr>
          <p:cNvGrpSpPr/>
          <p:nvPr/>
        </p:nvGrpSpPr>
        <p:grpSpPr>
          <a:xfrm>
            <a:off x="1600200" y="1600200"/>
            <a:ext cx="1143000" cy="4431983"/>
            <a:chOff x="76200" y="1676400"/>
            <a:chExt cx="1143000" cy="4431983"/>
          </a:xfrm>
          <a:solidFill>
            <a:schemeClr val="accent2"/>
          </a:solidFill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F10C389-E685-E425-94D2-031B7CBC46C6}"/>
                </a:ext>
              </a:extLst>
            </p:cNvPr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  <a:grpFill/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DE0027D-69A9-C6BC-DFC5-A364088080C5}"/>
                  </a:ext>
                </a:extLst>
              </p:cNvPr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AC44A44-9873-9C55-F69D-AB9983FD914A}"/>
                  </a:ext>
                </a:extLst>
              </p:cNvPr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973502D-76CD-58BA-81AE-9C6350ED4EEC}"/>
                  </a:ext>
                </a:extLst>
              </p:cNvPr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2712F1D-D123-B8D7-7678-CDD92E9C0117}"/>
                  </a:ext>
                </a:extLst>
              </p:cNvPr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F1A6E0A-4F92-CD2F-9291-B0738B566C03}"/>
                  </a:ext>
                </a:extLst>
              </p:cNvPr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2BA0C01-07D4-559C-BD5F-A818FBB5F0C7}"/>
                  </a:ext>
                </a:extLst>
              </p:cNvPr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21CAAD6-379D-33B5-3772-46A69F4F2FE8}"/>
                  </a:ext>
                </a:extLst>
              </p:cNvPr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0F000E9-45CD-3484-D269-329DBB7361F0}"/>
                  </a:ext>
                </a:extLst>
              </p:cNvPr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7DA8EBF-F065-6FE7-F073-F26EA77EDD5F}"/>
                  </a:ext>
                </a:extLst>
              </p:cNvPr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55FF151-A613-3BF3-2341-67107B80B09C}"/>
                  </a:ext>
                </a:extLst>
              </p:cNvPr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700A33D-A506-6128-7940-8C70E3D63741}"/>
                  </a:ext>
                </a:extLst>
              </p:cNvPr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D3EB14B-2118-5EBD-71A9-D2EDD2EF9131}"/>
                  </a:ext>
                </a:extLst>
              </p:cNvPr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934DF00-6107-E19B-E062-7A0037615F9A}"/>
                  </a:ext>
                </a:extLst>
              </p:cNvPr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00BAD0-197D-9CAF-A46F-B103D392D2CB}"/>
                  </a:ext>
                </a:extLst>
              </p:cNvPr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AB18331-F4BD-35CB-C9DF-A60621AC6CE9}"/>
                    </a:ext>
                  </a:extLst>
                </p:cNvPr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AB18331-F4BD-35CB-C9DF-A60621AC6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3"/>
                  <a:stretch>
                    <a:fillRect t="-825" r="-5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76200" y="1676400"/>
            <a:ext cx="1143000" cy="4431983"/>
            <a:chOff x="76200" y="1676400"/>
            <a:chExt cx="1143000" cy="4431983"/>
          </a:xfrm>
        </p:grpSpPr>
        <p:grpSp>
          <p:nvGrpSpPr>
            <p:cNvPr id="20" name="Group 19"/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4"/>
                  <a:stretch>
                    <a:fillRect t="-688" r="-5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443387" y="3581400"/>
            <a:ext cx="471013" cy="369332"/>
            <a:chOff x="443387" y="3581400"/>
            <a:chExt cx="471013" cy="369332"/>
          </a:xfrm>
        </p:grpSpPr>
        <p:sp>
          <p:nvSpPr>
            <p:cNvPr id="39" name="Right Arrow 38"/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4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𝑖𝑥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en-US" sz="4400" dirty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/>
              <p:nvPr/>
            </p:nvSpPr>
            <p:spPr>
              <a:xfrm>
                <a:off x="3249985" y="1600200"/>
                <a:ext cx="987052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0</a:t>
                </a:r>
              </a:p>
              <a:p>
                <a:pPr algn="r"/>
                <a:r>
                  <a:rPr lang="en-US" dirty="0"/>
                  <a:t>1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2400" dirty="0"/>
                  <a:t> 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1200" dirty="0"/>
                  <a:t> 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endParaRPr lang="en-US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85" y="1600200"/>
                <a:ext cx="987052" cy="4801314"/>
              </a:xfrm>
              <a:prstGeom prst="rect">
                <a:avLst/>
              </a:prstGeom>
              <a:blipFill>
                <a:blip r:embed="rId7"/>
                <a:stretch>
                  <a:fillRect t="-762" r="-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2687A8E-DB3D-9204-FF40-3F9924EA2182}"/>
              </a:ext>
            </a:extLst>
          </p:cNvPr>
          <p:cNvGrpSpPr/>
          <p:nvPr/>
        </p:nvGrpSpPr>
        <p:grpSpPr>
          <a:xfrm>
            <a:off x="4248477" y="1676757"/>
            <a:ext cx="247323" cy="4604267"/>
            <a:chOff x="2746248" y="1804957"/>
            <a:chExt cx="247323" cy="4604267"/>
          </a:xfrm>
        </p:grpSpPr>
        <p:grpSp>
          <p:nvGrpSpPr>
            <p:cNvPr id="21" name="Group 20"/>
            <p:cNvGrpSpPr/>
            <p:nvPr/>
          </p:nvGrpSpPr>
          <p:grpSpPr>
            <a:xfrm>
              <a:off x="2764971" y="1804957"/>
              <a:ext cx="228600" cy="4267200"/>
              <a:chOff x="990600" y="1752600"/>
              <a:chExt cx="228600" cy="4267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B7956B-FA3D-797F-4FFF-3A5BABB03AB0}"/>
                </a:ext>
              </a:extLst>
            </p:cNvPr>
            <p:cNvSpPr/>
            <p:nvPr/>
          </p:nvSpPr>
          <p:spPr>
            <a:xfrm>
              <a:off x="2746248" y="6180624"/>
              <a:ext cx="228600" cy="228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A2C6412-9C34-2F03-16E4-065232E25953}"/>
              </a:ext>
            </a:extLst>
          </p:cNvPr>
          <p:cNvGrpSpPr/>
          <p:nvPr/>
        </p:nvGrpSpPr>
        <p:grpSpPr>
          <a:xfrm>
            <a:off x="1161293" y="3244333"/>
            <a:ext cx="1327439" cy="641695"/>
            <a:chOff x="1101327" y="2828362"/>
            <a:chExt cx="1566810" cy="1057555"/>
          </a:xfrm>
        </p:grpSpPr>
        <p:sp>
          <p:nvSpPr>
            <p:cNvPr id="68" name="Right Arrow 40">
              <a:extLst>
                <a:ext uri="{FF2B5EF4-FFF2-40B4-BE49-F238E27FC236}">
                  <a16:creationId xmlns:a16="http://schemas.microsoft.com/office/drawing/2014/main" id="{DAA1432A-DFAA-D277-522A-E911373C6D62}"/>
                </a:ext>
              </a:extLst>
            </p:cNvPr>
            <p:cNvSpPr/>
            <p:nvPr/>
          </p:nvSpPr>
          <p:spPr>
            <a:xfrm>
              <a:off x="1545825" y="3284204"/>
              <a:ext cx="869245" cy="601713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6644CD-E4D4-2C4B-9E3A-83FC2806648E}"/>
                    </a:ext>
                  </a:extLst>
                </p:cNvPr>
                <p:cNvSpPr txBox="1"/>
                <p:nvPr/>
              </p:nvSpPr>
              <p:spPr>
                <a:xfrm>
                  <a:off x="1101327" y="2828362"/>
                  <a:ext cx="1566810" cy="608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6644CD-E4D4-2C4B-9E3A-83FC28066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327" y="2828362"/>
                  <a:ext cx="1566810" cy="608683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0BED89A5-A523-D880-FE9B-5BCA0B1116E7}"/>
              </a:ext>
            </a:extLst>
          </p:cNvPr>
          <p:cNvSpPr/>
          <p:nvPr/>
        </p:nvSpPr>
        <p:spPr>
          <a:xfrm>
            <a:off x="4267200" y="4808725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13F3ED0-C023-4DCC-A3BB-1D3823BDFAF2}"/>
              </a:ext>
            </a:extLst>
          </p:cNvPr>
          <p:cNvSpPr/>
          <p:nvPr/>
        </p:nvSpPr>
        <p:spPr>
          <a:xfrm>
            <a:off x="4267200" y="2666643"/>
            <a:ext cx="2286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CD9C514-8CB1-40B9-44A5-55DF84A279BC}"/>
              </a:ext>
            </a:extLst>
          </p:cNvPr>
          <p:cNvGrpSpPr/>
          <p:nvPr/>
        </p:nvGrpSpPr>
        <p:grpSpPr>
          <a:xfrm>
            <a:off x="423309" y="4507468"/>
            <a:ext cx="428704" cy="369332"/>
            <a:chOff x="485696" y="3581400"/>
            <a:chExt cx="428704" cy="369332"/>
          </a:xfrm>
        </p:grpSpPr>
        <p:sp>
          <p:nvSpPr>
            <p:cNvPr id="78" name="Right Arrow 46">
              <a:extLst>
                <a:ext uri="{FF2B5EF4-FFF2-40B4-BE49-F238E27FC236}">
                  <a16:creationId xmlns:a16="http://schemas.microsoft.com/office/drawing/2014/main" id="{FD1456D9-5E6D-7142-46CD-49DE6DE2868B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B715283-5969-E439-6368-A7C93BF3F7A8}"/>
                    </a:ext>
                  </a:extLst>
                </p:cNvPr>
                <p:cNvSpPr txBox="1"/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C60145C-D0AB-AA0A-CF7C-05E499FFD5C1}"/>
                  </a:ext>
                </a:extLst>
              </p:cNvPr>
              <p:cNvSpPr txBox="1"/>
              <p:nvPr/>
            </p:nvSpPr>
            <p:spPr>
              <a:xfrm>
                <a:off x="4495800" y="472725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C60145C-D0AB-AA0A-CF7C-05E499FFD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727252"/>
                <a:ext cx="3709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A3C4762F-1541-6C5E-402D-FC76098C215F}"/>
              </a:ext>
            </a:extLst>
          </p:cNvPr>
          <p:cNvSpPr/>
          <p:nvPr/>
        </p:nvSpPr>
        <p:spPr>
          <a:xfrm>
            <a:off x="984630" y="4572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50">
                <a:extLst>
                  <a:ext uri="{FF2B5EF4-FFF2-40B4-BE49-F238E27FC236}">
                    <a16:creationId xmlns:a16="http://schemas.microsoft.com/office/drawing/2014/main" id="{2E13735D-321C-948C-C183-E1513A909F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48200" y="1600200"/>
                <a:ext cx="4419600" cy="4785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 smtClean="0">
                        <a:latin typeface="Cambria Math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?</a:t>
                </a:r>
              </a:p>
            </p:txBody>
          </p:sp>
        </mc:Choice>
        <mc:Fallback xmlns="">
          <p:sp>
            <p:nvSpPr>
              <p:cNvPr id="84" name="Content Placeholder 50">
                <a:extLst>
                  <a:ext uri="{FF2B5EF4-FFF2-40B4-BE49-F238E27FC236}">
                    <a16:creationId xmlns:a16="http://schemas.microsoft.com/office/drawing/2014/main" id="{2E13735D-321C-948C-C183-E1513A909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1600200"/>
                <a:ext cx="4419600" cy="4785181"/>
              </a:xfrm>
              <a:prstGeom prst="rect">
                <a:avLst/>
              </a:prstGeom>
              <a:blipFill>
                <a:blip r:embed="rId12"/>
                <a:stretch>
                  <a:fillRect l="-4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A927252-9F36-4994-8D8B-0EF6F02101C0}"/>
                  </a:ext>
                </a:extLst>
              </p:cNvPr>
              <p:cNvSpPr txBox="1"/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         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A927252-9F36-4994-8D8B-0EF6F0210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blipFill>
                <a:blip r:embed="rId13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F94DB50-0CA3-6B73-B2F3-0F2658A88B0E}"/>
                  </a:ext>
                </a:extLst>
              </p:cNvPr>
              <p:cNvSpPr txBox="1"/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F94DB50-0CA3-6B73-B2F3-0F2658A88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blipFill>
                <a:blip r:embed="rId14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AB19A7-0231-3664-1028-A9AF7E80F2FA}"/>
                  </a:ext>
                </a:extLst>
              </p:cNvPr>
              <p:cNvSpPr txBox="1"/>
              <p:nvPr/>
            </p:nvSpPr>
            <p:spPr>
              <a:xfrm>
                <a:off x="443387" y="6363829"/>
                <a:ext cx="3583802" cy="3907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There are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,…,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}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AB19A7-0231-3664-1028-A9AF7E80F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87" y="6363829"/>
                <a:ext cx="3583802" cy="390748"/>
              </a:xfrm>
              <a:prstGeom prst="rect">
                <a:avLst/>
              </a:prstGeom>
              <a:blipFill>
                <a:blip r:embed="rId15"/>
                <a:stretch>
                  <a:fillRect l="-1531" t="-7813" r="-340" b="-20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603E53-65A6-C761-F027-216CB7E3379D}"/>
                  </a:ext>
                </a:extLst>
              </p:cNvPr>
              <p:cNvSpPr txBox="1"/>
              <p:nvPr/>
            </p:nvSpPr>
            <p:spPr>
              <a:xfrm>
                <a:off x="3847653" y="6365883"/>
                <a:ext cx="2352952" cy="3942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603E53-65A6-C761-F027-216CB7E33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653" y="6365883"/>
                <a:ext cx="2352952" cy="394210"/>
              </a:xfrm>
              <a:prstGeom prst="rect">
                <a:avLst/>
              </a:prstGeom>
              <a:blipFill>
                <a:blip r:embed="rId16"/>
                <a:stretch>
                  <a:fillRect l="-2073" t="-6154" b="-18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52B2D7-13DC-00F3-B09A-17005F131086}"/>
              </a:ext>
            </a:extLst>
          </p:cNvPr>
          <p:cNvCxnSpPr>
            <a:cxnSpLocks/>
          </p:cNvCxnSpPr>
          <p:nvPr/>
        </p:nvCxnSpPr>
        <p:spPr>
          <a:xfrm>
            <a:off x="1371600" y="3706258"/>
            <a:ext cx="0" cy="10181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58DE3DD0-6781-C0A9-C746-DD8FB0532EF3}"/>
              </a:ext>
            </a:extLst>
          </p:cNvPr>
          <p:cNvSpPr/>
          <p:nvPr/>
        </p:nvSpPr>
        <p:spPr>
          <a:xfrm>
            <a:off x="1447800" y="4109469"/>
            <a:ext cx="203184" cy="24836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0E9CD07-ECF6-5E41-1BDF-B76547791CE3}"/>
                  </a:ext>
                </a:extLst>
              </p:cNvPr>
              <p:cNvSpPr txBox="1"/>
              <p:nvPr/>
            </p:nvSpPr>
            <p:spPr>
              <a:xfrm>
                <a:off x="3550367" y="55756"/>
                <a:ext cx="2030235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0E9CD07-ECF6-5E41-1BDF-B76547791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367" y="55756"/>
                <a:ext cx="2030235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52E7D68-9D9B-C82A-0F47-FE630EDE658C}"/>
                  </a:ext>
                </a:extLst>
              </p:cNvPr>
              <p:cNvSpPr txBox="1"/>
              <p:nvPr/>
            </p:nvSpPr>
            <p:spPr>
              <a:xfrm>
                <a:off x="5883565" y="3960041"/>
                <a:ext cx="2535808" cy="3693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         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52E7D68-9D9B-C82A-0F47-FE630EDE6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565" y="3960041"/>
                <a:ext cx="2535808" cy="369332"/>
              </a:xfrm>
              <a:prstGeom prst="rect">
                <a:avLst/>
              </a:prstGeom>
              <a:blipFill>
                <a:blip r:embed="rId18"/>
                <a:stretch>
                  <a:fillRect l="-721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0ADEC14-6023-8515-FE17-33B1782F6866}"/>
              </a:ext>
            </a:extLst>
          </p:cNvPr>
          <p:cNvCxnSpPr>
            <a:cxnSpLocks/>
          </p:cNvCxnSpPr>
          <p:nvPr/>
        </p:nvCxnSpPr>
        <p:spPr>
          <a:xfrm>
            <a:off x="6477000" y="4329373"/>
            <a:ext cx="4710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8953FB4E-DEE4-B103-416B-A84CD3F37913}"/>
              </a:ext>
            </a:extLst>
          </p:cNvPr>
          <p:cNvSpPr/>
          <p:nvPr/>
        </p:nvSpPr>
        <p:spPr>
          <a:xfrm>
            <a:off x="2509723" y="4808725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E37C3BE-389D-8D50-10D3-35EBFD1477CB}"/>
                  </a:ext>
                </a:extLst>
              </p:cNvPr>
              <p:cNvSpPr txBox="1"/>
              <p:nvPr/>
            </p:nvSpPr>
            <p:spPr>
              <a:xfrm>
                <a:off x="4983220" y="4911918"/>
                <a:ext cx="3488647" cy="338554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Distributed uniformly over {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600" dirty="0"/>
                  <a:t>}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E37C3BE-389D-8D50-10D3-35EBFD147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220" y="4911918"/>
                <a:ext cx="3488647" cy="338554"/>
              </a:xfrm>
              <a:prstGeom prst="rect">
                <a:avLst/>
              </a:prstGeom>
              <a:blipFill>
                <a:blip r:embed="rId19"/>
                <a:stretch>
                  <a:fillRect l="-873" t="-5455" b="-2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Arrow: Down 40">
            <a:extLst>
              <a:ext uri="{FF2B5EF4-FFF2-40B4-BE49-F238E27FC236}">
                <a16:creationId xmlns:a16="http://schemas.microsoft.com/office/drawing/2014/main" id="{88AC8318-9854-3C16-A0E7-224DB01BD4DE}"/>
              </a:ext>
            </a:extLst>
          </p:cNvPr>
          <p:cNvSpPr/>
          <p:nvPr/>
        </p:nvSpPr>
        <p:spPr>
          <a:xfrm rot="10800000">
            <a:off x="6461982" y="4352123"/>
            <a:ext cx="423514" cy="56265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hought Bubble: Cloud 41">
                <a:extLst>
                  <a:ext uri="{FF2B5EF4-FFF2-40B4-BE49-F238E27FC236}">
                    <a16:creationId xmlns:a16="http://schemas.microsoft.com/office/drawing/2014/main" id="{07E7B780-0B49-8FE2-6FBC-1D97201A3C78}"/>
                  </a:ext>
                </a:extLst>
              </p:cNvPr>
              <p:cNvSpPr/>
              <p:nvPr/>
            </p:nvSpPr>
            <p:spPr>
              <a:xfrm>
                <a:off x="6351368" y="5330952"/>
                <a:ext cx="2564031" cy="688848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distributed?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hought Bubble: Cloud 41">
                <a:extLst>
                  <a:ext uri="{FF2B5EF4-FFF2-40B4-BE49-F238E27FC236}">
                    <a16:creationId xmlns:a16="http://schemas.microsoft.com/office/drawing/2014/main" id="{07E7B780-0B49-8FE2-6FBC-1D97201A3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68" y="5330952"/>
                <a:ext cx="2564031" cy="688848"/>
              </a:xfrm>
              <a:prstGeom prst="cloudCallout">
                <a:avLst/>
              </a:prstGeom>
              <a:blipFill>
                <a:blip r:embed="rId20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397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1" grpId="0" animBg="1"/>
      <p:bldP spid="90" grpId="0" animBg="1"/>
      <p:bldP spid="94" grpId="0" animBg="1"/>
      <p:bldP spid="97" grpId="0" animBg="1"/>
      <p:bldP spid="36" grpId="0" animBg="1"/>
      <p:bldP spid="41" grpId="0" animBg="1"/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0F72C3B6-299C-83D4-44BC-9B72D53BEED5}"/>
              </a:ext>
            </a:extLst>
          </p:cNvPr>
          <p:cNvGrpSpPr/>
          <p:nvPr/>
        </p:nvGrpSpPr>
        <p:grpSpPr>
          <a:xfrm>
            <a:off x="2492413" y="3240192"/>
            <a:ext cx="1449676" cy="654815"/>
            <a:chOff x="803560" y="2821540"/>
            <a:chExt cx="1711089" cy="1079179"/>
          </a:xfrm>
        </p:grpSpPr>
        <p:sp>
          <p:nvSpPr>
            <p:cNvPr id="71" name="Right Arrow 40">
              <a:extLst>
                <a:ext uri="{FF2B5EF4-FFF2-40B4-BE49-F238E27FC236}">
                  <a16:creationId xmlns:a16="http://schemas.microsoft.com/office/drawing/2014/main" id="{15687B51-F27F-C3F8-7F3F-A6F9F44EEEDD}"/>
                </a:ext>
              </a:extLst>
            </p:cNvPr>
            <p:cNvSpPr/>
            <p:nvPr/>
          </p:nvSpPr>
          <p:spPr>
            <a:xfrm>
              <a:off x="1491847" y="3255895"/>
              <a:ext cx="964197" cy="64482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A68EB44-F4B4-662A-56BE-19535DBC7D86}"/>
                    </a:ext>
                  </a:extLst>
                </p:cNvPr>
                <p:cNvSpPr txBox="1"/>
                <p:nvPr/>
              </p:nvSpPr>
              <p:spPr>
                <a:xfrm>
                  <a:off x="803560" y="2821540"/>
                  <a:ext cx="1711089" cy="6448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A68EB44-F4B4-662A-56BE-19535DBC7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560" y="2821540"/>
                  <a:ext cx="1711089" cy="644824"/>
                </a:xfrm>
                <a:prstGeom prst="rect">
                  <a:avLst/>
                </a:prstGeom>
                <a:blipFill>
                  <a:blip r:embed="rId2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8A575D4-EE5F-4876-D9E3-BC1EAD18DA33}"/>
              </a:ext>
            </a:extLst>
          </p:cNvPr>
          <p:cNvGrpSpPr/>
          <p:nvPr/>
        </p:nvGrpSpPr>
        <p:grpSpPr>
          <a:xfrm>
            <a:off x="1600200" y="1600200"/>
            <a:ext cx="1143000" cy="4431983"/>
            <a:chOff x="76200" y="1676400"/>
            <a:chExt cx="1143000" cy="4431983"/>
          </a:xfrm>
          <a:solidFill>
            <a:schemeClr val="accent2"/>
          </a:solidFill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F10C389-E685-E425-94D2-031B7CBC46C6}"/>
                </a:ext>
              </a:extLst>
            </p:cNvPr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  <a:grpFill/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DE0027D-69A9-C6BC-DFC5-A364088080C5}"/>
                  </a:ext>
                </a:extLst>
              </p:cNvPr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AC44A44-9873-9C55-F69D-AB9983FD914A}"/>
                  </a:ext>
                </a:extLst>
              </p:cNvPr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973502D-76CD-58BA-81AE-9C6350ED4EEC}"/>
                  </a:ext>
                </a:extLst>
              </p:cNvPr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12712F1D-D123-B8D7-7678-CDD92E9C0117}"/>
                  </a:ext>
                </a:extLst>
              </p:cNvPr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F1A6E0A-4F92-CD2F-9291-B0738B566C03}"/>
                  </a:ext>
                </a:extLst>
              </p:cNvPr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2BA0C01-07D4-559C-BD5F-A818FBB5F0C7}"/>
                  </a:ext>
                </a:extLst>
              </p:cNvPr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21CAAD6-379D-33B5-3772-46A69F4F2FE8}"/>
                  </a:ext>
                </a:extLst>
              </p:cNvPr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50F000E9-45CD-3484-D269-329DBB7361F0}"/>
                  </a:ext>
                </a:extLst>
              </p:cNvPr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47DA8EBF-F065-6FE7-F073-F26EA77EDD5F}"/>
                  </a:ext>
                </a:extLst>
              </p:cNvPr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55FF151-A613-3BF3-2341-67107B80B09C}"/>
                  </a:ext>
                </a:extLst>
              </p:cNvPr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700A33D-A506-6128-7940-8C70E3D63741}"/>
                  </a:ext>
                </a:extLst>
              </p:cNvPr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D3EB14B-2118-5EBD-71A9-D2EDD2EF9131}"/>
                  </a:ext>
                </a:extLst>
              </p:cNvPr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934DF00-6107-E19B-E062-7A0037615F9A}"/>
                  </a:ext>
                </a:extLst>
              </p:cNvPr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00BAD0-197D-9CAF-A46F-B103D392D2CB}"/>
                  </a:ext>
                </a:extLst>
              </p:cNvPr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AB18331-F4BD-35CB-C9DF-A60621AC6CE9}"/>
                    </a:ext>
                  </a:extLst>
                </p:cNvPr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7AB18331-F4BD-35CB-C9DF-A60621AC6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3"/>
                  <a:stretch>
                    <a:fillRect t="-825" r="-5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>
            <a:off x="76200" y="1676400"/>
            <a:ext cx="1143000" cy="4431983"/>
            <a:chOff x="76200" y="1676400"/>
            <a:chExt cx="1143000" cy="4431983"/>
          </a:xfrm>
        </p:grpSpPr>
        <p:grpSp>
          <p:nvGrpSpPr>
            <p:cNvPr id="20" name="Group 19"/>
            <p:cNvGrpSpPr/>
            <p:nvPr/>
          </p:nvGrpSpPr>
          <p:grpSpPr>
            <a:xfrm>
              <a:off x="990600" y="1752600"/>
              <a:ext cx="228600" cy="4267200"/>
              <a:chOff x="990600" y="1752600"/>
              <a:chExt cx="228600" cy="42672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1</a:t>
                  </a:r>
                </a:p>
                <a:p>
                  <a:pPr algn="r"/>
                  <a:r>
                    <a:rPr lang="en-US" dirty="0"/>
                    <a:t>2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sz="1200" dirty="0"/>
                    <a:t> 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r>
                    <a:rPr lang="en-US" dirty="0"/>
                    <a:t>.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endParaRPr lang="en-US" b="0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</a:t>
                  </a:r>
                  <a14:m>
                    <m:oMath xmlns:m="http://schemas.openxmlformats.org/officeDocument/2006/math"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𝑝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1676400"/>
                  <a:ext cx="987052" cy="4431983"/>
                </a:xfrm>
                <a:prstGeom prst="rect">
                  <a:avLst/>
                </a:prstGeom>
                <a:blipFill>
                  <a:blip r:embed="rId4"/>
                  <a:stretch>
                    <a:fillRect t="-688" r="-5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443387" y="3581400"/>
            <a:ext cx="471013" cy="369332"/>
            <a:chOff x="443387" y="3581400"/>
            <a:chExt cx="471013" cy="369332"/>
          </a:xfrm>
        </p:grpSpPr>
        <p:sp>
          <p:nvSpPr>
            <p:cNvPr id="39" name="Right Arrow 38"/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87" y="3581400"/>
                  <a:ext cx="31861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44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4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𝑖𝑥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en-US" sz="4400" dirty="0"/>
                </a:br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99272E2-8817-3BF7-2859-8C56CDD79F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/>
              <p:nvPr/>
            </p:nvSpPr>
            <p:spPr>
              <a:xfrm>
                <a:off x="3249985" y="1600200"/>
                <a:ext cx="987052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0</a:t>
                </a:r>
              </a:p>
              <a:p>
                <a:pPr algn="r"/>
                <a:r>
                  <a:rPr lang="en-US" dirty="0"/>
                  <a:t>1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2400" dirty="0"/>
                  <a:t> </a:t>
                </a:r>
              </a:p>
              <a:p>
                <a:pPr algn="r"/>
                <a:endParaRPr lang="en-US" dirty="0"/>
              </a:p>
              <a:p>
                <a:pPr algn="r"/>
                <a:r>
                  <a:rPr lang="en-US" sz="1200" dirty="0"/>
                  <a:t> 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r>
                  <a:rPr lang="en-US" dirty="0"/>
                  <a:t>.</a:t>
                </a:r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pPr algn="r"/>
                <a:endParaRPr lang="en-US" dirty="0"/>
              </a:p>
              <a:p>
                <a:endParaRPr lang="en-US" b="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  <a:latin typeface="Cambria Math"/>
                  </a:rPr>
                  <a:t>     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059523-86CF-D810-F288-54F8515FE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985" y="1600200"/>
                <a:ext cx="987052" cy="4801314"/>
              </a:xfrm>
              <a:prstGeom prst="rect">
                <a:avLst/>
              </a:prstGeom>
              <a:blipFill>
                <a:blip r:embed="rId7"/>
                <a:stretch>
                  <a:fillRect t="-762" r="-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D2687A8E-DB3D-9204-FF40-3F9924EA2182}"/>
              </a:ext>
            </a:extLst>
          </p:cNvPr>
          <p:cNvGrpSpPr/>
          <p:nvPr/>
        </p:nvGrpSpPr>
        <p:grpSpPr>
          <a:xfrm>
            <a:off x="4248477" y="1676757"/>
            <a:ext cx="247323" cy="4604267"/>
            <a:chOff x="2746248" y="1804957"/>
            <a:chExt cx="247323" cy="4604267"/>
          </a:xfrm>
          <a:solidFill>
            <a:srgbClr val="0070C0"/>
          </a:solidFill>
        </p:grpSpPr>
        <p:grpSp>
          <p:nvGrpSpPr>
            <p:cNvPr id="21" name="Group 20"/>
            <p:cNvGrpSpPr/>
            <p:nvPr/>
          </p:nvGrpSpPr>
          <p:grpSpPr>
            <a:xfrm>
              <a:off x="2764971" y="1804957"/>
              <a:ext cx="228600" cy="4267200"/>
              <a:chOff x="990600" y="1752600"/>
              <a:chExt cx="228600" cy="4267200"/>
            </a:xfrm>
            <a:grpFill/>
          </p:grpSpPr>
          <p:sp>
            <p:nvSpPr>
              <p:cNvPr id="22" name="Oval 21"/>
              <p:cNvSpPr/>
              <p:nvPr/>
            </p:nvSpPr>
            <p:spPr>
              <a:xfrm>
                <a:off x="990600" y="2133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90600" y="24384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990600" y="30480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90600" y="2743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990600" y="33528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90600" y="3657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990600" y="39624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90600" y="4267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90600" y="45720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990600" y="48768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990600" y="5181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990600" y="54864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990600" y="57912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990600" y="1752600"/>
                <a:ext cx="228600" cy="22860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6B7956B-FA3D-797F-4FFF-3A5BABB03AB0}"/>
                </a:ext>
              </a:extLst>
            </p:cNvPr>
            <p:cNvSpPr/>
            <p:nvPr/>
          </p:nvSpPr>
          <p:spPr>
            <a:xfrm>
              <a:off x="2746248" y="6180624"/>
              <a:ext cx="228600" cy="2286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A2C6412-9C34-2F03-16E4-065232E25953}"/>
              </a:ext>
            </a:extLst>
          </p:cNvPr>
          <p:cNvGrpSpPr/>
          <p:nvPr/>
        </p:nvGrpSpPr>
        <p:grpSpPr>
          <a:xfrm>
            <a:off x="1161293" y="3244333"/>
            <a:ext cx="1327439" cy="641695"/>
            <a:chOff x="1101327" y="2828362"/>
            <a:chExt cx="1566810" cy="1057555"/>
          </a:xfrm>
        </p:grpSpPr>
        <p:sp>
          <p:nvSpPr>
            <p:cNvPr id="68" name="Right Arrow 40">
              <a:extLst>
                <a:ext uri="{FF2B5EF4-FFF2-40B4-BE49-F238E27FC236}">
                  <a16:creationId xmlns:a16="http://schemas.microsoft.com/office/drawing/2014/main" id="{DAA1432A-DFAA-D277-522A-E911373C6D62}"/>
                </a:ext>
              </a:extLst>
            </p:cNvPr>
            <p:cNvSpPr/>
            <p:nvPr/>
          </p:nvSpPr>
          <p:spPr>
            <a:xfrm>
              <a:off x="1545825" y="3284204"/>
              <a:ext cx="869245" cy="601713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6644CD-E4D4-2C4B-9E3A-83FC2806648E}"/>
                    </a:ext>
                  </a:extLst>
                </p:cNvPr>
                <p:cNvSpPr txBox="1"/>
                <p:nvPr/>
              </p:nvSpPr>
              <p:spPr>
                <a:xfrm>
                  <a:off x="1101327" y="2828362"/>
                  <a:ext cx="1566810" cy="6086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46644CD-E4D4-2C4B-9E3A-83FC28066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327" y="2828362"/>
                  <a:ext cx="1566810" cy="608683"/>
                </a:xfrm>
                <a:prstGeom prst="rect">
                  <a:avLst/>
                </a:prstGeom>
                <a:blipFill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0BED89A5-A523-D880-FE9B-5BCA0B1116E7}"/>
              </a:ext>
            </a:extLst>
          </p:cNvPr>
          <p:cNvSpPr/>
          <p:nvPr/>
        </p:nvSpPr>
        <p:spPr>
          <a:xfrm>
            <a:off x="4267200" y="4808725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13F3ED0-C023-4DCC-A3BB-1D3823BDFAF2}"/>
              </a:ext>
            </a:extLst>
          </p:cNvPr>
          <p:cNvSpPr/>
          <p:nvPr/>
        </p:nvSpPr>
        <p:spPr>
          <a:xfrm>
            <a:off x="4267200" y="2666643"/>
            <a:ext cx="228600" cy="2286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CD9C514-8CB1-40B9-44A5-55DF84A279BC}"/>
              </a:ext>
            </a:extLst>
          </p:cNvPr>
          <p:cNvGrpSpPr/>
          <p:nvPr/>
        </p:nvGrpSpPr>
        <p:grpSpPr>
          <a:xfrm>
            <a:off x="423309" y="4507468"/>
            <a:ext cx="428704" cy="369332"/>
            <a:chOff x="485696" y="3581400"/>
            <a:chExt cx="428704" cy="369332"/>
          </a:xfrm>
        </p:grpSpPr>
        <p:sp>
          <p:nvSpPr>
            <p:cNvPr id="78" name="Right Arrow 46">
              <a:extLst>
                <a:ext uri="{FF2B5EF4-FFF2-40B4-BE49-F238E27FC236}">
                  <a16:creationId xmlns:a16="http://schemas.microsoft.com/office/drawing/2014/main" id="{FD1456D9-5E6D-7142-46CD-49DE6DE2868B}"/>
                </a:ext>
              </a:extLst>
            </p:cNvPr>
            <p:cNvSpPr/>
            <p:nvPr/>
          </p:nvSpPr>
          <p:spPr>
            <a:xfrm>
              <a:off x="729894" y="3657600"/>
              <a:ext cx="184506" cy="242316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B715283-5969-E439-6368-A7C93BF3F7A8}"/>
                    </a:ext>
                  </a:extLst>
                </p:cNvPr>
                <p:cNvSpPr txBox="1"/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96" y="3581400"/>
                  <a:ext cx="32489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C60145C-D0AB-AA0A-CF7C-05E499FFD5C1}"/>
                  </a:ext>
                </a:extLst>
              </p:cNvPr>
              <p:cNvSpPr txBox="1"/>
              <p:nvPr/>
            </p:nvSpPr>
            <p:spPr>
              <a:xfrm>
                <a:off x="4495800" y="4727252"/>
                <a:ext cx="3709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C60145C-D0AB-AA0A-CF7C-05E499FFD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727252"/>
                <a:ext cx="37093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62DEF2D-BB3B-EC8E-0309-70BC6EE46658}"/>
                  </a:ext>
                </a:extLst>
              </p:cNvPr>
              <p:cNvSpPr txBox="1"/>
              <p:nvPr/>
            </p:nvSpPr>
            <p:spPr>
              <a:xfrm>
                <a:off x="4495800" y="2590800"/>
                <a:ext cx="423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62DEF2D-BB3B-EC8E-0309-70BC6EE46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2590800"/>
                <a:ext cx="4235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A3C4762F-1541-6C5E-402D-FC76098C215F}"/>
              </a:ext>
            </a:extLst>
          </p:cNvPr>
          <p:cNvSpPr/>
          <p:nvPr/>
        </p:nvSpPr>
        <p:spPr>
          <a:xfrm>
            <a:off x="984630" y="4572000"/>
            <a:ext cx="228600" cy="2286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50">
                <a:extLst>
                  <a:ext uri="{FF2B5EF4-FFF2-40B4-BE49-F238E27FC236}">
                    <a16:creationId xmlns:a16="http://schemas.microsoft.com/office/drawing/2014/main" id="{2E13735D-321C-948C-C183-E1513A909F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48200" y="1600200"/>
                <a:ext cx="4419600" cy="4785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 smtClean="0">
                        <a:latin typeface="Cambria Math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b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       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charset="0"/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?</a:t>
                </a:r>
              </a:p>
            </p:txBody>
          </p:sp>
        </mc:Choice>
        <mc:Fallback xmlns="">
          <p:sp>
            <p:nvSpPr>
              <p:cNvPr id="84" name="Content Placeholder 50">
                <a:extLst>
                  <a:ext uri="{FF2B5EF4-FFF2-40B4-BE49-F238E27FC236}">
                    <a16:creationId xmlns:a16="http://schemas.microsoft.com/office/drawing/2014/main" id="{2E13735D-321C-948C-C183-E1513A909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1600200"/>
                <a:ext cx="4419600" cy="4785181"/>
              </a:xfrm>
              <a:prstGeom prst="rect">
                <a:avLst/>
              </a:prstGeom>
              <a:blipFill>
                <a:blip r:embed="rId12"/>
                <a:stretch>
                  <a:fillRect l="-4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A927252-9F36-4994-8D8B-0EF6F02101C0}"/>
                  </a:ext>
                </a:extLst>
              </p:cNvPr>
              <p:cNvSpPr txBox="1"/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𝑖𝑥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         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A927252-9F36-4994-8D8B-0EF6F0210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92" y="3156680"/>
                <a:ext cx="2535808" cy="369332"/>
              </a:xfrm>
              <a:prstGeom prst="rect">
                <a:avLst/>
              </a:prstGeom>
              <a:blipFill>
                <a:blip r:embed="rId13"/>
                <a:stretch>
                  <a:fillRect b="-48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F94DB50-0CA3-6B73-B2F3-0F2658A88B0E}"/>
                  </a:ext>
                </a:extLst>
              </p:cNvPr>
              <p:cNvSpPr txBox="1"/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</a:t>
                </a: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F94DB50-0CA3-6B73-B2F3-0F2658A88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603" y="3516654"/>
                <a:ext cx="2531730" cy="391261"/>
              </a:xfrm>
              <a:prstGeom prst="rect">
                <a:avLst/>
              </a:prstGeom>
              <a:blipFill>
                <a:blip r:embed="rId14"/>
                <a:stretch>
                  <a:fillRect b="-60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AB19A7-0231-3664-1028-A9AF7E80F2FA}"/>
                  </a:ext>
                </a:extLst>
              </p:cNvPr>
              <p:cNvSpPr txBox="1"/>
              <p:nvPr/>
            </p:nvSpPr>
            <p:spPr>
              <a:xfrm>
                <a:off x="443387" y="6363829"/>
                <a:ext cx="3583802" cy="3907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There are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,…,</a:t>
                </a:r>
                <a:r>
                  <a:rPr lang="en-US" sz="18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}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AB19A7-0231-3664-1028-A9AF7E80F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87" y="6363829"/>
                <a:ext cx="3583802" cy="390748"/>
              </a:xfrm>
              <a:prstGeom prst="rect">
                <a:avLst/>
              </a:prstGeom>
              <a:blipFill>
                <a:blip r:embed="rId15"/>
                <a:stretch>
                  <a:fillRect l="-1531" t="-7813" r="-340" b="-203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603E53-65A6-C761-F027-216CB7E3379D}"/>
                  </a:ext>
                </a:extLst>
              </p:cNvPr>
              <p:cNvSpPr txBox="1"/>
              <p:nvPr/>
            </p:nvSpPr>
            <p:spPr>
              <a:xfrm>
                <a:off x="3847653" y="6365883"/>
                <a:ext cx="2352952" cy="39421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C603E53-65A6-C761-F027-216CB7E33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653" y="6365883"/>
                <a:ext cx="2352952" cy="394210"/>
              </a:xfrm>
              <a:prstGeom prst="rect">
                <a:avLst/>
              </a:prstGeom>
              <a:blipFill>
                <a:blip r:embed="rId16"/>
                <a:stretch>
                  <a:fillRect l="-2073" t="-6154" b="-184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52B2D7-13DC-00F3-B09A-17005F131086}"/>
              </a:ext>
            </a:extLst>
          </p:cNvPr>
          <p:cNvCxnSpPr>
            <a:cxnSpLocks/>
          </p:cNvCxnSpPr>
          <p:nvPr/>
        </p:nvCxnSpPr>
        <p:spPr>
          <a:xfrm>
            <a:off x="1371600" y="3706258"/>
            <a:ext cx="0" cy="101814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58DE3DD0-6781-C0A9-C746-DD8FB0532EF3}"/>
              </a:ext>
            </a:extLst>
          </p:cNvPr>
          <p:cNvSpPr/>
          <p:nvPr/>
        </p:nvSpPr>
        <p:spPr>
          <a:xfrm>
            <a:off x="1447800" y="4109469"/>
            <a:ext cx="203184" cy="24836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0E9CD07-ECF6-5E41-1BDF-B76547791CE3}"/>
                  </a:ext>
                </a:extLst>
              </p:cNvPr>
              <p:cNvSpPr txBox="1"/>
              <p:nvPr/>
            </p:nvSpPr>
            <p:spPr>
              <a:xfrm>
                <a:off x="3550367" y="55756"/>
                <a:ext cx="2030235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US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0E9CD07-ECF6-5E41-1BDF-B76547791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367" y="55756"/>
                <a:ext cx="2030235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52E7D68-9D9B-C82A-0F47-FE630EDE658C}"/>
                  </a:ext>
                </a:extLst>
              </p:cNvPr>
              <p:cNvSpPr txBox="1"/>
              <p:nvPr/>
            </p:nvSpPr>
            <p:spPr>
              <a:xfrm>
                <a:off x="5883565" y="3960041"/>
                <a:ext cx="2535808" cy="36933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800" b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           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52E7D68-9D9B-C82A-0F47-FE630EDE6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565" y="3960041"/>
                <a:ext cx="2535808" cy="369332"/>
              </a:xfrm>
              <a:prstGeom prst="rect">
                <a:avLst/>
              </a:prstGeom>
              <a:blipFill>
                <a:blip r:embed="rId18"/>
                <a:stretch>
                  <a:fillRect l="-721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903120D-C30F-DC22-B18E-28014A61F960}"/>
                  </a:ext>
                </a:extLst>
              </p:cNvPr>
              <p:cNvSpPr txBox="1"/>
              <p:nvPr/>
            </p:nvSpPr>
            <p:spPr>
              <a:xfrm>
                <a:off x="4660039" y="5513333"/>
                <a:ext cx="3750257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P</a:t>
                </a:r>
                <a:r>
                  <a:rPr lang="en-US" b="1" dirty="0"/>
                  <a:t>      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 | 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] = </a:t>
                </a:r>
                <a:r>
                  <a:rPr lang="en-US" sz="3200" dirty="0">
                    <a:solidFill>
                      <a:srgbClr val="C00000"/>
                    </a:solidFill>
                  </a:rPr>
                  <a:t>?</a:t>
                </a:r>
                <a:endParaRPr lang="en-I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903120D-C30F-DC22-B18E-28014A61F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039" y="5513333"/>
                <a:ext cx="3750257" cy="584775"/>
              </a:xfrm>
              <a:prstGeom prst="rect">
                <a:avLst/>
              </a:prstGeom>
              <a:blipFill>
                <a:blip r:embed="rId19"/>
                <a:stretch>
                  <a:fillRect l="-4058" t="-13542" r="-2922" b="-3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9349C2-B9FE-D7D1-6C75-153A7461A2B5}"/>
                  </a:ext>
                </a:extLst>
              </p:cNvPr>
              <p:cNvSpPr txBox="1"/>
              <p:nvPr/>
            </p:nvSpPr>
            <p:spPr>
              <a:xfrm>
                <a:off x="4750975" y="5971401"/>
                <a:ext cx="7194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2B9349C2-B9FE-D7D1-6C75-153A7461A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75" y="5971401"/>
                <a:ext cx="719492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26741A-201A-8C34-C928-61E10D938A81}"/>
                  </a:ext>
                </a:extLst>
              </p:cNvPr>
              <p:cNvSpPr txBox="1"/>
              <p:nvPr/>
            </p:nvSpPr>
            <p:spPr>
              <a:xfrm>
                <a:off x="4750975" y="5844693"/>
                <a:ext cx="6566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C26741A-201A-8C34-C928-61E10D938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975" y="5844693"/>
                <a:ext cx="656654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0ADEC14-6023-8515-FE17-33B1782F6866}"/>
              </a:ext>
            </a:extLst>
          </p:cNvPr>
          <p:cNvCxnSpPr>
            <a:cxnSpLocks/>
          </p:cNvCxnSpPr>
          <p:nvPr/>
        </p:nvCxnSpPr>
        <p:spPr>
          <a:xfrm>
            <a:off x="6477000" y="4329373"/>
            <a:ext cx="4710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DACA3F-45E1-98FD-B07D-0101C86BB2E2}"/>
                  </a:ext>
                </a:extLst>
              </p:cNvPr>
              <p:cNvSpPr txBox="1"/>
              <p:nvPr/>
            </p:nvSpPr>
            <p:spPr>
              <a:xfrm>
                <a:off x="8096332" y="5524500"/>
                <a:ext cx="690767" cy="565668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n-IN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IN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09DACA3F-45E1-98FD-B07D-0101C86BB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332" y="5524500"/>
                <a:ext cx="690767" cy="56566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834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98" grpId="0" animBg="1"/>
      <p:bldP spid="99" grpId="0"/>
      <p:bldP spid="100" grpId="0"/>
      <p:bldP spid="1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Inference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𝑖𝑥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br>
                  <a:rPr lang="en-US" sz="2000" dirty="0"/>
                </a:b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𝑯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18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18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∈[0,…,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−1]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sz="18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For any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latin typeface="Cambria Math"/>
                      </a:rPr>
                      <m:t>,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i="1"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>
                            <a:latin typeface="Cambria Math"/>
                          </a:rPr>
                          <m:t>𝐏</m:t>
                        </m:r>
                      </m:e>
                      <m:sub/>
                    </m:sSub>
                    <m:r>
                      <a:rPr lang="en-US" sz="1800" i="1">
                        <a:latin typeface="Cambria Math"/>
                      </a:rPr>
                      <m:t>   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1800" i="1">
                            <a:latin typeface="Cambria Math"/>
                          </a:rPr>
                          <m:t>=</m:t>
                        </m:r>
                        <m:r>
                          <a:rPr lang="en-US" sz="1800" b="1" i="1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18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Space occupied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800" dirty="0"/>
                  <a:t> : O(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) in the word-RAM model.</a:t>
                </a:r>
              </a:p>
              <a:p>
                <a:pPr marL="0" indent="0">
                  <a:buNone/>
                </a:pPr>
                <a:r>
                  <a:rPr lang="en-US" sz="1800" dirty="0"/>
                  <a:t>Time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/>
                  <a:t> : O(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) in the word-RAM model.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  <a:blipFill>
                <a:blip r:embed="rId2"/>
                <a:stretch>
                  <a:fillRect l="-637" b="-66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352800" y="4537502"/>
                <a:ext cx="690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/>
                        </a:rPr>
                        <m:t>𝒉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200" b="1" i="1"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4537502"/>
                <a:ext cx="69057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DED78AF-6262-C813-FCBB-F4D50FC70277}"/>
              </a:ext>
            </a:extLst>
          </p:cNvPr>
          <p:cNvSpPr/>
          <p:nvPr/>
        </p:nvSpPr>
        <p:spPr>
          <a:xfrm>
            <a:off x="5083896" y="2553097"/>
            <a:ext cx="466970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CCD169-779F-3048-8634-B5AEFFEAEB47}"/>
                  </a:ext>
                </a:extLst>
              </p:cNvPr>
              <p:cNvSpPr txBox="1"/>
              <p:nvPr/>
            </p:nvSpPr>
            <p:spPr>
              <a:xfrm>
                <a:off x="5400368" y="1965781"/>
                <a:ext cx="9099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smtClean="0">
                          <a:latin typeface="Cambria Math" panose="02040503050406030204" pitchFamily="18" charset="0"/>
                        </a:rPr>
                        <m:t>𝐦𝐨𝐝</m:t>
                      </m:r>
                      <m:r>
                        <a:rPr lang="en-US" sz="1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CCD169-779F-3048-8634-B5AEFFEAE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368" y="1965781"/>
                <a:ext cx="909993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450840" y="1905000"/>
            <a:ext cx="18643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4D57D-27D1-1647-8A50-D819B747E26C}"/>
              </a:ext>
            </a:extLst>
          </p:cNvPr>
          <p:cNvSpPr/>
          <p:nvPr/>
        </p:nvSpPr>
        <p:spPr>
          <a:xfrm>
            <a:off x="2507938" y="5623719"/>
            <a:ext cx="338467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302F57-DD45-344A-9A75-93450EDFA8AE}"/>
              </a:ext>
            </a:extLst>
          </p:cNvPr>
          <p:cNvSpPr/>
          <p:nvPr/>
        </p:nvSpPr>
        <p:spPr>
          <a:xfrm>
            <a:off x="2667000" y="6057900"/>
            <a:ext cx="338467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81E71-CCE7-CB43-AC2A-A27D6EF9E9C6}"/>
              </a:ext>
            </a:extLst>
          </p:cNvPr>
          <p:cNvSpPr/>
          <p:nvPr/>
        </p:nvSpPr>
        <p:spPr>
          <a:xfrm>
            <a:off x="3115988" y="2656623"/>
            <a:ext cx="466970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52FD89-4548-8C70-2700-08D76E8DAAAA}"/>
              </a:ext>
            </a:extLst>
          </p:cNvPr>
          <p:cNvSpPr/>
          <p:nvPr/>
        </p:nvSpPr>
        <p:spPr>
          <a:xfrm>
            <a:off x="5257800" y="4308902"/>
            <a:ext cx="4669704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0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/>
      <p:bldP spid="9" grpId="0" animBg="1"/>
      <p:bldP spid="3" grpId="0" animBg="1"/>
      <p:bldP spid="13" grpId="0" animBg="1"/>
      <p:bldP spid="14" grpId="0" animBg="1"/>
      <p:bldP spid="1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Universal </a:t>
            </a:r>
            <a:r>
              <a:rPr lang="en-US" sz="4000" b="1" dirty="0"/>
              <a:t>Hash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Definition: </a:t>
                </a:r>
                <a:r>
                  <a:rPr lang="en-US" sz="2000" dirty="0"/>
                  <a:t>A collection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hash-functions is said to be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c</a:t>
                </a:r>
                <a:r>
                  <a:rPr lang="en-US" sz="2000" dirty="0"/>
                  <a:t>-universal </a:t>
                </a:r>
              </a:p>
              <a:p>
                <a:pPr marL="0" indent="0">
                  <a:buNone/>
                </a:pPr>
                <a:r>
                  <a:rPr lang="en-US" sz="2000" dirty="0"/>
                  <a:t>if there exists a constant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such that for any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</a:rPr>
                      <m:t>∈</m:t>
                    </m:r>
                    <m:r>
                      <a:rPr lang="en-US" sz="2000" b="1" i="1" smtClean="0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𝐏</m:t>
                        </m:r>
                      </m:e>
                      <m:sub/>
                    </m:sSub>
                    <m:r>
                      <a:rPr lang="en-US" sz="2000" b="0" i="1" smtClean="0">
                        <a:latin typeface="Cambria Math"/>
                      </a:rPr>
                      <m:t> 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610600" cy="4648200"/>
              </a:xfrm>
              <a:blipFill>
                <a:blip r:embed="rId2"/>
                <a:stretch>
                  <a:fillRect l="-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71826" y="3304401"/>
                <a:ext cx="690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>
                          <a:latin typeface="Cambria Math"/>
                        </a:rPr>
                        <m:t>𝒉</m:t>
                      </m:r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/>
                            </a:rPr>
                            <m:t>∈</m:t>
                          </m:r>
                        </m:e>
                        <m:sub>
                          <m:r>
                            <a:rPr lang="en-US" sz="1200" i="1">
                              <a:latin typeface="Cambria Math"/>
                            </a:rPr>
                            <m:t>𝑟</m:t>
                          </m:r>
                        </m:sub>
                      </m:sSub>
                      <m:r>
                        <a:rPr lang="en-US" sz="1200" b="1" i="1"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826" y="3304401"/>
                <a:ext cx="690574" cy="276999"/>
              </a:xfrm>
              <a:prstGeom prst="rect">
                <a:avLst/>
              </a:prstGeom>
              <a:blipFill rotWithShape="1">
                <a:blip r:embed="rId3"/>
                <a:stretch>
                  <a:fillRect r="-177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012440" y="2286000"/>
            <a:ext cx="186436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6800" y="2286000"/>
            <a:ext cx="2438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10200" y="3048000"/>
            <a:ext cx="2438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48000" y="26670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9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2" grpId="0"/>
      <p:bldP spid="3" grpId="0" animBg="1"/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such </a:t>
            </a:r>
            <a:r>
              <a:rPr lang="en-US" dirty="0">
                <a:solidFill>
                  <a:srgbClr val="7030A0"/>
                </a:solidFill>
              </a:rPr>
              <a:t>a definition </a:t>
            </a:r>
            <a:r>
              <a:rPr lang="en-US" dirty="0"/>
              <a:t>for </a:t>
            </a:r>
            <a:r>
              <a:rPr lang="en-US" dirty="0">
                <a:solidFill>
                  <a:srgbClr val="7030A0"/>
                </a:solidFill>
              </a:rPr>
              <a:t>Universal</a:t>
            </a:r>
            <a:r>
              <a:rPr lang="en-US" dirty="0"/>
              <a:t> Hash family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5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The INSPIRATION</a:t>
            </a:r>
            <a:b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533843"/>
                <a:ext cx="4419600" cy="4525963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 simple hash function: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𝐦𝐨𝐝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works so well in practice because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is often a </a:t>
                </a:r>
                <a:r>
                  <a:rPr lang="en-US" sz="2000" u="sng" dirty="0"/>
                  <a:t>uniformly random </a:t>
                </a:r>
                <a:r>
                  <a:rPr lang="en-US" sz="2000" dirty="0"/>
                  <a:t>set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∈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b="1" i="1" smtClean="0">
                              <a:latin typeface="Cambria Math"/>
                            </a:rPr>
                            <m:t>𝑼</m:t>
                          </m:r>
                        </m:sub>
                      </m:sSub>
                      <m:r>
                        <a:rPr lang="en-US" sz="20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1">
                              <a:latin typeface="Cambria Math"/>
                            </a:rPr>
                            <m:t>=</m:t>
                          </m:r>
                          <m:r>
                            <a:rPr lang="en-US" sz="20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It is easy to fool this hash function such that it achieves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s</a:t>
                </a:r>
                <a:r>
                  <a:rPr lang="en-US" sz="2000" dirty="0"/>
                  <a:t>) search time. </a:t>
                </a:r>
                <a:r>
                  <a:rPr lang="en-US" sz="2000" dirty="0">
                    <a:sym typeface="Wingdings" pitchFamily="2" charset="2"/>
                  </a:rPr>
                  <a:t></a:t>
                </a: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533843"/>
                <a:ext cx="4419600" cy="4525963"/>
              </a:xfrm>
              <a:blipFill>
                <a:blip r:embed="rId2"/>
                <a:stretch>
                  <a:fillRect l="-1376" t="-941" r="-19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34982" y="1524000"/>
                <a:ext cx="4432818" cy="4505643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 collection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hash-functions </a:t>
                </a:r>
              </a:p>
              <a:p>
                <a:pPr marL="0" indent="0">
                  <a:buNone/>
                </a:pPr>
                <a:r>
                  <a:rPr lang="en-US" sz="2000" dirty="0"/>
                  <a:t>such that for any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002060"/>
                        </a:solidFill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latin typeface="Cambria Math"/>
                          </a:rPr>
                          <m:t>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∈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𝑟</m:t>
                            </m:r>
                          </m:sub>
                        </m:sSub>
                        <m:r>
                          <a:rPr lang="en-US" sz="2000" b="1" i="1">
                            <a:latin typeface="Cambria Math"/>
                          </a:rPr>
                          <m:t>𝑯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b="1" i="1">
                            <a:latin typeface="Cambria Math"/>
                          </a:rPr>
                          <m:t>𝒉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1000" b="1" dirty="0">
                    <a:solidFill>
                      <a:srgbClr val="002060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“Can we achieve expected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search time for a </a:t>
                </a:r>
                <a:r>
                  <a:rPr lang="en-US" sz="2000" u="sng" dirty="0"/>
                  <a:t>given</a:t>
                </a:r>
                <a:r>
                  <a:rPr lang="en-US" sz="2000" dirty="0"/>
                  <a:t>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.”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34982" y="1524000"/>
                <a:ext cx="4432818" cy="4505643"/>
              </a:xfrm>
              <a:blipFill>
                <a:blip r:embed="rId3"/>
                <a:stretch>
                  <a:fillRect l="-12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loud Callout 3"/>
          <p:cNvSpPr/>
          <p:nvPr/>
        </p:nvSpPr>
        <p:spPr>
          <a:xfrm>
            <a:off x="1905000" y="5257800"/>
            <a:ext cx="5181600" cy="10668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similar question while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</a:rPr>
              <a:t>Quick Sort </a:t>
            </a:r>
            <a:r>
              <a:rPr lang="en-US" sz="1600" dirty="0">
                <a:solidFill>
                  <a:srgbClr val="00B050"/>
                </a:solidFill>
                <a:sym typeface="Wingdings" pitchFamily="2" charset="2"/>
              </a:rPr>
              <a:t>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>
                <a:solidFill>
                  <a:srgbClr val="7030A0"/>
                </a:solidFill>
              </a:rPr>
              <a:t>Randomized Quick Sort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8964" y="914400"/>
            <a:ext cx="6732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Why does hashing work </a:t>
            </a:r>
            <a:r>
              <a:rPr lang="en-US" sz="2800" b="1" dirty="0">
                <a:solidFill>
                  <a:srgbClr val="7030A0"/>
                </a:solidFill>
              </a:rPr>
              <a:t>so well </a:t>
            </a:r>
            <a:r>
              <a:rPr lang="en-US" sz="2800" b="1" dirty="0"/>
              <a:t>in Practice ?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762000" y="3352800"/>
            <a:ext cx="3048000" cy="685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597894" y="1828800"/>
            <a:ext cx="2174506" cy="369332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Universal hash family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81600" y="3352800"/>
            <a:ext cx="3048000" cy="6858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-Right Arrow 9"/>
          <p:cNvSpPr/>
          <p:nvPr/>
        </p:nvSpPr>
        <p:spPr>
          <a:xfrm>
            <a:off x="3810000" y="3477768"/>
            <a:ext cx="137160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267200" y="4648200"/>
            <a:ext cx="533400" cy="3810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67000" y="1600200"/>
            <a:ext cx="1752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19200" y="2362200"/>
            <a:ext cx="3048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31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6" grpId="0" uiExpand="1" build="p" animBg="1"/>
      <p:bldP spid="4" grpId="0" animBg="1"/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030A0"/>
                </a:solidFill>
              </a:rPr>
              <a:t>The Journey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800" b="1" dirty="0">
                    <a:solidFill>
                      <a:srgbClr val="002060"/>
                    </a:solidFill>
                  </a:rPr>
                  <a:t>One Milestone in Our Journey:</a:t>
                </a:r>
                <a:endParaRPr lang="en-US" sz="2400" dirty="0"/>
              </a:p>
              <a:p>
                <a:r>
                  <a:rPr lang="en-US" sz="2000" dirty="0"/>
                  <a:t>A perfect hash function using hash table of size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)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Tools Needed:</a:t>
                </a:r>
                <a:endParaRPr lang="en-US" sz="2400" i="1" dirty="0">
                  <a:solidFill>
                    <a:srgbClr val="0070C0"/>
                  </a:solidFill>
                  <a:latin typeface="Cambria Math"/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2000" b="1" dirty="0"/>
                  <a:t>Hash Family </a:t>
                </a: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a small constant</a:t>
                </a:r>
                <a:endParaRPr lang="en-US" sz="2000" b="1" dirty="0"/>
              </a:p>
              <a:p>
                <a:r>
                  <a:rPr lang="en-US" sz="2000" dirty="0"/>
                  <a:t>Elementary Probability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D5DC082-204C-29BA-BFC1-A87C16EF3E49}"/>
              </a:ext>
            </a:extLst>
          </p:cNvPr>
          <p:cNvSpPr/>
          <p:nvPr/>
        </p:nvSpPr>
        <p:spPr>
          <a:xfrm>
            <a:off x="3352800" y="24384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9B7C76-B3CB-D4AD-0306-74C52DF48A32}"/>
              </a:ext>
            </a:extLst>
          </p:cNvPr>
          <p:cNvSpPr/>
          <p:nvPr/>
        </p:nvSpPr>
        <p:spPr>
          <a:xfrm>
            <a:off x="3200400" y="4191000"/>
            <a:ext cx="3200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4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/>
                  <a:t>using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space</a:t>
                </a:r>
                <a:br>
                  <a:rPr lang="en-US" sz="3600" b="1" dirty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112837"/>
                <a:ext cx="38100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be any set of size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a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no.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800" dirty="0"/>
                  <a:t>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 </a:t>
                </a:r>
                <a:r>
                  <a:rPr lang="en-US" sz="1800" dirty="0"/>
                  <a:t>What is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r>
                      <a:rPr lang="en-US" sz="1800">
                        <a:latin typeface="Cambria Math"/>
                      </a:rPr>
                      <m:t>[</m:t>
                    </m:r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] </m:t>
                    </m:r>
                  </m:oMath>
                </a14:m>
                <a:r>
                  <a:rPr lang="en-US" sz="1800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112837"/>
                <a:ext cx="3810000" cy="5135563"/>
              </a:xfrm>
              <a:blipFill>
                <a:blip r:embed="rId3"/>
                <a:stretch>
                  <a:fillRect l="-1440" t="-7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14800" y="1066800"/>
                <a:ext cx="4572000" cy="5486400"/>
              </a:xfrm>
              <a:ln>
                <a:solidFill>
                  <a:schemeClr val="accent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each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, define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        </m:t>
                      </m:r>
                      <m:r>
                        <a:rPr lang="en-US" sz="1800" b="1" i="1">
                          <a:latin typeface="Cambria Math"/>
                        </a:rPr>
                        <m:t>𝑿</m:t>
                      </m:r>
                      <m:r>
                        <a:rPr lang="en-US" sz="1800" b="1" i="1">
                          <a:latin typeface="Cambria Math"/>
                        </a:rPr>
                        <m:t>=    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>
                          <a:latin typeface="Cambria Math"/>
                        </a:rPr>
                        <m:t>         </m:t>
                      </m:r>
                      <m:r>
                        <a:rPr lang="en-US" sz="1800" b="1">
                          <a:latin typeface="Cambria Math"/>
                        </a:rPr>
                        <m:t>𝐄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𝑿</m:t>
                          </m:r>
                        </m:e>
                      </m:d>
                      <m:r>
                        <a:rPr lang="en-US" sz="1800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1800" b="1">
                              <a:latin typeface="Cambria Math"/>
                            </a:rPr>
                            <m:t>𝐄</m:t>
                          </m:r>
                          <m:r>
                            <a:rPr lang="en-US" sz="1800" b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b="1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latin typeface="Cambria Math"/>
                        </a:rPr>
                        <m:t>                  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r>
                            <a:rPr lang="en-US" sz="1800" b="1">
                              <a:latin typeface="Cambria Math"/>
                            </a:rPr>
                            <m:t>𝐏</m:t>
                          </m:r>
                          <m:r>
                            <a:rPr lang="en-US" sz="1800" b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>
                                  <a:latin typeface="Cambria Math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1800" b="1" i="1">
                              <a:latin typeface="Cambria Math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 dirty="0">
                          <a:latin typeface="Cambria Math"/>
                        </a:rPr>
                        <m:t>                   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1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&lt;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b="1">
                              <a:latin typeface="Cambria Math"/>
                            </a:rPr>
                            <m:t>𝐚𝐧𝐝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𝒄</m:t>
                              </m:r>
                            </m:num>
                            <m:den>
                              <m:r>
                                <a:rPr lang="en-US" sz="18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18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                  =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𝒄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  <m:r>
                        <a:rPr lang="en-US" sz="1800" b="1" i="1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f>
                        <m:fPr>
                          <m:ctrlP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𝒔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14800" y="1066800"/>
                <a:ext cx="4572000" cy="5486400"/>
              </a:xfrm>
              <a:blipFill rotWithShape="1">
                <a:blip r:embed="rId4"/>
                <a:stretch>
                  <a:fillRect l="-1197" t="-44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12158" y="1676400"/>
                <a:ext cx="2965042" cy="586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/>
                            </a:rPr>
                            <m:t>𝑿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1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𝒉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otherwise</m:t>
                              </m:r>
                              <m:r>
                                <a:rPr lang="en-US" b="1" i="1">
                                  <a:latin typeface="Cambria Math"/>
                                </a:rPr>
                                <m:t>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158" y="1676400"/>
                <a:ext cx="2965042" cy="586571"/>
              </a:xfrm>
              <a:prstGeom prst="rect">
                <a:avLst/>
              </a:prstGeom>
              <a:blipFill>
                <a:blip r:embed="rId5"/>
                <a:stretch>
                  <a:fillRect b="-13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38400" y="3352800"/>
            <a:ext cx="1524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E1C6A-DE7B-8FDF-5052-0C6D93C0D35C}"/>
              </a:ext>
            </a:extLst>
          </p:cNvPr>
          <p:cNvSpPr/>
          <p:nvPr/>
        </p:nvSpPr>
        <p:spPr>
          <a:xfrm>
            <a:off x="457200" y="3375819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BC208B-53D3-30EF-757A-4979141221F9}"/>
                  </a:ext>
                </a:extLst>
              </p:cNvPr>
              <p:cNvSpPr txBox="1"/>
              <p:nvPr/>
            </p:nvSpPr>
            <p:spPr>
              <a:xfrm>
                <a:off x="609600" y="2359068"/>
                <a:ext cx="2644762" cy="6127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>
                              <a:latin typeface="Cambria Math"/>
                            </a:rPr>
                            <m:t>𝐏</m:t>
                          </m:r>
                        </m:e>
                        <m:sub>
                          <m:r>
                            <a:rPr lang="en-US" b="1" i="1">
                              <a:latin typeface="Cambria Math"/>
                            </a:rPr>
                            <m:t>𝒉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∈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1800" i="1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800" i="1">
                              <a:latin typeface="Cambria Math"/>
                            </a:rPr>
                            <m:t>=</m:t>
                          </m:r>
                          <m:r>
                            <a:rPr lang="en-US" sz="1800" b="1" i="1">
                              <a:latin typeface="Cambria Math"/>
                            </a:rPr>
                            <m:t>𝒉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1800" i="1"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BC208B-53D3-30EF-757A-497914122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359068"/>
                <a:ext cx="2644762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49D1998-C419-D59D-4659-CB87508B1143}"/>
              </a:ext>
            </a:extLst>
          </p:cNvPr>
          <p:cNvSpPr/>
          <p:nvPr/>
        </p:nvSpPr>
        <p:spPr>
          <a:xfrm>
            <a:off x="6019800" y="2034371"/>
            <a:ext cx="1981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D2D92-47D2-4D13-FFDF-26F3FBC44C2E}"/>
              </a:ext>
            </a:extLst>
          </p:cNvPr>
          <p:cNvSpPr/>
          <p:nvPr/>
        </p:nvSpPr>
        <p:spPr>
          <a:xfrm>
            <a:off x="6019800" y="1626786"/>
            <a:ext cx="213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uiExpand="1" build="p" animBg="1"/>
      <p:bldP spid="4" grpId="0" uiExpand="1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/>
                  <a:t>using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space</a:t>
                </a:r>
                <a:br>
                  <a:rPr lang="en-US" sz="3600" b="1" dirty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the number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/>
                      </a:rPr>
                      <m:t>  </m:t>
                    </m:r>
                    <m:r>
                      <a:rPr lang="en-US" sz="1600" b="1" i="0" smtClean="0">
                        <a:latin typeface="Cambria Math"/>
                      </a:rPr>
                      <m:t>𝐄</m:t>
                    </m:r>
                    <m:r>
                      <a:rPr lang="en-US" sz="1600" b="1" i="1" smtClean="0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 smtClean="0">
                        <a:latin typeface="Cambria Math"/>
                      </a:rPr>
                      <m:t>]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</a:t>
                </a:r>
                <a:r>
                  <a:rPr lang="en-US" sz="1800" dirty="0"/>
                  <a:t>How large should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to achieve </a:t>
                </a:r>
                <a:r>
                  <a:rPr lang="en-US" sz="1800" b="1" dirty="0"/>
                  <a:t>no</a:t>
                </a:r>
                <a:r>
                  <a:rPr lang="en-US" sz="1800" dirty="0"/>
                  <a:t> collision ?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</a:t>
                </a:r>
                <a:r>
                  <a:rPr lang="en-US" sz="1800" dirty="0"/>
                  <a:t>How large should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to achieve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18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dirty="0"/>
                  <a:t> ?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/>
                  <a:t>Pick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048000" y="3429000"/>
            <a:ext cx="1524000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CBD253-DDDD-1D7F-8898-8672C0948530}"/>
              </a:ext>
            </a:extLst>
          </p:cNvPr>
          <p:cNvSpPr/>
          <p:nvPr/>
        </p:nvSpPr>
        <p:spPr>
          <a:xfrm>
            <a:off x="1524000" y="2895600"/>
            <a:ext cx="213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54051-C41C-4B5E-B86C-5827DD78B011}"/>
              </a:ext>
            </a:extLst>
          </p:cNvPr>
          <p:cNvSpPr/>
          <p:nvPr/>
        </p:nvSpPr>
        <p:spPr>
          <a:xfrm>
            <a:off x="1524000" y="4045543"/>
            <a:ext cx="212546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8316CC-8593-3976-3669-BD172DDB9978}"/>
              </a:ext>
            </a:extLst>
          </p:cNvPr>
          <p:cNvSpPr/>
          <p:nvPr/>
        </p:nvSpPr>
        <p:spPr>
          <a:xfrm>
            <a:off x="3649462" y="2887462"/>
            <a:ext cx="237033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9FFD07-F83E-88FA-38D2-73FE97EA1E96}"/>
              </a:ext>
            </a:extLst>
          </p:cNvPr>
          <p:cNvSpPr/>
          <p:nvPr/>
        </p:nvSpPr>
        <p:spPr>
          <a:xfrm>
            <a:off x="3649462" y="4030007"/>
            <a:ext cx="212546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1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2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/>
                  <a:t>using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space</a:t>
                </a:r>
                <a:br>
                  <a:rPr lang="en-US" sz="3600" b="1" dirty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 the number of 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? 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Lemma1: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/>
                      </a:rPr>
                      <m:t>  </m:t>
                    </m:r>
                    <m:r>
                      <a:rPr lang="en-US" sz="1600" b="1" i="0" smtClean="0">
                        <a:latin typeface="Cambria Math"/>
                      </a:rPr>
                      <m:t>𝐄</m:t>
                    </m:r>
                    <m:r>
                      <a:rPr lang="en-US" sz="1600" b="1" i="1" smtClean="0">
                        <a:latin typeface="Cambria Math"/>
                      </a:rPr>
                      <m:t>[</m:t>
                    </m:r>
                    <m:r>
                      <a:rPr lang="en-US" sz="1600" b="1" i="1">
                        <a:latin typeface="Cambria Math"/>
                      </a:rPr>
                      <m:t>𝑿</m:t>
                    </m:r>
                    <m:r>
                      <a:rPr lang="en-US" sz="1600" b="1" i="1" smtClean="0">
                        <a:latin typeface="Cambria Math"/>
                      </a:rPr>
                      <m:t>]</m:t>
                    </m:r>
                    <m:r>
                      <a:rPr lang="en-US" sz="16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6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>
                        <a:latin typeface="Cambria Math"/>
                      </a:rPr>
                      <m:t>𝐄</m:t>
                    </m:r>
                    <m:d>
                      <m:dPr>
                        <m:begChr m:val="["/>
                        <m:endChr m:val="]"/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/>
                          </a:rPr>
                          <m:t>𝑿</m:t>
                        </m:r>
                      </m:e>
                    </m:d>
                    <m:r>
                      <a:rPr lang="en-US" sz="1800" b="1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when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</a:t>
                </a:r>
                <a:r>
                  <a:rPr lang="en-US" sz="1800" b="1" dirty="0"/>
                  <a:t> </a:t>
                </a:r>
                <a:r>
                  <a:rPr lang="en-US" sz="1800" dirty="0"/>
                  <a:t>What is the probability of </a:t>
                </a:r>
                <a:r>
                  <a:rPr lang="en-US" sz="1800" b="1" dirty="0"/>
                  <a:t>no</a:t>
                </a:r>
                <a:r>
                  <a:rPr lang="en-US" sz="1800" dirty="0"/>
                  <a:t> collision when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?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</a:p>
              <a:p>
                <a:pPr marL="0" indent="0">
                  <a:buNone/>
                </a:pPr>
                <a:r>
                  <a:rPr lang="en-US" sz="1800" dirty="0"/>
                  <a:t>“No collision”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(No collision </a:t>
                </a:r>
                <a:r>
                  <a:rPr lang="en-US" sz="1800" b="1" dirty="0"/>
                  <a:t>) = 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                          =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− </m:t>
                    </m:r>
                  </m:oMath>
                </a14:m>
                <a:r>
                  <a:rPr lang="en-US" sz="1800" b="1" dirty="0"/>
                  <a:t> 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𝑿</m:t>
                    </m:r>
                    <m:r>
                      <a:rPr lang="en-US" sz="1800" b="1" i="1" smtClean="0">
                        <a:latin typeface="Cambria Math"/>
                      </a:rPr>
                      <m:t>≥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 −</m:t>
                    </m:r>
                    <m:f>
                      <m:f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8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593" t="-606" b="-8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ne Callout 2 3"/>
          <p:cNvSpPr/>
          <p:nvPr/>
        </p:nvSpPr>
        <p:spPr>
          <a:xfrm>
            <a:off x="4876800" y="5638800"/>
            <a:ext cx="3276600" cy="762000"/>
          </a:xfrm>
          <a:prstGeom prst="borderCallout2">
            <a:avLst>
              <a:gd name="adj1" fmla="val 48956"/>
              <a:gd name="adj2" fmla="val -1190"/>
              <a:gd name="adj3" fmla="val 50733"/>
              <a:gd name="adj4" fmla="val -19048"/>
              <a:gd name="adj5" fmla="val -28879"/>
              <a:gd name="adj6" fmla="val -500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Markov’s Inequality to bound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44683" y="4419600"/>
                <a:ext cx="1279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ym typeface="Wingdings" pitchFamily="2" charset="2"/>
                  </a:rPr>
                  <a:t></a:t>
                </a:r>
                <a:r>
                  <a:rPr lang="en-US" b="1" dirty="0"/>
                  <a:t> “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683" y="4419600"/>
                <a:ext cx="127951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286" t="-9836" r="-71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913D070-259A-090B-3A01-F65C51FEDFC6}"/>
              </a:ext>
            </a:extLst>
          </p:cNvPr>
          <p:cNvSpPr/>
          <p:nvPr/>
        </p:nvSpPr>
        <p:spPr>
          <a:xfrm>
            <a:off x="1493840" y="3779838"/>
            <a:ext cx="353535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BE87A4-AF1F-6809-E8C0-4E6A6A595832}"/>
              </a:ext>
            </a:extLst>
          </p:cNvPr>
          <p:cNvSpPr/>
          <p:nvPr/>
        </p:nvSpPr>
        <p:spPr>
          <a:xfrm>
            <a:off x="5043255" y="3779838"/>
            <a:ext cx="353535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0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Hash</a:t>
                </a:r>
                <a:r>
                  <a:rPr lang="en-US" sz="2000" b="1" dirty="0"/>
                  <a:t> table: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: an array of size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Hash </a:t>
                </a:r>
                <a:r>
                  <a:rPr lang="en-US" sz="2000" b="1" dirty="0"/>
                  <a:t>function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Answering </a:t>
                </a:r>
                <a:r>
                  <a:rPr lang="en-US" sz="2000" dirty="0"/>
                  <a:t>a Query:</a:t>
                </a:r>
                <a:r>
                  <a:rPr lang="en-US" sz="2000" b="1" dirty="0"/>
                  <a:t> </a:t>
                </a:r>
                <a:r>
                  <a:rPr lang="en-US" sz="2000" dirty="0"/>
                  <a:t>“</a:t>
                </a:r>
                <a:r>
                  <a:rPr lang="en-US" sz="2000" i="1" dirty="0"/>
                  <a:t>Does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∈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?”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 smtClean="0">
                        <a:latin typeface="Cambria Math"/>
                      </a:rPr>
                      <m:t>(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/>
                  <a:t>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Search the list stored at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  <m:r>
                      <a:rPr lang="en-US" sz="2000" b="1" i="1" smtClean="0">
                        <a:latin typeface="Cambria Math"/>
                      </a:rPr>
                      <m:t>[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Properties</a:t>
                </a:r>
                <a:r>
                  <a:rPr lang="en-US" sz="2000" b="1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/>
                  <a:t> computable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time.</a:t>
                </a:r>
                <a:r>
                  <a:rPr lang="en-US" sz="2000" b="1" dirty="0"/>
                  <a:t> </a:t>
                </a:r>
              </a:p>
              <a:p>
                <a:r>
                  <a:rPr lang="en-US" sz="2000" dirty="0"/>
                  <a:t>Space required by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2000" dirty="0"/>
                  <a:t>: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59" t="-8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ontent Placeholder 6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65" name="Group 64"/>
          <p:cNvGrpSpPr/>
          <p:nvPr/>
        </p:nvGrpSpPr>
        <p:grpSpPr>
          <a:xfrm>
            <a:off x="5867400" y="2438400"/>
            <a:ext cx="2362200" cy="2895600"/>
            <a:chOff x="3810000" y="3352800"/>
            <a:chExt cx="2362200" cy="2895600"/>
          </a:xfrm>
        </p:grpSpPr>
        <p:sp>
          <p:nvSpPr>
            <p:cNvPr id="16" name="Rectangle 15"/>
            <p:cNvSpPr/>
            <p:nvPr/>
          </p:nvSpPr>
          <p:spPr>
            <a:xfrm>
              <a:off x="4343400" y="3352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343400" y="4648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343400" y="6019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05400" y="60198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5400" y="4648200"/>
              <a:ext cx="381000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5105400" y="3352800"/>
              <a:ext cx="304800" cy="228600"/>
              <a:chOff x="4953000" y="3352800"/>
              <a:chExt cx="304800" cy="228600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4343400" y="3733800"/>
              <a:ext cx="304800" cy="228600"/>
              <a:chOff x="4953000" y="3352800"/>
              <a:chExt cx="304800" cy="2286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9530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flipH="1">
                <a:off x="49530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5867400" y="4648200"/>
              <a:ext cx="304800" cy="228600"/>
              <a:chOff x="5029200" y="3352800"/>
              <a:chExt cx="304800" cy="22860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50292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H="1">
                <a:off x="50292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867400" y="6019800"/>
              <a:ext cx="304800" cy="228600"/>
              <a:chOff x="5029200" y="3352800"/>
              <a:chExt cx="304800" cy="2286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5029200" y="3352800"/>
                <a:ext cx="304800" cy="228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 flipH="1">
                <a:off x="5029200" y="3352800"/>
                <a:ext cx="304800" cy="228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/>
            <p:cNvCxnSpPr/>
            <p:nvPr/>
          </p:nvCxnSpPr>
          <p:spPr>
            <a:xfrm>
              <a:off x="3812450" y="34671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stCxn id="16" idx="3"/>
              <a:endCxn id="17" idx="1"/>
            </p:cNvCxnSpPr>
            <p:nvPr/>
          </p:nvCxnSpPr>
          <p:spPr>
            <a:xfrm>
              <a:off x="4724400" y="34671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4724400" y="4800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3810000" y="38100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3812450" y="48006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3812450" y="6172200"/>
              <a:ext cx="5309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5486400" y="48006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4724400" y="6172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5486400" y="6172200"/>
              <a:ext cx="381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4876800" y="2438400"/>
            <a:ext cx="1143000" cy="3046988"/>
            <a:chOff x="2895600" y="3352800"/>
            <a:chExt cx="1143000" cy="3046988"/>
          </a:xfrm>
        </p:grpSpPr>
        <p:grpSp>
          <p:nvGrpSpPr>
            <p:cNvPr id="64" name="Group 63"/>
            <p:cNvGrpSpPr/>
            <p:nvPr/>
          </p:nvGrpSpPr>
          <p:grpSpPr>
            <a:xfrm>
              <a:off x="3581400" y="3352800"/>
              <a:ext cx="457200" cy="2971800"/>
              <a:chOff x="3581400" y="3352800"/>
              <a:chExt cx="457200" cy="2971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581400" y="3352800"/>
                <a:ext cx="457200" cy="2971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3581400" y="36576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581400" y="39624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3581400" y="60198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581400" y="46482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3581400" y="4953000"/>
                <a:ext cx="4572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657600" y="4114800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4114800"/>
                    <a:ext cx="30970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2352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657600" y="5269468"/>
                    <a:ext cx="30970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⋮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7600" y="5269468"/>
                    <a:ext cx="30970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2352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0</a:t>
                  </a:r>
                </a:p>
                <a:p>
                  <a:r>
                    <a:rPr lang="en-US" dirty="0">
                      <a:solidFill>
                        <a:srgbClr val="0070C0"/>
                      </a:solidFill>
                    </a:rPr>
                    <a:t>       1</a:t>
                  </a: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dirty="0">
                    <a:solidFill>
                      <a:srgbClr val="0070C0"/>
                    </a:solidFill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endParaRPr lang="en-US" sz="1600" b="1" i="1" dirty="0">
                    <a:solidFill>
                      <a:srgbClr val="0070C0"/>
                    </a:solidFill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352800"/>
                  <a:ext cx="685801" cy="304698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7080" t="-1000" r="-11504" b="-1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964" y="1981200"/>
                <a:ext cx="38183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0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762000" y="5334000"/>
            <a:ext cx="3733800" cy="1295400"/>
            <a:chOff x="762000" y="5334000"/>
            <a:chExt cx="3733800" cy="1295400"/>
          </a:xfrm>
        </p:grpSpPr>
        <p:sp>
          <p:nvSpPr>
            <p:cNvPr id="5" name="Rounded Rectangle 4"/>
            <p:cNvSpPr/>
            <p:nvPr/>
          </p:nvSpPr>
          <p:spPr>
            <a:xfrm>
              <a:off x="762000" y="5334000"/>
              <a:ext cx="762000" cy="30480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Line Callout 2 6"/>
                <p:cNvSpPr/>
                <p:nvPr/>
              </p:nvSpPr>
              <p:spPr>
                <a:xfrm>
                  <a:off x="2209800" y="6096000"/>
                  <a:ext cx="2286000" cy="533400"/>
                </a:xfrm>
                <a:prstGeom prst="borderCallout2">
                  <a:avLst>
                    <a:gd name="adj1" fmla="val 17170"/>
                    <a:gd name="adj2" fmla="val -541"/>
                    <a:gd name="adj3" fmla="val 18750"/>
                    <a:gd name="adj4" fmla="val -16667"/>
                    <a:gd name="adj5" fmla="val -91786"/>
                    <a:gd name="adj6" fmla="val -31333"/>
                  </a:avLst>
                </a:prstGeom>
                <a:solidFill>
                  <a:srgbClr val="FFC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How many words needed to encode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chemeClr val="tx1"/>
                          </a:solidFill>
                          <a:latin typeface="Cambria Math"/>
                        </a:rPr>
                        <m:t>𝒉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?</a:t>
                  </a:r>
                </a:p>
              </p:txBody>
            </p:sp>
          </mc:Choice>
          <mc:Fallback xmlns="">
            <p:sp>
              <p:nvSpPr>
                <p:cNvPr id="7" name="Line Callout 2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096000"/>
                  <a:ext cx="2286000" cy="533400"/>
                </a:xfrm>
                <a:prstGeom prst="borderCallout2">
                  <a:avLst>
                    <a:gd name="adj1" fmla="val 17170"/>
                    <a:gd name="adj2" fmla="val -541"/>
                    <a:gd name="adj3" fmla="val 18750"/>
                    <a:gd name="adj4" fmla="val -16667"/>
                    <a:gd name="adj5" fmla="val -91786"/>
                    <a:gd name="adj6" fmla="val -31333"/>
                  </a:avLst>
                </a:prstGeom>
                <a:blipFill rotWithShape="1">
                  <a:blip r:embed="rId7"/>
                  <a:stretch>
                    <a:fillRect r="-2213" b="-12791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6553200" y="1752600"/>
            <a:ext cx="2362200" cy="3352800"/>
            <a:chOff x="6553200" y="1752600"/>
            <a:chExt cx="2362200" cy="3352800"/>
          </a:xfrm>
        </p:grpSpPr>
        <p:cxnSp>
          <p:nvCxnSpPr>
            <p:cNvPr id="18" name="Straight Connector 17"/>
            <p:cNvCxnSpPr/>
            <p:nvPr/>
          </p:nvCxnSpPr>
          <p:spPr>
            <a:xfrm flipH="1">
              <a:off x="6781800" y="2165866"/>
              <a:ext cx="1066800" cy="272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6553200" y="2165866"/>
              <a:ext cx="1447800" cy="156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endCxn id="22" idx="0"/>
            </p:cNvCxnSpPr>
            <p:nvPr/>
          </p:nvCxnSpPr>
          <p:spPr>
            <a:xfrm flipH="1">
              <a:off x="7353300" y="2165866"/>
              <a:ext cx="876300" cy="156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6591300" y="2165866"/>
              <a:ext cx="1714500" cy="29395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7581900" y="2165866"/>
              <a:ext cx="876300" cy="28736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ounded Rectangle 32"/>
                <p:cNvSpPr/>
                <p:nvPr/>
              </p:nvSpPr>
              <p:spPr>
                <a:xfrm>
                  <a:off x="7315200" y="1752600"/>
                  <a:ext cx="1600200" cy="413266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Elements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𝑺</m:t>
                      </m:r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 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ounded 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1752600"/>
                  <a:ext cx="1600200" cy="413266"/>
                </a:xfrm>
                <a:prstGeom prst="roundRect">
                  <a:avLst/>
                </a:prstGeom>
                <a:blipFill rotWithShape="1">
                  <a:blip r:embed="rId8"/>
                  <a:stretch>
                    <a:fillRect r="-2996" b="-14085"/>
                  </a:stretch>
                </a:blipFill>
                <a:ln>
                  <a:solidFill>
                    <a:schemeClr val="accent2">
                      <a:lumMod val="20000"/>
                      <a:lumOff val="8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/>
          <p:cNvSpPr/>
          <p:nvPr/>
        </p:nvSpPr>
        <p:spPr>
          <a:xfrm>
            <a:off x="1981200" y="19812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057400" y="26670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048000" y="52578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386948" y="2370266"/>
            <a:ext cx="1905000" cy="31842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667000" y="3124200"/>
            <a:ext cx="1905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53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9" grpId="0" uiExpand="1"/>
      <p:bldP spid="55" grpId="0" uiExpand="1" animBg="1"/>
      <p:bldP spid="71" grpId="0" uiExpand="1" animBg="1"/>
      <p:bldP spid="72" grpId="0" animBg="1"/>
      <p:bldP spid="15" grpId="0" animBg="1"/>
      <p:bldP spid="7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Perfect hashing </a:t>
                </a:r>
                <a:r>
                  <a:rPr lang="en-US" sz="3600" b="1" dirty="0"/>
                  <a:t>using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/>
                  <a:t>) space</a:t>
                </a:r>
                <a:br>
                  <a:rPr lang="en-US" sz="3600" b="1" dirty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2660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Universal </a:t>
                </a:r>
                <a:r>
                  <a:rPr lang="en-US" sz="1800" b="1" dirty="0"/>
                  <a:t>Hash Family.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Lemma2: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𝒄</m:t>
                    </m:r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, there will be </a:t>
                </a:r>
                <a:r>
                  <a:rPr lang="en-US" sz="1800" b="1" dirty="0"/>
                  <a:t>no</a:t>
                </a:r>
                <a:r>
                  <a:rPr lang="en-US" sz="1800" dirty="0"/>
                  <a:t> collision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 algn="ctr">
                  <a:buNone/>
                </a:pPr>
                <a:r>
                  <a:rPr lang="en-US" sz="2400" b="1" dirty="0">
                    <a:solidFill>
                      <a:srgbClr val="00B050"/>
                    </a:solidFill>
                  </a:rPr>
                  <a:t>Algorithm1: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Perfect hashing for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400" b="1" i="1" dirty="0">
                    <a:solidFill>
                      <a:srgbClr val="00B05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Repeat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Pick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∈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sz="1800" b="1" i="1">
                        <a:solidFill>
                          <a:srgbClr val="002060"/>
                        </a:solidFill>
                        <a:latin typeface="Cambria Math"/>
                      </a:rPr>
                      <m:t>𝑯</m:t>
                    </m:r>
                    <m:r>
                      <a:rPr lang="en-US" sz="18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/>
                  <a:t>;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b="1" dirty="0">
                    <a:sym typeface="Wingdings" pitchFamily="2" charset="2"/>
                  </a:rPr>
                  <a:t> </a:t>
                </a:r>
                <a:r>
                  <a:rPr lang="en-US" sz="1800" dirty="0"/>
                  <a:t>the number of </a:t>
                </a:r>
                <a:r>
                  <a:rPr lang="en-US" sz="1800" b="1" dirty="0"/>
                  <a:t>collisions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b="1" dirty="0"/>
                  <a:t> under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Until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1800" b="1" dirty="0"/>
                  <a:t>.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Theorem: </a:t>
                </a:r>
                <a:r>
                  <a:rPr lang="en-US" sz="1800" dirty="0"/>
                  <a:t>A perfect hash function can be computed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expected        </a:t>
                </a:r>
                <a:r>
                  <a:rPr lang="en-US" sz="1800" dirty="0">
                    <a:solidFill>
                      <a:srgbClr val="7030A0"/>
                    </a:solidFill>
                  </a:rPr>
                  <a:t>?</a:t>
                </a:r>
                <a:r>
                  <a:rPr lang="en-US" sz="1800" dirty="0"/>
                  <a:t>      time.</a:t>
                </a:r>
                <a:endParaRPr lang="en-US" sz="180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Corollary: </a:t>
                </a:r>
                <a:r>
                  <a:rPr lang="en-US" sz="1800" dirty="0"/>
                  <a:t>A hash table occupying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dirty="0"/>
                  <a:t>) space and worst case </a:t>
                </a:r>
                <a:r>
                  <a:rPr lang="en-US" sz="1800" b="1" dirty="0"/>
                  <a:t>O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) search time. </a:t>
                </a:r>
                <a:endParaRPr lang="en-US" sz="18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741"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3"/>
          <p:cNvSpPr/>
          <p:nvPr/>
        </p:nvSpPr>
        <p:spPr>
          <a:xfrm>
            <a:off x="3048000" y="5149596"/>
            <a:ext cx="1524000" cy="48920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086600" y="4729848"/>
                <a:ext cx="707181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𝒔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4729848"/>
                <a:ext cx="707181" cy="375552"/>
              </a:xfrm>
              <a:prstGeom prst="rect">
                <a:avLst/>
              </a:prstGeom>
              <a:blipFill>
                <a:blip r:embed="rId4"/>
                <a:stretch>
                  <a:fillRect l="-7759" t="-8065" r="-7759" b="-241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28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40C416-B9CB-5257-DDC0-9FBE0712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C6D2E9-BE71-3CF8-4AA4-2876879F5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Make sincere attempts to achieve O(1) worst case time using O(s) space only.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88917-8533-4C1C-474D-DEAE427D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2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Collision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228600" y="1600200"/>
                <a:ext cx="42672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Definition:</a:t>
                </a:r>
                <a:r>
                  <a:rPr lang="en-US" sz="1800" dirty="0"/>
                  <a:t> Two elements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1800" b="0" i="1" smtClean="0"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are </a:t>
                </a:r>
              </a:p>
              <a:p>
                <a:pPr marL="0" indent="0">
                  <a:buNone/>
                </a:pPr>
                <a:r>
                  <a:rPr lang="en-US" sz="1800" dirty="0"/>
                  <a:t>said to collide under hash function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800" b="1" i="1" smtClean="0">
                          <a:latin typeface="Cambria Math"/>
                        </a:rPr>
                        <m:t>=</m:t>
                      </m:r>
                      <m:r>
                        <a:rPr lang="en-US" sz="1800" b="1" i="1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Worst case time </a:t>
                </a:r>
                <a:r>
                  <a:rPr lang="en-US" sz="1800" dirty="0"/>
                  <a:t> for searching an item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:r>
                  <a:rPr lang="en-US" sz="1800" dirty="0"/>
                  <a:t>    No. of elements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colliding with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/>
                  <a:t>A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Discouraging</a:t>
                </a:r>
                <a:r>
                  <a:rPr lang="en-US" sz="1800" b="1" dirty="0"/>
                  <a:t> fact: </a:t>
                </a:r>
              </a:p>
              <a:p>
                <a:pPr marL="0" indent="0">
                  <a:buNone/>
                </a:pPr>
                <a:r>
                  <a:rPr lang="en-US" sz="1800" dirty="0"/>
                  <a:t>No hash function can be found </a:t>
                </a:r>
              </a:p>
              <a:p>
                <a:pPr marL="0" indent="0">
                  <a:buNone/>
                </a:pPr>
                <a:r>
                  <a:rPr lang="en-US" sz="1800" dirty="0"/>
                  <a:t>which is good for </a:t>
                </a:r>
                <a:r>
                  <a:rPr lang="en-US" sz="1800" u="sng" dirty="0"/>
                  <a:t>every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28600" y="1600200"/>
                <a:ext cx="4267200" cy="4525963"/>
              </a:xfrm>
              <a:blipFill rotWithShape="1">
                <a:blip r:embed="rId2"/>
                <a:stretch>
                  <a:fillRect l="-1286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ontent Placeholder 4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876800" y="1981200"/>
            <a:ext cx="3276600" cy="3504188"/>
            <a:chOff x="4876800" y="1981200"/>
            <a:chExt cx="3276600" cy="3504188"/>
          </a:xfrm>
        </p:grpSpPr>
        <p:grpSp>
          <p:nvGrpSpPr>
            <p:cNvPr id="6" name="Group 5"/>
            <p:cNvGrpSpPr/>
            <p:nvPr/>
          </p:nvGrpSpPr>
          <p:grpSpPr>
            <a:xfrm>
              <a:off x="5791200" y="2438400"/>
              <a:ext cx="2362200" cy="2895600"/>
              <a:chOff x="3733800" y="3352800"/>
              <a:chExt cx="2362200" cy="289560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343400" y="3352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267200" y="4648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267200" y="6019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29200" y="60198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029200" y="4648200"/>
                <a:ext cx="381000" cy="22860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5105400" y="3352800"/>
                <a:ext cx="304800" cy="228600"/>
                <a:chOff x="4953000" y="3352800"/>
                <a:chExt cx="304800" cy="228600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4343400" y="3733800"/>
                <a:ext cx="304800" cy="228600"/>
                <a:chOff x="4953000" y="3352800"/>
                <a:chExt cx="304800" cy="228600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5791200" y="4648200"/>
                <a:ext cx="304800" cy="228600"/>
                <a:chOff x="4953000" y="3352800"/>
                <a:chExt cx="304800" cy="228600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" name="Straight Connector 27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5791200" y="6019800"/>
                <a:ext cx="304800" cy="228600"/>
                <a:chOff x="4953000" y="3352800"/>
                <a:chExt cx="304800" cy="228600"/>
              </a:xfrm>
            </p:grpSpPr>
            <p:sp>
              <p:nvSpPr>
                <p:cNvPr id="25" name="Rectangle 24"/>
                <p:cNvSpPr/>
                <p:nvPr/>
              </p:nvSpPr>
              <p:spPr>
                <a:xfrm>
                  <a:off x="4953000" y="3352800"/>
                  <a:ext cx="304800" cy="228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4953000" y="3352800"/>
                  <a:ext cx="304800" cy="228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/>
              <p:cNvCxnSpPr>
                <a:endCxn id="7" idx="1"/>
              </p:cNvCxnSpPr>
              <p:nvPr/>
            </p:nvCxnSpPr>
            <p:spPr>
              <a:xfrm>
                <a:off x="3812450" y="34671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7" idx="3"/>
                <a:endCxn id="31" idx="1"/>
              </p:cNvCxnSpPr>
              <p:nvPr/>
            </p:nvCxnSpPr>
            <p:spPr>
              <a:xfrm>
                <a:off x="4724400" y="34671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4648200" y="48006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3810000" y="38100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3733800" y="48006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>
                <a:off x="3733800" y="6172200"/>
                <a:ext cx="5309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5410200" y="48006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4648200" y="61722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5410200" y="6172200"/>
                <a:ext cx="381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4876800" y="2438400"/>
              <a:ext cx="1143000" cy="3046988"/>
              <a:chOff x="2895600" y="3352800"/>
              <a:chExt cx="1143000" cy="3046988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3581400" y="3352800"/>
                <a:ext cx="457200" cy="2971800"/>
                <a:chOff x="3581400" y="3352800"/>
                <a:chExt cx="457200" cy="29718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3581400" y="3352800"/>
                  <a:ext cx="457200" cy="29718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3581400" y="36576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3581400" y="39624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3581400" y="60198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3581400" y="46482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3581400" y="4953000"/>
                  <a:ext cx="4572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/>
                    <p:cNvSpPr txBox="1"/>
                    <p:nvPr/>
                  </p:nvSpPr>
                  <p:spPr>
                    <a:xfrm>
                      <a:off x="3657600" y="4114800"/>
                      <a:ext cx="309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7600" y="4114800"/>
                      <a:ext cx="309700" cy="369332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t="-8197" r="-2352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3657600" y="5269468"/>
                      <a:ext cx="3097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⋮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7600" y="5269468"/>
                      <a:ext cx="30970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23529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       0</a:t>
                    </a:r>
                  </a:p>
                  <a:p>
                    <a:r>
                      <a:rPr lang="en-US" dirty="0">
                        <a:solidFill>
                          <a:srgbClr val="0070C0"/>
                        </a:solidFill>
                      </a:rPr>
                      <a:t>       1</a:t>
                    </a: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dirty="0">
                      <a:solidFill>
                        <a:srgbClr val="0070C0"/>
                      </a:solidFill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endParaRPr lang="en-US" sz="1600" b="1" i="1" dirty="0">
                      <a:solidFill>
                        <a:srgbClr val="0070C0"/>
                      </a:solidFill>
                      <a:latin typeface="Cambria Math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16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352800"/>
                    <a:ext cx="685801" cy="3046988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l="-7080" t="-1000" r="-11504" b="-16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637964" y="1981200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/>
                          </a:rPr>
                          <m:t>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7964" y="1981200"/>
                  <a:ext cx="381836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04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1659622" y="1918845"/>
            <a:ext cx="2286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miley Face 1"/>
          <p:cNvSpPr/>
          <p:nvPr/>
        </p:nvSpPr>
        <p:spPr>
          <a:xfrm>
            <a:off x="3657600" y="3848100"/>
            <a:ext cx="609600" cy="691634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477042" y="3283530"/>
            <a:ext cx="2286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815805-2546-7F3E-8E4B-506223740B6B}"/>
              </a:ext>
            </a:extLst>
          </p:cNvPr>
          <p:cNvSpPr/>
          <p:nvPr/>
        </p:nvSpPr>
        <p:spPr>
          <a:xfrm>
            <a:off x="1885951" y="2875327"/>
            <a:ext cx="2286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5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47" grpId="0" uiExpand="1" animBg="1"/>
      <p:bldP spid="2" grpId="0" animBg="1"/>
      <p:bldP spid="48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07B93-8AD8-E306-8B8F-63EC17710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7FD5-EA67-D3E0-0F71-A09720AC9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Key idea to achieve </a:t>
            </a:r>
            <a:r>
              <a:rPr lang="en-US" sz="2800" b="1" u="sng" dirty="0"/>
              <a:t>worst case </a:t>
            </a:r>
            <a:r>
              <a:rPr lang="en-US" sz="2800" b="1" dirty="0"/>
              <a:t>O(</a:t>
            </a:r>
            <a:r>
              <a:rPr lang="en-US" sz="2800" b="1" dirty="0">
                <a:solidFill>
                  <a:srgbClr val="0070C0"/>
                </a:solidFill>
              </a:rPr>
              <a:t>1</a:t>
            </a:r>
            <a:r>
              <a:rPr lang="en-US" sz="2800" b="1" dirty="0"/>
              <a:t>) search 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81A6B-458E-3EA0-1DF2-3BCEAA71C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92E5A9-0875-0C7D-D046-96527A46B66F}"/>
                  </a:ext>
                </a:extLst>
              </p:cNvPr>
              <p:cNvSpPr txBox="1"/>
              <p:nvPr/>
            </p:nvSpPr>
            <p:spPr>
              <a:xfrm>
                <a:off x="2148840" y="1676400"/>
                <a:ext cx="438543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 hash function which is good for </a:t>
                </a:r>
                <a:r>
                  <a:rPr lang="en-US" u="sng" dirty="0"/>
                  <a:t>every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840" y="1676400"/>
                <a:ext cx="438543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10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30B2FC0-8D71-600D-A993-6C199E3520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94" y="2514601"/>
            <a:ext cx="1261874" cy="1676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C21251-2200-4DCD-A55B-B55C8222D98D}"/>
                  </a:ext>
                </a:extLst>
              </p:cNvPr>
              <p:cNvSpPr txBox="1"/>
              <p:nvPr/>
            </p:nvSpPr>
            <p:spPr>
              <a:xfrm>
                <a:off x="2489115" y="3048000"/>
                <a:ext cx="360688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good hash function for a  </a:t>
                </a:r>
                <a:r>
                  <a:rPr lang="en-US" u="sng" dirty="0"/>
                  <a:t>given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115" y="3048000"/>
                <a:ext cx="360688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178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358683A-6C9C-E46F-B108-5DDF984D44CD}"/>
              </a:ext>
            </a:extLst>
          </p:cNvPr>
          <p:cNvSpPr/>
          <p:nvPr/>
        </p:nvSpPr>
        <p:spPr>
          <a:xfrm>
            <a:off x="2489114" y="5257800"/>
            <a:ext cx="269248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3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5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981200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does hashing work </a:t>
            </a:r>
            <a:r>
              <a:rPr lang="en-US" dirty="0">
                <a:solidFill>
                  <a:srgbClr val="7030A0"/>
                </a:solidFill>
              </a:rPr>
              <a:t>so well </a:t>
            </a:r>
            <a:r>
              <a:rPr lang="en-US" dirty="0"/>
              <a:t>in Practice 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27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Question: </a:t>
                </a:r>
                <a:r>
                  <a:rPr lang="en-US" sz="2000" dirty="0"/>
                  <a:t>What is the simplest hash function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[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𝐦𝐨𝐝</m:t>
                    </m:r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000" dirty="0"/>
                  <a:t>Hashing works so well in practice because the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2000" dirty="0"/>
                  <a:t> is usually a uniformly random subset of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us give a theoretical reasoning for this fact.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109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762000" y="2743200"/>
            <a:ext cx="7772400" cy="838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1524000"/>
            <a:ext cx="518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9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86705" y="1582344"/>
                <a:ext cx="3886200" cy="50030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/>
                  <a:t> denote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elements </a:t>
                </a:r>
              </a:p>
              <a:p>
                <a:pPr marL="0" indent="0">
                  <a:buNone/>
                </a:pPr>
                <a:r>
                  <a:rPr lang="en-US" sz="1800" dirty="0"/>
                  <a:t>selected </a:t>
                </a:r>
                <a:r>
                  <a:rPr lang="en-US" sz="1800" u="sng" dirty="0"/>
                  <a:t>randomly uniformly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to 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is expected number of elements </a:t>
                </a:r>
              </a:p>
              <a:p>
                <a:pPr marL="0" indent="0">
                  <a:buNone/>
                </a:pPr>
                <a:r>
                  <a:rPr lang="en-US" sz="1800" dirty="0"/>
                  <a:t>colliding with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takes value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collides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) = ??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6705" y="1582344"/>
                <a:ext cx="3886200" cy="5003014"/>
              </a:xfrm>
              <a:blipFill>
                <a:blip r:embed="rId2"/>
                <a:stretch>
                  <a:fillRect l="-1254" t="-1220" r="-6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953000" y="1447800"/>
            <a:ext cx="381000" cy="4876800"/>
            <a:chOff x="4953000" y="1447800"/>
            <a:chExt cx="381000" cy="4876800"/>
          </a:xfrm>
        </p:grpSpPr>
        <p:sp>
          <p:nvSpPr>
            <p:cNvPr id="7" name="Oval 6"/>
            <p:cNvSpPr/>
            <p:nvPr/>
          </p:nvSpPr>
          <p:spPr>
            <a:xfrm>
              <a:off x="52578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57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7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57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3733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5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57800" y="4343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2578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257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57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57800" y="495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2578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257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78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257800" y="556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5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57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578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57800" y="617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175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998" y="1447800"/>
              <a:ext cx="256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  <a:p>
              <a:r>
                <a:rPr lang="en-US" sz="1100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53000" y="6047601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34000" y="3593068"/>
            <a:ext cx="547213" cy="369332"/>
            <a:chOff x="5486400" y="3581400"/>
            <a:chExt cx="547213" cy="369332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0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5334000" y="2983468"/>
            <a:ext cx="959954" cy="369332"/>
            <a:chOff x="5486400" y="3581400"/>
            <a:chExt cx="959954" cy="369332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5334000" y="4202668"/>
            <a:ext cx="959954" cy="369332"/>
            <a:chOff x="5486400" y="3581400"/>
            <a:chExt cx="959954" cy="369332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34000" y="4812268"/>
            <a:ext cx="1088194" cy="369332"/>
            <a:chOff x="5486400" y="3581400"/>
            <a:chExt cx="1088194" cy="369332"/>
          </a:xfrm>
        </p:grpSpPr>
        <p:cxnSp>
          <p:nvCxnSpPr>
            <p:cNvPr id="68" name="Straight Arrow Connector 67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334000" y="5421868"/>
            <a:ext cx="1088194" cy="369332"/>
            <a:chOff x="5486400" y="3581400"/>
            <a:chExt cx="1088194" cy="369332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5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6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loud Callout 74"/>
              <p:cNvSpPr/>
              <p:nvPr/>
            </p:nvSpPr>
            <p:spPr>
              <a:xfrm>
                <a:off x="685800" y="4333125"/>
                <a:ext cx="3581400" cy="924675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possible values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take ?</a:t>
                </a:r>
              </a:p>
            </p:txBody>
          </p:sp>
        </mc:Choice>
        <mc:Fallback xmlns="">
          <p:sp>
            <p:nvSpPr>
              <p:cNvPr id="75" name="Cloud Callout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333125"/>
                <a:ext cx="3581400" cy="924675"/>
              </a:xfrm>
              <a:prstGeom prst="cloudCallou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3503939" y="4572000"/>
                <a:ext cx="83946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𝑚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3939" y="4572000"/>
                <a:ext cx="839461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869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loud Callout 76"/>
              <p:cNvSpPr/>
              <p:nvPr/>
            </p:nvSpPr>
            <p:spPr>
              <a:xfrm>
                <a:off x="457200" y="5552325"/>
                <a:ext cx="3581400" cy="924675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many possible values can collide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77" name="Cloud Callout 7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52325"/>
                <a:ext cx="3581400" cy="924675"/>
              </a:xfrm>
              <a:prstGeom prst="cloudCallout">
                <a:avLst/>
              </a:prstGeom>
              <a:blipFill rotWithShape="1">
                <a:blip r:embed="rId12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D6A0814-5E95-59D7-718B-2D1A5A1BB2BE}"/>
              </a:ext>
            </a:extLst>
          </p:cNvPr>
          <p:cNvSpPr/>
          <p:nvPr/>
        </p:nvSpPr>
        <p:spPr>
          <a:xfrm>
            <a:off x="2126172" y="1516268"/>
            <a:ext cx="281730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619BB3-2505-D494-1050-86F218DC8AF5}"/>
              </a:ext>
            </a:extLst>
          </p:cNvPr>
          <p:cNvSpPr/>
          <p:nvPr/>
        </p:nvSpPr>
        <p:spPr>
          <a:xfrm>
            <a:off x="1497522" y="1894228"/>
            <a:ext cx="284587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230399-9850-9329-30A2-F31A22C44E9A}"/>
              </a:ext>
            </a:extLst>
          </p:cNvPr>
          <p:cNvSpPr/>
          <p:nvPr/>
        </p:nvSpPr>
        <p:spPr>
          <a:xfrm>
            <a:off x="586705" y="2247900"/>
            <a:ext cx="284587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85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3" grpId="0"/>
      <p:bldP spid="74" grpId="0"/>
      <p:bldP spid="75" grpId="0" animBg="1"/>
      <p:bldP spid="75" grpId="1" animBg="1"/>
      <p:bldP spid="76" grpId="0" animBg="1"/>
      <p:bldP spid="76" grpId="1" animBg="1"/>
      <p:bldP spid="77" grpId="0" animBg="1"/>
      <p:bldP spid="4" grpId="0" animBg="1"/>
      <p:bldP spid="5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does hashing work </a:t>
            </a:r>
            <a:r>
              <a:rPr lang="en-US" sz="3200" b="1" dirty="0">
                <a:solidFill>
                  <a:srgbClr val="7030A0"/>
                </a:solidFill>
              </a:rPr>
              <a:t>so well </a:t>
            </a:r>
            <a:r>
              <a:rPr lang="en-US" sz="3200" b="1" dirty="0"/>
              <a:t>in Practice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83035" y="1583422"/>
                <a:ext cx="40386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800" dirty="0"/>
                  <a:t> denote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elements </a:t>
                </a:r>
              </a:p>
              <a:p>
                <a:pPr marL="0" indent="0">
                  <a:buNone/>
                </a:pPr>
                <a:r>
                  <a:rPr lang="en-US" sz="1800" dirty="0"/>
                  <a:t>selected </a:t>
                </a:r>
                <a:r>
                  <a:rPr lang="en-US" sz="1800" u="sng" dirty="0"/>
                  <a:t>randomly uniformly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/>
                      </a:rPr>
                      <m:t>𝑼</m:t>
                    </m:r>
                  </m:oMath>
                </a14:m>
                <a:r>
                  <a:rPr lang="en-US" sz="1800" dirty="0"/>
                  <a:t> to form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Question: </a:t>
                </a:r>
              </a:p>
              <a:p>
                <a:pPr marL="0" indent="0">
                  <a:buNone/>
                </a:pPr>
                <a:r>
                  <a:rPr lang="en-US" sz="1800" dirty="0"/>
                  <a:t>What is expected number of elements </a:t>
                </a:r>
              </a:p>
              <a:p>
                <a:pPr marL="0" indent="0">
                  <a:buNone/>
                </a:pPr>
                <a:r>
                  <a:rPr lang="en-US" sz="1800" dirty="0"/>
                  <a:t>colliding with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Answer: </a:t>
                </a: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takes value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b="1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collides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) = ??</a:t>
                </a:r>
              </a:p>
              <a:p>
                <a:pPr marL="0" indent="0">
                  <a:buNone/>
                </a:pP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⌈"/>
                            <m:endChr m:val="⌉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Expected number of elements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C00000"/>
                        </a:solidFill>
                        <a:latin typeface="Cambria Math"/>
                      </a:rPr>
                      <m:t>𝑺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colliding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=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1800" i="1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/>
                  <a:t>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3035" y="1583422"/>
                <a:ext cx="4038600" cy="5257800"/>
              </a:xfrm>
              <a:blipFill>
                <a:blip r:embed="rId2"/>
                <a:stretch>
                  <a:fillRect l="-1360" t="-6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60" name="Group 59"/>
          <p:cNvGrpSpPr/>
          <p:nvPr/>
        </p:nvGrpSpPr>
        <p:grpSpPr>
          <a:xfrm>
            <a:off x="4953000" y="1447800"/>
            <a:ext cx="381000" cy="4876800"/>
            <a:chOff x="4953000" y="1447800"/>
            <a:chExt cx="381000" cy="4876800"/>
          </a:xfrm>
        </p:grpSpPr>
        <p:sp>
          <p:nvSpPr>
            <p:cNvPr id="7" name="Oval 6"/>
            <p:cNvSpPr/>
            <p:nvPr/>
          </p:nvSpPr>
          <p:spPr>
            <a:xfrm>
              <a:off x="5257800" y="205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57800" y="220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57800" y="236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257800" y="2514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257800" y="2667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257800" y="2819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2971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257800" y="31242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257800" y="3276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257800" y="3429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257800" y="3581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5257800" y="3733800"/>
              <a:ext cx="76200" cy="762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257800" y="3886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5257800" y="4038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5257800" y="4191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5257800" y="43434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257800" y="4495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257800" y="4648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257800" y="4800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5257800" y="49530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257800" y="5105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257800" y="5257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5257800" y="541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257800" y="5562600"/>
              <a:ext cx="76200" cy="76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5257800" y="571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5257800" y="58674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57800" y="60198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257800" y="6172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257800" y="1905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17526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257800" y="16002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00998" y="1447800"/>
              <a:ext cx="25680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  <a:p>
              <a:r>
                <a:rPr lang="en-US" sz="1100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53000" y="6047601"/>
              <a:ext cx="3080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334000" y="3593068"/>
            <a:ext cx="547213" cy="369332"/>
            <a:chOff x="5486400" y="3581400"/>
            <a:chExt cx="547213" cy="369332"/>
          </a:xfrm>
        </p:grpSpPr>
        <p:cxnSp>
          <p:nvCxnSpPr>
            <p:cNvPr id="42" name="Straight Arrow Connector 4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31861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30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 60"/>
          <p:cNvGrpSpPr/>
          <p:nvPr/>
        </p:nvGrpSpPr>
        <p:grpSpPr>
          <a:xfrm>
            <a:off x="5334000" y="2983468"/>
            <a:ext cx="959954" cy="369332"/>
            <a:chOff x="5486400" y="3581400"/>
            <a:chExt cx="959954" cy="369332"/>
          </a:xfrm>
        </p:grpSpPr>
        <p:cxnSp>
          <p:nvCxnSpPr>
            <p:cNvPr id="62" name="Straight Arrow Connector 61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4" name="Group 63"/>
          <p:cNvGrpSpPr/>
          <p:nvPr/>
        </p:nvGrpSpPr>
        <p:grpSpPr>
          <a:xfrm>
            <a:off x="5334000" y="4202668"/>
            <a:ext cx="959954" cy="369332"/>
            <a:chOff x="5486400" y="3581400"/>
            <a:chExt cx="959954" cy="369332"/>
          </a:xfrm>
        </p:grpSpPr>
        <p:cxnSp>
          <p:nvCxnSpPr>
            <p:cNvPr id="65" name="Straight Arrow Connector 64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73135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34000" y="4812268"/>
            <a:ext cx="1088194" cy="369332"/>
            <a:chOff x="5486400" y="3581400"/>
            <a:chExt cx="1088194" cy="369332"/>
          </a:xfrm>
        </p:grpSpPr>
        <p:cxnSp>
          <p:nvCxnSpPr>
            <p:cNvPr id="68" name="Straight Arrow Connector 67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+2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/>
          <p:cNvGrpSpPr/>
          <p:nvPr/>
        </p:nvGrpSpPr>
        <p:grpSpPr>
          <a:xfrm>
            <a:off x="5334000" y="5421868"/>
            <a:ext cx="1088194" cy="369332"/>
            <a:chOff x="5486400" y="3581400"/>
            <a:chExt cx="1088194" cy="369332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3744686"/>
              <a:ext cx="3048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+3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000" y="3581400"/>
                  <a:ext cx="85959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85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5650468"/>
                <a:ext cx="30970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5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590800"/>
                <a:ext cx="3097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6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70489" y="5510363"/>
                <a:ext cx="586699" cy="462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𝑠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489" y="5510363"/>
                <a:ext cx="586699" cy="4629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4A21FF50-1617-B8B5-301A-FDBC468202C6}"/>
              </a:ext>
            </a:extLst>
          </p:cNvPr>
          <p:cNvSpPr/>
          <p:nvPr/>
        </p:nvSpPr>
        <p:spPr>
          <a:xfrm>
            <a:off x="383104" y="4686300"/>
            <a:ext cx="1399395" cy="49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8818A3-1784-185E-0BB8-7A53B81889C8}"/>
              </a:ext>
            </a:extLst>
          </p:cNvPr>
          <p:cNvSpPr/>
          <p:nvPr/>
        </p:nvSpPr>
        <p:spPr>
          <a:xfrm>
            <a:off x="535504" y="4610100"/>
            <a:ext cx="1399395" cy="4953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FD1BA9-6B6E-9057-2B0F-EE7CC21C8EB9}"/>
                  </a:ext>
                </a:extLst>
              </p:cNvPr>
              <p:cNvSpPr txBox="1"/>
              <p:nvPr/>
            </p:nvSpPr>
            <p:spPr>
              <a:xfrm>
                <a:off x="1348200" y="4305300"/>
                <a:ext cx="586699" cy="484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FD1BA9-6B6E-9057-2B0F-EE7CC21C8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200" y="4305300"/>
                <a:ext cx="586699" cy="48494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18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7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40" grpId="0" animBg="1"/>
      <p:bldP spid="43" grpId="0" animBg="1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5153</TotalTime>
  <Words>2272</Words>
  <Application>Microsoft Office PowerPoint</Application>
  <PresentationFormat>On-screen Show (4:3)</PresentationFormat>
  <Paragraphs>764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Wingdings</vt:lpstr>
      <vt:lpstr>Office Theme</vt:lpstr>
      <vt:lpstr>Randomized Algorithms CS648 </vt:lpstr>
      <vt:lpstr>Problem Definition</vt:lpstr>
      <vt:lpstr>Hashing</vt:lpstr>
      <vt:lpstr>Collision</vt:lpstr>
      <vt:lpstr>Key idea to achieve worst case O(1) search  time</vt:lpstr>
      <vt:lpstr>Why does hashing work so well in Practice ?</vt:lpstr>
      <vt:lpstr>Why does hashing work so well in Practice ?</vt:lpstr>
      <vt:lpstr>Why does hashing work so well in Practice ?</vt:lpstr>
      <vt:lpstr>Why does hashing work so well in Practice ?</vt:lpstr>
      <vt:lpstr>Why does hashing work so well in Practice ?</vt:lpstr>
      <vt:lpstr>How to achieve worst case O(1) search time</vt:lpstr>
      <vt:lpstr>The intuition</vt:lpstr>
      <vt:lpstr>PowerPoint Presentation</vt:lpstr>
      <vt:lpstr> Revisiting mod operation </vt:lpstr>
      <vt:lpstr>g_x (i)=ix mod p </vt:lpstr>
      <vt:lpstr>q_y (i)=(i+y) mod p </vt:lpstr>
      <vt:lpstr>f_(x,y) (i)=(ix+y)  mod p </vt:lpstr>
      <vt:lpstr>f_(x,y) (i)=(ix+y)  mod p </vt:lpstr>
      <vt:lpstr>f_(x,y) (i)=(ix+y)  mod p </vt:lpstr>
      <vt:lpstr>f_(x,y) (i)=(ix+y)  mod p </vt:lpstr>
      <vt:lpstr>f_(x,y) (i)=(ix+y)  mod p </vt:lpstr>
      <vt:lpstr>Inference</vt:lpstr>
      <vt:lpstr>Universal Hash Family</vt:lpstr>
      <vt:lpstr>Why such a definition for Universal Hash family ?</vt:lpstr>
      <vt:lpstr>The INSPIRATION </vt:lpstr>
      <vt:lpstr>The Journey</vt:lpstr>
      <vt:lpstr>Perfect hashing using O(s^2) space </vt:lpstr>
      <vt:lpstr>Perfect hashing using O(s^2) space </vt:lpstr>
      <vt:lpstr>Perfect hashing using O(s^2) space </vt:lpstr>
      <vt:lpstr>Perfect hashing using O(s^2) space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643</cp:revision>
  <dcterms:created xsi:type="dcterms:W3CDTF">2011-12-03T04:13:03Z</dcterms:created>
  <dcterms:modified xsi:type="dcterms:W3CDTF">2025-02-18T12:33:33Z</dcterms:modified>
</cp:coreProperties>
</file>