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2"/>
  </p:notesMasterIdLst>
  <p:sldIdLst>
    <p:sldId id="428" r:id="rId2"/>
    <p:sldId id="602" r:id="rId3"/>
    <p:sldId id="407" r:id="rId4"/>
    <p:sldId id="408" r:id="rId5"/>
    <p:sldId id="615" r:id="rId6"/>
    <p:sldId id="400" r:id="rId7"/>
    <p:sldId id="433" r:id="rId8"/>
    <p:sldId id="374" r:id="rId9"/>
    <p:sldId id="437" r:id="rId10"/>
    <p:sldId id="383" r:id="rId11"/>
    <p:sldId id="379" r:id="rId12"/>
    <p:sldId id="380" r:id="rId13"/>
    <p:sldId id="381" r:id="rId14"/>
    <p:sldId id="382" r:id="rId15"/>
    <p:sldId id="409" r:id="rId16"/>
    <p:sldId id="686" r:id="rId17"/>
    <p:sldId id="630" r:id="rId18"/>
    <p:sldId id="565" r:id="rId19"/>
    <p:sldId id="584" r:id="rId20"/>
    <p:sldId id="585" r:id="rId21"/>
    <p:sldId id="586" r:id="rId22"/>
    <p:sldId id="588" r:id="rId23"/>
    <p:sldId id="687" r:id="rId24"/>
    <p:sldId id="682" r:id="rId25"/>
    <p:sldId id="683" r:id="rId26"/>
    <p:sldId id="587" r:id="rId27"/>
    <p:sldId id="659" r:id="rId28"/>
    <p:sldId id="649" r:id="rId29"/>
    <p:sldId id="598" r:id="rId30"/>
    <p:sldId id="599" r:id="rId31"/>
    <p:sldId id="600" r:id="rId32"/>
    <p:sldId id="591" r:id="rId33"/>
    <p:sldId id="661" r:id="rId34"/>
    <p:sldId id="655" r:id="rId35"/>
    <p:sldId id="650" r:id="rId36"/>
    <p:sldId id="643" r:id="rId37"/>
    <p:sldId id="642" r:id="rId38"/>
    <p:sldId id="640" r:id="rId39"/>
    <p:sldId id="641" r:id="rId40"/>
    <p:sldId id="66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9" autoAdjust="0"/>
    <p:restoredTop sz="94620" autoAdjust="0"/>
  </p:normalViewPr>
  <p:slideViewPr>
    <p:cSldViewPr>
      <p:cViewPr varScale="1">
        <p:scale>
          <a:sx n="106" d="100"/>
          <a:sy n="106" d="100"/>
        </p:scale>
        <p:origin x="130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0.png"/><Relationship Id="rId5" Type="http://schemas.openxmlformats.org/officeDocument/2006/relationships/image" Target="../media/image6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0.png"/><Relationship Id="rId5" Type="http://schemas.openxmlformats.org/officeDocument/2006/relationships/image" Target="../media/image6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0.png"/><Relationship Id="rId5" Type="http://schemas.openxmlformats.org/officeDocument/2006/relationships/image" Target="../media/image6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0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1600.png"/><Relationship Id="rId7" Type="http://schemas.openxmlformats.org/officeDocument/2006/relationships/image" Target="../media/image311.png"/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5" Type="http://schemas.openxmlformats.org/officeDocument/2006/relationships/image" Target="../media/image41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2.png"/><Relationship Id="rId2" Type="http://schemas.openxmlformats.org/officeDocument/2006/relationships/image" Target="../media/image7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1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1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1.png"/><Relationship Id="rId7" Type="http://schemas.openxmlformats.org/officeDocument/2006/relationships/image" Target="../media/image1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5" Type="http://schemas.openxmlformats.org/officeDocument/2006/relationships/image" Target="../media/image812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6.png"/><Relationship Id="rId7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1" Type="http://schemas.openxmlformats.org/officeDocument/2006/relationships/image" Target="../media/image29.png"/><Relationship Id="rId3" Type="http://schemas.openxmlformats.org/officeDocument/2006/relationships/image" Target="../media/image19.png"/><Relationship Id="rId47" Type="http://schemas.openxmlformats.org/officeDocument/2006/relationships/image" Target="../media/image25.png"/><Relationship Id="rId50" Type="http://schemas.openxmlformats.org/officeDocument/2006/relationships/image" Target="../media/image28.png"/><Relationship Id="rId55" Type="http://schemas.openxmlformats.org/officeDocument/2006/relationships/image" Target="../media/image33.png"/><Relationship Id="rId63" Type="http://schemas.openxmlformats.org/officeDocument/2006/relationships/image" Target="../media/image41.png"/><Relationship Id="rId68" Type="http://schemas.openxmlformats.org/officeDocument/2006/relationships/image" Target="../media/image46.png"/><Relationship Id="rId46" Type="http://schemas.openxmlformats.org/officeDocument/2006/relationships/image" Target="../media/image24.png"/><Relationship Id="rId59" Type="http://schemas.openxmlformats.org/officeDocument/2006/relationships/image" Target="../media/image37.png"/><Relationship Id="rId67" Type="http://schemas.openxmlformats.org/officeDocument/2006/relationships/image" Target="../media/image45.png"/><Relationship Id="rId2" Type="http://schemas.openxmlformats.org/officeDocument/2006/relationships/image" Target="../media/image18.png"/><Relationship Id="rId54" Type="http://schemas.openxmlformats.org/officeDocument/2006/relationships/image" Target="../media/image32.png"/><Relationship Id="rId6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image" Target="../media/image36.png"/><Relationship Id="rId66" Type="http://schemas.openxmlformats.org/officeDocument/2006/relationships/image" Target="../media/image172.png"/><Relationship Id="rId49" Type="http://schemas.openxmlformats.org/officeDocument/2006/relationships/image" Target="../media/image27.png"/><Relationship Id="rId57" Type="http://schemas.openxmlformats.org/officeDocument/2006/relationships/image" Target="../media/image35.png"/><Relationship Id="rId61" Type="http://schemas.openxmlformats.org/officeDocument/2006/relationships/image" Target="../media/image39.png"/><Relationship Id="rId44" Type="http://schemas.openxmlformats.org/officeDocument/2006/relationships/image" Target="../media/image21.png"/><Relationship Id="rId52" Type="http://schemas.openxmlformats.org/officeDocument/2006/relationships/image" Target="../media/image30.png"/><Relationship Id="rId60" Type="http://schemas.openxmlformats.org/officeDocument/2006/relationships/image" Target="../media/image38.png"/><Relationship Id="rId65" Type="http://schemas.openxmlformats.org/officeDocument/2006/relationships/image" Target="../media/image43.png"/><Relationship Id="rId4" Type="http://schemas.openxmlformats.org/officeDocument/2006/relationships/image" Target="../media/image20.png"/><Relationship Id="rId43" Type="http://schemas.openxmlformats.org/officeDocument/2006/relationships/image" Target="../media/image22.png"/><Relationship Id="rId48" Type="http://schemas.openxmlformats.org/officeDocument/2006/relationships/image" Target="../media/image26.png"/><Relationship Id="rId56" Type="http://schemas.openxmlformats.org/officeDocument/2006/relationships/image" Target="../media/image34.png"/><Relationship Id="rId64" Type="http://schemas.openxmlformats.org/officeDocument/2006/relationships/image" Target="../media/image42.png"/><Relationship Id="rId69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81.png"/><Relationship Id="rId51" Type="http://schemas.openxmlformats.org/officeDocument/2006/relationships/image" Target="../media/image401.png"/><Relationship Id="rId34" Type="http://schemas.openxmlformats.org/officeDocument/2006/relationships/image" Target="../media/image350.png"/><Relationship Id="rId42" Type="http://schemas.openxmlformats.org/officeDocument/2006/relationships/image" Target="../media/image210.png"/><Relationship Id="rId47" Type="http://schemas.openxmlformats.org/officeDocument/2006/relationships/image" Target="../media/image261.png"/><Relationship Id="rId50" Type="http://schemas.openxmlformats.org/officeDocument/2006/relationships/image" Target="../media/image391.png"/><Relationship Id="rId55" Type="http://schemas.openxmlformats.org/officeDocument/2006/relationships/image" Target="../media/image441.png"/><Relationship Id="rId33" Type="http://schemas.openxmlformats.org/officeDocument/2006/relationships/image" Target="../media/image340.png"/><Relationship Id="rId38" Type="http://schemas.openxmlformats.org/officeDocument/2006/relationships/image" Target="../media/image171.png"/><Relationship Id="rId46" Type="http://schemas.openxmlformats.org/officeDocument/2006/relationships/image" Target="../media/image250.png"/><Relationship Id="rId29" Type="http://schemas.openxmlformats.org/officeDocument/2006/relationships/image" Target="../media/image300.png"/><Relationship Id="rId41" Type="http://schemas.openxmlformats.org/officeDocument/2006/relationships/image" Target="../media/image201.png"/><Relationship Id="rId54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30.png"/><Relationship Id="rId37" Type="http://schemas.openxmlformats.org/officeDocument/2006/relationships/image" Target="../media/image380.png"/><Relationship Id="rId40" Type="http://schemas.openxmlformats.org/officeDocument/2006/relationships/image" Target="../media/image191.png"/><Relationship Id="rId45" Type="http://schemas.openxmlformats.org/officeDocument/2006/relationships/image" Target="../media/image2410.png"/><Relationship Id="rId53" Type="http://schemas.openxmlformats.org/officeDocument/2006/relationships/image" Target="../media/image421.png"/><Relationship Id="rId58" Type="http://schemas.openxmlformats.org/officeDocument/2006/relationships/image" Target="../media/image47.png"/><Relationship Id="rId28" Type="http://schemas.openxmlformats.org/officeDocument/2006/relationships/image" Target="../media/image290.png"/><Relationship Id="rId36" Type="http://schemas.openxmlformats.org/officeDocument/2006/relationships/image" Target="../media/image370.png"/><Relationship Id="rId49" Type="http://schemas.openxmlformats.org/officeDocument/2006/relationships/image" Target="../media/image281.png"/><Relationship Id="rId57" Type="http://schemas.openxmlformats.org/officeDocument/2006/relationships/image" Target="../media/image461.png"/><Relationship Id="rId31" Type="http://schemas.openxmlformats.org/officeDocument/2006/relationships/image" Target="../media/image320.png"/><Relationship Id="rId44" Type="http://schemas.openxmlformats.org/officeDocument/2006/relationships/image" Target="../media/image2310.png"/><Relationship Id="rId52" Type="http://schemas.openxmlformats.org/officeDocument/2006/relationships/image" Target="../media/image413.png"/><Relationship Id="rId30" Type="http://schemas.openxmlformats.org/officeDocument/2006/relationships/image" Target="../media/image3110.png"/><Relationship Id="rId35" Type="http://schemas.openxmlformats.org/officeDocument/2006/relationships/image" Target="../media/image360.png"/><Relationship Id="rId43" Type="http://schemas.openxmlformats.org/officeDocument/2006/relationships/image" Target="../media/image22.png"/><Relationship Id="rId48" Type="http://schemas.openxmlformats.org/officeDocument/2006/relationships/image" Target="../media/image271.png"/><Relationship Id="rId56" Type="http://schemas.openxmlformats.org/officeDocument/2006/relationships/image" Target="../media/image451.png"/></Relationships>
</file>

<file path=ppt/slides/_rels/slide39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81.png"/><Relationship Id="rId51" Type="http://schemas.openxmlformats.org/officeDocument/2006/relationships/image" Target="../media/image401.png"/><Relationship Id="rId34" Type="http://schemas.openxmlformats.org/officeDocument/2006/relationships/image" Target="../media/image350.png"/><Relationship Id="rId42" Type="http://schemas.openxmlformats.org/officeDocument/2006/relationships/image" Target="../media/image210.png"/><Relationship Id="rId47" Type="http://schemas.openxmlformats.org/officeDocument/2006/relationships/image" Target="../media/image261.png"/><Relationship Id="rId50" Type="http://schemas.openxmlformats.org/officeDocument/2006/relationships/image" Target="../media/image391.png"/><Relationship Id="rId55" Type="http://schemas.openxmlformats.org/officeDocument/2006/relationships/image" Target="../media/image441.png"/><Relationship Id="rId33" Type="http://schemas.openxmlformats.org/officeDocument/2006/relationships/image" Target="../media/image340.png"/><Relationship Id="rId38" Type="http://schemas.openxmlformats.org/officeDocument/2006/relationships/image" Target="../media/image171.png"/><Relationship Id="rId46" Type="http://schemas.openxmlformats.org/officeDocument/2006/relationships/image" Target="../media/image250.png"/><Relationship Id="rId29" Type="http://schemas.openxmlformats.org/officeDocument/2006/relationships/image" Target="../media/image300.png"/><Relationship Id="rId41" Type="http://schemas.openxmlformats.org/officeDocument/2006/relationships/image" Target="../media/image201.png"/><Relationship Id="rId54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30.png"/><Relationship Id="rId37" Type="http://schemas.openxmlformats.org/officeDocument/2006/relationships/image" Target="../media/image380.png"/><Relationship Id="rId40" Type="http://schemas.openxmlformats.org/officeDocument/2006/relationships/image" Target="../media/image191.png"/><Relationship Id="rId45" Type="http://schemas.openxmlformats.org/officeDocument/2006/relationships/image" Target="../media/image2410.png"/><Relationship Id="rId53" Type="http://schemas.openxmlformats.org/officeDocument/2006/relationships/image" Target="../media/image421.png"/><Relationship Id="rId58" Type="http://schemas.openxmlformats.org/officeDocument/2006/relationships/image" Target="../media/image47.png"/><Relationship Id="rId28" Type="http://schemas.openxmlformats.org/officeDocument/2006/relationships/image" Target="../media/image290.png"/><Relationship Id="rId36" Type="http://schemas.openxmlformats.org/officeDocument/2006/relationships/image" Target="../media/image370.png"/><Relationship Id="rId49" Type="http://schemas.openxmlformats.org/officeDocument/2006/relationships/image" Target="../media/image281.png"/><Relationship Id="rId57" Type="http://schemas.openxmlformats.org/officeDocument/2006/relationships/image" Target="../media/image461.png"/><Relationship Id="rId31" Type="http://schemas.openxmlformats.org/officeDocument/2006/relationships/image" Target="../media/image320.png"/><Relationship Id="rId44" Type="http://schemas.openxmlformats.org/officeDocument/2006/relationships/image" Target="../media/image2310.png"/><Relationship Id="rId52" Type="http://schemas.openxmlformats.org/officeDocument/2006/relationships/image" Target="../media/image413.png"/><Relationship Id="rId30" Type="http://schemas.openxmlformats.org/officeDocument/2006/relationships/image" Target="../media/image3110.png"/><Relationship Id="rId35" Type="http://schemas.openxmlformats.org/officeDocument/2006/relationships/image" Target="../media/image360.png"/><Relationship Id="rId43" Type="http://schemas.openxmlformats.org/officeDocument/2006/relationships/image" Target="../media/image22.png"/><Relationship Id="rId48" Type="http://schemas.openxmlformats.org/officeDocument/2006/relationships/image" Target="../media/image271.png"/><Relationship Id="rId56" Type="http://schemas.openxmlformats.org/officeDocument/2006/relationships/image" Target="../media/image4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13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Hashing with optimal guarantees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Delay sequences </a:t>
            </a:r>
          </a:p>
          <a:p>
            <a:pPr fontAlgn="auto">
              <a:spcAft>
                <a:spcPts val="0"/>
              </a:spcAft>
              <a:defRPr/>
            </a:pP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Optimal </a:t>
            </a:r>
            <a:r>
              <a:rPr lang="en-US" sz="3600" b="1" dirty="0"/>
              <a:t>space hashing with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worst case O(1) </a:t>
            </a:r>
            <a:r>
              <a:rPr lang="en-US" sz="3600" b="1" dirty="0"/>
              <a:t>search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dirty="0"/>
                  <a:t>Fix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Pick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/>
                  <a:t>no. 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Build the hash table;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876800" y="1981200"/>
            <a:ext cx="4038600" cy="3505200"/>
            <a:chOff x="4876800" y="1981200"/>
            <a:chExt cx="4038600" cy="350520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562600" y="45720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562600" y="48768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4876800" y="1981200"/>
              <a:ext cx="4038600" cy="3505200"/>
              <a:chOff x="4876800" y="1981200"/>
              <a:chExt cx="4038600" cy="35052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5626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>
              <a:xfrm>
                <a:off x="4876800" y="1981200"/>
                <a:ext cx="4038600" cy="3505200"/>
                <a:chOff x="4876800" y="1981200"/>
                <a:chExt cx="4038600" cy="3505200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562600" y="3352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Group 134"/>
                <p:cNvGrpSpPr/>
                <p:nvPr/>
              </p:nvGrpSpPr>
              <p:grpSpPr>
                <a:xfrm>
                  <a:off x="4876800" y="1981200"/>
                  <a:ext cx="4038600" cy="3505200"/>
                  <a:chOff x="4876800" y="1981200"/>
                  <a:chExt cx="4038600" cy="3505200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6248400" y="3722408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62484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68580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7010400" y="3733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6248400" y="2819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77724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8610600" y="5257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5869850" y="25527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66294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5867400" y="28956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5869850" y="38862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5867400" y="53340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73914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6629400" y="5334000"/>
                    <a:ext cx="2667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7848600" y="5334000"/>
                    <a:ext cx="228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4876800" y="2438400"/>
                    <a:ext cx="1143000" cy="3046988"/>
                    <a:chOff x="2895600" y="3352800"/>
                    <a:chExt cx="1143000" cy="3046988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3581400" y="3352800"/>
                      <a:ext cx="457200" cy="3046988"/>
                      <a:chOff x="3581400" y="3352800"/>
                      <a:chExt cx="457200" cy="3046988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3581400" y="3352800"/>
                        <a:ext cx="457200" cy="3046988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" name="Straight Connector 12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/>
                      <p:cNvCxnSpPr/>
                      <p:nvPr/>
                    </p:nvCxnSpPr>
                    <p:spPr>
                      <a:xfrm>
                        <a:off x="3581400" y="60960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Connector 15"/>
                      <p:cNvCxnSpPr/>
                      <p:nvPr/>
                    </p:nvCxnSpPr>
                    <p:spPr>
                      <a:xfrm>
                        <a:off x="3581400" y="5181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/>
                      <p:nvPr/>
                    </p:nvCxnSpPr>
                    <p:spPr>
                      <a:xfrm>
                        <a:off x="3581400" y="48768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TextBox 10"/>
                        <p:cNvSpPr txBox="1"/>
                        <p:nvPr/>
                      </p:nvSpPr>
                      <p:spPr>
                        <a:xfrm>
                          <a:off x="2895600" y="3352800"/>
                          <a:ext cx="685801" cy="304698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       0</a:t>
                          </a:r>
                        </a:p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       1</a:t>
                          </a: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  <a:p>
                          <a:endPara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endParaRPr>
                        </a:p>
                        <a:p>
                          <a:endPara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5600" y="3352800"/>
                          <a:ext cx="685801" cy="3046988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 l="-7080" t="-1000" r="-11504" b="-16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5637964" y="1981200"/>
                        <a:ext cx="38183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latin typeface="Cambria Math"/>
                                </a:rPr>
                                <m:t>𝑻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37964" y="1981200"/>
                        <a:ext cx="381836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1904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5867400" y="3124200"/>
                    <a:ext cx="1447800" cy="228600"/>
                    <a:chOff x="5867400" y="3124200"/>
                    <a:chExt cx="1447800" cy="228600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62484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Arrow Connector 46"/>
                    <p:cNvCxnSpPr/>
                    <p:nvPr/>
                  </p:nvCxnSpPr>
                  <p:spPr>
                    <a:xfrm>
                      <a:off x="5867400" y="32004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6629400" y="3124200"/>
                      <a:ext cx="685800" cy="228600"/>
                      <a:chOff x="6629400" y="2438400"/>
                      <a:chExt cx="685800" cy="228600"/>
                    </a:xfrm>
                  </p:grpSpPr>
                  <p:grpSp>
                    <p:nvGrpSpPr>
                      <p:cNvPr id="54" name="Group 53"/>
                      <p:cNvGrpSpPr/>
                      <p:nvPr/>
                    </p:nvGrpSpPr>
                    <p:grpSpPr>
                      <a:xfrm>
                        <a:off x="7010400" y="2438400"/>
                        <a:ext cx="304800" cy="228600"/>
                        <a:chOff x="4800600" y="3352800"/>
                        <a:chExt cx="304800" cy="228600"/>
                      </a:xfrm>
                    </p:grpSpPr>
                    <p:sp>
                      <p:nvSpPr>
                        <p:cNvPr id="56" name="Rectangle 55"/>
                        <p:cNvSpPr/>
                        <p:nvPr/>
                      </p:nvSpPr>
                      <p:spPr>
                        <a:xfrm>
                          <a:off x="48006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7" name="Straight Connector 56"/>
                        <p:cNvCxnSpPr/>
                        <p:nvPr/>
                      </p:nvCxnSpPr>
                      <p:spPr>
                        <a:xfrm flipH="1">
                          <a:off x="48006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5" name="Straight Arrow Connector 54"/>
                      <p:cNvCxnSpPr/>
                      <p:nvPr/>
                    </p:nvCxnSpPr>
                    <p:spPr>
                      <a:xfrm>
                        <a:off x="66294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5867400" y="40386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2" name="Straight Connector 6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3" name="Rectangle 62"/>
                  <p:cNvSpPr/>
                  <p:nvPr/>
                </p:nvSpPr>
                <p:spPr>
                  <a:xfrm>
                    <a:off x="6248400" y="34290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Arrow Connector 63"/>
                  <p:cNvCxnSpPr/>
                  <p:nvPr/>
                </p:nvCxnSpPr>
                <p:spPr>
                  <a:xfrm>
                    <a:off x="5867400" y="3505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6629400" y="34290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68" name="Rectangle 6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9" name="Straight Connector 6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7" name="Straight Arrow Connector 66"/>
                    <p:cNvCxnSpPr>
                      <a:endCxn id="6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Rectangle 69"/>
                  <p:cNvSpPr/>
                  <p:nvPr/>
                </p:nvSpPr>
                <p:spPr>
                  <a:xfrm>
                    <a:off x="74676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7239000" y="5334000"/>
                    <a:ext cx="2667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5867400" y="46482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83" name="Group 82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85" name="Rectangle 84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86" name="Straight Connector 85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4" name="Straight Arrow Connector 83"/>
                      <p:cNvCxnSpPr>
                        <a:endCxn id="85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5867400" y="43434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9" name="Straight Arrow Connector 88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2" name="Straight Arrow Connector 91"/>
                      <p:cNvCxnSpPr>
                        <a:endCxn id="93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6" name="Rectangle 95"/>
                  <p:cNvSpPr/>
                  <p:nvPr/>
                </p:nvSpPr>
                <p:spPr>
                  <a:xfrm>
                    <a:off x="80772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8458200" y="5334000"/>
                    <a:ext cx="228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5867400" y="49530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" name="Straight Arrow Connector 101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3" name="Group 102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104" name="Group 103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06" name="Rectangle 105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7" name="Straight Connector 106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5" name="Straight Arrow Connector 104"/>
                      <p:cNvCxnSpPr>
                        <a:endCxn id="106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7315200" y="2438400"/>
                    <a:ext cx="1219200" cy="228600"/>
                    <a:chOff x="6019800" y="3124200"/>
                    <a:chExt cx="1219200" cy="228600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63246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0" name="Straight Arrow Connector 109"/>
                    <p:cNvCxnSpPr/>
                    <p:nvPr/>
                  </p:nvCxnSpPr>
                  <p:spPr>
                    <a:xfrm>
                      <a:off x="6019800" y="3200400"/>
                      <a:ext cx="3048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6705600" y="3124200"/>
                      <a:ext cx="533400" cy="228600"/>
                      <a:chOff x="6705600" y="2438400"/>
                      <a:chExt cx="533400" cy="228600"/>
                    </a:xfrm>
                  </p:grpSpPr>
                  <p:grpSp>
                    <p:nvGrpSpPr>
                      <p:cNvPr id="112" name="Group 111"/>
                      <p:cNvGrpSpPr/>
                      <p:nvPr/>
                    </p:nvGrpSpPr>
                    <p:grpSpPr>
                      <a:xfrm>
                        <a:off x="6934200" y="2438400"/>
                        <a:ext cx="304800" cy="228600"/>
                        <a:chOff x="4724400" y="3352800"/>
                        <a:chExt cx="304800" cy="228600"/>
                      </a:xfrm>
                    </p:grpSpPr>
                    <p:sp>
                      <p:nvSpPr>
                        <p:cNvPr id="114" name="Rectangle 113"/>
                        <p:cNvSpPr/>
                        <p:nvPr/>
                      </p:nvSpPr>
                      <p:spPr>
                        <a:xfrm>
                          <a:off x="47244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15" name="Straight Connector 114"/>
                        <p:cNvCxnSpPr/>
                        <p:nvPr/>
                      </p:nvCxnSpPr>
                      <p:spPr>
                        <a:xfrm flipH="1">
                          <a:off x="47244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13" name="Straight Arrow Connector 112"/>
                      <p:cNvCxnSpPr/>
                      <p:nvPr/>
                    </p:nvCxnSpPr>
                    <p:spPr>
                      <a:xfrm>
                        <a:off x="6705600" y="2552700"/>
                        <a:ext cx="1905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69342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62484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4" name="Straight Arrow Connector 133"/>
                  <p:cNvCxnSpPr/>
                  <p:nvPr/>
                </p:nvCxnSpPr>
                <p:spPr>
                  <a:xfrm>
                    <a:off x="6629400" y="2590800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16" name="Rectangle 115"/>
          <p:cNvSpPr/>
          <p:nvPr/>
        </p:nvSpPr>
        <p:spPr>
          <a:xfrm>
            <a:off x="2514600" y="4404360"/>
            <a:ext cx="167640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6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Optimal </a:t>
            </a:r>
            <a:r>
              <a:rPr lang="en-US" sz="3600" b="1" dirty="0"/>
              <a:t>space hashing with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worst case O(1) </a:t>
            </a:r>
            <a:r>
              <a:rPr lang="en-US" sz="3600" b="1" dirty="0"/>
              <a:t>search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dirty="0"/>
                  <a:t>Fix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Pick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/>
                  <a:t>no. 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Build the hash table;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562600" y="45720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562600" y="4876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62600" y="36576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562600" y="3352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48400" y="3722408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484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3733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248400" y="2819400"/>
            <a:ext cx="304800" cy="228600"/>
            <a:chOff x="4953000" y="3352800"/>
            <a:chExt cx="304800" cy="228600"/>
          </a:xfrm>
        </p:grpSpPr>
        <p:sp>
          <p:nvSpPr>
            <p:cNvPr id="42" name="Rectangle 41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772400" y="3733800"/>
            <a:ext cx="304800" cy="228600"/>
            <a:chOff x="4953000" y="3352800"/>
            <a:chExt cx="304800" cy="228600"/>
          </a:xfrm>
        </p:grpSpPr>
        <p:sp>
          <p:nvSpPr>
            <p:cNvPr id="40" name="Rectangle 39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610600" y="5257800"/>
            <a:ext cx="304800" cy="228600"/>
            <a:chOff x="4953000" y="3352800"/>
            <a:chExt cx="304800" cy="228600"/>
          </a:xfrm>
        </p:grpSpPr>
        <p:sp>
          <p:nvSpPr>
            <p:cNvPr id="38" name="Rectangle 37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>
            <a:off x="6629400" y="3886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67400" y="2895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69850" y="3886200"/>
            <a:ext cx="378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67400" y="5334000"/>
            <a:ext cx="378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91400" y="3886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29400" y="53340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8486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76800" y="2438400"/>
            <a:ext cx="1143000" cy="3046988"/>
            <a:chOff x="2895600" y="3352800"/>
            <a:chExt cx="1143000" cy="3046988"/>
          </a:xfrm>
        </p:grpSpPr>
        <p:grpSp>
          <p:nvGrpSpPr>
            <p:cNvPr id="10" name="Group 9"/>
            <p:cNvGrpSpPr/>
            <p:nvPr/>
          </p:nvGrpSpPr>
          <p:grpSpPr>
            <a:xfrm>
              <a:off x="3581400" y="3352800"/>
              <a:ext cx="457200" cy="3046988"/>
              <a:chOff x="3581400" y="3352800"/>
              <a:chExt cx="457200" cy="304698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81400" y="3352800"/>
                <a:ext cx="457200" cy="30469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35814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581400" y="39624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60960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5181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81400" y="48768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0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1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0" t="-1000" r="-11504" b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867400" y="3124200"/>
            <a:ext cx="1447800" cy="228600"/>
            <a:chOff x="5867400" y="3124200"/>
            <a:chExt cx="1447800" cy="228600"/>
          </a:xfrm>
        </p:grpSpPr>
        <p:sp>
          <p:nvSpPr>
            <p:cNvPr id="46" name="Rectangle 45"/>
            <p:cNvSpPr/>
            <p:nvPr/>
          </p:nvSpPr>
          <p:spPr>
            <a:xfrm>
              <a:off x="62484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867400" y="32004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6629400" y="3124200"/>
              <a:ext cx="685800" cy="228600"/>
              <a:chOff x="6629400" y="2438400"/>
              <a:chExt cx="685800" cy="228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010400" y="2438400"/>
                <a:ext cx="304800" cy="228600"/>
                <a:chOff x="4800600" y="3352800"/>
                <a:chExt cx="304800" cy="2286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8006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48006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66294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5867400" y="4038600"/>
            <a:ext cx="685800" cy="228600"/>
            <a:chOff x="6781800" y="2438400"/>
            <a:chExt cx="685800" cy="228600"/>
          </a:xfrm>
        </p:grpSpPr>
        <p:grpSp>
          <p:nvGrpSpPr>
            <p:cNvPr id="59" name="Group 58"/>
            <p:cNvGrpSpPr/>
            <p:nvPr/>
          </p:nvGrpSpPr>
          <p:grpSpPr>
            <a:xfrm>
              <a:off x="7162800" y="2438400"/>
              <a:ext cx="304800" cy="228600"/>
              <a:chOff x="4953000" y="3352800"/>
              <a:chExt cx="304800" cy="2286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/>
            <p:cNvCxnSpPr/>
            <p:nvPr/>
          </p:nvCxnSpPr>
          <p:spPr>
            <a:xfrm>
              <a:off x="6781800" y="25527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6248400" y="34290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867400" y="3505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629400" y="3429000"/>
            <a:ext cx="685800" cy="228600"/>
            <a:chOff x="6781800" y="2438400"/>
            <a:chExt cx="685800" cy="228600"/>
          </a:xfrm>
        </p:grpSpPr>
        <p:grpSp>
          <p:nvGrpSpPr>
            <p:cNvPr id="66" name="Group 65"/>
            <p:cNvGrpSpPr/>
            <p:nvPr/>
          </p:nvGrpSpPr>
          <p:grpSpPr>
            <a:xfrm>
              <a:off x="7162800" y="2438400"/>
              <a:ext cx="304800" cy="228600"/>
              <a:chOff x="4953000" y="3352800"/>
              <a:chExt cx="304800" cy="2286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Arrow Connector 66"/>
            <p:cNvCxnSpPr>
              <a:endCxn id="68" idx="1"/>
            </p:cNvCxnSpPr>
            <p:nvPr/>
          </p:nvCxnSpPr>
          <p:spPr>
            <a:xfrm>
              <a:off x="6781800" y="25527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74676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239000" y="53340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867400" y="4648200"/>
            <a:ext cx="1447800" cy="228600"/>
            <a:chOff x="6019800" y="3124200"/>
            <a:chExt cx="1447800" cy="228600"/>
          </a:xfrm>
        </p:grpSpPr>
        <p:sp>
          <p:nvSpPr>
            <p:cNvPr id="80" name="Rectangle 79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Arrow Connector 83"/>
              <p:cNvCxnSpPr>
                <a:endCxn id="85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/>
          <p:cNvGrpSpPr/>
          <p:nvPr/>
        </p:nvGrpSpPr>
        <p:grpSpPr>
          <a:xfrm>
            <a:off x="5867400" y="4343400"/>
            <a:ext cx="1447800" cy="228600"/>
            <a:chOff x="6019800" y="3124200"/>
            <a:chExt cx="1447800" cy="228600"/>
          </a:xfrm>
        </p:grpSpPr>
        <p:sp>
          <p:nvSpPr>
            <p:cNvPr id="88" name="Rectangle 87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Arrow Connector 91"/>
              <p:cNvCxnSpPr>
                <a:endCxn id="93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Rectangle 95"/>
          <p:cNvSpPr/>
          <p:nvPr/>
        </p:nvSpPr>
        <p:spPr>
          <a:xfrm>
            <a:off x="80772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4582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867400" y="4953000"/>
            <a:ext cx="1447800" cy="228600"/>
            <a:chOff x="6019800" y="3124200"/>
            <a:chExt cx="1447800" cy="228600"/>
          </a:xfrm>
        </p:grpSpPr>
        <p:sp>
          <p:nvSpPr>
            <p:cNvPr id="101" name="Rectangle 100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Arrow Connector 104"/>
              <p:cNvCxnSpPr>
                <a:endCxn id="106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/>
          <p:cNvGrpSpPr/>
          <p:nvPr/>
        </p:nvGrpSpPr>
        <p:grpSpPr>
          <a:xfrm>
            <a:off x="7622450" y="990600"/>
            <a:ext cx="835750" cy="1263316"/>
            <a:chOff x="5562599" y="1981200"/>
            <a:chExt cx="835750" cy="1263316"/>
          </a:xfrm>
        </p:grpSpPr>
        <p:grpSp>
          <p:nvGrpSpPr>
            <p:cNvPr id="117" name="Group 116"/>
            <p:cNvGrpSpPr/>
            <p:nvPr/>
          </p:nvGrpSpPr>
          <p:grpSpPr>
            <a:xfrm>
              <a:off x="5562599" y="1981200"/>
              <a:ext cx="835750" cy="1263316"/>
              <a:chOff x="5562600" y="1981200"/>
              <a:chExt cx="1905000" cy="228600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400800" y="24384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00800" y="34290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400800" y="3733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6400800" y="2819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4" name="Straight Connector 163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6" name="Straight Arrow Connector 125"/>
              <p:cNvCxnSpPr>
                <a:endCxn id="120" idx="1"/>
              </p:cNvCxnSpPr>
              <p:nvPr/>
            </p:nvCxnSpPr>
            <p:spPr>
              <a:xfrm>
                <a:off x="5869850" y="25527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20" idx="3"/>
                <a:endCxn id="165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5867400" y="2895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869850" y="3886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6781800" y="37338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/>
            </p:nvGrpSpPr>
            <p:grpSpPr>
              <a:xfrm>
                <a:off x="5562600" y="2438400"/>
                <a:ext cx="457200" cy="1828800"/>
                <a:chOff x="3581400" y="3352800"/>
                <a:chExt cx="457200" cy="18288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3581400" y="3352800"/>
                  <a:ext cx="422745" cy="1828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5814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35814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5637963" y="1981200"/>
                <a:ext cx="421074" cy="668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5869850" y="31242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52" name="Rectangle 151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3" name="Straight Connector 152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1" name="Straight Arrow Connector 150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5869850" y="40386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6781800" y="34290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3" name="Straight Arrow Connector 142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Arrow Connector 140"/>
              <p:cNvCxnSpPr/>
              <p:nvPr/>
            </p:nvCxnSpPr>
            <p:spPr>
              <a:xfrm>
                <a:off x="5867400" y="3505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5562600" y="2743200"/>
              <a:ext cx="2005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7467600" y="914400"/>
            <a:ext cx="1143000" cy="1524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5869850" y="1213366"/>
            <a:ext cx="1597750" cy="137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01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Optimal </a:t>
            </a:r>
            <a:r>
              <a:rPr lang="en-US" sz="3600" b="1" dirty="0"/>
              <a:t>space hashing with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worst case O(1) </a:t>
            </a:r>
            <a:r>
              <a:rPr lang="en-US" sz="3600" b="1" dirty="0"/>
              <a:t>search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dirty="0"/>
                  <a:t>Fix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Pick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/>
                  <a:t>no. 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Build the hash table;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562600" y="45720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562600" y="4876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62600" y="36576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562600" y="3352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484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248400" y="2819400"/>
            <a:ext cx="304800" cy="228600"/>
            <a:chOff x="4953000" y="3352800"/>
            <a:chExt cx="304800" cy="228600"/>
          </a:xfrm>
        </p:grpSpPr>
        <p:sp>
          <p:nvSpPr>
            <p:cNvPr id="42" name="Rectangle 41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610600" y="5257800"/>
            <a:ext cx="304800" cy="228600"/>
            <a:chOff x="4953000" y="3352800"/>
            <a:chExt cx="304800" cy="228600"/>
          </a:xfrm>
        </p:grpSpPr>
        <p:sp>
          <p:nvSpPr>
            <p:cNvPr id="38" name="Rectangle 37"/>
            <p:cNvSpPr/>
            <p:nvPr/>
          </p:nvSpPr>
          <p:spPr>
            <a:xfrm>
              <a:off x="4953000" y="3352800"/>
              <a:ext cx="3048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4953000" y="3352800"/>
              <a:ext cx="3048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>
            <a:off x="5867400" y="2895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67400" y="5334000"/>
            <a:ext cx="3785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29400" y="53340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8486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76800" y="2438400"/>
            <a:ext cx="1143000" cy="3046988"/>
            <a:chOff x="2895600" y="3352800"/>
            <a:chExt cx="1143000" cy="3046988"/>
          </a:xfrm>
        </p:grpSpPr>
        <p:grpSp>
          <p:nvGrpSpPr>
            <p:cNvPr id="10" name="Group 9"/>
            <p:cNvGrpSpPr/>
            <p:nvPr/>
          </p:nvGrpSpPr>
          <p:grpSpPr>
            <a:xfrm>
              <a:off x="3581400" y="3352800"/>
              <a:ext cx="457200" cy="3046988"/>
              <a:chOff x="3581400" y="3352800"/>
              <a:chExt cx="457200" cy="304698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81400" y="3352800"/>
                <a:ext cx="457200" cy="30469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35814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581400" y="39624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60960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5181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81400" y="48768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0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1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0" t="-1000" r="-11504" b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867400" y="3124200"/>
            <a:ext cx="1447800" cy="228600"/>
            <a:chOff x="5867400" y="3124200"/>
            <a:chExt cx="1447800" cy="228600"/>
          </a:xfrm>
        </p:grpSpPr>
        <p:sp>
          <p:nvSpPr>
            <p:cNvPr id="46" name="Rectangle 45"/>
            <p:cNvSpPr/>
            <p:nvPr/>
          </p:nvSpPr>
          <p:spPr>
            <a:xfrm>
              <a:off x="62484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867400" y="32004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6629400" y="3124200"/>
              <a:ext cx="685800" cy="228600"/>
              <a:chOff x="6629400" y="2438400"/>
              <a:chExt cx="685800" cy="228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010400" y="2438400"/>
                <a:ext cx="304800" cy="228600"/>
                <a:chOff x="4800600" y="3352800"/>
                <a:chExt cx="304800" cy="2286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8006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48006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/>
              <p:nvPr/>
            </p:nvCxnSpPr>
            <p:spPr>
              <a:xfrm>
                <a:off x="66294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5867400" y="4038600"/>
            <a:ext cx="685800" cy="228600"/>
            <a:chOff x="6781800" y="2438400"/>
            <a:chExt cx="685800" cy="228600"/>
          </a:xfrm>
        </p:grpSpPr>
        <p:grpSp>
          <p:nvGrpSpPr>
            <p:cNvPr id="59" name="Group 58"/>
            <p:cNvGrpSpPr/>
            <p:nvPr/>
          </p:nvGrpSpPr>
          <p:grpSpPr>
            <a:xfrm>
              <a:off x="7162800" y="2438400"/>
              <a:ext cx="304800" cy="228600"/>
              <a:chOff x="4953000" y="3352800"/>
              <a:chExt cx="304800" cy="2286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/>
            <p:cNvCxnSpPr/>
            <p:nvPr/>
          </p:nvCxnSpPr>
          <p:spPr>
            <a:xfrm>
              <a:off x="6781800" y="25527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6248400" y="34290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867400" y="3505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629400" y="3429000"/>
            <a:ext cx="685800" cy="228600"/>
            <a:chOff x="6781800" y="2438400"/>
            <a:chExt cx="685800" cy="228600"/>
          </a:xfrm>
        </p:grpSpPr>
        <p:grpSp>
          <p:nvGrpSpPr>
            <p:cNvPr id="66" name="Group 65"/>
            <p:cNvGrpSpPr/>
            <p:nvPr/>
          </p:nvGrpSpPr>
          <p:grpSpPr>
            <a:xfrm>
              <a:off x="7162800" y="2438400"/>
              <a:ext cx="304800" cy="228600"/>
              <a:chOff x="4953000" y="3352800"/>
              <a:chExt cx="304800" cy="2286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Arrow Connector 66"/>
            <p:cNvCxnSpPr>
              <a:endCxn id="68" idx="1"/>
            </p:cNvCxnSpPr>
            <p:nvPr/>
          </p:nvCxnSpPr>
          <p:spPr>
            <a:xfrm>
              <a:off x="6781800" y="25527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74676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239000" y="53340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867400" y="4648200"/>
            <a:ext cx="1447800" cy="228600"/>
            <a:chOff x="6019800" y="3124200"/>
            <a:chExt cx="1447800" cy="228600"/>
          </a:xfrm>
        </p:grpSpPr>
        <p:sp>
          <p:nvSpPr>
            <p:cNvPr id="80" name="Rectangle 79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Arrow Connector 83"/>
              <p:cNvCxnSpPr>
                <a:endCxn id="85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/>
          <p:cNvGrpSpPr/>
          <p:nvPr/>
        </p:nvGrpSpPr>
        <p:grpSpPr>
          <a:xfrm>
            <a:off x="5867400" y="4343400"/>
            <a:ext cx="1447800" cy="228600"/>
            <a:chOff x="6019800" y="3124200"/>
            <a:chExt cx="1447800" cy="228600"/>
          </a:xfrm>
        </p:grpSpPr>
        <p:sp>
          <p:nvSpPr>
            <p:cNvPr id="88" name="Rectangle 87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Arrow Connector 91"/>
              <p:cNvCxnSpPr>
                <a:endCxn id="93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Rectangle 95"/>
          <p:cNvSpPr/>
          <p:nvPr/>
        </p:nvSpPr>
        <p:spPr>
          <a:xfrm>
            <a:off x="8077200" y="5257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458200" y="5334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867400" y="4953000"/>
            <a:ext cx="1447800" cy="228600"/>
            <a:chOff x="6019800" y="3124200"/>
            <a:chExt cx="1447800" cy="228600"/>
          </a:xfrm>
        </p:grpSpPr>
        <p:sp>
          <p:nvSpPr>
            <p:cNvPr id="101" name="Rectangle 100"/>
            <p:cNvSpPr/>
            <p:nvPr/>
          </p:nvSpPr>
          <p:spPr>
            <a:xfrm>
              <a:off x="6400800" y="3124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019800" y="3200400"/>
              <a:ext cx="378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781800" y="3124200"/>
              <a:ext cx="685800" cy="228600"/>
              <a:chOff x="6781800" y="2438400"/>
              <a:chExt cx="685800" cy="2286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Arrow Connector 104"/>
              <p:cNvCxnSpPr>
                <a:endCxn id="106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/>
          <p:cNvGrpSpPr/>
          <p:nvPr/>
        </p:nvGrpSpPr>
        <p:grpSpPr>
          <a:xfrm>
            <a:off x="7622450" y="990600"/>
            <a:ext cx="835750" cy="1263316"/>
            <a:chOff x="5562599" y="1981200"/>
            <a:chExt cx="835750" cy="1263316"/>
          </a:xfrm>
        </p:grpSpPr>
        <p:grpSp>
          <p:nvGrpSpPr>
            <p:cNvPr id="117" name="Group 116"/>
            <p:cNvGrpSpPr/>
            <p:nvPr/>
          </p:nvGrpSpPr>
          <p:grpSpPr>
            <a:xfrm>
              <a:off x="5562599" y="1981200"/>
              <a:ext cx="835750" cy="1263316"/>
              <a:chOff x="5562600" y="1981200"/>
              <a:chExt cx="1905000" cy="228600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400800" y="24384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00800" y="34290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400800" y="3733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6400800" y="2819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4" name="Straight Connector 163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6" name="Straight Arrow Connector 125"/>
              <p:cNvCxnSpPr>
                <a:endCxn id="120" idx="1"/>
              </p:cNvCxnSpPr>
              <p:nvPr/>
            </p:nvCxnSpPr>
            <p:spPr>
              <a:xfrm>
                <a:off x="5869850" y="25527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20" idx="3"/>
                <a:endCxn id="165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5867400" y="2895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869850" y="3886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6781800" y="37338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/>
            </p:nvGrpSpPr>
            <p:grpSpPr>
              <a:xfrm>
                <a:off x="5562600" y="2438400"/>
                <a:ext cx="457200" cy="1828800"/>
                <a:chOff x="3581400" y="3352800"/>
                <a:chExt cx="457200" cy="18288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3581400" y="3352800"/>
                  <a:ext cx="422745" cy="1828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5814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35814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TextBox 131"/>
              <p:cNvSpPr txBox="1"/>
              <p:nvPr/>
            </p:nvSpPr>
            <p:spPr>
              <a:xfrm>
                <a:off x="5637963" y="1981200"/>
                <a:ext cx="421074" cy="668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5869850" y="31242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52" name="Rectangle 151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3" name="Straight Connector 152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1" name="Straight Arrow Connector 150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5869850" y="40386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6781800" y="34290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3" name="Straight Arrow Connector 142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Arrow Connector 140"/>
              <p:cNvCxnSpPr/>
              <p:nvPr/>
            </p:nvCxnSpPr>
            <p:spPr>
              <a:xfrm>
                <a:off x="5867400" y="3505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5562600" y="2743200"/>
              <a:ext cx="2005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7467600" y="914400"/>
            <a:ext cx="1143000" cy="1524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5869850" y="1213366"/>
            <a:ext cx="1597750" cy="137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7774850" y="3124200"/>
            <a:ext cx="835750" cy="942474"/>
            <a:chOff x="5562599" y="1981200"/>
            <a:chExt cx="835750" cy="942474"/>
          </a:xfrm>
        </p:grpSpPr>
        <p:grpSp>
          <p:nvGrpSpPr>
            <p:cNvPr id="167" name="Group 166"/>
            <p:cNvGrpSpPr/>
            <p:nvPr/>
          </p:nvGrpSpPr>
          <p:grpSpPr>
            <a:xfrm>
              <a:off x="5562599" y="1981200"/>
              <a:ext cx="835750" cy="942474"/>
              <a:chOff x="5562600" y="1981200"/>
              <a:chExt cx="1905000" cy="1705429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6400800" y="24384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6400800" y="34290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6400800" y="2819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Arrow Connector 172"/>
              <p:cNvCxnSpPr>
                <a:endCxn id="169" idx="1"/>
              </p:cNvCxnSpPr>
              <p:nvPr/>
            </p:nvCxnSpPr>
            <p:spPr>
              <a:xfrm>
                <a:off x="5869850" y="25527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>
                <a:stCxn id="169" idx="3"/>
                <a:endCxn id="194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/>
              <p:nvPr/>
            </p:nvCxnSpPr>
            <p:spPr>
              <a:xfrm>
                <a:off x="5867400" y="2895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5562600" y="2438400"/>
                <a:ext cx="457200" cy="1248229"/>
                <a:chOff x="3581400" y="3352800"/>
                <a:chExt cx="457200" cy="1248229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3581400" y="3352800"/>
                  <a:ext cx="422745" cy="12482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7" name="TextBox 176"/>
              <p:cNvSpPr txBox="1"/>
              <p:nvPr/>
            </p:nvSpPr>
            <p:spPr>
              <a:xfrm>
                <a:off x="5637963" y="1981200"/>
                <a:ext cx="421074" cy="668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5869850" y="3124200"/>
                <a:ext cx="835750" cy="228600"/>
                <a:chOff x="5869850" y="3124200"/>
                <a:chExt cx="835750" cy="228600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6400800" y="31242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87" name="Rectangle 186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8" name="Straight Connector 187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6" name="Straight Arrow Connector 185"/>
                <p:cNvCxnSpPr/>
                <p:nvPr/>
              </p:nvCxnSpPr>
              <p:spPr>
                <a:xfrm>
                  <a:off x="5869850" y="32385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6781800" y="3429000"/>
                <a:ext cx="685800" cy="228600"/>
                <a:chOff x="7467600" y="3733800"/>
                <a:chExt cx="685800" cy="228600"/>
              </a:xfrm>
            </p:grpSpPr>
            <p:grpSp>
              <p:nvGrpSpPr>
                <p:cNvPr id="181" name="Group 180"/>
                <p:cNvGrpSpPr/>
                <p:nvPr/>
              </p:nvGrpSpPr>
              <p:grpSpPr>
                <a:xfrm>
                  <a:off x="7848600" y="37338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83" name="Rectangle 182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4" name="Straight Connector 183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2" name="Straight Arrow Connector 181"/>
                <p:cNvCxnSpPr/>
                <p:nvPr/>
              </p:nvCxnSpPr>
              <p:spPr>
                <a:xfrm>
                  <a:off x="7467600" y="3886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0" name="Straight Arrow Connector 179"/>
              <p:cNvCxnSpPr/>
              <p:nvPr/>
            </p:nvCxnSpPr>
            <p:spPr>
              <a:xfrm>
                <a:off x="5867400" y="3505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Straight Connector 167"/>
            <p:cNvCxnSpPr/>
            <p:nvPr/>
          </p:nvCxnSpPr>
          <p:spPr>
            <a:xfrm>
              <a:off x="5562600" y="2743200"/>
              <a:ext cx="2005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Rounded Rectangle 195"/>
          <p:cNvSpPr/>
          <p:nvPr/>
        </p:nvSpPr>
        <p:spPr>
          <a:xfrm>
            <a:off x="7620000" y="3276601"/>
            <a:ext cx="1066800" cy="8763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5867400" y="3810000"/>
            <a:ext cx="1752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8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Optimal </a:t>
            </a:r>
            <a:r>
              <a:rPr lang="en-US" sz="3600" b="1" dirty="0"/>
              <a:t>space hashing with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worst case O(1) </a:t>
            </a:r>
            <a:r>
              <a:rPr lang="en-US" sz="3600" b="1" dirty="0"/>
              <a:t>search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dirty="0"/>
                  <a:t>Fix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Pick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/>
                  <a:t>no. 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Build the hash table; 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For</a:t>
                </a:r>
                <a:r>
                  <a:rPr lang="en-US" sz="1800" dirty="0"/>
                  <a:t> each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If size of list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&gt; 1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1. </a:t>
                </a:r>
                <a:r>
                  <a:rPr lang="en-US" sz="1600" dirty="0"/>
                  <a:t>Build a perfect hash table for list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/>
                  <a:t>;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2. Make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/>
                  <a:t> point to this hash table;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 b="-8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562600" y="33528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876800" y="925286"/>
            <a:ext cx="3886200" cy="5399314"/>
            <a:chOff x="4876800" y="925286"/>
            <a:chExt cx="3886200" cy="5399314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562600" y="45720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562600" y="48768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562600" y="36576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6248400" y="2819400"/>
              <a:ext cx="304800" cy="228600"/>
              <a:chOff x="4953000" y="3352800"/>
              <a:chExt cx="304800" cy="2286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/>
            <p:nvPr/>
          </p:nvCxnSpPr>
          <p:spPr>
            <a:xfrm>
              <a:off x="5867400" y="2895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867400" y="5334000"/>
              <a:ext cx="1752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76800" y="2438400"/>
              <a:ext cx="1143000" cy="3046988"/>
              <a:chOff x="2895600" y="3352800"/>
              <a:chExt cx="1143000" cy="304698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581400" y="3352800"/>
                <a:ext cx="457200" cy="3046988"/>
                <a:chOff x="3581400" y="3352800"/>
                <a:chExt cx="457200" cy="3046988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581400" y="3352800"/>
                  <a:ext cx="457200" cy="304698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581400" y="6096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581400" y="5181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35814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       0</a:t>
                    </a:r>
                  </a:p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       1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7080" t="-1000" r="-11504" b="-16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/>
            <p:cNvGrpSpPr/>
            <p:nvPr/>
          </p:nvGrpSpPr>
          <p:grpSpPr>
            <a:xfrm>
              <a:off x="5867400" y="3124200"/>
              <a:ext cx="1447800" cy="228600"/>
              <a:chOff x="5867400" y="3124200"/>
              <a:chExt cx="1447800" cy="2286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248400" y="3124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5867400" y="32004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6629400" y="3124200"/>
                <a:ext cx="685800" cy="228600"/>
                <a:chOff x="6629400" y="2438400"/>
                <a:chExt cx="685800" cy="22860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7010400" y="2438400"/>
                  <a:ext cx="304800" cy="228600"/>
                  <a:chOff x="4800600" y="3352800"/>
                  <a:chExt cx="304800" cy="228600"/>
                </a:xfrm>
              </p:grpSpPr>
              <p:sp>
                <p:nvSpPr>
                  <p:cNvPr id="56" name="Rectangle 55"/>
                  <p:cNvSpPr/>
                  <p:nvPr/>
                </p:nvSpPr>
                <p:spPr>
                  <a:xfrm>
                    <a:off x="48006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48006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6294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/>
            <p:cNvGrpSpPr/>
            <p:nvPr/>
          </p:nvGrpSpPr>
          <p:grpSpPr>
            <a:xfrm>
              <a:off x="5867400" y="4038600"/>
              <a:ext cx="685800" cy="228600"/>
              <a:chOff x="6781800" y="2438400"/>
              <a:chExt cx="685800" cy="228600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Arrow Connector 59"/>
              <p:cNvCxnSpPr/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/>
            <p:cNvSpPr/>
            <p:nvPr/>
          </p:nvSpPr>
          <p:spPr>
            <a:xfrm>
              <a:off x="6248400" y="34290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5867400" y="3505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6629400" y="3429000"/>
              <a:ext cx="685800" cy="228600"/>
              <a:chOff x="6781800" y="2438400"/>
              <a:chExt cx="685800" cy="228600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7162800" y="2438400"/>
                <a:ext cx="304800" cy="228600"/>
                <a:chOff x="4953000" y="3352800"/>
                <a:chExt cx="304800" cy="228600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Arrow Connector 66"/>
              <p:cNvCxnSpPr>
                <a:endCxn id="68" idx="1"/>
              </p:cNvCxnSpPr>
              <p:nvPr/>
            </p:nvCxnSpPr>
            <p:spPr>
              <a:xfrm>
                <a:off x="6781800" y="25527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5867400" y="4648200"/>
              <a:ext cx="1447800" cy="228600"/>
              <a:chOff x="6019800" y="3124200"/>
              <a:chExt cx="1447800" cy="2286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400800" y="3124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6019800" y="3200400"/>
                <a:ext cx="3785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6781800" y="3124200"/>
                <a:ext cx="685800" cy="228600"/>
                <a:chOff x="6781800" y="2438400"/>
                <a:chExt cx="685800" cy="228600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" name="Straight Arrow Connector 83"/>
                <p:cNvCxnSpPr>
                  <a:endCxn id="85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5867400" y="4343400"/>
              <a:ext cx="1447800" cy="228600"/>
              <a:chOff x="6019800" y="3124200"/>
              <a:chExt cx="1447800" cy="2286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6400800" y="3124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3200400"/>
                <a:ext cx="3785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/>
              <p:cNvGrpSpPr/>
              <p:nvPr/>
            </p:nvGrpSpPr>
            <p:grpSpPr>
              <a:xfrm>
                <a:off x="6781800" y="3124200"/>
                <a:ext cx="685800" cy="228600"/>
                <a:chOff x="6781800" y="2438400"/>
                <a:chExt cx="685800" cy="228600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Straight Arrow Connector 91"/>
                <p:cNvCxnSpPr>
                  <a:endCxn id="93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5867400" y="4953000"/>
              <a:ext cx="1447800" cy="228600"/>
              <a:chOff x="6019800" y="3124200"/>
              <a:chExt cx="1447800" cy="2286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6400800" y="3124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6019800" y="3200400"/>
                <a:ext cx="3785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781800" y="3124200"/>
                <a:ext cx="685800" cy="228600"/>
                <a:chOff x="6781800" y="2438400"/>
                <a:chExt cx="685800" cy="2286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5" name="Straight Arrow Connector 104"/>
                <p:cNvCxnSpPr>
                  <a:endCxn id="106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Group 115"/>
            <p:cNvGrpSpPr/>
            <p:nvPr/>
          </p:nvGrpSpPr>
          <p:grpSpPr>
            <a:xfrm>
              <a:off x="7622450" y="990600"/>
              <a:ext cx="835750" cy="1263316"/>
              <a:chOff x="5562599" y="1981200"/>
              <a:chExt cx="835750" cy="1263316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5562599" y="1981200"/>
                <a:ext cx="835750" cy="1263316"/>
                <a:chOff x="5562600" y="1981200"/>
                <a:chExt cx="1905000" cy="228600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6400800" y="24384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400800" y="34290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6400800" y="37338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6" name="Straight Connector 165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6400800" y="2819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4" name="Straight Connector 163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Straight Arrow Connector 125"/>
                <p:cNvCxnSpPr>
                  <a:endCxn id="120" idx="1"/>
                </p:cNvCxnSpPr>
                <p:nvPr/>
              </p:nvCxnSpPr>
              <p:spPr>
                <a:xfrm>
                  <a:off x="5869850" y="25527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>
                  <a:stCxn id="120" idx="3"/>
                  <a:endCxn id="165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>
                  <a:off x="5867400" y="28956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5869850" y="38862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Group 129"/>
                <p:cNvGrpSpPr/>
                <p:nvPr/>
              </p:nvGrpSpPr>
              <p:grpSpPr>
                <a:xfrm>
                  <a:off x="6781800" y="3733800"/>
                  <a:ext cx="685800" cy="228600"/>
                  <a:chOff x="7467600" y="3733800"/>
                  <a:chExt cx="685800" cy="228600"/>
                </a:xfrm>
              </p:grpSpPr>
              <p:grpSp>
                <p:nvGrpSpPr>
                  <p:cNvPr id="159" name="Group 158"/>
                  <p:cNvGrpSpPr/>
                  <p:nvPr/>
                </p:nvGrpSpPr>
                <p:grpSpPr>
                  <a:xfrm>
                    <a:off x="78486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0" name="Straight Arrow Connector 159"/>
                  <p:cNvCxnSpPr/>
                  <p:nvPr/>
                </p:nvCxnSpPr>
                <p:spPr>
                  <a:xfrm>
                    <a:off x="74676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5562600" y="2438400"/>
                  <a:ext cx="457200" cy="1828800"/>
                  <a:chOff x="3581400" y="3352800"/>
                  <a:chExt cx="457200" cy="1828800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581400" y="3352800"/>
                    <a:ext cx="422745" cy="18288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3581400" y="3657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3581400" y="39624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3581400" y="45720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3581400" y="48768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5637963" y="1981200"/>
                  <a:ext cx="421074" cy="668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5869850" y="3124200"/>
                  <a:ext cx="835750" cy="228600"/>
                  <a:chOff x="5869850" y="3124200"/>
                  <a:chExt cx="835750" cy="228600"/>
                </a:xfrm>
              </p:grpSpPr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6400800" y="31242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1" name="Straight Arrow Connector 150"/>
                  <p:cNvCxnSpPr/>
                  <p:nvPr/>
                </p:nvCxnSpPr>
                <p:spPr>
                  <a:xfrm>
                    <a:off x="5869850" y="32385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5869850" y="4038600"/>
                  <a:ext cx="835750" cy="228600"/>
                  <a:chOff x="5869850" y="3124200"/>
                  <a:chExt cx="835750" cy="228600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400800" y="31242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9" name="Straight Connector 148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7" name="Straight Arrow Connector 146"/>
                  <p:cNvCxnSpPr/>
                  <p:nvPr/>
                </p:nvCxnSpPr>
                <p:spPr>
                  <a:xfrm>
                    <a:off x="5869850" y="32385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6781800" y="3429000"/>
                  <a:ext cx="685800" cy="228600"/>
                  <a:chOff x="7467600" y="3733800"/>
                  <a:chExt cx="685800" cy="228600"/>
                </a:xfrm>
              </p:grpSpPr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78486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3" name="Straight Arrow Connector 142"/>
                  <p:cNvCxnSpPr/>
                  <p:nvPr/>
                </p:nvCxnSpPr>
                <p:spPr>
                  <a:xfrm>
                    <a:off x="74676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5867400" y="35052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Straight Connector 117"/>
              <p:cNvCxnSpPr/>
              <p:nvPr/>
            </p:nvCxnSpPr>
            <p:spPr>
              <a:xfrm>
                <a:off x="5562600" y="2743200"/>
                <a:ext cx="20058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ounded Rectangle 1"/>
            <p:cNvSpPr/>
            <p:nvPr/>
          </p:nvSpPr>
          <p:spPr>
            <a:xfrm>
              <a:off x="7467600" y="925286"/>
              <a:ext cx="1143000" cy="1524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/>
            <p:nvPr/>
          </p:nvCxnSpPr>
          <p:spPr>
            <a:xfrm flipV="1">
              <a:off x="5869850" y="1213366"/>
              <a:ext cx="1597750" cy="13774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/>
            <p:cNvGrpSpPr/>
            <p:nvPr/>
          </p:nvGrpSpPr>
          <p:grpSpPr>
            <a:xfrm>
              <a:off x="7774850" y="3124200"/>
              <a:ext cx="835750" cy="942474"/>
              <a:chOff x="5562599" y="1981200"/>
              <a:chExt cx="835750" cy="942474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5562599" y="1981200"/>
                <a:ext cx="835750" cy="942474"/>
                <a:chOff x="5562600" y="1981200"/>
                <a:chExt cx="1905000" cy="1705429"/>
              </a:xfrm>
            </p:grpSpPr>
            <p:sp>
              <p:nvSpPr>
                <p:cNvPr id="169" name="Rectangle 168"/>
                <p:cNvSpPr/>
                <p:nvPr/>
              </p:nvSpPr>
              <p:spPr>
                <a:xfrm>
                  <a:off x="6400800" y="24384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6400800" y="34290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7162800" y="2438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94" name="Rectangle 193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6400800" y="2819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3" name="Straight Connector 192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3" name="Straight Arrow Connector 172"/>
                <p:cNvCxnSpPr>
                  <a:endCxn id="169" idx="1"/>
                </p:cNvCxnSpPr>
                <p:nvPr/>
              </p:nvCxnSpPr>
              <p:spPr>
                <a:xfrm>
                  <a:off x="5869850" y="25527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>
                  <a:stCxn id="169" idx="3"/>
                  <a:endCxn id="194" idx="1"/>
                </p:cNvCxnSpPr>
                <p:nvPr/>
              </p:nvCxnSpPr>
              <p:spPr>
                <a:xfrm>
                  <a:off x="6781800" y="25527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5867400" y="28956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6" name="Group 175"/>
                <p:cNvGrpSpPr/>
                <p:nvPr/>
              </p:nvGrpSpPr>
              <p:grpSpPr>
                <a:xfrm>
                  <a:off x="5562600" y="2438400"/>
                  <a:ext cx="457200" cy="1248229"/>
                  <a:chOff x="3581400" y="3352800"/>
                  <a:chExt cx="457200" cy="1248229"/>
                </a:xfrm>
              </p:grpSpPr>
              <p:sp>
                <p:nvSpPr>
                  <p:cNvPr id="189" name="Rectangle 188"/>
                  <p:cNvSpPr/>
                  <p:nvPr/>
                </p:nvSpPr>
                <p:spPr>
                  <a:xfrm>
                    <a:off x="3581400" y="3352800"/>
                    <a:ext cx="422745" cy="124822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3581400" y="3657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3581400" y="39624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637963" y="1981200"/>
                  <a:ext cx="421074" cy="668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5869850" y="3124200"/>
                  <a:ext cx="835750" cy="228600"/>
                  <a:chOff x="5869850" y="3124200"/>
                  <a:chExt cx="835750" cy="228600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6400800" y="31242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6" name="Straight Arrow Connector 185"/>
                  <p:cNvCxnSpPr/>
                  <p:nvPr/>
                </p:nvCxnSpPr>
                <p:spPr>
                  <a:xfrm>
                    <a:off x="5869850" y="32385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6781800" y="3429000"/>
                  <a:ext cx="685800" cy="228600"/>
                  <a:chOff x="7467600" y="3733800"/>
                  <a:chExt cx="685800" cy="228600"/>
                </a:xfrm>
              </p:grpSpPr>
              <p:grpSp>
                <p:nvGrpSpPr>
                  <p:cNvPr id="181" name="Group 180"/>
                  <p:cNvGrpSpPr/>
                  <p:nvPr/>
                </p:nvGrpSpPr>
                <p:grpSpPr>
                  <a:xfrm>
                    <a:off x="78486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83" name="Rectangle 182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4" name="Straight Connector 183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2" name="Straight Arrow Connector 181"/>
                  <p:cNvCxnSpPr/>
                  <p:nvPr/>
                </p:nvCxnSpPr>
                <p:spPr>
                  <a:xfrm>
                    <a:off x="74676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0" name="Straight Arrow Connector 179"/>
                <p:cNvCxnSpPr/>
                <p:nvPr/>
              </p:nvCxnSpPr>
              <p:spPr>
                <a:xfrm>
                  <a:off x="5867400" y="3505200"/>
                  <a:ext cx="53095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Straight Connector 167"/>
              <p:cNvCxnSpPr/>
              <p:nvPr/>
            </p:nvCxnSpPr>
            <p:spPr>
              <a:xfrm>
                <a:off x="5562600" y="2743200"/>
                <a:ext cx="20058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Rounded Rectangle 195"/>
            <p:cNvSpPr/>
            <p:nvPr/>
          </p:nvSpPr>
          <p:spPr>
            <a:xfrm>
              <a:off x="7620000" y="3276601"/>
              <a:ext cx="1066800" cy="8763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>
              <a:off x="5867400" y="3810000"/>
              <a:ext cx="1752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>
              <a:off x="7774850" y="4900863"/>
              <a:ext cx="835750" cy="1347537"/>
              <a:chOff x="5562600" y="2233863"/>
              <a:chExt cx="835750" cy="13475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5562600" y="2233863"/>
                <a:ext cx="835750" cy="1347537"/>
                <a:chOff x="5562600" y="2438400"/>
                <a:chExt cx="1905000" cy="2438400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55626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2" name="Group 201"/>
                <p:cNvGrpSpPr/>
                <p:nvPr/>
              </p:nvGrpSpPr>
              <p:grpSpPr>
                <a:xfrm>
                  <a:off x="5562600" y="2438400"/>
                  <a:ext cx="1905000" cy="2438400"/>
                  <a:chOff x="5562600" y="2438400"/>
                  <a:chExt cx="1905000" cy="2438400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64008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>
                    <a:off x="6400800" y="34290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6400800" y="4343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6400800" y="3733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7" name="Group 206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6" name="Straight Connector 255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6400800" y="2819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253" name="Rectangle 252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4" name="Straight Connector 253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9" name="Straight Arrow Connector 208"/>
                  <p:cNvCxnSpPr>
                    <a:endCxn id="203" idx="1"/>
                  </p:cNvCxnSpPr>
                  <p:nvPr/>
                </p:nvCxnSpPr>
                <p:spPr>
                  <a:xfrm>
                    <a:off x="5869850" y="25527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Arrow Connector 209"/>
                  <p:cNvCxnSpPr>
                    <a:stCxn id="203" idx="3"/>
                    <a:endCxn id="255" idx="1"/>
                  </p:cNvCxnSpPr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Arrow Connector 210"/>
                  <p:cNvCxnSpPr/>
                  <p:nvPr/>
                </p:nvCxnSpPr>
                <p:spPr>
                  <a:xfrm>
                    <a:off x="5867400" y="28956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Arrow Connector 211"/>
                  <p:cNvCxnSpPr/>
                  <p:nvPr/>
                </p:nvCxnSpPr>
                <p:spPr>
                  <a:xfrm>
                    <a:off x="5869850" y="38862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Arrow Connector 212"/>
                  <p:cNvCxnSpPr/>
                  <p:nvPr/>
                </p:nvCxnSpPr>
                <p:spPr>
                  <a:xfrm>
                    <a:off x="5869850" y="44196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4" name="Group 213"/>
                  <p:cNvGrpSpPr/>
                  <p:nvPr/>
                </p:nvGrpSpPr>
                <p:grpSpPr>
                  <a:xfrm>
                    <a:off x="6781800" y="3733800"/>
                    <a:ext cx="685800" cy="228600"/>
                    <a:chOff x="7467600" y="3733800"/>
                    <a:chExt cx="685800" cy="228600"/>
                  </a:xfrm>
                </p:grpSpPr>
                <p:grpSp>
                  <p:nvGrpSpPr>
                    <p:cNvPr id="249" name="Group 248"/>
                    <p:cNvGrpSpPr/>
                    <p:nvPr/>
                  </p:nvGrpSpPr>
                  <p:grpSpPr>
                    <a:xfrm>
                      <a:off x="7848600" y="37338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51" name="Rectangle 25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52" name="Straight Connector 25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50" name="Straight Arrow Connector 249"/>
                    <p:cNvCxnSpPr/>
                    <p:nvPr/>
                  </p:nvCxnSpPr>
                  <p:spPr>
                    <a:xfrm>
                      <a:off x="7467600" y="38862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5" name="Group 214"/>
                  <p:cNvGrpSpPr/>
                  <p:nvPr/>
                </p:nvGrpSpPr>
                <p:grpSpPr>
                  <a:xfrm>
                    <a:off x="5562600" y="2438400"/>
                    <a:ext cx="457200" cy="2438400"/>
                    <a:chOff x="3581400" y="3352800"/>
                    <a:chExt cx="457200" cy="2438400"/>
                  </a:xfrm>
                </p:grpSpPr>
                <p:sp>
                  <p:nvSpPr>
                    <p:cNvPr id="243" name="Rectangle 242"/>
                    <p:cNvSpPr/>
                    <p:nvPr/>
                  </p:nvSpPr>
                  <p:spPr>
                    <a:xfrm>
                      <a:off x="3581400" y="3352800"/>
                      <a:ext cx="457200" cy="24384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4" name="Straight Connector 243"/>
                    <p:cNvCxnSpPr/>
                    <p:nvPr/>
                  </p:nvCxnSpPr>
                  <p:spPr>
                    <a:xfrm>
                      <a:off x="3581400" y="36576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>
                      <a:off x="3581400" y="39624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Straight Connector 245"/>
                    <p:cNvCxnSpPr/>
                    <p:nvPr/>
                  </p:nvCxnSpPr>
                  <p:spPr>
                    <a:xfrm>
                      <a:off x="3581400" y="51816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Straight Connector 246"/>
                    <p:cNvCxnSpPr/>
                    <p:nvPr/>
                  </p:nvCxnSpPr>
                  <p:spPr>
                    <a:xfrm>
                      <a:off x="3581400" y="45720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Straight Connector 247"/>
                    <p:cNvCxnSpPr/>
                    <p:nvPr/>
                  </p:nvCxnSpPr>
                  <p:spPr>
                    <a:xfrm>
                      <a:off x="3581400" y="48768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5869850" y="3124200"/>
                    <a:ext cx="835750" cy="228600"/>
                    <a:chOff x="5869850" y="3124200"/>
                    <a:chExt cx="835750" cy="228600"/>
                  </a:xfrm>
                </p:grpSpPr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6400800" y="31242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41" name="Rectangle 24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42" name="Straight Connector 24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40" name="Straight Arrow Connector 239"/>
                    <p:cNvCxnSpPr/>
                    <p:nvPr/>
                  </p:nvCxnSpPr>
                  <p:spPr>
                    <a:xfrm>
                      <a:off x="5869850" y="32385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5869850" y="4038600"/>
                    <a:ext cx="835750" cy="228600"/>
                    <a:chOff x="5869850" y="3124200"/>
                    <a:chExt cx="835750" cy="228600"/>
                  </a:xfrm>
                </p:grpSpPr>
                <p:grpSp>
                  <p:nvGrpSpPr>
                    <p:cNvPr id="235" name="Group 234"/>
                    <p:cNvGrpSpPr/>
                    <p:nvPr/>
                  </p:nvGrpSpPr>
                  <p:grpSpPr>
                    <a:xfrm>
                      <a:off x="6400800" y="31242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37" name="Rectangle 236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8" name="Straight Connector 237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36" name="Straight Arrow Connector 235"/>
                    <p:cNvCxnSpPr/>
                    <p:nvPr/>
                  </p:nvCxnSpPr>
                  <p:spPr>
                    <a:xfrm>
                      <a:off x="5869850" y="32385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5867400" y="4648200"/>
                    <a:ext cx="835750" cy="228600"/>
                    <a:chOff x="5869850" y="3124200"/>
                    <a:chExt cx="835750" cy="228600"/>
                  </a:xfrm>
                </p:grpSpPr>
                <p:grpSp>
                  <p:nvGrpSpPr>
                    <p:cNvPr id="231" name="Group 230"/>
                    <p:cNvGrpSpPr/>
                    <p:nvPr/>
                  </p:nvGrpSpPr>
                  <p:grpSpPr>
                    <a:xfrm>
                      <a:off x="6400800" y="31242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4" name="Straight Connector 233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32" name="Straight Arrow Connector 231"/>
                    <p:cNvCxnSpPr/>
                    <p:nvPr/>
                  </p:nvCxnSpPr>
                  <p:spPr>
                    <a:xfrm>
                      <a:off x="5869850" y="32385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6781800" y="4343400"/>
                    <a:ext cx="685800" cy="228600"/>
                    <a:chOff x="7467600" y="3733800"/>
                    <a:chExt cx="685800" cy="228600"/>
                  </a:xfrm>
                </p:grpSpPr>
                <p:grpSp>
                  <p:nvGrpSpPr>
                    <p:cNvPr id="227" name="Group 226"/>
                    <p:cNvGrpSpPr/>
                    <p:nvPr/>
                  </p:nvGrpSpPr>
                  <p:grpSpPr>
                    <a:xfrm>
                      <a:off x="7848600" y="37338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0" name="Straight Connector 229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28" name="Straight Arrow Connector 227"/>
                    <p:cNvCxnSpPr/>
                    <p:nvPr/>
                  </p:nvCxnSpPr>
                  <p:spPr>
                    <a:xfrm>
                      <a:off x="7467600" y="38862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6781800" y="3429000"/>
                    <a:ext cx="685800" cy="228600"/>
                    <a:chOff x="7467600" y="3733800"/>
                    <a:chExt cx="685800" cy="228600"/>
                  </a:xfrm>
                </p:grpSpPr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7848600" y="37338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26" name="Straight Connector 225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24" name="Straight Arrow Connector 223"/>
                    <p:cNvCxnSpPr/>
                    <p:nvPr/>
                  </p:nvCxnSpPr>
                  <p:spPr>
                    <a:xfrm>
                      <a:off x="7467600" y="38862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2" name="Straight Arrow Connector 221"/>
                  <p:cNvCxnSpPr/>
                  <p:nvPr/>
                </p:nvCxnSpPr>
                <p:spPr>
                  <a:xfrm>
                    <a:off x="5867400" y="3505200"/>
                    <a:ext cx="5309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0" name="Straight Connector 199"/>
              <p:cNvCxnSpPr/>
              <p:nvPr/>
            </p:nvCxnSpPr>
            <p:spPr>
              <a:xfrm>
                <a:off x="5562600" y="2743200"/>
                <a:ext cx="20058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" name="Rounded Rectangle 256"/>
            <p:cNvSpPr/>
            <p:nvPr/>
          </p:nvSpPr>
          <p:spPr>
            <a:xfrm>
              <a:off x="7620000" y="4800600"/>
              <a:ext cx="1143000" cy="1524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32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2480"/>
                <a:ext cx="8229600" cy="60983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  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: number of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b="1" i="0" smtClean="0">
                            <a:latin typeface="Cambria Math"/>
                          </a:rPr>
                          <m:t>𝐚𝐧𝐝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&lt;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b="1" i="0" smtClean="0">
                            <a:latin typeface="Cambria Math"/>
                          </a:rPr>
                          <m:t> </m:t>
                        </m:r>
                        <m:r>
                          <a:rPr lang="en-US" sz="1800" b="1">
                            <a:latin typeface="Cambria Math"/>
                          </a:rPr>
                          <m:t>𝐚𝐧𝐝</m:t>
                        </m:r>
                        <m:r>
                          <a:rPr lang="en-US" sz="1800" b="1" i="0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&gt;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sz="18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&lt;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b="1" i="0" smtClean="0">
                            <a:latin typeface="Cambria Math"/>
                          </a:rPr>
                          <m:t> </m:t>
                        </m:r>
                        <m:r>
                          <a:rPr lang="en-US" sz="1800" b="1">
                            <a:latin typeface="Cambria Math"/>
                          </a:rPr>
                          <m:t>𝐚𝐧𝐝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&gt;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/>
                  <a:t> =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2480"/>
                <a:ext cx="8229600" cy="6098320"/>
              </a:xfrm>
              <a:blipFill rotWithShape="1">
                <a:blip r:embed="rId2"/>
                <a:stretch>
                  <a:fillRect l="-741" t="-500" b="-8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1500" y="1537001"/>
            <a:ext cx="2145379" cy="2598905"/>
            <a:chOff x="5562600" y="2131157"/>
            <a:chExt cx="3352800" cy="335524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562600" y="45720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62600" y="4876800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562600" y="2131157"/>
              <a:ext cx="3352800" cy="3355243"/>
              <a:chOff x="5562600" y="2131157"/>
              <a:chExt cx="3352800" cy="3355243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55626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5562600" y="2131157"/>
                <a:ext cx="3352800" cy="3355243"/>
                <a:chOff x="5562600" y="2131157"/>
                <a:chExt cx="3352800" cy="3355243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562600" y="3352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5562600" y="2131157"/>
                  <a:ext cx="3352800" cy="3355243"/>
                  <a:chOff x="5562600" y="2131157"/>
                  <a:chExt cx="3352800" cy="3355243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6248400" y="3722408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62484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68580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7010400" y="3733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6248400" y="2819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7772400" y="3733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8610600" y="52578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5869850" y="25527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66294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5867400" y="28956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5869850" y="38862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5867400" y="53340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7391400" y="3886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6629400" y="5334000"/>
                    <a:ext cx="2667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7848600" y="5334000"/>
                    <a:ext cx="228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5562600" y="2438400"/>
                    <a:ext cx="457200" cy="3046988"/>
                    <a:chOff x="3581400" y="3352800"/>
                    <a:chExt cx="457200" cy="3046988"/>
                  </a:xfrm>
                </p:grpSpPr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3581400" y="3352800"/>
                      <a:ext cx="457200" cy="3046988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>
                      <a:off x="3581400" y="36576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>
                      <a:off x="3581400" y="39624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>
                      <a:off x="3581400" y="60960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>
                      <a:off x="3581400" y="51816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3581400" y="48768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5637964" y="2131157"/>
                        <a:ext cx="38183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latin typeface="Cambria Math"/>
                                </a:rPr>
                                <m:t>𝑻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37964" y="2131157"/>
                        <a:ext cx="381836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t="-10638" r="-75000" b="-6170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5867400" y="3124200"/>
                    <a:ext cx="1447800" cy="228600"/>
                    <a:chOff x="5867400" y="3124200"/>
                    <a:chExt cx="1447800" cy="2286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62484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>
                      <a:off x="5867400" y="32004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6" name="Group 85"/>
                    <p:cNvGrpSpPr/>
                    <p:nvPr/>
                  </p:nvGrpSpPr>
                  <p:grpSpPr>
                    <a:xfrm>
                      <a:off x="6629400" y="3124200"/>
                      <a:ext cx="685800" cy="228600"/>
                      <a:chOff x="6629400" y="2438400"/>
                      <a:chExt cx="685800" cy="228600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7010400" y="2438400"/>
                        <a:ext cx="304800" cy="228600"/>
                        <a:chOff x="4800600" y="3352800"/>
                        <a:chExt cx="304800" cy="228600"/>
                      </a:xfrm>
                    </p:grpSpPr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48006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0" name="Straight Connector 89"/>
                        <p:cNvCxnSpPr/>
                        <p:nvPr/>
                      </p:nvCxnSpPr>
                      <p:spPr>
                        <a:xfrm flipH="1">
                          <a:off x="48006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>
                        <a:off x="66294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5867400" y="40386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80" name="Group 79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3" name="Straight Connector 82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1" name="Straight Arrow Connector 80"/>
                    <p:cNvCxnSpPr/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Rectangle 33"/>
                  <p:cNvSpPr/>
                  <p:nvPr/>
                </p:nvSpPr>
                <p:spPr>
                  <a:xfrm>
                    <a:off x="6248400" y="34290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5867400" y="35052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6629400" y="34290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76" name="Group 75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9" name="Straight Connector 7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7" name="Straight Arrow Connector 76"/>
                    <p:cNvCxnSpPr>
                      <a:endCxn id="7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Rectangle 36"/>
                  <p:cNvSpPr/>
                  <p:nvPr/>
                </p:nvSpPr>
                <p:spPr>
                  <a:xfrm>
                    <a:off x="74676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7239000" y="5334000"/>
                    <a:ext cx="2667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5867400" y="46482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0" name="Straight Arrow Connector 69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72" name="Group 71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74" name="Rectangle 73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5" name="Straight Connector 74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73" name="Straight Arrow Connector 72"/>
                      <p:cNvCxnSpPr>
                        <a:endCxn id="74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5867400" y="43434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65" name="Group 64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68" name="Straight Connector 6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6" name="Straight Arrow Connector 65"/>
                      <p:cNvCxnSpPr>
                        <a:endCxn id="67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1" name="Rectangle 40"/>
                  <p:cNvSpPr/>
                  <p:nvPr/>
                </p:nvSpPr>
                <p:spPr>
                  <a:xfrm>
                    <a:off x="8077200" y="52578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Arrow Connector 41"/>
                  <p:cNvCxnSpPr/>
                  <p:nvPr/>
                </p:nvCxnSpPr>
                <p:spPr>
                  <a:xfrm>
                    <a:off x="8458200" y="5334000"/>
                    <a:ext cx="228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867400" y="4953000"/>
                    <a:ext cx="1447800" cy="228600"/>
                    <a:chOff x="6019800" y="3124200"/>
                    <a:chExt cx="1447800" cy="2286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64008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6019800" y="3200400"/>
                      <a:ext cx="3785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6781800" y="3124200"/>
                      <a:ext cx="685800" cy="228600"/>
                      <a:chOff x="6781800" y="2438400"/>
                      <a:chExt cx="685800" cy="228600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61" name="Straight Connector 6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9" name="Straight Arrow Connector 58"/>
                      <p:cNvCxnSpPr>
                        <a:endCxn id="60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7315200" y="2438400"/>
                    <a:ext cx="1219200" cy="228600"/>
                    <a:chOff x="6019800" y="3124200"/>
                    <a:chExt cx="1219200" cy="228600"/>
                  </a:xfrm>
                </p:grpSpPr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6324600" y="31242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>
                      <a:off x="6019800" y="3200400"/>
                      <a:ext cx="3048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6705600" y="3124200"/>
                      <a:ext cx="533400" cy="228600"/>
                      <a:chOff x="6705600" y="2438400"/>
                      <a:chExt cx="533400" cy="228600"/>
                    </a:xfrm>
                  </p:grpSpPr>
                  <p:grpSp>
                    <p:nvGrpSpPr>
                      <p:cNvPr id="51" name="Group 50"/>
                      <p:cNvGrpSpPr/>
                      <p:nvPr/>
                    </p:nvGrpSpPr>
                    <p:grpSpPr>
                      <a:xfrm>
                        <a:off x="6934200" y="2438400"/>
                        <a:ext cx="304800" cy="228600"/>
                        <a:chOff x="4724400" y="3352800"/>
                        <a:chExt cx="304800" cy="228600"/>
                      </a:xfrm>
                    </p:grpSpPr>
                    <p:sp>
                      <p:nvSpPr>
                        <p:cNvPr id="53" name="Rectangle 52"/>
                        <p:cNvSpPr/>
                        <p:nvPr/>
                      </p:nvSpPr>
                      <p:spPr>
                        <a:xfrm>
                          <a:off x="47244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4" name="Straight Connector 53"/>
                        <p:cNvCxnSpPr/>
                        <p:nvPr/>
                      </p:nvCxnSpPr>
                      <p:spPr>
                        <a:xfrm flipH="1">
                          <a:off x="47244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2" name="Straight Arrow Connector 51"/>
                      <p:cNvCxnSpPr/>
                      <p:nvPr/>
                    </p:nvCxnSpPr>
                    <p:spPr>
                      <a:xfrm>
                        <a:off x="6705600" y="2552700"/>
                        <a:ext cx="1905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5" name="Rectangle 44"/>
                  <p:cNvSpPr/>
                  <p:nvPr/>
                </p:nvSpPr>
                <p:spPr>
                  <a:xfrm>
                    <a:off x="69342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6248400" y="24384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6629400" y="2590800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04" name="Right Arrow 403"/>
          <p:cNvSpPr/>
          <p:nvPr/>
        </p:nvSpPr>
        <p:spPr>
          <a:xfrm>
            <a:off x="3733800" y="2197102"/>
            <a:ext cx="978408" cy="138429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8" name="Group 407"/>
          <p:cNvGrpSpPr/>
          <p:nvPr/>
        </p:nvGrpSpPr>
        <p:grpSpPr>
          <a:xfrm>
            <a:off x="5029200" y="401390"/>
            <a:ext cx="2964993" cy="4434125"/>
            <a:chOff x="5029200" y="76200"/>
            <a:chExt cx="3467100" cy="5028340"/>
          </a:xfrm>
        </p:grpSpPr>
        <p:grpSp>
          <p:nvGrpSpPr>
            <p:cNvPr id="403" name="Group 402"/>
            <p:cNvGrpSpPr/>
            <p:nvPr/>
          </p:nvGrpSpPr>
          <p:grpSpPr>
            <a:xfrm>
              <a:off x="5766547" y="76200"/>
              <a:ext cx="2729753" cy="5028340"/>
              <a:chOff x="5766547" y="76200"/>
              <a:chExt cx="2729753" cy="5028340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5766547" y="76200"/>
                <a:ext cx="2729753" cy="5028340"/>
                <a:chOff x="5562600" y="925286"/>
                <a:chExt cx="3200400" cy="5399314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55626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55626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55626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Group 206"/>
                <p:cNvGrpSpPr/>
                <p:nvPr/>
              </p:nvGrpSpPr>
              <p:grpSpPr>
                <a:xfrm>
                  <a:off x="6248400" y="2819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5867400" y="28956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5867400" y="5334000"/>
                  <a:ext cx="1752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2" name="Group 391"/>
                <p:cNvGrpSpPr/>
                <p:nvPr/>
              </p:nvGrpSpPr>
              <p:grpSpPr>
                <a:xfrm>
                  <a:off x="5562600" y="2438400"/>
                  <a:ext cx="457200" cy="3046988"/>
                  <a:chOff x="3581400" y="3352800"/>
                  <a:chExt cx="457200" cy="3046988"/>
                </a:xfrm>
              </p:grpSpPr>
              <p:sp>
                <p:nvSpPr>
                  <p:cNvPr id="394" name="Rectangle 393"/>
                  <p:cNvSpPr/>
                  <p:nvPr/>
                </p:nvSpPr>
                <p:spPr>
                  <a:xfrm>
                    <a:off x="3581400" y="3352800"/>
                    <a:ext cx="457200" cy="30469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581400" y="3657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581400" y="39624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581400" y="60960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581400" y="5181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/>
                  <p:cNvCxnSpPr/>
                  <p:nvPr/>
                </p:nvCxnSpPr>
                <p:spPr>
                  <a:xfrm>
                    <a:off x="3581400" y="48768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867400" y="3124200"/>
                  <a:ext cx="1447800" cy="228600"/>
                  <a:chOff x="5867400" y="3124200"/>
                  <a:chExt cx="1447800" cy="228600"/>
                </a:xfrm>
              </p:grpSpPr>
              <p:sp>
                <p:nvSpPr>
                  <p:cNvPr id="385" name="Rectangle 384"/>
                  <p:cNvSpPr/>
                  <p:nvPr/>
                </p:nvSpPr>
                <p:spPr>
                  <a:xfrm>
                    <a:off x="62484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6" name="Straight Arrow Connector 385"/>
                  <p:cNvCxnSpPr/>
                  <p:nvPr/>
                </p:nvCxnSpPr>
                <p:spPr>
                  <a:xfrm>
                    <a:off x="5867400" y="32004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6629400" y="3124200"/>
                    <a:ext cx="685800" cy="228600"/>
                    <a:chOff x="6629400" y="2438400"/>
                    <a:chExt cx="685800" cy="228600"/>
                  </a:xfrm>
                </p:grpSpPr>
                <p:grpSp>
                  <p:nvGrpSpPr>
                    <p:cNvPr id="388" name="Group 387"/>
                    <p:cNvGrpSpPr/>
                    <p:nvPr/>
                  </p:nvGrpSpPr>
                  <p:grpSpPr>
                    <a:xfrm>
                      <a:off x="7010400" y="2438400"/>
                      <a:ext cx="304800" cy="228600"/>
                      <a:chOff x="4800600" y="3352800"/>
                      <a:chExt cx="304800" cy="228600"/>
                    </a:xfrm>
                  </p:grpSpPr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48006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91" name="Straight Connector 390"/>
                      <p:cNvCxnSpPr/>
                      <p:nvPr/>
                    </p:nvCxnSpPr>
                    <p:spPr>
                      <a:xfrm flipH="1">
                        <a:off x="48006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9" name="Straight Arrow Connector 388"/>
                    <p:cNvCxnSpPr/>
                    <p:nvPr/>
                  </p:nvCxnSpPr>
                  <p:spPr>
                    <a:xfrm>
                      <a:off x="66294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5867400" y="4038600"/>
                  <a:ext cx="685800" cy="228600"/>
                  <a:chOff x="6781800" y="2438400"/>
                  <a:chExt cx="685800" cy="228600"/>
                </a:xfrm>
              </p:grpSpPr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383" name="Rectangle 382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4" name="Straight Connector 383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2" name="Straight Arrow Connector 381"/>
                  <p:cNvCxnSpPr/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3" name="Rectangle 212"/>
                <p:cNvSpPr/>
                <p:nvPr/>
              </p:nvSpPr>
              <p:spPr>
                <a:xfrm>
                  <a:off x="6248400" y="34290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4" name="Straight Arrow Connector 213"/>
                <p:cNvCxnSpPr/>
                <p:nvPr/>
              </p:nvCxnSpPr>
              <p:spPr>
                <a:xfrm>
                  <a:off x="5867400" y="3505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14"/>
                <p:cNvGrpSpPr/>
                <p:nvPr/>
              </p:nvGrpSpPr>
              <p:grpSpPr>
                <a:xfrm>
                  <a:off x="6629400" y="3429000"/>
                  <a:ext cx="685800" cy="228600"/>
                  <a:chOff x="6781800" y="2438400"/>
                  <a:chExt cx="685800" cy="228600"/>
                </a:xfrm>
              </p:grpSpPr>
              <p:grpSp>
                <p:nvGrpSpPr>
                  <p:cNvPr id="377" name="Group 376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379" name="Rectangle 378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0" name="Straight Connector 379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78" name="Straight Arrow Connector 377"/>
                  <p:cNvCxnSpPr>
                    <a:endCxn id="379" idx="1"/>
                  </p:cNvCxnSpPr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5867400" y="46482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370" name="Rectangle 369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1" name="Straight Arrow Connector 370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2" name="Group 371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373" name="Group 372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76" name="Straight Connector 375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74" name="Straight Arrow Connector 373"/>
                    <p:cNvCxnSpPr>
                      <a:endCxn id="375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5867400" y="43434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363" name="Rectangle 362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4" name="Straight Arrow Connector 363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65" name="Group 364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366" name="Group 365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69" name="Straight Connector 36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7" name="Straight Arrow Connector 366"/>
                    <p:cNvCxnSpPr>
                      <a:endCxn id="36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8" name="Group 217"/>
                <p:cNvGrpSpPr/>
                <p:nvPr/>
              </p:nvGrpSpPr>
              <p:grpSpPr>
                <a:xfrm>
                  <a:off x="5867400" y="49530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356" name="Rectangle 355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7" name="Straight Arrow Connector 356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8" name="Group 357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359" name="Group 358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62" name="Straight Connector 36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0" name="Straight Arrow Connector 359"/>
                    <p:cNvCxnSpPr>
                      <a:endCxn id="361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9" name="Group 218"/>
                <p:cNvGrpSpPr/>
                <p:nvPr/>
              </p:nvGrpSpPr>
              <p:grpSpPr>
                <a:xfrm>
                  <a:off x="7622450" y="990600"/>
                  <a:ext cx="835750" cy="1263316"/>
                  <a:chOff x="5562599" y="1981200"/>
                  <a:chExt cx="835750" cy="1263316"/>
                </a:xfrm>
              </p:grpSpPr>
              <p:grpSp>
                <p:nvGrpSpPr>
                  <p:cNvPr id="313" name="Group 312"/>
                  <p:cNvGrpSpPr/>
                  <p:nvPr/>
                </p:nvGrpSpPr>
                <p:grpSpPr>
                  <a:xfrm>
                    <a:off x="5562599" y="1981200"/>
                    <a:ext cx="835750" cy="1263316"/>
                    <a:chOff x="5562600" y="1981200"/>
                    <a:chExt cx="1905000" cy="2286000"/>
                  </a:xfrm>
                </p:grpSpPr>
                <p:sp>
                  <p:nvSpPr>
                    <p:cNvPr id="315" name="Rectangle 314"/>
                    <p:cNvSpPr/>
                    <p:nvPr/>
                  </p:nvSpPr>
                  <p:spPr>
                    <a:xfrm>
                      <a:off x="6400800" y="24384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Rectangle 315"/>
                    <p:cNvSpPr/>
                    <p:nvPr/>
                  </p:nvSpPr>
                  <p:spPr>
                    <a:xfrm>
                      <a:off x="6400800" y="34290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7" name="Rectangle 316"/>
                    <p:cNvSpPr/>
                    <p:nvPr/>
                  </p:nvSpPr>
                  <p:spPr>
                    <a:xfrm>
                      <a:off x="6400800" y="37338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18" name="Group 317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55" name="Straight Connector 354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9" name="Group 318"/>
                    <p:cNvGrpSpPr/>
                    <p:nvPr/>
                  </p:nvGrpSpPr>
                  <p:grpSpPr>
                    <a:xfrm>
                      <a:off x="6400800" y="2819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53" name="Straight Connector 352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20" name="Straight Arrow Connector 319"/>
                    <p:cNvCxnSpPr>
                      <a:endCxn id="315" idx="1"/>
                    </p:cNvCxnSpPr>
                    <p:nvPr/>
                  </p:nvCxnSpPr>
                  <p:spPr>
                    <a:xfrm>
                      <a:off x="5869850" y="25527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1" name="Straight Arrow Connector 320"/>
                    <p:cNvCxnSpPr>
                      <a:stCxn id="315" idx="3"/>
                      <a:endCxn id="354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2" name="Straight Arrow Connector 321"/>
                    <p:cNvCxnSpPr/>
                    <p:nvPr/>
                  </p:nvCxnSpPr>
                  <p:spPr>
                    <a:xfrm>
                      <a:off x="5867400" y="28956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" name="Straight Arrow Connector 322"/>
                    <p:cNvCxnSpPr/>
                    <p:nvPr/>
                  </p:nvCxnSpPr>
                  <p:spPr>
                    <a:xfrm>
                      <a:off x="5869850" y="3886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24" name="Group 323"/>
                    <p:cNvGrpSpPr/>
                    <p:nvPr/>
                  </p:nvGrpSpPr>
                  <p:grpSpPr>
                    <a:xfrm>
                      <a:off x="6781800" y="37338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348" name="Group 347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50" name="Rectangle 34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51" name="Straight Connector 35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49" name="Straight Arrow Connector 348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5" name="Group 324"/>
                    <p:cNvGrpSpPr/>
                    <p:nvPr/>
                  </p:nvGrpSpPr>
                  <p:grpSpPr>
                    <a:xfrm>
                      <a:off x="5562600" y="2438400"/>
                      <a:ext cx="457200" cy="1828800"/>
                      <a:chOff x="3581400" y="3352800"/>
                      <a:chExt cx="457200" cy="1828800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3581400" y="3352800"/>
                        <a:ext cx="422745" cy="18288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44" name="Straight Connector 343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5" name="Straight Connector 344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6" name="Straight Connector 345"/>
                      <p:cNvCxnSpPr/>
                      <p:nvPr/>
                    </p:nvCxnSpPr>
                    <p:spPr>
                      <a:xfrm>
                        <a:off x="3581400" y="45720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7" name="Straight Connector 346"/>
                      <p:cNvCxnSpPr/>
                      <p:nvPr/>
                    </p:nvCxnSpPr>
                    <p:spPr>
                      <a:xfrm>
                        <a:off x="3581400" y="48768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26" name="TextBox 325"/>
                    <p:cNvSpPr txBox="1"/>
                    <p:nvPr/>
                  </p:nvSpPr>
                  <p:spPr>
                    <a:xfrm>
                      <a:off x="5637963" y="1981200"/>
                      <a:ext cx="421074" cy="668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327" name="Group 326"/>
                    <p:cNvGrpSpPr/>
                    <p:nvPr/>
                  </p:nvGrpSpPr>
                  <p:grpSpPr>
                    <a:xfrm>
                      <a:off x="5869850" y="31242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339" name="Group 338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41" name="Rectangle 340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42" name="Straight Connector 341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40" name="Straight Arrow Connector 339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8" name="Group 327"/>
                    <p:cNvGrpSpPr/>
                    <p:nvPr/>
                  </p:nvGrpSpPr>
                  <p:grpSpPr>
                    <a:xfrm>
                      <a:off x="5869850" y="40386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335" name="Group 334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37" name="Rectangle 33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8" name="Straight Connector 33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36" name="Straight Arrow Connector 335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9" name="Group 328"/>
                    <p:cNvGrpSpPr/>
                    <p:nvPr/>
                  </p:nvGrpSpPr>
                  <p:grpSpPr>
                    <a:xfrm>
                      <a:off x="6781800" y="34290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331" name="Group 330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34" name="Straight Connector 333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32" name="Straight Arrow Connector 331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30" name="Straight Arrow Connector 329"/>
                    <p:cNvCxnSpPr/>
                    <p:nvPr/>
                  </p:nvCxnSpPr>
                  <p:spPr>
                    <a:xfrm>
                      <a:off x="5867400" y="3505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4" name="Straight Connector 313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0" name="Rounded Rectangle 219"/>
                <p:cNvSpPr/>
                <p:nvPr/>
              </p:nvSpPr>
              <p:spPr>
                <a:xfrm>
                  <a:off x="7467600" y="925286"/>
                  <a:ext cx="1143000" cy="15240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1" name="Elbow Connector 220"/>
                <p:cNvCxnSpPr/>
                <p:nvPr/>
              </p:nvCxnSpPr>
              <p:spPr>
                <a:xfrm flipV="1">
                  <a:off x="5869850" y="1213366"/>
                  <a:ext cx="1597750" cy="137743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2" name="Group 221"/>
                <p:cNvGrpSpPr/>
                <p:nvPr/>
              </p:nvGrpSpPr>
              <p:grpSpPr>
                <a:xfrm>
                  <a:off x="7774850" y="3124200"/>
                  <a:ext cx="835750" cy="942474"/>
                  <a:chOff x="5562599" y="1981200"/>
                  <a:chExt cx="835750" cy="942474"/>
                </a:xfrm>
              </p:grpSpPr>
              <p:grpSp>
                <p:nvGrpSpPr>
                  <p:cNvPr id="284" name="Group 283"/>
                  <p:cNvGrpSpPr/>
                  <p:nvPr/>
                </p:nvGrpSpPr>
                <p:grpSpPr>
                  <a:xfrm>
                    <a:off x="5562599" y="1981200"/>
                    <a:ext cx="835750" cy="942474"/>
                    <a:chOff x="5562600" y="1981200"/>
                    <a:chExt cx="1905000" cy="1705429"/>
                  </a:xfrm>
                </p:grpSpPr>
                <p:sp>
                  <p:nvSpPr>
                    <p:cNvPr id="286" name="Rectangle 285"/>
                    <p:cNvSpPr/>
                    <p:nvPr/>
                  </p:nvSpPr>
                  <p:spPr>
                    <a:xfrm>
                      <a:off x="6400800" y="24384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Rectangle 286"/>
                    <p:cNvSpPr/>
                    <p:nvPr/>
                  </p:nvSpPr>
                  <p:spPr>
                    <a:xfrm>
                      <a:off x="6400800" y="34290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88" name="Group 287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11" name="Rectangle 31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12" name="Straight Connector 31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6400800" y="2819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309" name="Rectangle 308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10" name="Straight Connector 309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90" name="Straight Arrow Connector 289"/>
                    <p:cNvCxnSpPr>
                      <a:endCxn id="286" idx="1"/>
                    </p:cNvCxnSpPr>
                    <p:nvPr/>
                  </p:nvCxnSpPr>
                  <p:spPr>
                    <a:xfrm>
                      <a:off x="5869850" y="25527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Arrow Connector 290"/>
                    <p:cNvCxnSpPr>
                      <a:stCxn id="286" idx="3"/>
                      <a:endCxn id="311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Arrow Connector 291"/>
                    <p:cNvCxnSpPr/>
                    <p:nvPr/>
                  </p:nvCxnSpPr>
                  <p:spPr>
                    <a:xfrm>
                      <a:off x="5867400" y="28956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3" name="Group 292"/>
                    <p:cNvGrpSpPr/>
                    <p:nvPr/>
                  </p:nvGrpSpPr>
                  <p:grpSpPr>
                    <a:xfrm>
                      <a:off x="5562600" y="2438400"/>
                      <a:ext cx="457200" cy="1248229"/>
                      <a:chOff x="3581400" y="3352800"/>
                      <a:chExt cx="457200" cy="1248229"/>
                    </a:xfrm>
                  </p:grpSpPr>
                  <p:sp>
                    <p:nvSpPr>
                      <p:cNvPr id="306" name="Rectangle 305"/>
                      <p:cNvSpPr/>
                      <p:nvPr/>
                    </p:nvSpPr>
                    <p:spPr>
                      <a:xfrm>
                        <a:off x="3581400" y="3352800"/>
                        <a:ext cx="422745" cy="1248229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07" name="Straight Connector 306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8" name="Straight Connector 307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4" name="TextBox 293"/>
                    <p:cNvSpPr txBox="1"/>
                    <p:nvPr/>
                  </p:nvSpPr>
                  <p:spPr>
                    <a:xfrm>
                      <a:off x="5637963" y="1981200"/>
                      <a:ext cx="421074" cy="668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295" name="Group 294"/>
                    <p:cNvGrpSpPr/>
                    <p:nvPr/>
                  </p:nvGrpSpPr>
                  <p:grpSpPr>
                    <a:xfrm>
                      <a:off x="5869850" y="31242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302" name="Group 301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04" name="Rectangle 303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5" name="Straight Connector 304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03" name="Straight Arrow Connector 302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96" name="Group 295"/>
                    <p:cNvGrpSpPr/>
                    <p:nvPr/>
                  </p:nvGrpSpPr>
                  <p:grpSpPr>
                    <a:xfrm>
                      <a:off x="6781800" y="34290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298" name="Group 297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300" name="Rectangle 29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1" name="Straight Connector 30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99" name="Straight Arrow Connector 298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97" name="Straight Arrow Connector 296"/>
                    <p:cNvCxnSpPr/>
                    <p:nvPr/>
                  </p:nvCxnSpPr>
                  <p:spPr>
                    <a:xfrm>
                      <a:off x="5867400" y="3505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3" name="Rounded Rectangle 222"/>
                <p:cNvSpPr/>
                <p:nvPr/>
              </p:nvSpPr>
              <p:spPr>
                <a:xfrm>
                  <a:off x="7620000" y="3276601"/>
                  <a:ext cx="1066800" cy="8763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Arrow Connector 223"/>
                <p:cNvCxnSpPr/>
                <p:nvPr/>
              </p:nvCxnSpPr>
              <p:spPr>
                <a:xfrm>
                  <a:off x="5867400" y="3810000"/>
                  <a:ext cx="1752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5" name="Group 224"/>
                <p:cNvGrpSpPr/>
                <p:nvPr/>
              </p:nvGrpSpPr>
              <p:grpSpPr>
                <a:xfrm>
                  <a:off x="7774850" y="4900863"/>
                  <a:ext cx="835750" cy="1347537"/>
                  <a:chOff x="5562600" y="2233863"/>
                  <a:chExt cx="835750" cy="1347537"/>
                </a:xfrm>
              </p:grpSpPr>
              <p:grpSp>
                <p:nvGrpSpPr>
                  <p:cNvPr id="227" name="Group 226"/>
                  <p:cNvGrpSpPr/>
                  <p:nvPr/>
                </p:nvGrpSpPr>
                <p:grpSpPr>
                  <a:xfrm>
                    <a:off x="5562600" y="2233863"/>
                    <a:ext cx="835750" cy="1347537"/>
                    <a:chOff x="5562600" y="2438400"/>
                    <a:chExt cx="1905000" cy="2438400"/>
                  </a:xfrm>
                </p:grpSpPr>
                <p:cxnSp>
                  <p:nvCxnSpPr>
                    <p:cNvPr id="229" name="Straight Connector 228"/>
                    <p:cNvCxnSpPr/>
                    <p:nvPr/>
                  </p:nvCxnSpPr>
                  <p:spPr>
                    <a:xfrm>
                      <a:off x="5562600" y="45720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0" name="Group 229"/>
                    <p:cNvGrpSpPr/>
                    <p:nvPr/>
                  </p:nvGrpSpPr>
                  <p:grpSpPr>
                    <a:xfrm>
                      <a:off x="5562600" y="2438400"/>
                      <a:ext cx="1905000" cy="2438400"/>
                      <a:chOff x="5562600" y="2438400"/>
                      <a:chExt cx="1905000" cy="2438400"/>
                    </a:xfrm>
                  </p:grpSpPr>
                  <p:sp>
                    <p:nvSpPr>
                      <p:cNvPr id="231" name="Rectangle 230"/>
                      <p:cNvSpPr/>
                      <p:nvPr/>
                    </p:nvSpPr>
                    <p:spPr>
                      <a:xfrm>
                        <a:off x="6400800" y="24384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6400800" y="34290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6400800" y="43434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6400800" y="37338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235" name="Group 234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282" name="Rectangle 281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83" name="Straight Connector 282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6" name="Group 235"/>
                      <p:cNvGrpSpPr/>
                      <p:nvPr/>
                    </p:nvGrpSpPr>
                    <p:grpSpPr>
                      <a:xfrm>
                        <a:off x="6400800" y="2819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280" name="Rectangle 27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81" name="Straight Connector 28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37" name="Straight Arrow Connector 236"/>
                      <p:cNvCxnSpPr>
                        <a:endCxn id="231" idx="1"/>
                      </p:cNvCxnSpPr>
                      <p:nvPr/>
                    </p:nvCxnSpPr>
                    <p:spPr>
                      <a:xfrm>
                        <a:off x="5869850" y="25527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8" name="Straight Arrow Connector 237"/>
                      <p:cNvCxnSpPr>
                        <a:stCxn id="231" idx="3"/>
                        <a:endCxn id="282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9" name="Straight Arrow Connector 238"/>
                      <p:cNvCxnSpPr/>
                      <p:nvPr/>
                    </p:nvCxnSpPr>
                    <p:spPr>
                      <a:xfrm>
                        <a:off x="5867400" y="28956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0" name="Straight Arrow Connector 239"/>
                      <p:cNvCxnSpPr/>
                      <p:nvPr/>
                    </p:nvCxnSpPr>
                    <p:spPr>
                      <a:xfrm>
                        <a:off x="5869850" y="38862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1" name="Straight Arrow Connector 240"/>
                      <p:cNvCxnSpPr/>
                      <p:nvPr/>
                    </p:nvCxnSpPr>
                    <p:spPr>
                      <a:xfrm>
                        <a:off x="5869850" y="44196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42" name="Group 241"/>
                      <p:cNvGrpSpPr/>
                      <p:nvPr/>
                    </p:nvGrpSpPr>
                    <p:grpSpPr>
                      <a:xfrm>
                        <a:off x="6781800" y="37338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276" name="Group 275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78" name="Rectangle 277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79" name="Straight Connector 278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77" name="Straight Arrow Connector 276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3" name="Group 242"/>
                      <p:cNvGrpSpPr/>
                      <p:nvPr/>
                    </p:nvGrpSpPr>
                    <p:grpSpPr>
                      <a:xfrm>
                        <a:off x="5562600" y="2438400"/>
                        <a:ext cx="457200" cy="2438400"/>
                        <a:chOff x="3581400" y="3352800"/>
                        <a:chExt cx="457200" cy="2438400"/>
                      </a:xfrm>
                    </p:grpSpPr>
                    <p:sp>
                      <p:nvSpPr>
                        <p:cNvPr id="270" name="Rectangle 269"/>
                        <p:cNvSpPr/>
                        <p:nvPr/>
                      </p:nvSpPr>
                      <p:spPr>
                        <a:xfrm>
                          <a:off x="3581400" y="3352800"/>
                          <a:ext cx="457200" cy="2438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71" name="Straight Connector 270"/>
                        <p:cNvCxnSpPr/>
                        <p:nvPr/>
                      </p:nvCxnSpPr>
                      <p:spPr>
                        <a:xfrm>
                          <a:off x="3581400" y="36576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2" name="Straight Connector 271"/>
                        <p:cNvCxnSpPr/>
                        <p:nvPr/>
                      </p:nvCxnSpPr>
                      <p:spPr>
                        <a:xfrm>
                          <a:off x="3581400" y="39624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3" name="Straight Connector 272"/>
                        <p:cNvCxnSpPr/>
                        <p:nvPr/>
                      </p:nvCxnSpPr>
                      <p:spPr>
                        <a:xfrm>
                          <a:off x="3581400" y="51816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4" name="Straight Connector 273"/>
                        <p:cNvCxnSpPr/>
                        <p:nvPr/>
                      </p:nvCxnSpPr>
                      <p:spPr>
                        <a:xfrm>
                          <a:off x="3581400" y="45720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5" name="Straight Connector 274"/>
                        <p:cNvCxnSpPr/>
                        <p:nvPr/>
                      </p:nvCxnSpPr>
                      <p:spPr>
                        <a:xfrm>
                          <a:off x="3581400" y="48768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4" name="Group 243"/>
                      <p:cNvGrpSpPr/>
                      <p:nvPr/>
                    </p:nvGrpSpPr>
                    <p:grpSpPr>
                      <a:xfrm>
                        <a:off x="5869850" y="31242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266" name="Group 265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68" name="Rectangle 267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9" name="Straight Connector 268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7" name="Straight Arrow Connector 266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5" name="Group 244"/>
                      <p:cNvGrpSpPr/>
                      <p:nvPr/>
                    </p:nvGrpSpPr>
                    <p:grpSpPr>
                      <a:xfrm>
                        <a:off x="5869850" y="40386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262" name="Group 261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64" name="Rectangle 263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5" name="Straight Connector 264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3" name="Straight Arrow Connector 262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6" name="Group 245"/>
                      <p:cNvGrpSpPr/>
                      <p:nvPr/>
                    </p:nvGrpSpPr>
                    <p:grpSpPr>
                      <a:xfrm>
                        <a:off x="5867400" y="46482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258" name="Group 257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60" name="Rectangle 259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1" name="Straight Connector 260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59" name="Straight Arrow Connector 258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7" name="Group 246"/>
                      <p:cNvGrpSpPr/>
                      <p:nvPr/>
                    </p:nvGrpSpPr>
                    <p:grpSpPr>
                      <a:xfrm>
                        <a:off x="6781800" y="43434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254" name="Group 253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56" name="Rectangle 255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57" name="Straight Connector 256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55" name="Straight Arrow Connector 254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48" name="Group 247"/>
                      <p:cNvGrpSpPr/>
                      <p:nvPr/>
                    </p:nvGrpSpPr>
                    <p:grpSpPr>
                      <a:xfrm>
                        <a:off x="6781800" y="34290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250" name="Group 249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252" name="Rectangle 251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53" name="Straight Connector 252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51" name="Straight Arrow Connector 250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49" name="Straight Arrow Connector 248"/>
                      <p:cNvCxnSpPr/>
                      <p:nvPr/>
                    </p:nvCxnSpPr>
                    <p:spPr>
                      <a:xfrm>
                        <a:off x="5867400" y="35052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6" name="Rounded Rectangle 225"/>
                <p:cNvSpPr/>
                <p:nvPr/>
              </p:nvSpPr>
              <p:spPr>
                <a:xfrm>
                  <a:off x="7620000" y="4800600"/>
                  <a:ext cx="1143000" cy="15240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2" name="Straight Connector 401"/>
              <p:cNvCxnSpPr/>
              <p:nvPr/>
            </p:nvCxnSpPr>
            <p:spPr>
              <a:xfrm>
                <a:off x="5791200" y="2362200"/>
                <a:ext cx="38996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TextBox 404"/>
                <p:cNvSpPr txBox="1"/>
                <p:nvPr/>
              </p:nvSpPr>
              <p:spPr>
                <a:xfrm>
                  <a:off x="5791200" y="1122627"/>
                  <a:ext cx="304388" cy="3251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TextBox 4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1122627"/>
                  <a:ext cx="304388" cy="32517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417" r="-61364" b="-5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TextBox 405"/>
                <p:cNvSpPr txBox="1"/>
                <p:nvPr/>
              </p:nvSpPr>
              <p:spPr>
                <a:xfrm>
                  <a:off x="5029200" y="1371599"/>
                  <a:ext cx="921712" cy="3036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70C0"/>
                      </a:solidFill>
                    </a:rPr>
                    <a:t>       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0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 1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 2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  .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  .</a:t>
                  </a:r>
                </a:p>
                <a:p>
                  <a:r>
                    <a:rPr lang="en-US" sz="2000" dirty="0">
                      <a:solidFill>
                        <a:srgbClr val="0070C0"/>
                      </a:solidFill>
                    </a:rPr>
                    <a:t>   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    </a:t>
                  </a:r>
                  <a:r>
                    <a:rPr lang="en-US" sz="2000" dirty="0">
                      <a:solidFill>
                        <a:srgbClr val="0070C0"/>
                      </a:solidFill>
                    </a:rPr>
                    <a:t>.</a:t>
                  </a:r>
                </a:p>
                <a:p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6" name="TextBox 4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1371599"/>
                  <a:ext cx="921712" cy="30364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752" t="-1139" r="-10853" b="-20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TextBox 406"/>
              <p:cNvSpPr txBox="1"/>
              <p:nvPr/>
            </p:nvSpPr>
            <p:spPr>
              <a:xfrm>
                <a:off x="162835" y="1636455"/>
                <a:ext cx="903965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       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         1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         2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         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         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  </a:t>
                </a:r>
                <a:r>
                  <a:rPr lang="en-US" sz="3200" dirty="0">
                    <a:solidFill>
                      <a:srgbClr val="0070C0"/>
                    </a:solidFill>
                  </a:rPr>
                  <a:t>   </a:t>
                </a:r>
                <a:r>
                  <a:rPr lang="en-US" sz="1400" dirty="0">
                    <a:solidFill>
                      <a:srgbClr val="0070C0"/>
                    </a:solidFill>
                  </a:rPr>
                  <a:t>   </a:t>
                </a:r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7" name="TextBox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" y="1636455"/>
                <a:ext cx="903965" cy="2554545"/>
              </a:xfrm>
              <a:prstGeom prst="rect">
                <a:avLst/>
              </a:prstGeom>
              <a:blipFill rotWithShape="1">
                <a:blip r:embed="rId6"/>
                <a:stretch>
                  <a:fillRect l="-7432" t="-1190" r="-1351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5423314" y="4835514"/>
                <a:ext cx="3568286" cy="1260485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there any relation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?</a:t>
                </a: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14" y="4835514"/>
                <a:ext cx="3568286" cy="1260485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7200" y="4648200"/>
            <a:ext cx="223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Space required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18580" y="5791200"/>
                <a:ext cx="2158220" cy="406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b="1">
                            <a:latin typeface="Cambria Math"/>
                          </a:rPr>
                          <m:t> </m:t>
                        </m:r>
                        <m:r>
                          <a:rPr lang="en-US" b="1">
                            <a:latin typeface="Cambria Math"/>
                          </a:rPr>
                          <m:t>𝐚𝐧𝐝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580" y="5791200"/>
                <a:ext cx="2158220" cy="406586"/>
              </a:xfrm>
              <a:prstGeom prst="rect">
                <a:avLst/>
              </a:prstGeom>
              <a:blipFill rotWithShape="1">
                <a:blip r:embed="rId8"/>
                <a:stretch>
                  <a:fillRect t="-107463" r="-3955" b="-15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" name="Rectangle 392"/>
          <p:cNvSpPr/>
          <p:nvPr/>
        </p:nvSpPr>
        <p:spPr>
          <a:xfrm>
            <a:off x="1143000" y="4191000"/>
            <a:ext cx="2743200" cy="4781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4" grpId="0" animBg="1"/>
      <p:bldP spid="407" grpId="0"/>
      <p:bldP spid="2" grpId="0" animBg="1"/>
      <p:bldP spid="3" grpId="0"/>
      <p:bldP spid="4" grpId="0"/>
      <p:bldP spid="3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Optimal </a:t>
            </a:r>
            <a:r>
              <a:rPr lang="en-US" sz="3200" b="1" dirty="0"/>
              <a:t>space hashing with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worst case O(1) </a:t>
            </a:r>
            <a:r>
              <a:rPr lang="en-US" sz="3200" b="1" dirty="0"/>
              <a:t>search time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b="1">
                            <a:latin typeface="Cambria Math"/>
                          </a:rPr>
                          <m:t> </m:t>
                        </m:r>
                        <m:r>
                          <a:rPr lang="en-US" sz="2000" b="1">
                            <a:latin typeface="Cambria Math"/>
                          </a:rPr>
                          <m:t>𝐚𝐧𝐝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&gt;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b="1">
                            <a:latin typeface="Cambria Math"/>
                          </a:rPr>
                          <m:t> </m:t>
                        </m:r>
                        <m:r>
                          <a:rPr lang="en-US" sz="2000" b="1">
                            <a:latin typeface="Cambria Math"/>
                          </a:rPr>
                          <m:t>𝐚𝐧𝐝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&gt;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         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2000" dirty="0"/>
                  <a:t>Fix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𝑐𝑠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/>
                  <a:t>Pick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no. of </a:t>
                </a:r>
                <a:r>
                  <a:rPr lang="en-US" sz="20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under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Until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Build the hash table;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//primary hash table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If size of list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&gt; 1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1. </a:t>
                </a:r>
                <a:r>
                  <a:rPr lang="en-US" sz="1800" dirty="0"/>
                  <a:t>Build a perfect hash table for list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2. Make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point to this hash table;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4222" t="-2500" b="-14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493207" y="1752600"/>
            <a:ext cx="2964993" cy="4434125"/>
            <a:chOff x="5029200" y="76200"/>
            <a:chExt cx="3467100" cy="5028340"/>
          </a:xfrm>
        </p:grpSpPr>
        <p:grpSp>
          <p:nvGrpSpPr>
            <p:cNvPr id="6" name="Group 5"/>
            <p:cNvGrpSpPr/>
            <p:nvPr/>
          </p:nvGrpSpPr>
          <p:grpSpPr>
            <a:xfrm>
              <a:off x="5766547" y="76200"/>
              <a:ext cx="2729753" cy="5028340"/>
              <a:chOff x="5766547" y="76200"/>
              <a:chExt cx="2729753" cy="50283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766547" y="76200"/>
                <a:ext cx="2729753" cy="5028340"/>
                <a:chOff x="5562600" y="925286"/>
                <a:chExt cx="3200400" cy="5399314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5562600" y="4572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562600" y="4876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5626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6248400" y="2819400"/>
                  <a:ext cx="304800" cy="228600"/>
                  <a:chOff x="4953000" y="3352800"/>
                  <a:chExt cx="304800" cy="228600"/>
                </a:xfrm>
              </p:grpSpPr>
              <p:sp>
                <p:nvSpPr>
                  <p:cNvPr id="205" name="Rectangle 204"/>
                  <p:cNvSpPr/>
                  <p:nvPr/>
                </p:nvSpPr>
                <p:spPr>
                  <a:xfrm>
                    <a:off x="4953000" y="3352800"/>
                    <a:ext cx="304800" cy="2286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6" name="Straight Connector 205"/>
                  <p:cNvCxnSpPr/>
                  <p:nvPr/>
                </p:nvCxnSpPr>
                <p:spPr>
                  <a:xfrm flipH="1">
                    <a:off x="4953000" y="3352800"/>
                    <a:ext cx="304800" cy="228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867400" y="28956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5867400" y="5334000"/>
                  <a:ext cx="1752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/>
                <p:cNvGrpSpPr/>
                <p:nvPr/>
              </p:nvGrpSpPr>
              <p:grpSpPr>
                <a:xfrm>
                  <a:off x="5562600" y="2438400"/>
                  <a:ext cx="457200" cy="3046988"/>
                  <a:chOff x="3581400" y="3352800"/>
                  <a:chExt cx="457200" cy="3046988"/>
                </a:xfrm>
              </p:grpSpPr>
              <p:sp>
                <p:nvSpPr>
                  <p:cNvPr id="199" name="Rectangle 198"/>
                  <p:cNvSpPr/>
                  <p:nvPr/>
                </p:nvSpPr>
                <p:spPr>
                  <a:xfrm>
                    <a:off x="3581400" y="3352800"/>
                    <a:ext cx="457200" cy="30469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3581400" y="3657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>
                    <a:off x="3581400" y="39624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>
                    <a:off x="3581400" y="60960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3581400" y="51816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3581400" y="4876800"/>
                    <a:ext cx="4572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5867400" y="3124200"/>
                  <a:ext cx="1447800" cy="228600"/>
                  <a:chOff x="5867400" y="3124200"/>
                  <a:chExt cx="1447800" cy="228600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62484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3" name="Straight Arrow Connector 192"/>
                  <p:cNvCxnSpPr/>
                  <p:nvPr/>
                </p:nvCxnSpPr>
                <p:spPr>
                  <a:xfrm>
                    <a:off x="5867400" y="32004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4" name="Group 193"/>
                  <p:cNvGrpSpPr/>
                  <p:nvPr/>
                </p:nvGrpSpPr>
                <p:grpSpPr>
                  <a:xfrm>
                    <a:off x="6629400" y="3124200"/>
                    <a:ext cx="685800" cy="228600"/>
                    <a:chOff x="6629400" y="2438400"/>
                    <a:chExt cx="685800" cy="228600"/>
                  </a:xfrm>
                </p:grpSpPr>
                <p:grpSp>
                  <p:nvGrpSpPr>
                    <p:cNvPr id="195" name="Group 194"/>
                    <p:cNvGrpSpPr/>
                    <p:nvPr/>
                  </p:nvGrpSpPr>
                  <p:grpSpPr>
                    <a:xfrm>
                      <a:off x="7010400" y="2438400"/>
                      <a:ext cx="304800" cy="228600"/>
                      <a:chOff x="4800600" y="3352800"/>
                      <a:chExt cx="304800" cy="228600"/>
                    </a:xfrm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48006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98" name="Straight Connector 197"/>
                      <p:cNvCxnSpPr/>
                      <p:nvPr/>
                    </p:nvCxnSpPr>
                    <p:spPr>
                      <a:xfrm flipH="1">
                        <a:off x="48006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96" name="Straight Arrow Connector 195"/>
                    <p:cNvCxnSpPr/>
                    <p:nvPr/>
                  </p:nvCxnSpPr>
                  <p:spPr>
                    <a:xfrm>
                      <a:off x="66294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5867400" y="4038600"/>
                  <a:ext cx="685800" cy="228600"/>
                  <a:chOff x="6781800" y="2438400"/>
                  <a:chExt cx="685800" cy="228600"/>
                </a:xfrm>
              </p:grpSpPr>
              <p:grpSp>
                <p:nvGrpSpPr>
                  <p:cNvPr id="188" name="Group 187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9" name="Straight Arrow Connector 188"/>
                  <p:cNvCxnSpPr/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6248400" y="3429000"/>
                  <a:ext cx="381000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5867400" y="3505200"/>
                  <a:ext cx="381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/>
                <p:cNvGrpSpPr/>
                <p:nvPr/>
              </p:nvGrpSpPr>
              <p:grpSpPr>
                <a:xfrm>
                  <a:off x="6629400" y="3429000"/>
                  <a:ext cx="685800" cy="228600"/>
                  <a:chOff x="6781800" y="2438400"/>
                  <a:chExt cx="685800" cy="228600"/>
                </a:xfrm>
              </p:grpSpPr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7162800" y="2438400"/>
                    <a:ext cx="304800" cy="228600"/>
                    <a:chOff x="4953000" y="3352800"/>
                    <a:chExt cx="304800" cy="228600"/>
                  </a:xfrm>
                </p:grpSpPr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4953000" y="3352800"/>
                      <a:ext cx="304800" cy="2286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H="1">
                      <a:off x="4953000" y="3352800"/>
                      <a:ext cx="304800" cy="228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5" name="Straight Arrow Connector 184"/>
                  <p:cNvCxnSpPr>
                    <a:endCxn id="186" idx="1"/>
                  </p:cNvCxnSpPr>
                  <p:nvPr/>
                </p:nvCxnSpPr>
                <p:spPr>
                  <a:xfrm>
                    <a:off x="6781800" y="2552700"/>
                    <a:ext cx="381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867400" y="46482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177" name="Rectangle 176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8" name="Straight Arrow Connector 177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9" name="Group 178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83" name="Straight Connector 182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1" name="Straight Arrow Connector 180"/>
                    <p:cNvCxnSpPr>
                      <a:endCxn id="182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867400" y="43434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1" name="Straight Arrow Connector 170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2" name="Group 171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173" name="Group 172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76" name="Straight Connector 175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4" name="Straight Arrow Connector 173"/>
                    <p:cNvCxnSpPr>
                      <a:endCxn id="175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867400" y="4953000"/>
                  <a:ext cx="1447800" cy="228600"/>
                  <a:chOff x="6019800" y="3124200"/>
                  <a:chExt cx="1447800" cy="228600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>
                    <a:off x="6400800" y="3124200"/>
                    <a:ext cx="381000" cy="2286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4" name="Straight Arrow Connector 163"/>
                  <p:cNvCxnSpPr/>
                  <p:nvPr/>
                </p:nvCxnSpPr>
                <p:spPr>
                  <a:xfrm>
                    <a:off x="6019800" y="3200400"/>
                    <a:ext cx="37855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6781800" y="3124200"/>
                    <a:ext cx="685800" cy="228600"/>
                    <a:chOff x="6781800" y="2438400"/>
                    <a:chExt cx="685800" cy="228600"/>
                  </a:xfrm>
                </p:grpSpPr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7" name="Straight Arrow Connector 166"/>
                    <p:cNvCxnSpPr>
                      <a:endCxn id="16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7622450" y="990600"/>
                  <a:ext cx="835750" cy="1263316"/>
                  <a:chOff x="5562599" y="1981200"/>
                  <a:chExt cx="835750" cy="1263316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5562599" y="1981200"/>
                    <a:ext cx="835750" cy="1263316"/>
                    <a:chOff x="5562600" y="1981200"/>
                    <a:chExt cx="1905000" cy="2286000"/>
                  </a:xfrm>
                </p:grpSpPr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6400800" y="24384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6400800" y="34290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6400800" y="37338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25" name="Group 124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6" name="Group 125"/>
                    <p:cNvGrpSpPr/>
                    <p:nvPr/>
                  </p:nvGrpSpPr>
                  <p:grpSpPr>
                    <a:xfrm>
                      <a:off x="6400800" y="2819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0" name="Straight Connector 159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7" name="Straight Arrow Connector 126"/>
                    <p:cNvCxnSpPr>
                      <a:endCxn id="122" idx="1"/>
                    </p:cNvCxnSpPr>
                    <p:nvPr/>
                  </p:nvCxnSpPr>
                  <p:spPr>
                    <a:xfrm>
                      <a:off x="5869850" y="25527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Straight Arrow Connector 127"/>
                    <p:cNvCxnSpPr>
                      <a:stCxn id="122" idx="3"/>
                      <a:endCxn id="161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Arrow Connector 128"/>
                    <p:cNvCxnSpPr/>
                    <p:nvPr/>
                  </p:nvCxnSpPr>
                  <p:spPr>
                    <a:xfrm>
                      <a:off x="5867400" y="28956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Arrow Connector 129"/>
                    <p:cNvCxnSpPr/>
                    <p:nvPr/>
                  </p:nvCxnSpPr>
                  <p:spPr>
                    <a:xfrm>
                      <a:off x="5869850" y="3886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6781800" y="37338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155" name="Group 154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57" name="Rectangle 15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58" name="Straight Connector 15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56" name="Straight Arrow Connector 155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5562600" y="2438400"/>
                      <a:ext cx="457200" cy="1828800"/>
                      <a:chOff x="3581400" y="3352800"/>
                      <a:chExt cx="457200" cy="1828800"/>
                    </a:xfrm>
                  </p:grpSpPr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3581400" y="3352800"/>
                        <a:ext cx="422745" cy="18288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51" name="Straight Connector 150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Straight Connector 151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Straight Connector 152"/>
                      <p:cNvCxnSpPr/>
                      <p:nvPr/>
                    </p:nvCxnSpPr>
                    <p:spPr>
                      <a:xfrm>
                        <a:off x="3581400" y="45720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" name="Straight Connector 153"/>
                      <p:cNvCxnSpPr/>
                      <p:nvPr/>
                    </p:nvCxnSpPr>
                    <p:spPr>
                      <a:xfrm>
                        <a:off x="3581400" y="48768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3" name="TextBox 132"/>
                    <p:cNvSpPr txBox="1"/>
                    <p:nvPr/>
                  </p:nvSpPr>
                  <p:spPr>
                    <a:xfrm>
                      <a:off x="5637963" y="1981200"/>
                      <a:ext cx="421074" cy="668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5869850" y="31242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146" name="Group 145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48" name="Rectangle 147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49" name="Straight Connector 148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7" name="Straight Arrow Connector 146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5" name="Group 134"/>
                    <p:cNvGrpSpPr/>
                    <p:nvPr/>
                  </p:nvGrpSpPr>
                  <p:grpSpPr>
                    <a:xfrm>
                      <a:off x="5869850" y="40386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142" name="Group 141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44" name="Rectangle 143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45" name="Straight Connector 144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3" name="Straight Arrow Connector 142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6781800" y="34290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138" name="Group 137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41" name="Straight Connector 140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39" name="Straight Arrow Connector 138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>
                      <a:off x="5867400" y="3505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Rounded Rectangle 26"/>
                <p:cNvSpPr/>
                <p:nvPr/>
              </p:nvSpPr>
              <p:spPr>
                <a:xfrm>
                  <a:off x="7467600" y="925286"/>
                  <a:ext cx="1143000" cy="15240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Elbow Connector 27"/>
                <p:cNvCxnSpPr/>
                <p:nvPr/>
              </p:nvCxnSpPr>
              <p:spPr>
                <a:xfrm flipV="1">
                  <a:off x="5869850" y="1213366"/>
                  <a:ext cx="1597750" cy="137743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7774850" y="3124200"/>
                  <a:ext cx="835750" cy="942474"/>
                  <a:chOff x="5562599" y="1981200"/>
                  <a:chExt cx="835750" cy="942474"/>
                </a:xfrm>
              </p:grpSpPr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5562599" y="1981200"/>
                    <a:ext cx="835750" cy="942474"/>
                    <a:chOff x="5562600" y="1981200"/>
                    <a:chExt cx="1905000" cy="1705429"/>
                  </a:xfrm>
                </p:grpSpPr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6400800" y="24384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400800" y="3429000"/>
                      <a:ext cx="381000" cy="2286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5" name="Group 94"/>
                    <p:cNvGrpSpPr/>
                    <p:nvPr/>
                  </p:nvGrpSpPr>
                  <p:grpSpPr>
                    <a:xfrm>
                      <a:off x="7162800" y="2438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9" name="Straight Connector 118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6400800" y="2819400"/>
                      <a:ext cx="304800" cy="228600"/>
                      <a:chOff x="4953000" y="3352800"/>
                      <a:chExt cx="304800" cy="228600"/>
                    </a:xfrm>
                  </p:grpSpPr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4953000" y="3352800"/>
                        <a:ext cx="304800" cy="228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7" name="Straight Connector 116"/>
                      <p:cNvCxnSpPr/>
                      <p:nvPr/>
                    </p:nvCxnSpPr>
                    <p:spPr>
                      <a:xfrm flipH="1">
                        <a:off x="4953000" y="3352800"/>
                        <a:ext cx="304800" cy="2286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7" name="Straight Arrow Connector 96"/>
                    <p:cNvCxnSpPr>
                      <a:endCxn id="93" idx="1"/>
                    </p:cNvCxnSpPr>
                    <p:nvPr/>
                  </p:nvCxnSpPr>
                  <p:spPr>
                    <a:xfrm>
                      <a:off x="5869850" y="25527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/>
                    <p:cNvCxnSpPr>
                      <a:stCxn id="93" idx="3"/>
                      <a:endCxn id="118" idx="1"/>
                    </p:cNvCxnSpPr>
                    <p:nvPr/>
                  </p:nvCxnSpPr>
                  <p:spPr>
                    <a:xfrm>
                      <a:off x="6781800" y="2552700"/>
                      <a:ext cx="381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Arrow Connector 98"/>
                    <p:cNvCxnSpPr/>
                    <p:nvPr/>
                  </p:nvCxnSpPr>
                  <p:spPr>
                    <a:xfrm>
                      <a:off x="5867400" y="28956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0" name="Group 99"/>
                    <p:cNvGrpSpPr/>
                    <p:nvPr/>
                  </p:nvGrpSpPr>
                  <p:grpSpPr>
                    <a:xfrm>
                      <a:off x="5562600" y="2438400"/>
                      <a:ext cx="457200" cy="1248229"/>
                      <a:chOff x="3581400" y="3352800"/>
                      <a:chExt cx="457200" cy="1248229"/>
                    </a:xfrm>
                  </p:grpSpPr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3581400" y="3352800"/>
                        <a:ext cx="422745" cy="1248229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4" name="Straight Connector 113"/>
                      <p:cNvCxnSpPr/>
                      <p:nvPr/>
                    </p:nvCxnSpPr>
                    <p:spPr>
                      <a:xfrm>
                        <a:off x="3581400" y="36576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" name="Straight Connector 114"/>
                      <p:cNvCxnSpPr/>
                      <p:nvPr/>
                    </p:nvCxnSpPr>
                    <p:spPr>
                      <a:xfrm>
                        <a:off x="3581400" y="3962400"/>
                        <a:ext cx="457200" cy="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5637963" y="1981200"/>
                      <a:ext cx="421074" cy="668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5869850" y="3124200"/>
                      <a:ext cx="835750" cy="228600"/>
                      <a:chOff x="5869850" y="3124200"/>
                      <a:chExt cx="835750" cy="228600"/>
                    </a:xfrm>
                  </p:grpSpPr>
                  <p:grpSp>
                    <p:nvGrpSpPr>
                      <p:cNvPr id="109" name="Group 108"/>
                      <p:cNvGrpSpPr/>
                      <p:nvPr/>
                    </p:nvGrpSpPr>
                    <p:grpSpPr>
                      <a:xfrm>
                        <a:off x="6400800" y="31242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11" name="Rectangle 110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12" name="Straight Connector 111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10" name="Straight Arrow Connector 109"/>
                      <p:cNvCxnSpPr/>
                      <p:nvPr/>
                    </p:nvCxnSpPr>
                    <p:spPr>
                      <a:xfrm>
                        <a:off x="5869850" y="32385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3" name="Group 102"/>
                    <p:cNvGrpSpPr/>
                    <p:nvPr/>
                  </p:nvGrpSpPr>
                  <p:grpSpPr>
                    <a:xfrm>
                      <a:off x="6781800" y="3429000"/>
                      <a:ext cx="685800" cy="228600"/>
                      <a:chOff x="7467600" y="3733800"/>
                      <a:chExt cx="685800" cy="228600"/>
                    </a:xfrm>
                  </p:grpSpPr>
                  <p:grpSp>
                    <p:nvGrpSpPr>
                      <p:cNvPr id="105" name="Group 104"/>
                      <p:cNvGrpSpPr/>
                      <p:nvPr/>
                    </p:nvGrpSpPr>
                    <p:grpSpPr>
                      <a:xfrm>
                        <a:off x="7848600" y="37338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107" name="Rectangle 10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8" name="Straight Connector 10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6" name="Straight Arrow Connector 105"/>
                      <p:cNvCxnSpPr/>
                      <p:nvPr/>
                    </p:nvCxnSpPr>
                    <p:spPr>
                      <a:xfrm>
                        <a:off x="7467600" y="38862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4" name="Straight Arrow Connector 103"/>
                    <p:cNvCxnSpPr/>
                    <p:nvPr/>
                  </p:nvCxnSpPr>
                  <p:spPr>
                    <a:xfrm>
                      <a:off x="5867400" y="3505200"/>
                      <a:ext cx="53095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Rounded Rectangle 29"/>
                <p:cNvSpPr/>
                <p:nvPr/>
              </p:nvSpPr>
              <p:spPr>
                <a:xfrm>
                  <a:off x="7620000" y="3276601"/>
                  <a:ext cx="1066800" cy="8763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5867400" y="3810000"/>
                  <a:ext cx="1752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/>
                <p:cNvGrpSpPr/>
                <p:nvPr/>
              </p:nvGrpSpPr>
              <p:grpSpPr>
                <a:xfrm>
                  <a:off x="7774850" y="4900863"/>
                  <a:ext cx="835750" cy="1347537"/>
                  <a:chOff x="5562600" y="2233863"/>
                  <a:chExt cx="835750" cy="1347537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562600" y="2233863"/>
                    <a:ext cx="835750" cy="1347537"/>
                    <a:chOff x="5562600" y="2438400"/>
                    <a:chExt cx="1905000" cy="2438400"/>
                  </a:xfrm>
                </p:grpSpPr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>
                      <a:off x="5562600" y="4572000"/>
                      <a:ext cx="457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5562600" y="2438400"/>
                      <a:ext cx="1905000" cy="2438400"/>
                      <a:chOff x="5562600" y="2438400"/>
                      <a:chExt cx="1905000" cy="2438400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6400800" y="24384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6400800" y="34290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6400800" y="43434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400800" y="3733800"/>
                        <a:ext cx="381000" cy="228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2" name="Group 41"/>
                      <p:cNvGrpSpPr/>
                      <p:nvPr/>
                    </p:nvGrpSpPr>
                    <p:grpSpPr>
                      <a:xfrm>
                        <a:off x="7162800" y="2438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0" name="Straight Connector 89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3" name="Group 42"/>
                      <p:cNvGrpSpPr/>
                      <p:nvPr/>
                    </p:nvGrpSpPr>
                    <p:grpSpPr>
                      <a:xfrm>
                        <a:off x="6400800" y="2819400"/>
                        <a:ext cx="304800" cy="228600"/>
                        <a:chOff x="4953000" y="3352800"/>
                        <a:chExt cx="304800" cy="228600"/>
                      </a:xfrm>
                    </p:grpSpPr>
                    <p:sp>
                      <p:nvSpPr>
                        <p:cNvPr id="87" name="Rectangle 86"/>
                        <p:cNvSpPr/>
                        <p:nvPr/>
                      </p:nvSpPr>
                      <p:spPr>
                        <a:xfrm>
                          <a:off x="4953000" y="3352800"/>
                          <a:ext cx="304800" cy="2286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88" name="Straight Connector 87"/>
                        <p:cNvCxnSpPr/>
                        <p:nvPr/>
                      </p:nvCxnSpPr>
                      <p:spPr>
                        <a:xfrm flipH="1">
                          <a:off x="4953000" y="3352800"/>
                          <a:ext cx="304800" cy="22860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4" name="Straight Arrow Connector 43"/>
                      <p:cNvCxnSpPr>
                        <a:endCxn id="38" idx="1"/>
                      </p:cNvCxnSpPr>
                      <p:nvPr/>
                    </p:nvCxnSpPr>
                    <p:spPr>
                      <a:xfrm>
                        <a:off x="5869850" y="25527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Arrow Connector 44"/>
                      <p:cNvCxnSpPr>
                        <a:stCxn id="38" idx="3"/>
                        <a:endCxn id="89" idx="1"/>
                      </p:cNvCxnSpPr>
                      <p:nvPr/>
                    </p:nvCxnSpPr>
                    <p:spPr>
                      <a:xfrm>
                        <a:off x="6781800" y="2552700"/>
                        <a:ext cx="3810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Straight Arrow Connector 45"/>
                      <p:cNvCxnSpPr/>
                      <p:nvPr/>
                    </p:nvCxnSpPr>
                    <p:spPr>
                      <a:xfrm>
                        <a:off x="5867400" y="28956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>
                        <a:off x="5869850" y="38862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>
                        <a:off x="5869850" y="44196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9" name="Group 48"/>
                      <p:cNvGrpSpPr/>
                      <p:nvPr/>
                    </p:nvGrpSpPr>
                    <p:grpSpPr>
                      <a:xfrm>
                        <a:off x="6781800" y="37338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83" name="Group 82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85" name="Rectangle 84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86" name="Straight Connector 85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84" name="Straight Arrow Connector 83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0" name="Group 49"/>
                      <p:cNvGrpSpPr/>
                      <p:nvPr/>
                    </p:nvGrpSpPr>
                    <p:grpSpPr>
                      <a:xfrm>
                        <a:off x="5562600" y="2438400"/>
                        <a:ext cx="457200" cy="2438400"/>
                        <a:chOff x="3581400" y="3352800"/>
                        <a:chExt cx="457200" cy="2438400"/>
                      </a:xfrm>
                    </p:grpSpPr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3581400" y="3352800"/>
                          <a:ext cx="457200" cy="2438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8" name="Straight Connector 77"/>
                        <p:cNvCxnSpPr/>
                        <p:nvPr/>
                      </p:nvCxnSpPr>
                      <p:spPr>
                        <a:xfrm>
                          <a:off x="3581400" y="36576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Connector 78"/>
                        <p:cNvCxnSpPr/>
                        <p:nvPr/>
                      </p:nvCxnSpPr>
                      <p:spPr>
                        <a:xfrm>
                          <a:off x="3581400" y="39624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0" name="Straight Connector 79"/>
                        <p:cNvCxnSpPr/>
                        <p:nvPr/>
                      </p:nvCxnSpPr>
                      <p:spPr>
                        <a:xfrm>
                          <a:off x="3581400" y="51816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Connector 80"/>
                        <p:cNvCxnSpPr/>
                        <p:nvPr/>
                      </p:nvCxnSpPr>
                      <p:spPr>
                        <a:xfrm>
                          <a:off x="3581400" y="45720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Connector 81"/>
                        <p:cNvCxnSpPr/>
                        <p:nvPr/>
                      </p:nvCxnSpPr>
                      <p:spPr>
                        <a:xfrm>
                          <a:off x="3581400" y="4876800"/>
                          <a:ext cx="4572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oup 50"/>
                      <p:cNvGrpSpPr/>
                      <p:nvPr/>
                    </p:nvGrpSpPr>
                    <p:grpSpPr>
                      <a:xfrm>
                        <a:off x="5869850" y="31242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73" name="Group 72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75" name="Rectangle 74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76" name="Straight Connector 75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74" name="Straight Arrow Connector 73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5869850" y="40386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69" name="Group 68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71" name="Rectangle 70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72" name="Straight Connector 71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70" name="Straight Arrow Connector 69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5867400" y="4648200"/>
                        <a:ext cx="835750" cy="228600"/>
                        <a:chOff x="5869850" y="3124200"/>
                        <a:chExt cx="835750" cy="228600"/>
                      </a:xfrm>
                    </p:grpSpPr>
                    <p:grpSp>
                      <p:nvGrpSpPr>
                        <p:cNvPr id="65" name="Group 64"/>
                        <p:cNvGrpSpPr/>
                        <p:nvPr/>
                      </p:nvGrpSpPr>
                      <p:grpSpPr>
                        <a:xfrm>
                          <a:off x="6400800" y="31242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67" name="Rectangle 66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68" name="Straight Connector 67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6" name="Straight Arrow Connector 65"/>
                        <p:cNvCxnSpPr/>
                        <p:nvPr/>
                      </p:nvCxnSpPr>
                      <p:spPr>
                        <a:xfrm>
                          <a:off x="5869850" y="3238500"/>
                          <a:ext cx="53095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4" name="Group 53"/>
                      <p:cNvGrpSpPr/>
                      <p:nvPr/>
                    </p:nvGrpSpPr>
                    <p:grpSpPr>
                      <a:xfrm>
                        <a:off x="6781800" y="43434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61" name="Group 60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63" name="Rectangle 62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64" name="Straight Connector 63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2" name="Straight Arrow Connector 61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5" name="Group 54"/>
                      <p:cNvGrpSpPr/>
                      <p:nvPr/>
                    </p:nvGrpSpPr>
                    <p:grpSpPr>
                      <a:xfrm>
                        <a:off x="6781800" y="3429000"/>
                        <a:ext cx="685800" cy="228600"/>
                        <a:chOff x="7467600" y="3733800"/>
                        <a:chExt cx="685800" cy="228600"/>
                      </a:xfrm>
                    </p:grpSpPr>
                    <p:grpSp>
                      <p:nvGrpSpPr>
                        <p:cNvPr id="57" name="Group 56"/>
                        <p:cNvGrpSpPr/>
                        <p:nvPr/>
                      </p:nvGrpSpPr>
                      <p:grpSpPr>
                        <a:xfrm>
                          <a:off x="7848600" y="3733800"/>
                          <a:ext cx="304800" cy="228600"/>
                          <a:chOff x="4953000" y="3352800"/>
                          <a:chExt cx="304800" cy="228600"/>
                        </a:xfrm>
                      </p:grpSpPr>
                      <p:sp>
                        <p:nvSpPr>
                          <p:cNvPr id="59" name="Rectangle 58"/>
                          <p:cNvSpPr/>
                          <p:nvPr/>
                        </p:nvSpPr>
                        <p:spPr>
                          <a:xfrm>
                            <a:off x="4953000" y="3352800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60" name="Straight Connector 59"/>
                          <p:cNvCxnSpPr/>
                          <p:nvPr/>
                        </p:nvCxnSpPr>
                        <p:spPr>
                          <a:xfrm flipH="1">
                            <a:off x="4953000" y="3352800"/>
                            <a:ext cx="304800" cy="22860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58" name="Straight Arrow Connector 57"/>
                        <p:cNvCxnSpPr/>
                        <p:nvPr/>
                      </p:nvCxnSpPr>
                      <p:spPr>
                        <a:xfrm>
                          <a:off x="7467600" y="3886200"/>
                          <a:ext cx="381000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>
                        <a:off x="5867400" y="3505200"/>
                        <a:ext cx="53095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5562600" y="2743200"/>
                    <a:ext cx="20058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Rounded Rectangle 32"/>
                <p:cNvSpPr/>
                <p:nvPr/>
              </p:nvSpPr>
              <p:spPr>
                <a:xfrm>
                  <a:off x="7620000" y="4800600"/>
                  <a:ext cx="1143000" cy="152400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2362200"/>
                <a:ext cx="38996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791200" y="1122627"/>
                  <a:ext cx="304388" cy="3251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TextBox 4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1122627"/>
                  <a:ext cx="304388" cy="32517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417" r="-61364" b="-5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029200" y="1371599"/>
                  <a:ext cx="921712" cy="3036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70C0"/>
                      </a:solidFill>
                    </a:rPr>
                    <a:t>       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0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 1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 2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  .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  .</a:t>
                  </a:r>
                </a:p>
                <a:p>
                  <a:r>
                    <a:rPr lang="en-US" sz="2000" dirty="0">
                      <a:solidFill>
                        <a:srgbClr val="0070C0"/>
                      </a:solidFill>
                    </a:rPr>
                    <a:t>   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    </a:t>
                  </a:r>
                  <a:r>
                    <a:rPr lang="en-US" sz="2000" dirty="0">
                      <a:solidFill>
                        <a:srgbClr val="0070C0"/>
                      </a:solidFill>
                    </a:rPr>
                    <a:t>.</a:t>
                  </a:r>
                </a:p>
                <a:p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6" name="TextBox 4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1371599"/>
                  <a:ext cx="921712" cy="30364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752" t="-1139" r="-10853" b="-20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/>
              <p:cNvSpPr/>
              <p:nvPr/>
            </p:nvSpPr>
            <p:spPr>
              <a:xfrm>
                <a:off x="2700917" y="2373868"/>
                <a:ext cx="728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917" y="2373868"/>
                <a:ext cx="72808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0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457200" y="4497924"/>
            <a:ext cx="1295400" cy="3806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Elbow Connector 208"/>
          <p:cNvCxnSpPr>
            <a:stCxn id="4" idx="1"/>
          </p:cNvCxnSpPr>
          <p:nvPr/>
        </p:nvCxnSpPr>
        <p:spPr>
          <a:xfrm rot="10800000" flipH="1">
            <a:off x="457199" y="2238525"/>
            <a:ext cx="2057403" cy="2449729"/>
          </a:xfrm>
          <a:prstGeom prst="bentConnector4">
            <a:avLst>
              <a:gd name="adj1" fmla="val -11111"/>
              <a:gd name="adj2" fmla="val 7296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78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8" grpId="0"/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8B68-C2DD-1348-F374-ACB31B39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 </a:t>
            </a:r>
            <a:r>
              <a:rPr lang="en-US" b="1" dirty="0">
                <a:solidFill>
                  <a:srgbClr val="7030A0"/>
                </a:solidFill>
              </a:rPr>
              <a:t>tools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5D40-9973-963B-1BF5-5B391DE6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Linearity of Expectation</a:t>
            </a:r>
          </a:p>
          <a:p>
            <a:endParaRPr lang="en-US" sz="2400" dirty="0"/>
          </a:p>
          <a:p>
            <a:r>
              <a:rPr lang="en-US" sz="2400" dirty="0"/>
              <a:t>Partition Theorem</a:t>
            </a:r>
          </a:p>
          <a:p>
            <a:endParaRPr lang="en-US" sz="2400" dirty="0"/>
          </a:p>
          <a:p>
            <a:r>
              <a:rPr lang="en-US" sz="2400" dirty="0"/>
              <a:t>Markov’s Inequality</a:t>
            </a:r>
          </a:p>
          <a:p>
            <a:endParaRPr lang="en-US" sz="2400" dirty="0"/>
          </a:p>
          <a:p>
            <a:r>
              <a:rPr lang="en-US" sz="2400" dirty="0"/>
              <a:t>Chernoff Bound</a:t>
            </a:r>
          </a:p>
          <a:p>
            <a:endParaRPr lang="en-US" sz="2400" dirty="0"/>
          </a:p>
          <a:p>
            <a:r>
              <a:rPr lang="en-US" sz="2400" dirty="0"/>
              <a:t>Method of Bounded Difference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0AB5B-B215-B56A-5416-60889185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Theme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/>
              <a:t>of the course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06" y="1981200"/>
            <a:ext cx="5631694" cy="32053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Distributed</a:t>
            </a:r>
            <a:r>
              <a:rPr lang="en-US" sz="3600" dirty="0"/>
              <a:t> Algorithms </a:t>
            </a:r>
            <a:br>
              <a:rPr lang="en-US" sz="3600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Each node has a </a:t>
            </a:r>
            <a:r>
              <a:rPr lang="en-US" sz="2000" u="sng" dirty="0"/>
              <a:t>processor</a:t>
            </a:r>
            <a:r>
              <a:rPr lang="en-US" sz="2000" dirty="0"/>
              <a:t>, a small </a:t>
            </a:r>
            <a:r>
              <a:rPr lang="en-US" sz="2000" u="sng" dirty="0"/>
              <a:t>RAM</a:t>
            </a:r>
            <a:r>
              <a:rPr lang="en-US" sz="2000" dirty="0"/>
              <a:t>, and a </a:t>
            </a:r>
            <a:r>
              <a:rPr lang="en-US" sz="2000" u="sng" dirty="0"/>
              <a:t>unique identifier</a:t>
            </a:r>
            <a:r>
              <a:rPr lang="en-US" sz="2000" dirty="0"/>
              <a:t>.</a:t>
            </a:r>
          </a:p>
          <a:p>
            <a:r>
              <a:rPr lang="en-US" sz="2000" dirty="0"/>
              <a:t>Each processor can only interact with its neighboring processors.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6" name="Picture 2" descr="C:\Users\Surender Baswana\Desktop\randdistributed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4953000" cy="24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4648200" y="2286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134100" y="1600200"/>
            <a:ext cx="2523892" cy="2895600"/>
            <a:chOff x="6134100" y="2438400"/>
            <a:chExt cx="2523892" cy="2895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705600" y="26670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58000" y="3675019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8182208" y="38274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75438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34100" y="24384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400800" y="4038600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8382000" y="44370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ight Arrow 28"/>
          <p:cNvSpPr/>
          <p:nvPr/>
        </p:nvSpPr>
        <p:spPr>
          <a:xfrm>
            <a:off x="5410200" y="2344889"/>
            <a:ext cx="685800" cy="62701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Surender Baswana\Desktop\microprocessor-icon-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10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render Baswana\Desktop\ram-152655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02" y="2454276"/>
            <a:ext cx="523786" cy="3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9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87296" y="4073437"/>
            <a:ext cx="2292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Network of processors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5BCAB7-CE99-92DB-3182-21F878AF460C}"/>
              </a:ext>
            </a:extLst>
          </p:cNvPr>
          <p:cNvSpPr/>
          <p:nvPr/>
        </p:nvSpPr>
        <p:spPr>
          <a:xfrm>
            <a:off x="5122785" y="4529877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64202-C3F1-929C-2262-2AAE56A1637B}"/>
              </a:ext>
            </a:extLst>
          </p:cNvPr>
          <p:cNvSpPr/>
          <p:nvPr/>
        </p:nvSpPr>
        <p:spPr>
          <a:xfrm>
            <a:off x="3657600" y="4529877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29" grpId="0" animBg="1"/>
      <p:bldP spid="35" grpId="0"/>
      <p:bldP spid="36" grpId="0"/>
      <p:bldP spid="3" grpId="0" animBg="1"/>
      <p:bldP spid="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Universal </a:t>
            </a:r>
            <a:r>
              <a:rPr lang="en-US" sz="4000" b="1" dirty="0"/>
              <a:t>Hash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Definition: </a:t>
                </a:r>
                <a:r>
                  <a:rPr lang="en-US" sz="2000" dirty="0"/>
                  <a:t>A collection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hash-functions is said to be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-universal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exists a constant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𝐏</m:t>
                        </m:r>
                      </m:e>
                      <m:sub/>
                    </m:sSub>
                    <m:r>
                      <a:rPr lang="en-US" sz="2000" b="0" i="1" smtClean="0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Example: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/>
                        </a:rPr>
                        <m:t>𝒉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200" b="1" i="1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17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12440" y="2286000"/>
            <a:ext cx="18643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22860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3048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26670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9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/>
      <p:bldP spid="3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Send messages </a:t>
            </a:r>
            <a:r>
              <a:rPr lang="en-US" sz="2000" u="sng" dirty="0"/>
              <a:t>to</a:t>
            </a:r>
            <a:r>
              <a:rPr lang="en-US" sz="2000" dirty="0"/>
              <a:t> </a:t>
            </a:r>
            <a:r>
              <a:rPr lang="en-US" sz="2000" dirty="0" err="1"/>
              <a:t>neighbours</a:t>
            </a:r>
            <a:endParaRPr lang="en-US" sz="2000" dirty="0"/>
          </a:p>
          <a:p>
            <a:r>
              <a:rPr lang="en-US" sz="2000" dirty="0"/>
              <a:t>Receive messages </a:t>
            </a:r>
            <a:r>
              <a:rPr lang="en-US" sz="2000" u="sng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neighbours</a:t>
            </a:r>
            <a:endParaRPr lang="en-US" sz="2000" dirty="0"/>
          </a:p>
          <a:p>
            <a:r>
              <a:rPr lang="en-US" sz="2000" dirty="0"/>
              <a:t>Do </a:t>
            </a:r>
            <a:r>
              <a:rPr lang="en-US" sz="2000" b="1" dirty="0"/>
              <a:t>local </a:t>
            </a:r>
            <a:r>
              <a:rPr lang="en-US" sz="2000" dirty="0"/>
              <a:t>computation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2177871">
            <a:off x="3306657" y="2942185"/>
            <a:ext cx="1644690" cy="1831903"/>
            <a:chOff x="6134100" y="2438400"/>
            <a:chExt cx="2523892" cy="2895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705600" y="26670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858000" y="3675019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8182208" y="38274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5438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134100" y="24384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400800" y="4038600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8382000" y="44370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Down Arrow 25"/>
          <p:cNvSpPr/>
          <p:nvPr/>
        </p:nvSpPr>
        <p:spPr>
          <a:xfrm rot="19539435">
            <a:off x="4402140" y="2615464"/>
            <a:ext cx="250523" cy="10131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6200000">
            <a:off x="3671840" y="3316608"/>
            <a:ext cx="215138" cy="89712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1870029">
            <a:off x="4156781" y="4127127"/>
            <a:ext cx="220993" cy="89546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9539435" flipH="1" flipV="1">
            <a:off x="4012924" y="2725555"/>
            <a:ext cx="250523" cy="10131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5400000" flipH="1">
            <a:off x="3648657" y="3621409"/>
            <a:ext cx="215138" cy="89712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1870029" flipH="1" flipV="1">
            <a:off x="4461581" y="4279527"/>
            <a:ext cx="220993" cy="89546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14387" y="345951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387" y="3459518"/>
                <a:ext cx="43794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 rot="2177871">
            <a:off x="4287546" y="3607794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/>
      <p:bldP spid="20" grpId="0" animBg="1"/>
      <p:bldP spid="20" grpId="1" animBg="1"/>
      <p:bldP spid="20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round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26070" y="2942185"/>
            <a:ext cx="4367570" cy="1850567"/>
            <a:chOff x="2226070" y="2942185"/>
            <a:chExt cx="4367570" cy="1850567"/>
          </a:xfrm>
        </p:grpSpPr>
        <p:grpSp>
          <p:nvGrpSpPr>
            <p:cNvPr id="5" name="Group 4"/>
            <p:cNvGrpSpPr/>
            <p:nvPr/>
          </p:nvGrpSpPr>
          <p:grpSpPr>
            <a:xfrm rot="2177871">
              <a:off x="2226070" y="2942185"/>
              <a:ext cx="1644690" cy="1831903"/>
              <a:chOff x="6134100" y="2438400"/>
              <a:chExt cx="2523892" cy="2895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3102906">
              <a:off x="4948950" y="2960849"/>
              <a:ext cx="1644690" cy="1831903"/>
              <a:chOff x="6134100" y="2438400"/>
              <a:chExt cx="2523892" cy="28956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>
              <a:stCxn id="9" idx="7"/>
              <a:endCxn id="17" idx="7"/>
            </p:cNvCxnSpPr>
            <p:nvPr/>
          </p:nvCxnSpPr>
          <p:spPr>
            <a:xfrm flipV="1">
              <a:off x="3799693" y="3850504"/>
              <a:ext cx="1220783" cy="6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Up-Down Arrow 21"/>
          <p:cNvSpPr/>
          <p:nvPr/>
        </p:nvSpPr>
        <p:spPr>
          <a:xfrm rot="19799018">
            <a:off x="3392100" y="2545318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 rot="16200000">
            <a:off x="2647981" y="3317603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11901346">
            <a:off x="2973398" y="4134140"/>
            <a:ext cx="203231" cy="1151677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 rot="16200000">
            <a:off x="4291080" y="3106898"/>
            <a:ext cx="219671" cy="120244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 rot="12183010">
            <a:off x="5292590" y="2364146"/>
            <a:ext cx="211480" cy="1211978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 rot="16200000">
            <a:off x="5957187" y="3192626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 rot="19799018">
            <a:off x="5666223" y="4033419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 rot="2177871">
            <a:off x="3210892" y="3607795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177871">
            <a:off x="5015022" y="3533968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round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round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Complexity measures </a:t>
                </a:r>
                <a:r>
                  <a:rPr lang="en-US" sz="2000" b="1" dirty="0"/>
                  <a:t>of a distributed algorithm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No. of rounds</a:t>
                </a:r>
              </a:p>
              <a:p>
                <a:r>
                  <a:rPr lang="en-US" sz="2000" dirty="0"/>
                  <a:t>No. of messages sent</a:t>
                </a:r>
              </a:p>
              <a:p>
                <a:r>
                  <a:rPr lang="en-US" sz="2000" dirty="0"/>
                  <a:t>Length of each message</a:t>
                </a:r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rgbClr val="0070C0"/>
                    </a:solidFill>
                  </a:rPr>
                  <a:t> </a:t>
                </a:r>
                <a:endParaRPr lang="en-US" sz="36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93" t="-674" b="-40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26070" y="2942185"/>
            <a:ext cx="4367570" cy="1850567"/>
            <a:chOff x="2226070" y="2942185"/>
            <a:chExt cx="4367570" cy="1850567"/>
          </a:xfrm>
        </p:grpSpPr>
        <p:grpSp>
          <p:nvGrpSpPr>
            <p:cNvPr id="5" name="Group 4"/>
            <p:cNvGrpSpPr/>
            <p:nvPr/>
          </p:nvGrpSpPr>
          <p:grpSpPr>
            <a:xfrm rot="2177871">
              <a:off x="2226070" y="2942185"/>
              <a:ext cx="1644690" cy="1831903"/>
              <a:chOff x="6134100" y="2438400"/>
              <a:chExt cx="2523892" cy="2895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3102906">
              <a:off x="4948950" y="2960849"/>
              <a:ext cx="1644690" cy="1831903"/>
              <a:chOff x="6134100" y="2438400"/>
              <a:chExt cx="2523892" cy="28956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>
              <a:stCxn id="9" idx="7"/>
              <a:endCxn id="17" idx="7"/>
            </p:cNvCxnSpPr>
            <p:nvPr/>
          </p:nvCxnSpPr>
          <p:spPr>
            <a:xfrm flipV="1">
              <a:off x="3799693" y="3850504"/>
              <a:ext cx="1220783" cy="6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Up-Down Arrow 21"/>
          <p:cNvSpPr/>
          <p:nvPr/>
        </p:nvSpPr>
        <p:spPr>
          <a:xfrm rot="19799018">
            <a:off x="3392100" y="2545318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 rot="16200000">
            <a:off x="2647981" y="3317603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11901346">
            <a:off x="2973398" y="4134140"/>
            <a:ext cx="203231" cy="1151677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 rot="16200000">
            <a:off x="4291080" y="3106898"/>
            <a:ext cx="219671" cy="120244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 rot="12183010">
            <a:off x="5292590" y="2364146"/>
            <a:ext cx="211480" cy="1211978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 rot="16200000">
            <a:off x="5957187" y="3192626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 rot="19799018">
            <a:off x="5666223" y="4033419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 rot="2177871">
            <a:off x="3210892" y="3607795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177871">
            <a:off x="5015022" y="3533968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Ribbon 22"/>
          <p:cNvSpPr/>
          <p:nvPr/>
        </p:nvSpPr>
        <p:spPr>
          <a:xfrm>
            <a:off x="5343034" y="4760797"/>
            <a:ext cx="3800966" cy="209720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With these features and constraints, it will be interesting to ponder over distributed algorithm for the following problems: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BFS tree (easy)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Maximal Matching (easy)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MST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Maximum Matching</a:t>
            </a:r>
          </a:p>
        </p:txBody>
      </p:sp>
    </p:spTree>
    <p:extLst>
      <p:ext uri="{BB962C8B-B14F-4D97-AF65-F5344CB8AC3E}">
        <p14:creationId xmlns:p14="http://schemas.microsoft.com/office/powerpoint/2010/main" val="1288415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4CEF6-7EA4-BCDD-1109-69238AE98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EFD7-0CF7-E9A4-CFEE-97D783AA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FF5A12-5364-9DB3-390A-92B2D8073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round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round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Complexity measures </a:t>
                </a:r>
                <a:r>
                  <a:rPr lang="en-US" sz="2000" b="1" dirty="0"/>
                  <a:t>of a distributed algorithm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No. of rounds</a:t>
                </a:r>
              </a:p>
              <a:p>
                <a:r>
                  <a:rPr lang="en-US" sz="2000" dirty="0"/>
                  <a:t>No. of messages sent</a:t>
                </a:r>
              </a:p>
              <a:p>
                <a:r>
                  <a:rPr lang="en-US" sz="2000" dirty="0"/>
                  <a:t>Length of each message</a:t>
                </a:r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rgbClr val="0070C0"/>
                    </a:solidFill>
                  </a:rPr>
                  <a:t> </a:t>
                </a:r>
                <a:endParaRPr lang="en-US" sz="36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93" t="-674" b="-40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E535A-485E-2F27-2D33-E8218118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267625-6D26-7AC7-23D9-9E35A0F8E8C6}"/>
              </a:ext>
            </a:extLst>
          </p:cNvPr>
          <p:cNvGrpSpPr/>
          <p:nvPr/>
        </p:nvGrpSpPr>
        <p:grpSpPr>
          <a:xfrm>
            <a:off x="2226070" y="2942185"/>
            <a:ext cx="4367570" cy="1850567"/>
            <a:chOff x="2226070" y="2942185"/>
            <a:chExt cx="4367570" cy="18505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9BBBFB-0554-C3A7-1BA7-59E76817A89B}"/>
                </a:ext>
              </a:extLst>
            </p:cNvPr>
            <p:cNvGrpSpPr/>
            <p:nvPr/>
          </p:nvGrpSpPr>
          <p:grpSpPr>
            <a:xfrm rot="2177871">
              <a:off x="2226070" y="2942185"/>
              <a:ext cx="1644690" cy="1831903"/>
              <a:chOff x="6134100" y="2438400"/>
              <a:chExt cx="2523892" cy="289560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698DFBC-0AB7-0BC5-4579-1A16F5996847}"/>
                  </a:ext>
                </a:extLst>
              </p:cNvPr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42F5EFB-1006-CA1C-C829-B55B8B8A1C79}"/>
                  </a:ext>
                </a:extLst>
              </p:cNvPr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4A5A7A9-2407-796A-7AC4-105E42F82DA0}"/>
                  </a:ext>
                </a:extLst>
              </p:cNvPr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8187FFF-639B-28B5-4B23-7CD6DD794B8D}"/>
                  </a:ext>
                </a:extLst>
              </p:cNvPr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9F9B3F7-C6E1-1F5B-D4EC-A03FCD08EA29}"/>
                  </a:ext>
                </a:extLst>
              </p:cNvPr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FDDA324-1EC4-DD29-CE3D-CF02CC24E5EE}"/>
                  </a:ext>
                </a:extLst>
              </p:cNvPr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4F983A-2575-8D03-6021-3412FC0283F2}"/>
                  </a:ext>
                </a:extLst>
              </p:cNvPr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FC9DA0E-F5AB-87FD-721F-93092C7326F0}"/>
                </a:ext>
              </a:extLst>
            </p:cNvPr>
            <p:cNvGrpSpPr/>
            <p:nvPr/>
          </p:nvGrpSpPr>
          <p:grpSpPr>
            <a:xfrm rot="13102906">
              <a:off x="4948950" y="2960849"/>
              <a:ext cx="1644690" cy="1831903"/>
              <a:chOff x="6134100" y="2438400"/>
              <a:chExt cx="2523892" cy="28956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B9F9EE1-E060-3EF8-12F0-C28BF461EAAF}"/>
                  </a:ext>
                </a:extLst>
              </p:cNvPr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E6352AC-500B-EDAC-5150-264F6BC022A8}"/>
                  </a:ext>
                </a:extLst>
              </p:cNvPr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487365A-9BBD-278F-BB9D-87C9629D1940}"/>
                  </a:ext>
                </a:extLst>
              </p:cNvPr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662EAAC-5A0D-3D7C-B917-B79E491A4706}"/>
                  </a:ext>
                </a:extLst>
              </p:cNvPr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A9C1137-ADF1-5F2D-EAAB-412495CAE73F}"/>
                  </a:ext>
                </a:extLst>
              </p:cNvPr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D60368A-5172-DBA2-90B2-BCE3F43A9CE8}"/>
                  </a:ext>
                </a:extLst>
              </p:cNvPr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AB253DC-3CAA-8A31-CB28-32A8AE251BA0}"/>
                  </a:ext>
                </a:extLst>
              </p:cNvPr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9746DD-30AB-7D64-6EFB-3C4B8BCE02C9}"/>
                </a:ext>
              </a:extLst>
            </p:cNvPr>
            <p:cNvCxnSpPr>
              <a:stCxn id="9" idx="7"/>
              <a:endCxn id="17" idx="7"/>
            </p:cNvCxnSpPr>
            <p:nvPr/>
          </p:nvCxnSpPr>
          <p:spPr>
            <a:xfrm flipV="1">
              <a:off x="3799693" y="3850504"/>
              <a:ext cx="1220783" cy="6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25FF5EFD-0E02-1272-B0D4-3520B9C580C5}"/>
              </a:ext>
            </a:extLst>
          </p:cNvPr>
          <p:cNvSpPr/>
          <p:nvPr/>
        </p:nvSpPr>
        <p:spPr>
          <a:xfrm rot="19799018">
            <a:off x="3392100" y="2545318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>
            <a:extLst>
              <a:ext uri="{FF2B5EF4-FFF2-40B4-BE49-F238E27FC236}">
                <a16:creationId xmlns:a16="http://schemas.microsoft.com/office/drawing/2014/main" id="{6475D3E0-908B-6326-4E4D-88E7A8E89A91}"/>
              </a:ext>
            </a:extLst>
          </p:cNvPr>
          <p:cNvSpPr/>
          <p:nvPr/>
        </p:nvSpPr>
        <p:spPr>
          <a:xfrm rot="16200000">
            <a:off x="2647981" y="3317603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>
            <a:extLst>
              <a:ext uri="{FF2B5EF4-FFF2-40B4-BE49-F238E27FC236}">
                <a16:creationId xmlns:a16="http://schemas.microsoft.com/office/drawing/2014/main" id="{29A6A231-50F3-0F4D-23C0-EEDF6152BD86}"/>
              </a:ext>
            </a:extLst>
          </p:cNvPr>
          <p:cNvSpPr/>
          <p:nvPr/>
        </p:nvSpPr>
        <p:spPr>
          <a:xfrm rot="11901346">
            <a:off x="2973398" y="4134140"/>
            <a:ext cx="203231" cy="1151677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>
            <a:extLst>
              <a:ext uri="{FF2B5EF4-FFF2-40B4-BE49-F238E27FC236}">
                <a16:creationId xmlns:a16="http://schemas.microsoft.com/office/drawing/2014/main" id="{00BF8DC5-1087-92FD-2C6E-CF8A5B687F43}"/>
              </a:ext>
            </a:extLst>
          </p:cNvPr>
          <p:cNvSpPr/>
          <p:nvPr/>
        </p:nvSpPr>
        <p:spPr>
          <a:xfrm rot="16200000">
            <a:off x="4291080" y="3106898"/>
            <a:ext cx="219671" cy="120244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>
            <a:extLst>
              <a:ext uri="{FF2B5EF4-FFF2-40B4-BE49-F238E27FC236}">
                <a16:creationId xmlns:a16="http://schemas.microsoft.com/office/drawing/2014/main" id="{367B91E3-2018-A80F-381C-F956CFF2BAEB}"/>
              </a:ext>
            </a:extLst>
          </p:cNvPr>
          <p:cNvSpPr/>
          <p:nvPr/>
        </p:nvSpPr>
        <p:spPr>
          <a:xfrm rot="12183010">
            <a:off x="5292590" y="2364146"/>
            <a:ext cx="211480" cy="1211978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>
            <a:extLst>
              <a:ext uri="{FF2B5EF4-FFF2-40B4-BE49-F238E27FC236}">
                <a16:creationId xmlns:a16="http://schemas.microsoft.com/office/drawing/2014/main" id="{FD42C412-B3CD-9DFD-90D9-081458080797}"/>
              </a:ext>
            </a:extLst>
          </p:cNvPr>
          <p:cNvSpPr/>
          <p:nvPr/>
        </p:nvSpPr>
        <p:spPr>
          <a:xfrm rot="16200000">
            <a:off x="5957187" y="3192626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>
            <a:extLst>
              <a:ext uri="{FF2B5EF4-FFF2-40B4-BE49-F238E27FC236}">
                <a16:creationId xmlns:a16="http://schemas.microsoft.com/office/drawing/2014/main" id="{928E08F3-AA71-9486-C2E7-8CFD11CBD913}"/>
              </a:ext>
            </a:extLst>
          </p:cNvPr>
          <p:cNvSpPr/>
          <p:nvPr/>
        </p:nvSpPr>
        <p:spPr>
          <a:xfrm rot="19799018">
            <a:off x="5666223" y="4033419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8F62C2-6B64-CE87-0220-A61FFDF6792F}"/>
                  </a:ext>
                </a:extLst>
              </p:cNvPr>
              <p:cNvSpPr txBox="1"/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F454E5-6A9F-6EDC-D5C9-C4FD0A498A90}"/>
                  </a:ext>
                </a:extLst>
              </p:cNvPr>
              <p:cNvSpPr txBox="1"/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DE09D62C-A6AD-7473-9EBF-FBD21D5B655F}"/>
              </a:ext>
            </a:extLst>
          </p:cNvPr>
          <p:cNvSpPr/>
          <p:nvPr/>
        </p:nvSpPr>
        <p:spPr>
          <a:xfrm rot="2177871">
            <a:off x="3210892" y="3607795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AA7F252-1298-CAA0-A369-FFC6CC09F6D7}"/>
              </a:ext>
            </a:extLst>
          </p:cNvPr>
          <p:cNvSpPr/>
          <p:nvPr/>
        </p:nvSpPr>
        <p:spPr>
          <a:xfrm rot="2177871">
            <a:off x="5015022" y="3533968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2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7D650-0051-6AB6-7607-792103817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46F8DC-D0CE-990A-F182-F095323F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Finding the </a:t>
            </a:r>
            <a:r>
              <a:rPr lang="en-US" sz="3600" b="1" dirty="0">
                <a:solidFill>
                  <a:srgbClr val="7030A0"/>
                </a:solidFill>
              </a:rPr>
              <a:t>smallest</a:t>
            </a:r>
            <a:r>
              <a:rPr lang="en-US" sz="3600" b="1" dirty="0"/>
              <a:t>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4D14E5-07FF-92C5-C1D8-37558BA3F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dirty="0"/>
                  <a:t>: diameter of the network.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rounds are sufficient.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04D14E5-07FF-92C5-C1D8-37558BA3F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0A500-00F5-003F-285C-86E78C1B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26" name="Picture 2" descr="C:\Users\Surender Baswana\Desktop\randdistributednetwork.png">
            <a:extLst>
              <a:ext uri="{FF2B5EF4-FFF2-40B4-BE49-F238E27FC236}">
                <a16:creationId xmlns:a16="http://schemas.microsoft.com/office/drawing/2014/main" id="{D74E8AE8-DC8F-9F30-92FB-3A9C5F871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4953000" cy="24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754F1FA-8171-4954-9B4D-66A931106440}"/>
              </a:ext>
            </a:extLst>
          </p:cNvPr>
          <p:cNvSpPr/>
          <p:nvPr/>
        </p:nvSpPr>
        <p:spPr>
          <a:xfrm>
            <a:off x="4648200" y="2286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EFF682C-5AFA-BCE9-21DC-05EDD9B9E50A}"/>
              </a:ext>
            </a:extLst>
          </p:cNvPr>
          <p:cNvGrpSpPr/>
          <p:nvPr/>
        </p:nvGrpSpPr>
        <p:grpSpPr>
          <a:xfrm>
            <a:off x="6134100" y="1600200"/>
            <a:ext cx="2523892" cy="2895600"/>
            <a:chOff x="6134100" y="2438400"/>
            <a:chExt cx="2523892" cy="28956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27C10A-5BA4-2CAA-DEAD-A30528D1B36A}"/>
                </a:ext>
              </a:extLst>
            </p:cNvPr>
            <p:cNvCxnSpPr/>
            <p:nvPr/>
          </p:nvCxnSpPr>
          <p:spPr>
            <a:xfrm>
              <a:off x="6705600" y="26670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C4D18E3-E30E-DE8D-E745-4F96DE5C7EE6}"/>
                </a:ext>
              </a:extLst>
            </p:cNvPr>
            <p:cNvCxnSpPr/>
            <p:nvPr/>
          </p:nvCxnSpPr>
          <p:spPr>
            <a:xfrm flipV="1">
              <a:off x="6858000" y="3675019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D24584-4687-41E4-8D0F-96AEB3A1A5E3}"/>
                </a:ext>
              </a:extLst>
            </p:cNvPr>
            <p:cNvCxnSpPr/>
            <p:nvPr/>
          </p:nvCxnSpPr>
          <p:spPr>
            <a:xfrm flipH="1" flipV="1">
              <a:off x="8182208" y="38274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867BD7-5549-09A3-542D-9A5E4B7631E4}"/>
                </a:ext>
              </a:extLst>
            </p:cNvPr>
            <p:cNvSpPr/>
            <p:nvPr/>
          </p:nvSpPr>
          <p:spPr>
            <a:xfrm>
              <a:off x="75438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A04B4C-4FCF-86CE-2880-E4960F61DC43}"/>
                </a:ext>
              </a:extLst>
            </p:cNvPr>
            <p:cNvCxnSpPr/>
            <p:nvPr/>
          </p:nvCxnSpPr>
          <p:spPr>
            <a:xfrm>
              <a:off x="6134100" y="24384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361FB1-B881-328F-1FAB-DDA22EF207C3}"/>
                </a:ext>
              </a:extLst>
            </p:cNvPr>
            <p:cNvCxnSpPr/>
            <p:nvPr/>
          </p:nvCxnSpPr>
          <p:spPr>
            <a:xfrm flipV="1">
              <a:off x="6400800" y="4038600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E2A952D-E651-A35E-2280-D986075C8636}"/>
                </a:ext>
              </a:extLst>
            </p:cNvPr>
            <p:cNvCxnSpPr/>
            <p:nvPr/>
          </p:nvCxnSpPr>
          <p:spPr>
            <a:xfrm flipH="1" flipV="1">
              <a:off x="8382000" y="44370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88E929D-31A4-DBDC-B685-9A60481EC5DB}"/>
              </a:ext>
            </a:extLst>
          </p:cNvPr>
          <p:cNvSpPr/>
          <p:nvPr/>
        </p:nvSpPr>
        <p:spPr>
          <a:xfrm>
            <a:off x="5410200" y="2344889"/>
            <a:ext cx="685800" cy="62701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Surender Baswana\Desktop\microprocessor-icon-6.png">
            <a:extLst>
              <a:ext uri="{FF2B5EF4-FFF2-40B4-BE49-F238E27FC236}">
                <a16:creationId xmlns:a16="http://schemas.microsoft.com/office/drawing/2014/main" id="{2AED6A1A-D069-3B49-71BF-274227618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10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render Baswana\Desktop\ram-152655_640.png">
            <a:extLst>
              <a:ext uri="{FF2B5EF4-FFF2-40B4-BE49-F238E27FC236}">
                <a16:creationId xmlns:a16="http://schemas.microsoft.com/office/drawing/2014/main" id="{709F49B3-0CA9-412C-3EC5-A240A65E0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02" y="2454276"/>
            <a:ext cx="523786" cy="3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A96A6D4-128E-402D-3529-166E1E2961A4}"/>
                  </a:ext>
                </a:extLst>
              </p:cNvPr>
              <p:cNvSpPr txBox="1"/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50E1A8-C440-908C-105D-16F1CFFBF92E}"/>
                  </a:ext>
                </a:extLst>
              </p:cNvPr>
              <p:cNvSpPr txBox="1"/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F669F5-D04A-A285-8942-1172FA3B9247}"/>
              </a:ext>
            </a:extLst>
          </p:cNvPr>
          <p:cNvSpPr txBox="1"/>
          <p:nvPr/>
        </p:nvSpPr>
        <p:spPr>
          <a:xfrm>
            <a:off x="1787296" y="4073437"/>
            <a:ext cx="2292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Network of processors</a:t>
            </a:r>
          </a:p>
        </p:txBody>
      </p:sp>
    </p:spTree>
    <p:extLst>
      <p:ext uri="{BB962C8B-B14F-4D97-AF65-F5344CB8AC3E}">
        <p14:creationId xmlns:p14="http://schemas.microsoft.com/office/powerpoint/2010/main" val="100027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29" grpId="0" animBg="1"/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AF5AB-AB4F-7F70-4F81-4ACE2CA28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41D20A-93F5-6D16-3FEA-2754E1D0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Finding the </a:t>
            </a:r>
            <a:r>
              <a:rPr lang="en-US" sz="3600" b="1" dirty="0">
                <a:solidFill>
                  <a:srgbClr val="7030A0"/>
                </a:solidFill>
              </a:rPr>
              <a:t>Minimum Spanning Tree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D26A1BE-17FE-C442-C808-5F4C7B5F4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dirty="0"/>
                  <a:t>: diameter of the network.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rounds are sufficient.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D26A1BE-17FE-C442-C808-5F4C7B5F4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7AA94-B62B-0825-DE0D-4E1F7978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26" name="Picture 2" descr="C:\Users\Surender Baswana\Desktop\randdistributednetwork.png">
            <a:extLst>
              <a:ext uri="{FF2B5EF4-FFF2-40B4-BE49-F238E27FC236}">
                <a16:creationId xmlns:a16="http://schemas.microsoft.com/office/drawing/2014/main" id="{3EE83BF8-A13E-3B84-153E-4EC56546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4953000" cy="24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891CDEC-86DA-72BA-DCC1-7C7A7E0FED50}"/>
              </a:ext>
            </a:extLst>
          </p:cNvPr>
          <p:cNvSpPr/>
          <p:nvPr/>
        </p:nvSpPr>
        <p:spPr>
          <a:xfrm>
            <a:off x="4648200" y="2286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8FB433-D01F-E315-89E3-176BA6B360E5}"/>
              </a:ext>
            </a:extLst>
          </p:cNvPr>
          <p:cNvGrpSpPr/>
          <p:nvPr/>
        </p:nvGrpSpPr>
        <p:grpSpPr>
          <a:xfrm>
            <a:off x="6134100" y="1600200"/>
            <a:ext cx="2523892" cy="2895600"/>
            <a:chOff x="6134100" y="2438400"/>
            <a:chExt cx="2523892" cy="28956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1F9ABE-8B6D-4C54-0745-6547F6D24A17}"/>
                </a:ext>
              </a:extLst>
            </p:cNvPr>
            <p:cNvCxnSpPr/>
            <p:nvPr/>
          </p:nvCxnSpPr>
          <p:spPr>
            <a:xfrm>
              <a:off x="6705600" y="26670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86984-EA9B-A033-AA69-167156C26F5B}"/>
                </a:ext>
              </a:extLst>
            </p:cNvPr>
            <p:cNvCxnSpPr/>
            <p:nvPr/>
          </p:nvCxnSpPr>
          <p:spPr>
            <a:xfrm flipV="1">
              <a:off x="6858000" y="3675019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23D555-CD4D-56BA-88F8-008F1A5E01CB}"/>
                </a:ext>
              </a:extLst>
            </p:cNvPr>
            <p:cNvCxnSpPr/>
            <p:nvPr/>
          </p:nvCxnSpPr>
          <p:spPr>
            <a:xfrm flipH="1" flipV="1">
              <a:off x="8182208" y="38274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3E00B0-FECC-52FF-4A1F-B8BE2B4878F5}"/>
                </a:ext>
              </a:extLst>
            </p:cNvPr>
            <p:cNvSpPr/>
            <p:nvPr/>
          </p:nvSpPr>
          <p:spPr>
            <a:xfrm>
              <a:off x="75438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0C8F00-F704-8A34-B980-DFDF737936E4}"/>
                </a:ext>
              </a:extLst>
            </p:cNvPr>
            <p:cNvCxnSpPr/>
            <p:nvPr/>
          </p:nvCxnSpPr>
          <p:spPr>
            <a:xfrm>
              <a:off x="6134100" y="24384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CDB2F1-FC6D-B7C7-C11A-65BF2F9F7C50}"/>
                </a:ext>
              </a:extLst>
            </p:cNvPr>
            <p:cNvCxnSpPr/>
            <p:nvPr/>
          </p:nvCxnSpPr>
          <p:spPr>
            <a:xfrm flipV="1">
              <a:off x="6400800" y="4038600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1059E2-CC4A-4FCC-47A2-BF857616FAB4}"/>
                </a:ext>
              </a:extLst>
            </p:cNvPr>
            <p:cNvCxnSpPr/>
            <p:nvPr/>
          </p:nvCxnSpPr>
          <p:spPr>
            <a:xfrm flipH="1" flipV="1">
              <a:off x="8382000" y="44370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22E9269-2BDE-4C64-D842-5EDA52DD897C}"/>
              </a:ext>
            </a:extLst>
          </p:cNvPr>
          <p:cNvSpPr/>
          <p:nvPr/>
        </p:nvSpPr>
        <p:spPr>
          <a:xfrm>
            <a:off x="5410200" y="2344889"/>
            <a:ext cx="685800" cy="62701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Surender Baswana\Desktop\microprocessor-icon-6.png">
            <a:extLst>
              <a:ext uri="{FF2B5EF4-FFF2-40B4-BE49-F238E27FC236}">
                <a16:creationId xmlns:a16="http://schemas.microsoft.com/office/drawing/2014/main" id="{46BC19A3-84DB-58A7-5419-298A5C40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10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render Baswana\Desktop\ram-152655_640.png">
            <a:extLst>
              <a:ext uri="{FF2B5EF4-FFF2-40B4-BE49-F238E27FC236}">
                <a16:creationId xmlns:a16="http://schemas.microsoft.com/office/drawing/2014/main" id="{97C24E23-E0F8-1D4E-CC22-4395D80D4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02" y="2454276"/>
            <a:ext cx="523786" cy="3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C511E7-31BD-B52A-70DA-4E444B8256E4}"/>
                  </a:ext>
                </a:extLst>
              </p:cNvPr>
              <p:cNvSpPr txBox="1"/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F955D8-1457-7835-E5F1-00A8F21F8062}"/>
                  </a:ext>
                </a:extLst>
              </p:cNvPr>
              <p:cNvSpPr txBox="1"/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633CC06-4034-98D3-3AC8-1E2786D910BD}"/>
              </a:ext>
            </a:extLst>
          </p:cNvPr>
          <p:cNvSpPr txBox="1"/>
          <p:nvPr/>
        </p:nvSpPr>
        <p:spPr>
          <a:xfrm>
            <a:off x="1787296" y="4073437"/>
            <a:ext cx="2292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Network of processors</a:t>
            </a:r>
          </a:p>
        </p:txBody>
      </p:sp>
    </p:spTree>
    <p:extLst>
      <p:ext uri="{BB962C8B-B14F-4D97-AF65-F5344CB8AC3E}">
        <p14:creationId xmlns:p14="http://schemas.microsoft.com/office/powerpoint/2010/main" val="219342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Faulty</a:t>
            </a:r>
            <a:r>
              <a:rPr lang="en-US" b="1" dirty="0"/>
              <a:t>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round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26070" y="2942185"/>
            <a:ext cx="4367570" cy="1850567"/>
            <a:chOff x="2226070" y="2942185"/>
            <a:chExt cx="4367570" cy="1850567"/>
          </a:xfrm>
        </p:grpSpPr>
        <p:grpSp>
          <p:nvGrpSpPr>
            <p:cNvPr id="5" name="Group 4"/>
            <p:cNvGrpSpPr/>
            <p:nvPr/>
          </p:nvGrpSpPr>
          <p:grpSpPr>
            <a:xfrm rot="2177871">
              <a:off x="2226070" y="2942185"/>
              <a:ext cx="1644690" cy="1831903"/>
              <a:chOff x="6134100" y="2438400"/>
              <a:chExt cx="2523892" cy="2895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3102906">
              <a:off x="4948950" y="2960849"/>
              <a:ext cx="1644690" cy="1831903"/>
              <a:chOff x="6134100" y="2438400"/>
              <a:chExt cx="2523892" cy="28956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>
              <a:stCxn id="9" idx="7"/>
              <a:endCxn id="17" idx="7"/>
            </p:cNvCxnSpPr>
            <p:nvPr/>
          </p:nvCxnSpPr>
          <p:spPr>
            <a:xfrm flipV="1">
              <a:off x="3799693" y="3850504"/>
              <a:ext cx="1220783" cy="6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Down Arrow 32"/>
          <p:cNvSpPr/>
          <p:nvPr/>
        </p:nvSpPr>
        <p:spPr>
          <a:xfrm rot="5400000" flipH="1">
            <a:off x="4302515" y="3195623"/>
            <a:ext cx="215138" cy="89712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6200000">
            <a:off x="4105889" y="3847838"/>
            <a:ext cx="215139" cy="4485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9980" y="3733800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80" y="3733800"/>
                <a:ext cx="37382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88780" y="3657600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780" y="3657600"/>
                <a:ext cx="3738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75005" y="3733800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5" y="3733800"/>
                <a:ext cx="78739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3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25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3" grpId="0" animBg="1"/>
      <p:bldP spid="33" grpId="1" animBg="1"/>
      <p:bldP spid="36" grpId="0" animBg="1"/>
      <p:bldP spid="36" grpId="1" animBg="1"/>
      <p:bldP spid="23" grpId="0"/>
      <p:bldP spid="23" grpId="1"/>
      <p:bldP spid="41" grpId="0"/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Faulty</a:t>
            </a:r>
            <a:r>
              <a:rPr lang="en-US" b="1" dirty="0"/>
              <a:t>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Each link fails 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 independently.</a:t>
                </a:r>
              </a:p>
              <a:p>
                <a:r>
                  <a:rPr lang="en-US" sz="2400" dirty="0"/>
                  <a:t>Degree of each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/>
                  <a:t> : constants in practice.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400" dirty="0"/>
                  <a:t>: with high probability,</a:t>
                </a:r>
              </a:p>
              <a:p>
                <a:pPr marL="0" indent="0">
                  <a:buNone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 rounds of computation on a </a:t>
                </a:r>
                <a:r>
                  <a:rPr lang="en-US" sz="2400" b="1" dirty="0"/>
                  <a:t>non-faulty </a:t>
                </a:r>
                <a:r>
                  <a:rPr lang="en-US" sz="2400" dirty="0"/>
                  <a:t>distributed network</a:t>
                </a:r>
              </a:p>
              <a:p>
                <a:pPr marL="0" indent="0">
                  <a:buNone/>
                </a:pPr>
                <a:r>
                  <a:rPr lang="en-US" sz="2400" dirty="0"/>
                  <a:t>can be executed with high probability</a:t>
                </a:r>
              </a:p>
              <a:p>
                <a:pPr marL="0" indent="0">
                  <a:buNone/>
                </a:pP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rounds</a:t>
                </a:r>
                <a:r>
                  <a:rPr lang="en-US" sz="2400" dirty="0"/>
                  <a:t> of computation </a:t>
                </a:r>
                <a:r>
                  <a:rPr lang="en-US" sz="2400" dirty="0">
                    <a:solidFill>
                      <a:schemeClr val="tx1"/>
                    </a:solidFill>
                  </a:rPr>
                  <a:t>on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faulty</a:t>
                </a:r>
                <a:r>
                  <a:rPr lang="en-US" sz="2400" dirty="0">
                    <a:solidFill>
                      <a:schemeClr val="tx1"/>
                    </a:solidFill>
                  </a:rPr>
                  <a:t> distributed network.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85800" y="5638800"/>
            <a:ext cx="8382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proof is based 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b="1" dirty="0">
                <a:solidFill>
                  <a:schemeClr val="tx1"/>
                </a:solidFill>
              </a:rPr>
              <a:t>delay sequences</a:t>
            </a:r>
            <a:r>
              <a:rPr lang="en-US" dirty="0">
                <a:solidFill>
                  <a:schemeClr val="tx1"/>
                </a:solidFill>
              </a:rPr>
              <a:t>” : a tool derived using elementary probability.</a:t>
            </a:r>
          </a:p>
        </p:txBody>
      </p:sp>
    </p:spTree>
    <p:extLst>
      <p:ext uri="{BB962C8B-B14F-4D97-AF65-F5344CB8AC3E}">
        <p14:creationId xmlns:p14="http://schemas.microsoft.com/office/powerpoint/2010/main" val="400551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657600"/>
            <a:ext cx="7772400" cy="1362075"/>
          </a:xfrm>
        </p:spPr>
        <p:txBody>
          <a:bodyPr/>
          <a:lstStyle/>
          <a:p>
            <a:pPr algn="ctr"/>
            <a:r>
              <a:rPr lang="en-US" sz="2000" dirty="0"/>
              <a:t>We introduce it using An interesting and inspiring Problem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7772400" cy="1500187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Delay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2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Counters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counter has a fair coin of its own.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44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0                 0                                0                 0                 0                                         0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96674" y="3943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3591" y="39438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79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67400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76800" y="3962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613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7781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2" grpId="0"/>
      <p:bldP spid="2" grpId="0"/>
      <p:bldP spid="36" grpId="0"/>
      <p:bldP spid="37" grpId="0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such </a:t>
            </a:r>
            <a:r>
              <a:rPr lang="en-US" dirty="0">
                <a:solidFill>
                  <a:srgbClr val="7030A0"/>
                </a:solidFill>
              </a:rPr>
              <a:t>a definition </a:t>
            </a:r>
            <a:r>
              <a:rPr lang="en-US" dirty="0"/>
              <a:t>for </a:t>
            </a:r>
            <a:r>
              <a:rPr lang="en-US" dirty="0">
                <a:solidFill>
                  <a:srgbClr val="7030A0"/>
                </a:solidFill>
              </a:rPr>
              <a:t>Universal</a:t>
            </a:r>
            <a:r>
              <a:rPr lang="en-US" dirty="0"/>
              <a:t> Hash family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Counters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counter has a fair coin of its own.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1                 0                                0                 1                 0                                         0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96674" y="3943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3591" y="39438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179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7400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76800" y="3962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613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769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1" grpId="0"/>
      <p:bldP spid="42" grpId="0"/>
      <p:bldP spid="43" grpId="0"/>
      <p:bldP spid="43" grpId="1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Counters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Each counter has a fair coin of its own.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can increment only if </a:t>
                </a:r>
              </a:p>
              <a:p>
                <a:r>
                  <a:rPr lang="en-US" sz="2000" b="1" dirty="0"/>
                  <a:t>the coin it tosses gives HEADS.</a:t>
                </a:r>
              </a:p>
              <a:p>
                <a:r>
                  <a:rPr lang="en-US" sz="2000" dirty="0"/>
                  <a:t>Neither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nor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has value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What is the number of rounds till each counter becomes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  <a:blipFill>
                <a:blip r:embed="rId3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1                 0                                0                 2                 0                                         0</a:t>
            </a:r>
          </a:p>
        </p:txBody>
      </p:sp>
      <p:sp>
        <p:nvSpPr>
          <p:cNvPr id="2" name="&quot;No&quot; Symbol 1"/>
          <p:cNvSpPr/>
          <p:nvPr/>
        </p:nvSpPr>
        <p:spPr>
          <a:xfrm>
            <a:off x="4787590" y="2133600"/>
            <a:ext cx="457200" cy="457200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90831-147A-1999-1454-9EC8E7892AFE}"/>
              </a:ext>
            </a:extLst>
          </p:cNvPr>
          <p:cNvSpPr/>
          <p:nvPr/>
        </p:nvSpPr>
        <p:spPr>
          <a:xfrm>
            <a:off x="3814439" y="56388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7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Even after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rounds, there is a counter that did not reach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might have gone wrong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Perhaps that counter had a bad sequence of coin tosses: less than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heads</a:t>
                </a:r>
              </a:p>
              <a:p>
                <a:pPr marL="0" indent="0">
                  <a:buNone/>
                </a:pPr>
                <a:r>
                  <a:rPr lang="en-US" sz="2000" dirty="0"/>
                  <a:t>But, that happens with very less </a:t>
                </a:r>
                <a:r>
                  <a:rPr lang="en-US" sz="2000" dirty="0" err="1"/>
                  <a:t>probabilty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Can there be </a:t>
                </a:r>
                <a:r>
                  <a:rPr lang="en-US" sz="2000" u="sng" dirty="0"/>
                  <a:t>other reasons</a:t>
                </a:r>
                <a:r>
                  <a:rPr lang="en-US" sz="2000" dirty="0"/>
                  <a:t> for not attaining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20193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0800" y="30861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Question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Can the </a:t>
                </a:r>
                <a:r>
                  <a:rPr lang="en-US" sz="2000" b="1" i="1" dirty="0"/>
                  <a:t>bad</a:t>
                </a:r>
                <a:r>
                  <a:rPr lang="en-US" sz="2000" dirty="0"/>
                  <a:t> coin tosses of a coin be the sole cause for the </a:t>
                </a:r>
              </a:p>
              <a:p>
                <a:pPr marL="0" indent="0">
                  <a:buNone/>
                </a:pPr>
                <a:r>
                  <a:rPr lang="en-US" sz="2000" dirty="0"/>
                  <a:t>experiment to fail (some counter does not reach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                                     No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19812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0695" y="2335398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2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4BCF-41EB-7E43-B0E0-12359AD2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0C03-99F9-6648-9768-1D8F083C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Hopefully, by now everyone is convinced about the “nontriviality” of the problem.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44C53-A67C-5046-90BA-8023FEA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1BFEACE-315D-5B45-AB10-04CA76DC4E4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5916608"/>
                  </p:ext>
                </p:extLst>
              </p:nvPr>
            </p:nvGraphicFramePr>
            <p:xfrm>
              <a:off x="2514600" y="198120"/>
              <a:ext cx="2594135" cy="573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2967">
                      <a:extLst>
                        <a:ext uri="{9D8B030D-6E8A-4147-A177-3AD203B41FA5}">
                          <a16:colId xmlns:a16="http://schemas.microsoft.com/office/drawing/2014/main" val="1551702128"/>
                        </a:ext>
                      </a:extLst>
                    </a:gridCol>
                    <a:gridCol w="8429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82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Round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1BFEACE-315D-5B45-AB10-04CA76DC4E4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5916608"/>
                  </p:ext>
                </p:extLst>
              </p:nvPr>
            </p:nvGraphicFramePr>
            <p:xfrm>
              <a:off x="2514600" y="198120"/>
              <a:ext cx="2594135" cy="573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2967">
                      <a:extLst>
                        <a:ext uri="{9D8B030D-6E8A-4147-A177-3AD203B41FA5}">
                          <a16:colId xmlns:a16="http://schemas.microsoft.com/office/drawing/2014/main" val="1551702128"/>
                        </a:ext>
                      </a:extLst>
                    </a:gridCol>
                    <a:gridCol w="8429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82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Round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3" t="-172414" r="-208955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3" t="-489286" r="-208955" b="-10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3" t="-1265517" r="-208955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3" t="-1365517" r="-208955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3" t="-1465517" r="-20895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74B4E36-30DE-034C-B41E-8EF0E9D283C0}"/>
              </a:ext>
            </a:extLst>
          </p:cNvPr>
          <p:cNvGrpSpPr/>
          <p:nvPr/>
        </p:nvGrpSpPr>
        <p:grpSpPr>
          <a:xfrm>
            <a:off x="3518024" y="3377698"/>
            <a:ext cx="433932" cy="2141157"/>
            <a:chOff x="2936980" y="3566779"/>
            <a:chExt cx="433932" cy="2141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044092-8536-2E4C-A42B-3666C1A05AC9}"/>
                    </a:ext>
                  </a:extLst>
                </p:cNvPr>
                <p:cNvSpPr txBox="1"/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044092-8536-2E4C-A42B-3666C1A05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82E410D-8140-E14A-AE5F-4DAD857B21C7}"/>
                    </a:ext>
                  </a:extLst>
                </p:cNvPr>
                <p:cNvSpPr txBox="1"/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82E410D-8140-E14A-AE5F-4DAD857B2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23C3C6F-7EF8-BD41-A49D-A95B121DEEA4}"/>
                    </a:ext>
                  </a:extLst>
                </p:cNvPr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AD2218E-306C-D94B-9D63-1E5242BCAEFA}"/>
                    </a:ext>
                  </a:extLst>
                </p:cNvPr>
                <p:cNvSpPr txBox="1"/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AD2218E-306C-D94B-9D63-1E5242BCA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C4B721-2BC8-4048-A41D-6CCA784E54F6}"/>
                    </a:ext>
                  </a:extLst>
                </p:cNvPr>
                <p:cNvSpPr txBox="1"/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C4B721-2BC8-4048-A41D-6CCA784E5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4C6118-5047-E041-9BF5-313EA1A4CE0C}"/>
              </a:ext>
            </a:extLst>
          </p:cNvPr>
          <p:cNvGrpSpPr/>
          <p:nvPr/>
        </p:nvGrpSpPr>
        <p:grpSpPr>
          <a:xfrm>
            <a:off x="4365660" y="3365851"/>
            <a:ext cx="413128" cy="2206903"/>
            <a:chOff x="4379542" y="814670"/>
            <a:chExt cx="413128" cy="2206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DAD550-F49F-3041-9BB6-087626154137}"/>
                    </a:ext>
                  </a:extLst>
                </p:cNvPr>
                <p:cNvSpPr txBox="1"/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DAD550-F49F-3041-9BB6-087626154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656355-F3F4-5F4F-9B62-43FE13086773}"/>
                    </a:ext>
                  </a:extLst>
                </p:cNvPr>
                <p:cNvSpPr txBox="1"/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656355-F3F4-5F4F-9B62-43FE13086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7956606-5978-6C4A-92C0-4EE4C16FEECA}"/>
                    </a:ext>
                  </a:extLst>
                </p:cNvPr>
                <p:cNvSpPr txBox="1"/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7956606-5978-6C4A-92C0-4EE4C16FE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1BAD4D0-FF07-0F4F-AAA7-B3535488FA46}"/>
                    </a:ext>
                  </a:extLst>
                </p:cNvPr>
                <p:cNvSpPr txBox="1"/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1BAD4D0-FF07-0F4F-AAA7-B353548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B7340CF-81E3-B940-A7F9-4C0B16EF1219}"/>
                    </a:ext>
                  </a:extLst>
                </p:cNvPr>
                <p:cNvSpPr txBox="1"/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B7340CF-81E3-B940-A7F9-4C0B16EF12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FBFD3F-B521-4B4B-91C5-9327D974A674}"/>
              </a:ext>
            </a:extLst>
          </p:cNvPr>
          <p:cNvGrpSpPr/>
          <p:nvPr/>
        </p:nvGrpSpPr>
        <p:grpSpPr>
          <a:xfrm>
            <a:off x="3538750" y="803491"/>
            <a:ext cx="413128" cy="2206903"/>
            <a:chOff x="4379542" y="814670"/>
            <a:chExt cx="413128" cy="2206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5361E2-8D1D-B44D-A973-D447FA3E1F7E}"/>
                    </a:ext>
                  </a:extLst>
                </p:cNvPr>
                <p:cNvSpPr txBox="1"/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5361E2-8D1D-B44D-A973-D447FA3E1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03CC906-3E5B-CD46-9484-535C4112D61F}"/>
                    </a:ext>
                  </a:extLst>
                </p:cNvPr>
                <p:cNvSpPr txBox="1"/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03CC906-3E5B-CD46-9484-535C4112D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5ABCF12-86E7-A04C-9997-3B99B119043A}"/>
                    </a:ext>
                  </a:extLst>
                </p:cNvPr>
                <p:cNvSpPr txBox="1"/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5ABCF12-86E7-A04C-9997-3B99B1190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66E37C9-22E9-D84B-B85A-DA17E50C23C4}"/>
                    </a:ext>
                  </a:extLst>
                </p:cNvPr>
                <p:cNvSpPr txBox="1"/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66E37C9-22E9-D84B-B85A-DA17E50C2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E72021F-AF7F-1843-8D28-080544229423}"/>
                    </a:ext>
                  </a:extLst>
                </p:cNvPr>
                <p:cNvSpPr txBox="1"/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E72021F-AF7F-1843-8D28-080544229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1169D-5580-A749-BE32-D4D1EA3B9583}"/>
              </a:ext>
            </a:extLst>
          </p:cNvPr>
          <p:cNvGrpSpPr/>
          <p:nvPr/>
        </p:nvGrpSpPr>
        <p:grpSpPr>
          <a:xfrm>
            <a:off x="4366668" y="838200"/>
            <a:ext cx="433932" cy="2141157"/>
            <a:chOff x="2936980" y="3566779"/>
            <a:chExt cx="433932" cy="2141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AB2DD2-D9BD-9E4A-904B-281CB646243D}"/>
                    </a:ext>
                  </a:extLst>
                </p:cNvPr>
                <p:cNvSpPr txBox="1"/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AB2DD2-D9BD-9E4A-904B-281CB6462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0D86422-75E8-084D-B318-EDBAC0BD207E}"/>
                    </a:ext>
                  </a:extLst>
                </p:cNvPr>
                <p:cNvSpPr txBox="1"/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0D86422-75E8-084D-B318-EDBAC0BD2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F6CD23E-F6CD-1445-BD4D-4CDD72F7FDC6}"/>
                    </a:ext>
                  </a:extLst>
                </p:cNvPr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D4E0B42-EF1C-5545-8917-238559961D87}"/>
                    </a:ext>
                  </a:extLst>
                </p:cNvPr>
                <p:cNvSpPr txBox="1"/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D4E0B42-EF1C-5545-8917-238559961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5BD0ACB-7F9F-7D45-9CA1-2AAAD11F6523}"/>
                    </a:ext>
                  </a:extLst>
                </p:cNvPr>
                <p:cNvSpPr txBox="1"/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5BD0ACB-7F9F-7D45-9CA1-2AAAD11F65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E41E0E-ADC1-FB4B-852F-7CBF4207936D}"/>
              </a:ext>
            </a:extLst>
          </p:cNvPr>
          <p:cNvGrpSpPr/>
          <p:nvPr/>
        </p:nvGrpSpPr>
        <p:grpSpPr>
          <a:xfrm>
            <a:off x="6633084" y="2016550"/>
            <a:ext cx="2399248" cy="1170251"/>
            <a:chOff x="6633084" y="2016550"/>
            <a:chExt cx="2399248" cy="117025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D004A3C-13FD-1A42-B97F-411F6BE8442C}"/>
                </a:ext>
              </a:extLst>
            </p:cNvPr>
            <p:cNvGrpSpPr/>
            <p:nvPr/>
          </p:nvGrpSpPr>
          <p:grpSpPr>
            <a:xfrm>
              <a:off x="6633084" y="2304393"/>
              <a:ext cx="2374728" cy="882408"/>
              <a:chOff x="6633084" y="2304393"/>
              <a:chExt cx="2374728" cy="88240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1E6522B-4ACF-B44F-ACAE-0DF7DFA69648}"/>
                  </a:ext>
                </a:extLst>
              </p:cNvPr>
              <p:cNvGrpSpPr/>
              <p:nvPr/>
            </p:nvGrpSpPr>
            <p:grpSpPr>
              <a:xfrm>
                <a:off x="6633084" y="2304393"/>
                <a:ext cx="1187364" cy="865331"/>
                <a:chOff x="7956636" y="1524000"/>
                <a:chExt cx="1187364" cy="865331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6E21847-88C8-9448-A429-2CE838F66359}"/>
                    </a:ext>
                  </a:extLst>
                </p:cNvPr>
                <p:cNvSpPr/>
                <p:nvPr/>
              </p:nvSpPr>
              <p:spPr>
                <a:xfrm>
                  <a:off x="8331593" y="1524000"/>
                  <a:ext cx="499942" cy="49810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F85BCA99-8CD8-2A4C-847F-36E0E6D871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0044" y="2019999"/>
                      <a:ext cx="492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F85BCA99-8CD8-2A4C-847F-36E0E6D871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0044" y="2019999"/>
                      <a:ext cx="492378" cy="369332"/>
                    </a:xfrm>
                    <a:prstGeom prst="rect">
                      <a:avLst/>
                    </a:prstGeom>
                    <a:blipFill>
                      <a:blip r:embed="rId5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A116C84-D6C7-434C-BF00-973BF2277B44}"/>
                    </a:ext>
                  </a:extLst>
                </p:cNvPr>
                <p:cNvCxnSpPr>
                  <a:endCxn id="43" idx="2"/>
                </p:cNvCxnSpPr>
                <p:nvPr/>
              </p:nvCxnSpPr>
              <p:spPr>
                <a:xfrm>
                  <a:off x="7956636" y="1773052"/>
                  <a:ext cx="37495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09AB41D-B68C-AC49-B39E-61B22B5E72D2}"/>
                    </a:ext>
                  </a:extLst>
                </p:cNvPr>
                <p:cNvCxnSpPr>
                  <a:stCxn id="43" idx="6"/>
                </p:cNvCxnSpPr>
                <p:nvPr/>
              </p:nvCxnSpPr>
              <p:spPr>
                <a:xfrm>
                  <a:off x="8831536" y="1773051"/>
                  <a:ext cx="3124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7B96431-0821-A64C-A142-BA585A5B3ED4}"/>
                  </a:ext>
                </a:extLst>
              </p:cNvPr>
              <p:cNvGrpSpPr/>
              <p:nvPr/>
            </p:nvGrpSpPr>
            <p:grpSpPr>
              <a:xfrm>
                <a:off x="7820448" y="2304393"/>
                <a:ext cx="1187364" cy="882408"/>
                <a:chOff x="7956636" y="1524000"/>
                <a:chExt cx="1187364" cy="882408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70FB4DD-6ED2-D649-9B38-4092FCD4AA82}"/>
                    </a:ext>
                  </a:extLst>
                </p:cNvPr>
                <p:cNvSpPr/>
                <p:nvPr/>
              </p:nvSpPr>
              <p:spPr>
                <a:xfrm>
                  <a:off x="8331593" y="1524000"/>
                  <a:ext cx="499942" cy="49810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853072A7-0663-7E44-AD64-BA98FCC3B9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39157" y="2037076"/>
                      <a:ext cx="492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853072A7-0663-7E44-AD64-BA98FCC3B9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9157" y="2037076"/>
                      <a:ext cx="492378" cy="369332"/>
                    </a:xfrm>
                    <a:prstGeom prst="rect">
                      <a:avLst/>
                    </a:prstGeom>
                    <a:blipFill>
                      <a:blip r:embed="rId6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C6AE919-2772-0641-B515-6718EED81878}"/>
                    </a:ext>
                  </a:extLst>
                </p:cNvPr>
                <p:cNvCxnSpPr>
                  <a:endCxn id="48" idx="2"/>
                </p:cNvCxnSpPr>
                <p:nvPr/>
              </p:nvCxnSpPr>
              <p:spPr>
                <a:xfrm>
                  <a:off x="7956636" y="1773052"/>
                  <a:ext cx="37495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5FD592E-7B4A-1F48-996F-51DD7047A456}"/>
                    </a:ext>
                  </a:extLst>
                </p:cNvPr>
                <p:cNvCxnSpPr>
                  <a:stCxn id="48" idx="6"/>
                </p:cNvCxnSpPr>
                <p:nvPr/>
              </p:nvCxnSpPr>
              <p:spPr>
                <a:xfrm>
                  <a:off x="8831536" y="1773051"/>
                  <a:ext cx="3124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B70DA33-3750-1A48-A5F6-B9CA5A6C8D04}"/>
                </a:ext>
              </a:extLst>
            </p:cNvPr>
            <p:cNvCxnSpPr>
              <a:cxnSpLocks/>
            </p:cNvCxnSpPr>
            <p:nvPr/>
          </p:nvCxnSpPr>
          <p:spPr>
            <a:xfrm>
              <a:off x="6633084" y="2016550"/>
              <a:ext cx="0" cy="5368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0C66E6-2C1F-2546-89A6-8B93BCF73562}"/>
                </a:ext>
              </a:extLst>
            </p:cNvPr>
            <p:cNvCxnSpPr>
              <a:cxnSpLocks/>
            </p:cNvCxnSpPr>
            <p:nvPr/>
          </p:nvCxnSpPr>
          <p:spPr>
            <a:xfrm>
              <a:off x="9007812" y="2016550"/>
              <a:ext cx="0" cy="5368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D36F80C-F5B0-9C41-9157-D294664EDA1F}"/>
                </a:ext>
              </a:extLst>
            </p:cNvPr>
            <p:cNvCxnSpPr>
              <a:cxnSpLocks/>
            </p:cNvCxnSpPr>
            <p:nvPr/>
          </p:nvCxnSpPr>
          <p:spPr>
            <a:xfrm>
              <a:off x="6633084" y="2016550"/>
              <a:ext cx="23992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38295EA-C31A-E043-946D-B3AD6E76570B}"/>
                  </a:ext>
                </a:extLst>
              </p:cNvPr>
              <p:cNvSpPr txBox="1"/>
              <p:nvPr/>
            </p:nvSpPr>
            <p:spPr>
              <a:xfrm>
                <a:off x="7077666" y="2363592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38295EA-C31A-E043-946D-B3AD6E765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666" y="2363592"/>
                <a:ext cx="375424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CE514B-BEE2-9A45-ADC8-EDCCAA8D15A5}"/>
                  </a:ext>
                </a:extLst>
              </p:cNvPr>
              <p:cNvSpPr txBox="1"/>
              <p:nvPr/>
            </p:nvSpPr>
            <p:spPr>
              <a:xfrm>
                <a:off x="8250299" y="2363592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CE514B-BEE2-9A45-ADC8-EDCCAA8D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299" y="2363592"/>
                <a:ext cx="375423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03BA317-5628-C34D-AC30-29F75A0B70C7}"/>
                  </a:ext>
                </a:extLst>
              </p:cNvPr>
              <p:cNvSpPr txBox="1"/>
              <p:nvPr/>
            </p:nvSpPr>
            <p:spPr>
              <a:xfrm>
                <a:off x="3505200" y="555902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03BA317-5628-C34D-AC30-29F75A0B7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559028"/>
                <a:ext cx="418704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26CD644-C3B6-0441-B766-2978FCA5B8E5}"/>
                  </a:ext>
                </a:extLst>
              </p:cNvPr>
              <p:cNvSpPr txBox="1"/>
              <p:nvPr/>
            </p:nvSpPr>
            <p:spPr>
              <a:xfrm>
                <a:off x="4365212" y="555657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26CD644-C3B6-0441-B766-2978FCA5B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212" y="5556570"/>
                <a:ext cx="388248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069B99-F9D6-7943-A909-CD1E9B5BC8E1}"/>
                  </a:ext>
                </a:extLst>
              </p:cNvPr>
              <p:cNvSpPr txBox="1"/>
              <p:nvPr/>
            </p:nvSpPr>
            <p:spPr>
              <a:xfrm>
                <a:off x="3538302" y="299421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069B99-F9D6-7943-A909-CD1E9B5BC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02" y="2994210"/>
                <a:ext cx="388248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E72A98E-E967-C542-8EC5-C75EAE4E4699}"/>
                  </a:ext>
                </a:extLst>
              </p:cNvPr>
              <p:cNvSpPr txBox="1"/>
              <p:nvPr/>
            </p:nvSpPr>
            <p:spPr>
              <a:xfrm>
                <a:off x="4351666" y="301083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E72A98E-E967-C542-8EC5-C75EAE4E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666" y="3010830"/>
                <a:ext cx="418704" cy="36933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7116E0C-39EB-7F4F-B29C-7EA665B2362D}"/>
                  </a:ext>
                </a:extLst>
              </p:cNvPr>
              <p:cNvSpPr txBox="1"/>
              <p:nvPr/>
            </p:nvSpPr>
            <p:spPr>
              <a:xfrm>
                <a:off x="8241752" y="234769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7116E0C-39EB-7F4F-B29C-7EA665B23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752" y="2347695"/>
                <a:ext cx="375424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BB456E8-DB66-5546-B90D-FF2BB52B63EC}"/>
                  </a:ext>
                </a:extLst>
              </p:cNvPr>
              <p:cNvSpPr txBox="1"/>
              <p:nvPr/>
            </p:nvSpPr>
            <p:spPr>
              <a:xfrm>
                <a:off x="3565478" y="279401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BB456E8-DB66-5546-B90D-FF2BB52B6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478" y="279401"/>
                <a:ext cx="492378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553FB7-CD48-1946-8DA9-85616A6FD46A}"/>
                  </a:ext>
                </a:extLst>
              </p:cNvPr>
              <p:cNvSpPr txBox="1"/>
              <p:nvPr/>
            </p:nvSpPr>
            <p:spPr>
              <a:xfrm>
                <a:off x="4379718" y="269636"/>
                <a:ext cx="492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553FB7-CD48-1946-8DA9-85616A6FD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18" y="269636"/>
                <a:ext cx="492379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63FA7C-AE54-9D49-9979-39A96A89D682}"/>
                  </a:ext>
                </a:extLst>
              </p:cNvPr>
              <p:cNvSpPr txBox="1"/>
              <p:nvPr/>
            </p:nvSpPr>
            <p:spPr>
              <a:xfrm>
                <a:off x="8250298" y="2362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63FA7C-AE54-9D49-9979-39A96A89D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298" y="2362200"/>
                <a:ext cx="375423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78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3" grpId="0"/>
      <p:bldP spid="64" grpId="0"/>
      <p:bldP spid="64" grpId="1"/>
      <p:bldP spid="65" grpId="0"/>
      <p:bldP spid="66" grpId="0"/>
      <p:bldP spid="67" grpId="0"/>
      <p:bldP spid="68" grpId="0"/>
      <p:bldP spid="69" grpId="0"/>
      <p:bldP spid="69" grpId="1"/>
      <p:bldP spid="70" grpId="0"/>
      <p:bldP spid="71" grpId="0"/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Analysis</a:t>
            </a:r>
            <a:r>
              <a:rPr lang="en-US" sz="3600" b="1" dirty="0"/>
              <a:t> using </a:t>
            </a:r>
            <a:r>
              <a:rPr lang="en-US" sz="3600" b="1" dirty="0">
                <a:solidFill>
                  <a:srgbClr val="7030A0"/>
                </a:solidFill>
              </a:rPr>
              <a:t>Delay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idea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Pure scientific spirit to explain a phenomenon.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2309813"/>
            <a:ext cx="7772400" cy="1500187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7030A0"/>
                </a:solidFill>
              </a:rPr>
              <a:t>Warm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be any two events defined over a probability space.</a:t>
                </a:r>
              </a:p>
              <a:p>
                <a:pPr marL="0" indent="0">
                  <a:buNone/>
                </a:pPr>
                <a:r>
                  <a:rPr lang="en-US" sz="2400" dirty="0"/>
                  <a:t>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happens,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also happens.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itchFamily="2" charset="2"/>
                  </a:rPr>
                  <a:t>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/>
                  <a:t>: What is the relation between </a:t>
                </a:r>
                <a:r>
                  <a:rPr lang="en-US" sz="2400" b="1" dirty="0"/>
                  <a:t>P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 and </a:t>
                </a:r>
                <a:r>
                  <a:rPr lang="en-US" sz="2400" b="1" dirty="0"/>
                  <a:t>P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1219200"/>
            <a:ext cx="6400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1219200"/>
            <a:ext cx="6400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20574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20574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33528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33528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56878" y="4343400"/>
                <a:ext cx="1796902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ea typeface="Cambria Math"/>
                  </a:rPr>
                  <a:t>P</a:t>
                </a:r>
                <a:r>
                  <a:rPr lang="en-US" sz="2400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sym typeface="Wingdings" pitchFamily="2" charset="2"/>
                      </a:rPr>
                      <m:t>≤ </m:t>
                    </m:r>
                  </m:oMath>
                </a14:m>
                <a:r>
                  <a:rPr lang="en-US" sz="2400" b="1" dirty="0">
                    <a:ea typeface="Cambria Math"/>
                  </a:rPr>
                  <a:t>P</a:t>
                </a:r>
                <a:r>
                  <a:rPr lang="en-US" sz="2400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78" y="4343400"/>
                <a:ext cx="179690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714" t="-9091" r="-7744" b="-2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7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381000" y="366379"/>
          <a:ext cx="39657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2532" y="468868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toss </a:t>
            </a:r>
          </a:p>
          <a:p>
            <a:r>
              <a:rPr lang="en-US" b="1" dirty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1759" y="6457890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59" y="6457890"/>
                <a:ext cx="385041" cy="400110"/>
              </a:xfrm>
              <a:prstGeom prst="rect">
                <a:avLst/>
              </a:prstGeom>
              <a:blipFill rotWithShape="1">
                <a:blip r:embed="rId39"/>
                <a:stretch>
                  <a:fillRect t="-7576" r="-2381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5800" y="60960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96000"/>
                <a:ext cx="385042" cy="400110"/>
              </a:xfrm>
              <a:prstGeom prst="rect">
                <a:avLst/>
              </a:prstGeom>
              <a:blipFill rotWithShape="1">
                <a:blip r:embed="rId41"/>
                <a:stretch>
                  <a:fillRect t="-7576" r="-2381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5800" y="57150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715000"/>
                <a:ext cx="385042" cy="400110"/>
              </a:xfrm>
              <a:prstGeom prst="rect">
                <a:avLst/>
              </a:prstGeom>
              <a:blipFill rotWithShape="1">
                <a:blip r:embed="rId42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2930180" y="987647"/>
            <a:ext cx="460324" cy="5921728"/>
            <a:chOff x="2930180" y="987647"/>
            <a:chExt cx="460324" cy="592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374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17379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9374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2435447"/>
                  <a:ext cx="418704" cy="36933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t="-8333" r="-159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9751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132" y="987647"/>
                  <a:ext cx="388248" cy="369332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9678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1368647"/>
                  <a:ext cx="388248" cy="369332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t="-8333" r="-1875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9678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2054447"/>
                  <a:ext cx="388248" cy="36933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9374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2816447"/>
                  <a:ext cx="418704" cy="369332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9751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132" y="3197447"/>
                  <a:ext cx="388248" cy="369332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9678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3894915"/>
                  <a:ext cx="388248" cy="369332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9301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180" y="4264247"/>
                  <a:ext cx="418704" cy="369332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 t="-8333" r="-1764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18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5805821"/>
                  <a:ext cx="418704" cy="369332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946920" y="47244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920" y="4724400"/>
                  <a:ext cx="405880" cy="584775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t="-12500" r="-49254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9645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552" y="5345668"/>
                  <a:ext cx="388248" cy="369332"/>
                </a:xfrm>
                <a:prstGeom prst="rect">
                  <a:avLst/>
                </a:prstGeom>
                <a:blipFill rotWithShape="1">
                  <a:blip r:embed="rId5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97180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6324600"/>
                  <a:ext cx="405880" cy="584775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 t="-12632" r="-50000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1447800" y="987647"/>
            <a:ext cx="569387" cy="5794153"/>
            <a:chOff x="1447800" y="987647"/>
            <a:chExt cx="569387" cy="5794153"/>
          </a:xfrm>
        </p:grpSpPr>
        <p:sp>
          <p:nvSpPr>
            <p:cNvPr id="40" name="TextBox 39"/>
            <p:cNvSpPr txBox="1"/>
            <p:nvPr/>
          </p:nvSpPr>
          <p:spPr>
            <a:xfrm>
              <a:off x="1447800" y="98764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47800" y="13716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47800" y="17526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47800" y="641246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524000" y="2158425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158425"/>
                  <a:ext cx="405880" cy="584775"/>
                </a:xfrm>
                <a:prstGeom prst="rect">
                  <a:avLst/>
                </a:prstGeom>
                <a:blipFill rotWithShape="1">
                  <a:blip r:embed="rId56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24000" y="58674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867400"/>
                  <a:ext cx="405880" cy="584775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24000" y="3733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733800"/>
                  <a:ext cx="405880" cy="584775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6045" y="3008709"/>
                <a:ext cx="800155" cy="7468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45" y="3008709"/>
                <a:ext cx="800155" cy="746808"/>
              </a:xfrm>
              <a:prstGeom prst="rect">
                <a:avLst/>
              </a:prstGeom>
              <a:blipFill rotWithShape="1">
                <a:blip r:embed="rId58"/>
                <a:stretch>
                  <a:fillRect r="-82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2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4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4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0" grpId="0"/>
      <p:bldP spid="21" grpId="0"/>
      <p:bldP spid="22" grpId="0"/>
      <p:bldP spid="23" grpId="0"/>
      <p:bldP spid="24" grpId="0"/>
      <p:bldP spid="5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381000" y="366379"/>
          <a:ext cx="39657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2532" y="468868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toss </a:t>
            </a:r>
          </a:p>
          <a:p>
            <a:r>
              <a:rPr lang="en-US" b="1" dirty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1759" y="6457890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59" y="6457890"/>
                <a:ext cx="385041" cy="400110"/>
              </a:xfrm>
              <a:prstGeom prst="rect">
                <a:avLst/>
              </a:prstGeom>
              <a:blipFill rotWithShape="1">
                <a:blip r:embed="rId39"/>
                <a:stretch>
                  <a:fillRect t="-7576" r="-2381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5800" y="60960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96000"/>
                <a:ext cx="385042" cy="400110"/>
              </a:xfrm>
              <a:prstGeom prst="rect">
                <a:avLst/>
              </a:prstGeom>
              <a:blipFill rotWithShape="1">
                <a:blip r:embed="rId41"/>
                <a:stretch>
                  <a:fillRect t="-7576" r="-2381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5800" y="57150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715000"/>
                <a:ext cx="385042" cy="400110"/>
              </a:xfrm>
              <a:prstGeom prst="rect">
                <a:avLst/>
              </a:prstGeom>
              <a:blipFill rotWithShape="1">
                <a:blip r:embed="rId42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2930180" y="987647"/>
            <a:ext cx="460324" cy="5921728"/>
            <a:chOff x="2930180" y="987647"/>
            <a:chExt cx="460324" cy="592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374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17379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9374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2435447"/>
                  <a:ext cx="418704" cy="36933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t="-8333" r="-159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9751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132" y="987647"/>
                  <a:ext cx="388248" cy="369332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9678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1368647"/>
                  <a:ext cx="388248" cy="369332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t="-8333" r="-1875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9678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2054447"/>
                  <a:ext cx="388248" cy="36933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9374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2816447"/>
                  <a:ext cx="418704" cy="369332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9751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132" y="3197447"/>
                  <a:ext cx="388248" cy="369332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9678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3894915"/>
                  <a:ext cx="388248" cy="369332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9301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180" y="4264247"/>
                  <a:ext cx="418704" cy="369332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 t="-8333" r="-1764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18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5805821"/>
                  <a:ext cx="418704" cy="369332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946920" y="47244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920" y="4724400"/>
                  <a:ext cx="405880" cy="584775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t="-12500" r="-49254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9645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552" y="5345668"/>
                  <a:ext cx="388248" cy="369332"/>
                </a:xfrm>
                <a:prstGeom prst="rect">
                  <a:avLst/>
                </a:prstGeom>
                <a:blipFill rotWithShape="1">
                  <a:blip r:embed="rId5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97180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6324600"/>
                  <a:ext cx="405880" cy="584775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 t="-12632" r="-50000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1447800" y="987647"/>
            <a:ext cx="569387" cy="5794153"/>
            <a:chOff x="1447800" y="987647"/>
            <a:chExt cx="569387" cy="5794153"/>
          </a:xfrm>
        </p:grpSpPr>
        <p:sp>
          <p:nvSpPr>
            <p:cNvPr id="40" name="TextBox 39"/>
            <p:cNvSpPr txBox="1"/>
            <p:nvPr/>
          </p:nvSpPr>
          <p:spPr>
            <a:xfrm>
              <a:off x="1447800" y="98764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47800" y="13716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47800" y="17526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47800" y="641246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524000" y="2158425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158425"/>
                  <a:ext cx="405880" cy="584775"/>
                </a:xfrm>
                <a:prstGeom prst="rect">
                  <a:avLst/>
                </a:prstGeom>
                <a:blipFill rotWithShape="1">
                  <a:blip r:embed="rId56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24000" y="58674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867400"/>
                  <a:ext cx="405880" cy="584775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24000" y="3733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733800"/>
                  <a:ext cx="405880" cy="584775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1143000" y="987647"/>
            <a:ext cx="1164094" cy="5794153"/>
            <a:chOff x="2264906" y="987647"/>
            <a:chExt cx="1164094" cy="5794153"/>
          </a:xfrm>
        </p:grpSpPr>
        <p:sp>
          <p:nvSpPr>
            <p:cNvPr id="67" name="TextBox 66"/>
            <p:cNvSpPr txBox="1"/>
            <p:nvPr/>
          </p:nvSpPr>
          <p:spPr>
            <a:xfrm>
              <a:off x="2353233" y="2069068"/>
              <a:ext cx="618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Jatin</a:t>
              </a:r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264906" y="987647"/>
              <a:ext cx="1164094" cy="5794153"/>
              <a:chOff x="2227658" y="987647"/>
              <a:chExt cx="1164094" cy="5794153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2227658" y="987647"/>
                <a:ext cx="1048942" cy="5794153"/>
                <a:chOff x="5602813" y="990600"/>
                <a:chExt cx="1048942" cy="5794153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5602813" y="990600"/>
                  <a:ext cx="1048942" cy="5794153"/>
                  <a:chOff x="1447800" y="987647"/>
                  <a:chExt cx="1048942" cy="5794153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543039" y="987647"/>
                    <a:ext cx="76405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Ritesh</a:t>
                    </a:r>
                    <a:endParaRPr 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536127" y="1371600"/>
                    <a:ext cx="6185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Jatin</a:t>
                    </a:r>
                    <a:endParaRPr 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498155" y="1752600"/>
                    <a:ext cx="8089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Saiteja</a:t>
                    </a:r>
                    <a:endParaRPr 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447800" y="6412468"/>
                    <a:ext cx="10489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Raghukul</a:t>
                    </a:r>
                    <a:endParaRPr lang="en-US" dirty="0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5638800" y="2453021"/>
                  <a:ext cx="9973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Waseem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638800" y="2822353"/>
                  <a:ext cx="663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Parul</a:t>
                  </a:r>
                  <a:endParaRPr lang="en-US" dirty="0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2286000" y="3135868"/>
                <a:ext cx="8163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Akarsh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86000" y="3505200"/>
                <a:ext cx="603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Yash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286000" y="3886200"/>
                <a:ext cx="11057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Paramansh</a:t>
                </a:r>
                <a:endParaRPr lang="en-US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286000" y="4267200"/>
                <a:ext cx="723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Rohin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86000" y="4648200"/>
                <a:ext cx="82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Pranay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286000" y="4964668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Nikhil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286000" y="5345668"/>
                <a:ext cx="786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Prafull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79211" y="5715000"/>
                <a:ext cx="997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Waseem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86000" y="6031468"/>
                <a:ext cx="723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Rohin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896045" y="3008709"/>
                <a:ext cx="800155" cy="7468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45" y="3008709"/>
                <a:ext cx="800155" cy="746808"/>
              </a:xfrm>
              <a:prstGeom prst="rect">
                <a:avLst/>
              </a:prstGeom>
              <a:blipFill rotWithShape="1">
                <a:blip r:embed="rId58"/>
                <a:stretch>
                  <a:fillRect r="-82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The INSPIRATION</a:t>
            </a: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533843"/>
                <a:ext cx="4419600" cy="4525963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 simple hash function: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𝐦𝐨𝐝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works so well in practice because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often a </a:t>
                </a:r>
                <a:r>
                  <a:rPr lang="en-US" sz="2000" u="sng" dirty="0"/>
                  <a:t>uniformly random </a:t>
                </a:r>
                <a:r>
                  <a:rPr lang="en-US" sz="2000" dirty="0"/>
                  <a:t>set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is easy to fool this hash function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533843"/>
                <a:ext cx="4419600" cy="4525963"/>
              </a:xfrm>
              <a:blipFill>
                <a:blip r:embed="rId2"/>
                <a:stretch>
                  <a:fillRect l="-1376" t="-941" r="-19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34982" y="1524000"/>
                <a:ext cx="4432818" cy="4505643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 collection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hash-functions </a:t>
                </a:r>
              </a:p>
              <a:p>
                <a:pPr marL="0" indent="0">
                  <a:buNone/>
                </a:pPr>
                <a:r>
                  <a:rPr lang="en-US" sz="2000" dirty="0"/>
                  <a:t>such that for any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∈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𝑯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000" b="1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“Can we achieve expected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search time for a </a:t>
                </a:r>
                <a:r>
                  <a:rPr lang="en-US" sz="2000" u="sng" dirty="0"/>
                  <a:t>given</a:t>
                </a:r>
                <a:r>
                  <a:rPr lang="en-US" sz="2000" dirty="0"/>
                  <a:t>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34982" y="1524000"/>
                <a:ext cx="4432818" cy="4505643"/>
              </a:xfrm>
              <a:blipFill>
                <a:blip r:embed="rId3"/>
                <a:stretch>
                  <a:fillRect l="-12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68964" y="914400"/>
            <a:ext cx="673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Why does hashing work </a:t>
            </a:r>
            <a:r>
              <a:rPr lang="en-US" sz="2800" b="1" dirty="0">
                <a:solidFill>
                  <a:srgbClr val="7030A0"/>
                </a:solidFill>
              </a:rPr>
              <a:t>so well </a:t>
            </a:r>
            <a:r>
              <a:rPr lang="en-US" sz="2800" b="1" dirty="0"/>
              <a:t>in Practice ?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762000" y="3352800"/>
            <a:ext cx="3048000" cy="685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97894" y="1828800"/>
            <a:ext cx="217450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Universal hash family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81600" y="3352800"/>
            <a:ext cx="3048000" cy="685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3810000" y="3477768"/>
            <a:ext cx="137160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229100" y="4738428"/>
            <a:ext cx="533400" cy="3810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72528" y="16002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3000" y="2376228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6924B364-0CA9-C4BE-C431-865B45676DB2}"/>
              </a:ext>
            </a:extLst>
          </p:cNvPr>
          <p:cNvSpPr/>
          <p:nvPr/>
        </p:nvSpPr>
        <p:spPr>
          <a:xfrm>
            <a:off x="1905000" y="5257800"/>
            <a:ext cx="5181600" cy="10668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similar question while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</a:rPr>
              <a:t>Quick Sort </a:t>
            </a:r>
            <a:r>
              <a:rPr lang="en-US" sz="1600" dirty="0">
                <a:solidFill>
                  <a:srgbClr val="00B050"/>
                </a:solidFill>
                <a:sym typeface="Wingdings" pitchFamily="2" charset="2"/>
              </a:rPr>
              <a:t>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Randomized Quick Sort</a:t>
            </a:r>
          </a:p>
        </p:txBody>
      </p:sp>
    </p:spTree>
    <p:extLst>
      <p:ext uri="{BB962C8B-B14F-4D97-AF65-F5344CB8AC3E}">
        <p14:creationId xmlns:p14="http://schemas.microsoft.com/office/powerpoint/2010/main" val="202913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6" grpId="0" uiExpand="1" build="p" animBg="1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0ED039-2083-B843-9463-BC4805FA9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470025"/>
          </a:xfrm>
        </p:spPr>
        <p:txBody>
          <a:bodyPr/>
          <a:lstStyle/>
          <a:p>
            <a:r>
              <a:rPr lang="en-US" b="1" dirty="0"/>
              <a:t>Do the </a:t>
            </a:r>
            <a:r>
              <a:rPr lang="en-US" b="1" dirty="0">
                <a:solidFill>
                  <a:srgbClr val="7030A0"/>
                </a:solidFill>
              </a:rPr>
              <a:t>investigation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/>
              <a:t>like a </a:t>
            </a:r>
            <a:r>
              <a:rPr lang="en-US" b="1" i="1" dirty="0">
                <a:solidFill>
                  <a:srgbClr val="FF0000"/>
                </a:solidFill>
              </a:rPr>
              <a:t>detective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…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FC2046DB-A977-5244-B32D-98F62DED748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3886200"/>
                <a:ext cx="7467600" cy="17526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What actually would have gone wrong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when at least one counter did not reach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FC2046DB-A977-5244-B32D-98F62DED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3886200"/>
                <a:ext cx="7467600" cy="1752600"/>
              </a:xfrm>
              <a:blipFill>
                <a:blip r:embed="rId2"/>
                <a:stretch>
                  <a:fillRect l="-1796" t="-4530" r="-16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B4760-DA9A-6F47-B00B-6F8EC1F4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24827-1354-7B78-9443-57E94195A3F3}"/>
              </a:ext>
            </a:extLst>
          </p:cNvPr>
          <p:cNvSpPr txBox="1"/>
          <p:nvPr/>
        </p:nvSpPr>
        <p:spPr>
          <a:xfrm>
            <a:off x="3429000" y="634425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Homework</a:t>
            </a:r>
            <a:endParaRPr lang="en-IN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6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Universal </a:t>
            </a:r>
            <a:r>
              <a:rPr lang="en-US" sz="4000" b="1" dirty="0"/>
              <a:t>Hash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𝑖𝑥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sz="2000" dirty="0"/>
                </a:b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𝑯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8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∈[0,…,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1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𝑯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-universal.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Space occupied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800" dirty="0"/>
                  <a:t> : O(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) in the word-RAM model.</a:t>
                </a:r>
              </a:p>
              <a:p>
                <a:pPr marL="0" indent="0">
                  <a:buNone/>
                </a:pPr>
                <a:r>
                  <a:rPr lang="en-US" sz="1800" dirty="0"/>
                  <a:t>Time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/>
                  <a:t> : O(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) in the word-RAM model.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  <a:blipFill>
                <a:blip r:embed="rId2"/>
                <a:stretch>
                  <a:fillRect l="-6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DED78AF-6262-C813-FCBB-F4D50FC70277}"/>
              </a:ext>
            </a:extLst>
          </p:cNvPr>
          <p:cNvSpPr/>
          <p:nvPr/>
        </p:nvSpPr>
        <p:spPr>
          <a:xfrm>
            <a:off x="4953000" y="4191000"/>
            <a:ext cx="46697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CCD169-779F-3048-8634-B5AEFFEAEB47}"/>
                  </a:ext>
                </a:extLst>
              </p:cNvPr>
              <p:cNvSpPr txBox="1"/>
              <p:nvPr/>
            </p:nvSpPr>
            <p:spPr>
              <a:xfrm>
                <a:off x="5400368" y="1965781"/>
                <a:ext cx="909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smtClean="0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CCD169-779F-3048-8634-B5AEFFEA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368" y="1965781"/>
                <a:ext cx="909993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431790" y="1970187"/>
            <a:ext cx="18643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4D57D-27D1-1647-8A50-D819B747E26C}"/>
              </a:ext>
            </a:extLst>
          </p:cNvPr>
          <p:cNvSpPr/>
          <p:nvPr/>
        </p:nvSpPr>
        <p:spPr>
          <a:xfrm>
            <a:off x="2635126" y="5181600"/>
            <a:ext cx="338467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02F57-DD45-344A-9A75-93450EDFA8AE}"/>
              </a:ext>
            </a:extLst>
          </p:cNvPr>
          <p:cNvSpPr/>
          <p:nvPr/>
        </p:nvSpPr>
        <p:spPr>
          <a:xfrm>
            <a:off x="2787526" y="5638800"/>
            <a:ext cx="338467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81E71-CCE7-CB43-AC2A-A27D6EF9E9C6}"/>
              </a:ext>
            </a:extLst>
          </p:cNvPr>
          <p:cNvSpPr/>
          <p:nvPr/>
        </p:nvSpPr>
        <p:spPr>
          <a:xfrm>
            <a:off x="3429000" y="4218087"/>
            <a:ext cx="46697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0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  <p:bldP spid="3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The Journey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2060"/>
                    </a:solidFill>
                  </a:rPr>
                  <a:t>One Milestone in Our Journey:</a:t>
                </a:r>
                <a:endParaRPr lang="en-US" sz="2400" dirty="0"/>
              </a:p>
              <a:p>
                <a:r>
                  <a:rPr lang="en-US" sz="2000" dirty="0"/>
                  <a:t>A perfect hash function using hash table of size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Tools Needed:</a:t>
                </a:r>
                <a:endParaRPr lang="en-US" sz="240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2000" b="1" dirty="0"/>
                  <a:t>Hash Family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small constant</a:t>
                </a:r>
                <a:endParaRPr lang="en-US" sz="2000" b="1" dirty="0"/>
              </a:p>
              <a:p>
                <a:r>
                  <a:rPr lang="en-US" sz="2000" dirty="0"/>
                  <a:t>Elementary Probability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D5DC082-204C-29BA-BFC1-A87C16EF3E49}"/>
              </a:ext>
            </a:extLst>
          </p:cNvPr>
          <p:cNvSpPr/>
          <p:nvPr/>
        </p:nvSpPr>
        <p:spPr>
          <a:xfrm>
            <a:off x="3352800" y="24384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9B7C76-B3CB-D4AD-0306-74C52DF48A32}"/>
              </a:ext>
            </a:extLst>
          </p:cNvPr>
          <p:cNvSpPr/>
          <p:nvPr/>
        </p:nvSpPr>
        <p:spPr>
          <a:xfrm>
            <a:off x="3200400" y="4191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/>
                  <a:t>using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space</a:t>
                </a:r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112837"/>
                <a:ext cx="38100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be any set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800" dirty="0"/>
                  <a:t>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 </a:t>
                </a:r>
                <a:r>
                  <a:rPr lang="en-US" sz="1800" dirty="0"/>
                  <a:t>What is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] </m:t>
                    </m:r>
                  </m:oMath>
                </a14:m>
                <a:r>
                  <a:rPr lang="en-US" sz="1800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112837"/>
                <a:ext cx="3810000" cy="5135563"/>
              </a:xfrm>
              <a:blipFill>
                <a:blip r:embed="rId3"/>
                <a:stretch>
                  <a:fillRect l="-1440" t="-7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14800" y="1066800"/>
                <a:ext cx="4572000" cy="5486400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 define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        </m:t>
                      </m:r>
                      <m:r>
                        <a:rPr lang="en-US" sz="1800" b="1" i="1">
                          <a:latin typeface="Cambria Math"/>
                        </a:rPr>
                        <m:t>𝑿</m:t>
                      </m:r>
                      <m:r>
                        <a:rPr lang="en-US" sz="1800" b="1" i="1">
                          <a:latin typeface="Cambria Math"/>
                        </a:rPr>
                        <m:t>=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         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1800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1800" b="1">
                              <a:latin typeface="Cambria Math"/>
                            </a:rPr>
                            <m:t>𝐄</m:t>
                          </m:r>
                          <m:r>
                            <a:rPr lang="en-US" sz="1800" b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latin typeface="Cambria Math"/>
                        </a:rPr>
                        <m:t>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1800" b="1">
                              <a:latin typeface="Cambria Math"/>
                            </a:rPr>
                            <m:t>𝐏</m:t>
                          </m:r>
                          <m:r>
                            <a:rPr lang="en-US" sz="1800" b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800" b="1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latin typeface="Cambria Math"/>
                        </a:rPr>
                        <m:t>                   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                 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14800" y="1066800"/>
                <a:ext cx="4572000" cy="5486400"/>
              </a:xfrm>
              <a:blipFill rotWithShape="1">
                <a:blip r:embed="rId4"/>
                <a:stretch>
                  <a:fillRect l="-1197" t="-44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12158" y="1676400"/>
                <a:ext cx="2965042" cy="586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158" y="1676400"/>
                <a:ext cx="2965042" cy="586571"/>
              </a:xfrm>
              <a:prstGeom prst="rect">
                <a:avLst/>
              </a:prstGeom>
              <a:blipFill>
                <a:blip r:embed="rId5"/>
                <a:stretch>
                  <a:fillRect b="-13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38400" y="33528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E1C6A-DE7B-8FDF-5052-0C6D93C0D35C}"/>
              </a:ext>
            </a:extLst>
          </p:cNvPr>
          <p:cNvSpPr/>
          <p:nvPr/>
        </p:nvSpPr>
        <p:spPr>
          <a:xfrm>
            <a:off x="457200" y="3375819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BC208B-53D3-30EF-757A-4979141221F9}"/>
                  </a:ext>
                </a:extLst>
              </p:cNvPr>
              <p:cNvSpPr txBox="1"/>
              <p:nvPr/>
            </p:nvSpPr>
            <p:spPr>
              <a:xfrm>
                <a:off x="609600" y="2359068"/>
                <a:ext cx="2644762" cy="6127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𝒉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BC208B-53D3-30EF-757A-497914122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59068"/>
                <a:ext cx="2644762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49D1998-C419-D59D-4659-CB87508B1143}"/>
              </a:ext>
            </a:extLst>
          </p:cNvPr>
          <p:cNvSpPr/>
          <p:nvPr/>
        </p:nvSpPr>
        <p:spPr>
          <a:xfrm>
            <a:off x="6019800" y="2034371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D2D92-47D2-4D13-FFDF-26F3FBC44C2E}"/>
              </a:ext>
            </a:extLst>
          </p:cNvPr>
          <p:cNvSpPr/>
          <p:nvPr/>
        </p:nvSpPr>
        <p:spPr>
          <a:xfrm>
            <a:off x="6019800" y="1626786"/>
            <a:ext cx="213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build="p" animBg="1"/>
      <p:bldP spid="4" grpId="0" uiExpand="1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Hashing with </a:t>
            </a:r>
            <a:r>
              <a:rPr lang="en-US" u="sng" dirty="0">
                <a:solidFill>
                  <a:srgbClr val="7030A0"/>
                </a:solidFill>
              </a:rPr>
              <a:t>Optimal space</a:t>
            </a:r>
            <a:r>
              <a:rPr lang="en-US" dirty="0"/>
              <a:t> And</a:t>
            </a:r>
            <a:r>
              <a:rPr lang="en-US" dirty="0">
                <a:solidFill>
                  <a:srgbClr val="7030A0"/>
                </a:solidFill>
              </a:rPr>
              <a:t> Worst case O(1) </a:t>
            </a:r>
            <a:r>
              <a:rPr lang="en-US" dirty="0"/>
              <a:t>search 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Optimal </a:t>
            </a:r>
            <a:r>
              <a:rPr lang="en-US" sz="3600" b="1" dirty="0"/>
              <a:t>space hashing with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worst case O(1) </a:t>
            </a:r>
            <a:r>
              <a:rPr lang="en-US" sz="3600" b="1" dirty="0"/>
              <a:t>search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is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] when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are getting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rad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1800" dirty="0"/>
                  <a:t> query time, </a:t>
                </a:r>
              </a:p>
              <a:p>
                <a:pPr marL="0" indent="0">
                  <a:buNone/>
                </a:pPr>
                <a:r>
                  <a:rPr lang="en-US" sz="1800" dirty="0"/>
                  <a:t>which is non-trivial.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360" b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1 1"/>
              <p:cNvSpPr/>
              <p:nvPr/>
            </p:nvSpPr>
            <p:spPr>
              <a:xfrm>
                <a:off x="4191000" y="4495800"/>
                <a:ext cx="4343400" cy="762000"/>
              </a:xfrm>
              <a:prstGeom prst="borderCallout1">
                <a:avLst>
                  <a:gd name="adj1" fmla="val 50259"/>
                  <a:gd name="adj2" fmla="val -185"/>
                  <a:gd name="adj3" fmla="val -129623"/>
                  <a:gd name="adj4" fmla="val -5055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is quite small number. Since maximum possible number of collisions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Line Callout 1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495800"/>
                <a:ext cx="4343400" cy="762000"/>
              </a:xfrm>
              <a:prstGeom prst="borderCallout1">
                <a:avLst>
                  <a:gd name="adj1" fmla="val 50259"/>
                  <a:gd name="adj2" fmla="val -185"/>
                  <a:gd name="adj3" fmla="val -129623"/>
                  <a:gd name="adj4" fmla="val -50555"/>
                </a:avLst>
              </a:prstGeom>
              <a:blipFill rotWithShape="1">
                <a:blip r:embed="rId4"/>
                <a:stretch>
                  <a:fillRect b="-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miley Face 5"/>
          <p:cNvSpPr/>
          <p:nvPr/>
        </p:nvSpPr>
        <p:spPr>
          <a:xfrm>
            <a:off x="1371600" y="4419600"/>
            <a:ext cx="533400" cy="533400"/>
          </a:xfrm>
          <a:prstGeom prst="smileyFac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4724400" y="1905000"/>
            <a:ext cx="4114800" cy="1524000"/>
          </a:xfrm>
          <a:prstGeom prst="cloudCallout">
            <a:avLst>
              <a:gd name="adj1" fmla="val -24784"/>
              <a:gd name="adj2" fmla="val 7383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Since we are aiming for linear space, let us see how many collisions will there be for linear space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CE84B-AFA2-E826-5D8B-70EF5FFC29BC}"/>
              </a:ext>
            </a:extLst>
          </p:cNvPr>
          <p:cNvSpPr/>
          <p:nvPr/>
        </p:nvSpPr>
        <p:spPr>
          <a:xfrm>
            <a:off x="838200" y="1752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56ABDA-2DDF-7C16-FBAD-960D6C41955A}"/>
              </a:ext>
            </a:extLst>
          </p:cNvPr>
          <p:cNvSpPr/>
          <p:nvPr/>
        </p:nvSpPr>
        <p:spPr>
          <a:xfrm>
            <a:off x="2705100" y="1810677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2779B4-01FD-CB78-A1E3-819CD96E6BC0}"/>
              </a:ext>
            </a:extLst>
          </p:cNvPr>
          <p:cNvSpPr/>
          <p:nvPr/>
        </p:nvSpPr>
        <p:spPr>
          <a:xfrm>
            <a:off x="1485900" y="2819047"/>
            <a:ext cx="2781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1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7367</TotalTime>
  <Words>1995</Words>
  <Application>Microsoft Office PowerPoint</Application>
  <PresentationFormat>On-screen Show (4:3)</PresentationFormat>
  <Paragraphs>665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Wingdings</vt:lpstr>
      <vt:lpstr>Office Theme</vt:lpstr>
      <vt:lpstr>Randomized Algorithms CS648 </vt:lpstr>
      <vt:lpstr>Universal Hash Family</vt:lpstr>
      <vt:lpstr>Why such a definition for Universal Hash family ?</vt:lpstr>
      <vt:lpstr>The INSPIRATION </vt:lpstr>
      <vt:lpstr>Universal Hash Family</vt:lpstr>
      <vt:lpstr>The Journey</vt:lpstr>
      <vt:lpstr>Perfect hashing using O(s^2) space </vt:lpstr>
      <vt:lpstr>Hashing with Optimal space And Worst case O(1) search time</vt:lpstr>
      <vt:lpstr>Optimal space hashing with  worst case O(1) search time</vt:lpstr>
      <vt:lpstr>Optimal space hashing with  worst case O(1) search time</vt:lpstr>
      <vt:lpstr>Optimal space hashing with  worst case O(1) search time</vt:lpstr>
      <vt:lpstr>Optimal space hashing with  worst case O(1) search time</vt:lpstr>
      <vt:lpstr>Optimal space hashing with  worst case O(1) search time</vt:lpstr>
      <vt:lpstr>PowerPoint Presentation</vt:lpstr>
      <vt:lpstr>Optimal space hashing with  worst case O(1) search time</vt:lpstr>
      <vt:lpstr>Probability tools</vt:lpstr>
      <vt:lpstr>Theme of the course</vt:lpstr>
      <vt:lpstr>Distributed Algorithms  </vt:lpstr>
      <vt:lpstr>PowerPoint Presentation</vt:lpstr>
      <vt:lpstr>Round</vt:lpstr>
      <vt:lpstr>Round</vt:lpstr>
      <vt:lpstr>Round</vt:lpstr>
      <vt:lpstr>Round</vt:lpstr>
      <vt:lpstr>Finding the smallest value</vt:lpstr>
      <vt:lpstr>Finding the Minimum Spanning Tree</vt:lpstr>
      <vt:lpstr>Faulty network</vt:lpstr>
      <vt:lpstr>Faulty network</vt:lpstr>
      <vt:lpstr>We introduce it using An interesting and inspiring Problem </vt:lpstr>
      <vt:lpstr>n Counters</vt:lpstr>
      <vt:lpstr>n Counters</vt:lpstr>
      <vt:lpstr>n Counters</vt:lpstr>
      <vt:lpstr>PowerPoint Presentation</vt:lpstr>
      <vt:lpstr>Question</vt:lpstr>
      <vt:lpstr>PowerPoint Presentation</vt:lpstr>
      <vt:lpstr>Analysis using Delay Sequence</vt:lpstr>
      <vt:lpstr>PowerPoint Presentation</vt:lpstr>
      <vt:lpstr>A question</vt:lpstr>
      <vt:lpstr>PowerPoint Presentation</vt:lpstr>
      <vt:lpstr>PowerPoint Presentation</vt:lpstr>
      <vt:lpstr>Do the investigation like a detective …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762</cp:revision>
  <dcterms:created xsi:type="dcterms:W3CDTF">2011-12-03T04:13:03Z</dcterms:created>
  <dcterms:modified xsi:type="dcterms:W3CDTF">2025-03-04T07:18:26Z</dcterms:modified>
</cp:coreProperties>
</file>