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75" r:id="rId3"/>
    <p:sldId id="342" r:id="rId4"/>
    <p:sldId id="341" r:id="rId5"/>
    <p:sldId id="396" r:id="rId6"/>
    <p:sldId id="343" r:id="rId7"/>
    <p:sldId id="312" r:id="rId8"/>
    <p:sldId id="313" r:id="rId9"/>
    <p:sldId id="324" r:id="rId10"/>
    <p:sldId id="325" r:id="rId11"/>
    <p:sldId id="326" r:id="rId12"/>
    <p:sldId id="359" r:id="rId13"/>
    <p:sldId id="328" r:id="rId14"/>
    <p:sldId id="330" r:id="rId15"/>
    <p:sldId id="329" r:id="rId16"/>
    <p:sldId id="349" r:id="rId17"/>
    <p:sldId id="364" r:id="rId18"/>
    <p:sldId id="348" r:id="rId19"/>
    <p:sldId id="350" r:id="rId20"/>
    <p:sldId id="314" r:id="rId21"/>
    <p:sldId id="351" r:id="rId22"/>
    <p:sldId id="360" r:id="rId23"/>
    <p:sldId id="317" r:id="rId24"/>
    <p:sldId id="352" r:id="rId25"/>
    <p:sldId id="323" r:id="rId26"/>
    <p:sldId id="332" r:id="rId27"/>
    <p:sldId id="331" r:id="rId28"/>
    <p:sldId id="379" r:id="rId29"/>
    <p:sldId id="319" r:id="rId30"/>
    <p:sldId id="322" r:id="rId31"/>
    <p:sldId id="335" r:id="rId32"/>
    <p:sldId id="336" r:id="rId33"/>
    <p:sldId id="337" r:id="rId34"/>
    <p:sldId id="344" r:id="rId35"/>
    <p:sldId id="333" r:id="rId36"/>
    <p:sldId id="339" r:id="rId37"/>
    <p:sldId id="340" r:id="rId38"/>
    <p:sldId id="345" r:id="rId39"/>
    <p:sldId id="361" r:id="rId40"/>
    <p:sldId id="574" r:id="rId41"/>
    <p:sldId id="665" r:id="rId42"/>
    <p:sldId id="666" r:id="rId43"/>
    <p:sldId id="575" r:id="rId44"/>
    <p:sldId id="659" r:id="rId45"/>
    <p:sldId id="660" r:id="rId46"/>
    <p:sldId id="661" r:id="rId47"/>
    <p:sldId id="662" r:id="rId48"/>
    <p:sldId id="663" r:id="rId49"/>
    <p:sldId id="664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 autoAdjust="0"/>
    <p:restoredTop sz="94476" autoAdjust="0"/>
  </p:normalViewPr>
  <p:slideViewPr>
    <p:cSldViewPr>
      <p:cViewPr varScale="1">
        <p:scale>
          <a:sx n="105" d="100"/>
          <a:sy n="105" d="100"/>
        </p:scale>
        <p:origin x="15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3CE79-9758-4996-B385-E8614CEBDE2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7A05-0DE7-4980-B1C7-8A13D370D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87A05-0DE7-4980-B1C7-8A13D370D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2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just stores 0-1 entries</a:t>
            </a:r>
            <a:r>
              <a:rPr lang="en-US" baseline="0" dirty="0"/>
              <a:t> and does not provide any information about witnesses. </a:t>
            </a:r>
          </a:p>
          <a:p>
            <a:r>
              <a:rPr lang="en-US" baseline="0" dirty="0"/>
              <a:t>Let us look at matrix D which stores some numbers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87A05-0DE7-4980-B1C7-8A13D370DE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1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2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30.png"/><Relationship Id="rId3" Type="http://schemas.openxmlformats.org/officeDocument/2006/relationships/image" Target="../media/image55.png"/><Relationship Id="rId7" Type="http://schemas.openxmlformats.org/officeDocument/2006/relationships/image" Target="../media/image180.png"/><Relationship Id="rId12" Type="http://schemas.openxmlformats.org/officeDocument/2006/relationships/image" Target="../media/image2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0" Type="http://schemas.openxmlformats.org/officeDocument/2006/relationships/image" Target="../media/image200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95800"/>
            <a:ext cx="7086600" cy="1828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2060"/>
                </a:solidFill>
              </a:rPr>
              <a:t>To find a subset </a:t>
            </a:r>
            <a:r>
              <a:rPr lang="en-US" sz="2000" dirty="0">
                <a:solidFill>
                  <a:schemeClr val="tx1"/>
                </a:solidFill>
              </a:rPr>
              <a:t>with </a:t>
            </a:r>
            <a:r>
              <a:rPr lang="en-US" sz="2000" b="1" u="sng" dirty="0">
                <a:solidFill>
                  <a:schemeClr val="tx1"/>
                </a:solidFill>
              </a:rPr>
              <a:t>a desired property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Optimizing the number of random bits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419600" y="31266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1690" y="38886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/>
              <a:t>Motivation for </a:t>
            </a:r>
            <a:r>
              <a:rPr lang="en-US" dirty="0">
                <a:solidFill>
                  <a:srgbClr val="C00000"/>
                </a:solidFill>
              </a:rPr>
              <a:t>BPWM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Standard Algorithms:</a:t>
            </a:r>
          </a:p>
          <a:p>
            <a:r>
              <a:rPr lang="en-US" sz="2000" b="1" dirty="0"/>
              <a:t>Floyd </a:t>
            </a:r>
            <a:r>
              <a:rPr lang="en-US" sz="2000" b="1" dirty="0" err="1"/>
              <a:t>Warshal</a:t>
            </a:r>
            <a:r>
              <a:rPr lang="en-US" sz="2000" b="1" dirty="0"/>
              <a:t> </a:t>
            </a:r>
            <a:r>
              <a:rPr lang="en-US" sz="2000" dirty="0"/>
              <a:t>Algorithm</a:t>
            </a:r>
          </a:p>
          <a:p>
            <a:r>
              <a:rPr lang="en-US" sz="2000" b="1" dirty="0" err="1"/>
              <a:t>Dijkstra</a:t>
            </a:r>
            <a:r>
              <a:rPr lang="en-US" sz="2000" dirty="0" err="1"/>
              <a:t>’s</a:t>
            </a:r>
            <a:r>
              <a:rPr lang="en-US" sz="2000" dirty="0"/>
              <a:t> Algorithm</a:t>
            </a:r>
          </a:p>
          <a:p>
            <a:r>
              <a:rPr lang="en-US" sz="2000" dirty="0"/>
              <a:t>BFS traversal (for </a:t>
            </a:r>
            <a:r>
              <a:rPr lang="en-US" sz="2000" dirty="0" err="1"/>
              <a:t>unweighted</a:t>
            </a:r>
            <a:r>
              <a:rPr lang="en-US" sz="2000" dirty="0"/>
              <a:t> graphs)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4875276" y="1981200"/>
            <a:ext cx="3140473" cy="990600"/>
            <a:chOff x="4875276" y="1981200"/>
            <a:chExt cx="3140473" cy="990600"/>
          </a:xfrm>
        </p:grpSpPr>
        <p:sp>
          <p:nvSpPr>
            <p:cNvPr id="6" name="Right Brace 5"/>
            <p:cNvSpPr/>
            <p:nvPr/>
          </p:nvSpPr>
          <p:spPr>
            <a:xfrm>
              <a:off x="4875276" y="1981200"/>
              <a:ext cx="230124" cy="9906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/>
                    <a:t>O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 time in the worst case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286000"/>
                  <a:ext cx="2910349" cy="37555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87" t="-6452" r="-2725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1758406" y="4278868"/>
            <a:ext cx="67999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APSP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4267200"/>
            <a:ext cx="221810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12732"/>
                <a:ext cx="1306704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241" t="-6349" r="-740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2.317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712732"/>
                <a:ext cx="104547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935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2438400" y="4343400"/>
            <a:ext cx="3048000" cy="293132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O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724400"/>
                <a:ext cx="194726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92" t="-6349" r="-46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b="1" dirty="0">
                    <a:solidFill>
                      <a:srgbClr val="002060"/>
                    </a:solidFill>
                  </a:rPr>
                  <a:t> Seidel, </a:t>
                </a:r>
              </a:p>
              <a:p>
                <a:pPr algn="ctr"/>
                <a:r>
                  <a:rPr lang="en-US" b="1" dirty="0">
                    <a:solidFill>
                      <a:srgbClr val="002060"/>
                    </a:solidFill>
                  </a:rPr>
                  <a:t>JCSS,</a:t>
                </a:r>
                <a:r>
                  <a:rPr lang="en-US" dirty="0"/>
                  <a:t> 51(3): 400-403 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𝟏𝟗𝟗𝟓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7" y="3697069"/>
                <a:ext cx="275588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1327" t="-4673" r="-3540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43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animBg="1"/>
      <p:bldP spid="8" grpId="0" animBg="1"/>
      <p:bldP spid="9" grpId="0" animBg="1"/>
      <p:bldP spid="10" grpId="0"/>
      <p:bldP spid="12" grpId="0" animBg="1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All Pairs Shortest Paths (APSP)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Algorithm of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Raimund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Seidel</a:t>
                </a:r>
                <a:r>
                  <a:rPr lang="en-US" sz="1800" b="1" dirty="0"/>
                  <a:t>: 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Compute Distance Matrix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[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Deterministic </a:t>
                </a:r>
                <a:r>
                  <a:rPr lang="en-US" sz="1800" dirty="0"/>
                  <a:t>Algorithm]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Computing Shortest Paths Matrix required 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problem.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Solving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BPWM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problem in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time [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Randomized </a:t>
                </a:r>
                <a:r>
                  <a:rPr lang="en-US" sz="1800" dirty="0"/>
                  <a:t>algorithm]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17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</a:t>
            </a:r>
            <a:r>
              <a:rPr lang="en-US" dirty="0"/>
              <a:t>algorithm for </a:t>
            </a:r>
            <a:r>
              <a:rPr lang="en-US" dirty="0">
                <a:solidFill>
                  <a:srgbClr val="C00000"/>
                </a:solidFill>
              </a:rPr>
              <a:t>BPWM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Boolean Product Witness Matrix (</a:t>
            </a:r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/>
                  <a:t>Given two Boolean matrices </a:t>
                </a:r>
                <a:r>
                  <a:rPr lang="en-US" sz="2000" b="1" i="1" dirty="0"/>
                  <a:t>A </a:t>
                </a:r>
                <a:r>
                  <a:rPr lang="en-US" sz="2000" dirty="0"/>
                  <a:t>and </a:t>
                </a:r>
                <a:r>
                  <a:rPr lang="en-US" sz="2000" b="1" i="1" dirty="0"/>
                  <a:t>B</a:t>
                </a:r>
                <a:r>
                  <a:rPr lang="en-US" sz="2000" dirty="0"/>
                  <a:t>, and their Boolean product </a:t>
                </a:r>
                <a:r>
                  <a:rPr lang="en-US" sz="2000" b="1" i="1" dirty="0"/>
                  <a:t>C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a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𝑾</m:t>
                    </m:r>
                  </m:oMath>
                </a14:m>
                <a:r>
                  <a:rPr lang="en-US" sz="2000" dirty="0"/>
                  <a:t>, such that: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𝑾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stores a witness for each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048000" y="4419600"/>
            <a:ext cx="30480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Let us make some simple observations first.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1752600" y="3429000"/>
            <a:ext cx="1676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3429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76800" y="3429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7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1726752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20083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1104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14400" y="3124200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3112532"/>
            <a:ext cx="304800" cy="304800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There may be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many</a:t>
                </a:r>
                <a:r>
                  <a:rPr lang="en-US" sz="2000" dirty="0"/>
                  <a:t> witnesses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.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35" y="4702314"/>
                <a:ext cx="5011565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15" t="-7576" r="-145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371600" y="5486400"/>
            <a:ext cx="62667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But our aim is to compute “</a:t>
            </a:r>
            <a:r>
              <a:rPr lang="en-US" sz="2000" b="1" u="sng" dirty="0">
                <a:solidFill>
                  <a:srgbClr val="00B050"/>
                </a:solidFill>
              </a:rPr>
              <a:t>just one witness</a:t>
            </a:r>
            <a:r>
              <a:rPr lang="en-US" sz="2000" dirty="0"/>
              <a:t>” for each pair.</a:t>
            </a:r>
            <a:endParaRPr lang="en-IN" sz="2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6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2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" grpId="0"/>
      <p:bldP spid="3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09249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4293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03271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How efficiently can we search a witness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276013" cy="400110"/>
              </a:xfrm>
              <a:prstGeom prst="rect">
                <a:avLst/>
              </a:prstGeom>
              <a:blipFill>
                <a:blip r:embed="rId2"/>
                <a:stretch>
                  <a:fillRect l="-1010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time</a:t>
                </a:r>
                <a:endParaRPr lang="en-IN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200" y="5486400"/>
                <a:ext cx="1217000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00" t="-7576" r="-10000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/>
          <p:cNvSpPr/>
          <p:nvPr/>
        </p:nvSpPr>
        <p:spPr>
          <a:xfrm>
            <a:off x="4572000" y="4495800"/>
            <a:ext cx="3124200" cy="7364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65211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73318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489874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How efficiently can you verify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 a witness for a pair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 ?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987" y="4702314"/>
                <a:ext cx="6830203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92" t="-7576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Just check whether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410200"/>
                <a:ext cx="3501664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1036" t="-2899" r="-1900" b="-13043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ft Arrow 14"/>
              <p:cNvSpPr/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15" name="Left Arrow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334000"/>
                <a:ext cx="1451336" cy="560832"/>
              </a:xfrm>
              <a:prstGeom prst="leftArrow">
                <a:avLst>
                  <a:gd name="adj1" fmla="val 73923"/>
                  <a:gd name="adj2" fmla="val 51709"/>
                </a:avLst>
              </a:prstGeom>
              <a:blipFill rotWithShape="1">
                <a:blip r:embed="rId4"/>
                <a:stretch>
                  <a:fillRect r="-1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/>
          <p:cNvSpPr/>
          <p:nvPr/>
        </p:nvSpPr>
        <p:spPr>
          <a:xfrm>
            <a:off x="4495800" y="4445169"/>
            <a:ext cx="3810000" cy="8126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15" grpId="0" animBg="1"/>
      <p:bldP spid="15" grpId="1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629400" y="5398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29400" y="3112532"/>
            <a:ext cx="306494" cy="31646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51877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072565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1648147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67400" y="4267200"/>
            <a:ext cx="1828800" cy="2362200"/>
            <a:chOff x="5867400" y="4267200"/>
            <a:chExt cx="1828800" cy="2362200"/>
          </a:xfrm>
        </p:grpSpPr>
        <p:graphicFrame>
          <p:nvGraphicFramePr>
            <p:cNvPr id="12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2138964"/>
                </p:ext>
              </p:extLst>
            </p:nvPr>
          </p:nvGraphicFramePr>
          <p:xfrm>
            <a:off x="5867400" y="4267200"/>
            <a:ext cx="1828800" cy="18288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365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6576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0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629400" y="626006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sp>
        <p:nvSpPr>
          <p:cNvPr id="14" name="Equal 13"/>
          <p:cNvSpPr/>
          <p:nvPr/>
        </p:nvSpPr>
        <p:spPr>
          <a:xfrm rot="1542714">
            <a:off x="4357098" y="4206555"/>
            <a:ext cx="1325418" cy="803510"/>
          </a:xfrm>
          <a:prstGeom prst="mathEqual">
            <a:avLst>
              <a:gd name="adj1" fmla="val 8631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Integer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Product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xplosion 1 15"/>
              <p:cNvSpPr/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number of witnesses for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Explosion 1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03132"/>
                <a:ext cx="3429000" cy="1840468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354" y="5712495"/>
                <a:ext cx="2061846" cy="764505"/>
              </a:xfrm>
              <a:prstGeom prst="rect">
                <a:avLst/>
              </a:prstGeom>
              <a:blipFill rotWithShape="1">
                <a:blip r:embed="rId4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9" name="Right Arrow 18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22" name="Down Arrow 21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loud Callout 27"/>
          <p:cNvSpPr/>
          <p:nvPr/>
        </p:nvSpPr>
        <p:spPr>
          <a:xfrm>
            <a:off x="533400" y="4103132"/>
            <a:ext cx="4029670" cy="145946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Look carefully at the integer product matrix </a:t>
            </a:r>
            <a:r>
              <a:rPr lang="en-US" sz="1600" b="1" dirty="0">
                <a:solidFill>
                  <a:srgbClr val="002060"/>
                </a:solidFill>
              </a:rPr>
              <a:t>D</a:t>
            </a:r>
            <a:r>
              <a:rPr lang="en-US" sz="1600" dirty="0">
                <a:solidFill>
                  <a:srgbClr val="002060"/>
                </a:solidFill>
              </a:rPr>
              <a:t>. Does it have any thing to do with witnesses.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Down Ribbon 28"/>
              <p:cNvSpPr/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So it is worth studying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for our problem</a:t>
                </a:r>
              </a:p>
            </p:txBody>
          </p:sp>
        </mc:Choice>
        <mc:Fallback xmlns="">
          <p:sp>
            <p:nvSpPr>
              <p:cNvPr id="29" name="Down Ribbo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715000"/>
                <a:ext cx="349627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0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14" grpId="0" animBg="1"/>
      <p:bldP spid="16" grpId="0" animBg="1"/>
      <p:bldP spid="16" grpId="1" animBg="1"/>
      <p:bldP spid="18" grpId="0" animBg="1"/>
      <p:bldP spid="18" grpId="1" animBg="1"/>
      <p:bldP spid="28" grpId="0" animBg="1"/>
      <p:bldP spid="28" grpId="1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810000"/>
            <a:ext cx="4244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(To efficiently find a subset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9600" y="3820180"/>
            <a:ext cx="3771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</a:t>
            </a:r>
            <a:r>
              <a:rPr lang="en-US" sz="2800" b="1" u="sng" dirty="0"/>
              <a:t>a desired property</a:t>
            </a:r>
            <a:r>
              <a:rPr lang="en-US" sz="2800" dirty="0"/>
              <a:t>)</a:t>
            </a:r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103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384727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004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566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1E00D-5CA4-C64B-9CA2-D045E96606BD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E1E00D-5CA4-C64B-9CA2-D045E9660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15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278211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084807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43658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4C48B-A7A7-3549-A0E8-5EF3CA89032B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A4C48B-A7A7-3549-A0E8-5EF3CA89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08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908945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179737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1418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7" name="TextBox 26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sp>
        <p:nvSpPr>
          <p:cNvPr id="29" name="Cloud Callout 28"/>
          <p:cNvSpPr/>
          <p:nvPr/>
        </p:nvSpPr>
        <p:spPr>
          <a:xfrm>
            <a:off x="304800" y="5867400"/>
            <a:ext cx="7391400" cy="8382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There is a way to manipulate </a:t>
            </a:r>
            <a:r>
              <a:rPr lang="en-US" sz="1600" b="1" dirty="0">
                <a:solidFill>
                  <a:schemeClr val="tx1"/>
                </a:solidFill>
              </a:rPr>
              <a:t>A </a:t>
            </a:r>
            <a:r>
              <a:rPr lang="en-US" sz="1600" dirty="0">
                <a:solidFill>
                  <a:srgbClr val="002060"/>
                </a:solidFill>
              </a:rPr>
              <a:t>so that </a:t>
            </a:r>
            <a:r>
              <a:rPr lang="en-US" sz="1600" b="1" dirty="0">
                <a:solidFill>
                  <a:schemeClr val="tx1"/>
                </a:solidFill>
              </a:rPr>
              <a:t>D </a:t>
            </a:r>
            <a:r>
              <a:rPr lang="en-US" sz="1600" dirty="0">
                <a:solidFill>
                  <a:srgbClr val="002060"/>
                </a:solidFill>
              </a:rPr>
              <a:t>will store a witness for all those pairs which have </a:t>
            </a:r>
            <a:r>
              <a:rPr lang="en-US" sz="1600" u="sng" dirty="0">
                <a:solidFill>
                  <a:srgbClr val="002060"/>
                </a:solidFill>
              </a:rPr>
              <a:t>singleton</a:t>
            </a:r>
            <a:r>
              <a:rPr lang="en-US" sz="1600" dirty="0">
                <a:solidFill>
                  <a:srgbClr val="002060"/>
                </a:solidFill>
              </a:rPr>
              <a:t> witness. Can you guess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7361C-F308-1247-B5FE-EC363EAB2272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7361C-F308-1247-B5FE-EC363EAB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E2B90A-473F-0F46-8045-225E9881DF9F}"/>
                  </a:ext>
                </a:extLst>
              </p:cNvPr>
              <p:cNvSpPr txBox="1"/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E2B90A-473F-0F46-8045-225E9881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4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7615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5706183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481111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349776" cy="685800"/>
            <a:chOff x="564624" y="1295400"/>
            <a:chExt cx="349776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1295400"/>
            <a:ext cx="349776" cy="685800"/>
            <a:chOff x="564624" y="1295400"/>
            <a:chExt cx="349776" cy="685800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64176" y="1295400"/>
            <a:ext cx="349776" cy="685800"/>
            <a:chOff x="564624" y="1295400"/>
            <a:chExt cx="349776" cy="6858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00200" y="1295400"/>
            <a:ext cx="349776" cy="685800"/>
            <a:chOff x="564624" y="1295400"/>
            <a:chExt cx="349776" cy="685800"/>
          </a:xfrm>
        </p:grpSpPr>
        <p:sp>
          <p:nvSpPr>
            <p:cNvPr id="21" name="TextBox 20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81200" y="1295400"/>
            <a:ext cx="349776" cy="685800"/>
            <a:chOff x="564624" y="1295400"/>
            <a:chExt cx="349776" cy="685800"/>
          </a:xfrm>
        </p:grpSpPr>
        <p:sp>
          <p:nvSpPr>
            <p:cNvPr id="24" name="TextBox 23"/>
            <p:cNvSpPr txBox="1"/>
            <p:nvPr/>
          </p:nvSpPr>
          <p:spPr>
            <a:xfrm>
              <a:off x="609600" y="1295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624" y="1611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3D592-5DFC-CE48-BFF8-1DF38A1FE73E}"/>
                  </a:ext>
                </a:extLst>
              </p:cNvPr>
              <p:cNvSpPr txBox="1"/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43D592-5DFC-CE48-BFF8-1DF38A1FE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326342" cy="764505"/>
              </a:xfrm>
              <a:prstGeom prst="rect">
                <a:avLst/>
              </a:prstGeom>
              <a:blipFill>
                <a:blip r:embed="rId2"/>
                <a:stretch>
                  <a:fillRect l="-4839" t="-117460" b="-16190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20233-8D22-BB42-9FF9-C83DFC1DB1D0}"/>
                  </a:ext>
                </a:extLst>
              </p:cNvPr>
              <p:cNvSpPr txBox="1"/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C20233-8D22-BB42-9FF9-C83DFC1D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648200"/>
                <a:ext cx="4879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8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Integer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438900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6421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835682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624" y="1295400"/>
            <a:ext cx="1779654" cy="685800"/>
            <a:chOff x="564624" y="1295400"/>
            <a:chExt cx="1779654" cy="685800"/>
          </a:xfrm>
        </p:grpSpPr>
        <p:sp>
          <p:nvSpPr>
            <p:cNvPr id="3" name="TextBox 2"/>
            <p:cNvSpPr txBox="1"/>
            <p:nvPr/>
          </p:nvSpPr>
          <p:spPr>
            <a:xfrm>
              <a:off x="609600" y="1295400"/>
              <a:ext cx="1721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1    2     3    4     5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4624" y="1611868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  ⨯   ⨯    ⨯    ⨯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835742" y="4608576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For pairs having exactly one witness (Yellow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stores the witness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</a:t>
                </a:r>
                <a:r>
                  <a:rPr lang="en-US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</a:rPr>
                  <a:t>For pairs having multiple witnesses (Blue entries),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𝑫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stores some junk (sum of indices of the witnesses) value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</a:t>
                </a:r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42" y="4608576"/>
                <a:ext cx="6858000" cy="1908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2"/>
                <a:stretch>
                  <a:fillRect b="-12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625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 Computing </a:t>
            </a:r>
            <a:r>
              <a:rPr lang="en-US" sz="3200" b="1" u="sng" dirty="0">
                <a:solidFill>
                  <a:srgbClr val="7030A0"/>
                </a:solidFill>
              </a:rPr>
              <a:t>Singleton</a:t>
            </a:r>
            <a:r>
              <a:rPr lang="en-US" sz="3200" b="1" dirty="0"/>
              <a:t> Witnesses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Compute-Singleton-Witnesses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latin typeface="Cambria Math"/>
                      </a:rPr>
                      <m:t>∈[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For</a:t>
                </a:r>
                <a:r>
                  <a:rPr lang="en-US" sz="2000" dirty="0"/>
                  <a:t> </a:t>
                </a:r>
                <a:r>
                  <a:rPr lang="en-US" sz="2000" b="1" dirty="0"/>
                  <a:t>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0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Time complexity: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495800" y="1600200"/>
            <a:ext cx="3197296" cy="3352800"/>
            <a:chOff x="4495800" y="1600200"/>
            <a:chExt cx="3197296" cy="3352800"/>
          </a:xfrm>
        </p:grpSpPr>
        <p:sp>
          <p:nvSpPr>
            <p:cNvPr id="4" name="Right Brace 3"/>
            <p:cNvSpPr/>
            <p:nvPr/>
          </p:nvSpPr>
          <p:spPr>
            <a:xfrm>
              <a:off x="4495800" y="1600200"/>
              <a:ext cx="536448" cy="33528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05400" y="2819400"/>
              <a:ext cx="2587696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 deterministic Algorithm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1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Algorithm Design for </a:t>
            </a:r>
            <a:r>
              <a:rPr lang="en-US" sz="3600" b="1" dirty="0">
                <a:solidFill>
                  <a:srgbClr val="C00000"/>
                </a:solidFill>
              </a:rPr>
              <a:t>BPWM</a:t>
            </a:r>
            <a:r>
              <a:rPr lang="en-US" sz="36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Subproblem: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 witnesses for all those pairs which have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witnesses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Monte Carlo algorithm with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Main Problem: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find witnesses for all pairs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</a:p>
              <a:p>
                <a:pPr marL="0" indent="0">
                  <a:buNone/>
                </a:pPr>
                <a:r>
                  <a:rPr lang="en-US" sz="2000" dirty="0"/>
                  <a:t>A randomized Las Vegas algorithm with expected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401568" y="3124200"/>
            <a:ext cx="1627632" cy="8382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IN" sz="28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1828800"/>
            <a:ext cx="1828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81600" y="1828800"/>
            <a:ext cx="2743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19600" y="2667000"/>
            <a:ext cx="2743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rgbClr val="7030A0"/>
                    </a:solidFill>
                  </a:rPr>
                  <a:t>Randomized</a:t>
                </a:r>
                <a:r>
                  <a:rPr lang="en-US" sz="3200" dirty="0"/>
                  <a:t> </a:t>
                </a:r>
                <a:r>
                  <a:rPr lang="en-US" sz="3200" i="1" dirty="0"/>
                  <a:t>O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cap="none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7030A0"/>
                    </a:solidFill>
                  </a:rPr>
                  <a:t>Algorithm:</a:t>
                </a:r>
                <a:br>
                  <a:rPr lang="en-US" sz="3200" dirty="0">
                    <a:solidFill>
                      <a:srgbClr val="7030A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81200"/>
                <a:ext cx="7772400" cy="1362075"/>
              </a:xfrm>
              <a:blipFill rotWithShape="1">
                <a:blip r:embed="rId2"/>
                <a:stretch>
                  <a:fillRect t="-5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/>
                  <a:t>Finding witness for all those pairs </a:t>
                </a:r>
              </a:p>
              <a:p>
                <a:pPr algn="ctr"/>
                <a:r>
                  <a:rPr lang="en-US" sz="2800" b="1" dirty="0"/>
                  <a:t>which have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/>
                  <a:t>witnesses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19400"/>
                <a:ext cx="5245154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977" t="-5769" r="-3372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BF258AF-BE10-FB05-DDD8-71C25BD2AC96}"/>
              </a:ext>
            </a:extLst>
          </p:cNvPr>
          <p:cNvSpPr txBox="1"/>
          <p:nvPr/>
        </p:nvSpPr>
        <p:spPr>
          <a:xfrm>
            <a:off x="3685792" y="4495800"/>
            <a:ext cx="21916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Focus on a </a:t>
            </a:r>
            <a:r>
              <a:rPr lang="en-US" b="1" dirty="0"/>
              <a:t>single pair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E6A71-86FC-2E11-5F23-3969A22882B8}"/>
              </a:ext>
            </a:extLst>
          </p:cNvPr>
          <p:cNvSpPr txBox="1"/>
          <p:nvPr/>
        </p:nvSpPr>
        <p:spPr>
          <a:xfrm>
            <a:off x="3685792" y="5245525"/>
            <a:ext cx="3882345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Boost success probability </a:t>
            </a:r>
            <a:r>
              <a:rPr lang="en-US" dirty="0"/>
              <a:t>by repetition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3F66B-EA37-8810-F136-12AB6D414670}"/>
              </a:ext>
            </a:extLst>
          </p:cNvPr>
          <p:cNvSpPr txBox="1"/>
          <p:nvPr/>
        </p:nvSpPr>
        <p:spPr>
          <a:xfrm>
            <a:off x="3685791" y="6096000"/>
            <a:ext cx="165160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Union</a:t>
            </a:r>
            <a:r>
              <a:rPr lang="en-US" dirty="0"/>
              <a:t>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8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30039"/>
              </p:ext>
            </p:extLst>
          </p:nvPr>
        </p:nvGraphicFramePr>
        <p:xfrm>
          <a:off x="914400" y="2149480"/>
          <a:ext cx="2743200" cy="274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2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90874"/>
              </p:ext>
            </p:extLst>
          </p:nvPr>
        </p:nvGraphicFramePr>
        <p:xfrm>
          <a:off x="4419600" y="2133600"/>
          <a:ext cx="2717797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8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34" name="Title 1">
                <a:extLst>
                  <a:ext uri="{FF2B5EF4-FFF2-40B4-BE49-F238E27FC236}">
                    <a16:creationId xmlns:a16="http://schemas.microsoft.com/office/drawing/2014/main" id="{70B0B66A-ED09-BD46-B1BC-06002ACAE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143000"/>
              </a:xfrm>
              <a:blipFill>
                <a:blip r:embed="rId5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87336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753804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60814" cy="228600"/>
            <a:chOff x="914400" y="3276600"/>
            <a:chExt cx="2160814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57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6614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7" name="Right Arrow 1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0" name="Down Arrow 1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1028700" y="3581400"/>
            <a:ext cx="2171700" cy="2362200"/>
            <a:chOff x="1028700" y="3581400"/>
            <a:chExt cx="2171700" cy="2362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Witnesses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b="1" dirty="0"/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562600"/>
                  <a:ext cx="1981200" cy="381000"/>
                </a:xfrm>
                <a:prstGeom prst="roundRect">
                  <a:avLst/>
                </a:prstGeom>
                <a:blipFill rotWithShape="1">
                  <a:blip r:embed="rId5"/>
                  <a:stretch>
                    <a:fillRect t="-3030" r="-2128" b="-196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1028700" y="3581400"/>
              <a:ext cx="7239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866900" y="3581400"/>
              <a:ext cx="381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057400" y="3581400"/>
              <a:ext cx="762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514600" y="3581400"/>
              <a:ext cx="4191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/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</a:t>
                </a:r>
                <a:r>
                  <a:rPr lang="en-US" b="1" dirty="0">
                    <a:solidFill>
                      <a:schemeClr val="tx1"/>
                    </a:solidFill>
                  </a:rPr>
                  <a:t>nullify</a:t>
                </a:r>
                <a:r>
                  <a:rPr lang="en-US" dirty="0">
                    <a:solidFill>
                      <a:schemeClr val="tx1"/>
                    </a:solidFill>
                  </a:rPr>
                  <a:t> the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witnesses ?</a:t>
                </a:r>
              </a:p>
            </p:txBody>
          </p:sp>
        </mc:Choice>
        <mc:Fallback xmlns="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213ED937-7754-7B4E-AAC9-3E564C31A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137666"/>
                <a:ext cx="3962400" cy="882134"/>
              </a:xfrm>
              <a:prstGeom prst="cloudCallout">
                <a:avLst>
                  <a:gd name="adj1" fmla="val -33641"/>
                  <a:gd name="adj2" fmla="val 7607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58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Random Sampling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Suppose there is a computational problem </a:t>
            </a:r>
          </a:p>
          <a:p>
            <a:pPr marL="0" indent="0">
              <a:buNone/>
            </a:pPr>
            <a:r>
              <a:rPr lang="en-US" sz="2000" dirty="0"/>
              <a:t>      where we require to find a subset with </a:t>
            </a:r>
            <a:r>
              <a:rPr lang="en-US" sz="2000" u="sng" dirty="0"/>
              <a:t>some desired properties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/>
              <a:t>Unfortunately, computing such a set deterministically </a:t>
            </a:r>
          </a:p>
          <a:p>
            <a:pPr marL="0" indent="0">
              <a:buNone/>
            </a:pPr>
            <a:r>
              <a:rPr lang="en-US" sz="2000" dirty="0"/>
              <a:t>      looks just </a:t>
            </a:r>
            <a:r>
              <a:rPr lang="en-US" sz="2000" u="sng" dirty="0"/>
              <a:t>too difficult </a:t>
            </a:r>
            <a:r>
              <a:rPr lang="en-US" sz="2000" dirty="0"/>
              <a:t>and/or may take </a:t>
            </a:r>
            <a:r>
              <a:rPr lang="en-US" sz="2000" u="sng" dirty="0"/>
              <a:t>huge time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Random sampling </a:t>
            </a:r>
            <a:r>
              <a:rPr lang="en-US" sz="2000" u="sng" dirty="0"/>
              <a:t>carried out suitably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      may produce a subset with the desired property with some probability.</a:t>
            </a:r>
            <a:endParaRPr lang="en-US" sz="2000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4924567" y="2743200"/>
            <a:ext cx="25908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2743200" y="4495800"/>
            <a:ext cx="20574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53944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566136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638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           …              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65714"/>
            <a:ext cx="2155372" cy="239486"/>
            <a:chOff x="914400" y="3265714"/>
            <a:chExt cx="2155372" cy="239486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45403" y="3265714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41172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396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2671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4039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7270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70C0"/>
                  </a:solidFill>
                </a:rPr>
                <a:t>1   2    3   4   5        …         n-1  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44485" cy="228600"/>
            <a:chOff x="914400" y="3276600"/>
            <a:chExt cx="2144485" cy="228600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7186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30285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491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6882"/>
              </p:ext>
            </p:extLst>
          </p:nvPr>
        </p:nvGraphicFramePr>
        <p:xfrm>
          <a:off x="914400" y="214948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9371" marR="59371" marT="29686" marB="29686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131398"/>
              </p:ext>
            </p:extLst>
          </p:nvPr>
        </p:nvGraphicFramePr>
        <p:xfrm>
          <a:off x="4419600" y="2133600"/>
          <a:ext cx="27432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Multiply 5"/>
          <p:cNvSpPr/>
          <p:nvPr/>
        </p:nvSpPr>
        <p:spPr>
          <a:xfrm>
            <a:off x="3733800" y="32004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87346" y="1718846"/>
            <a:ext cx="2861681" cy="490954"/>
            <a:chOff x="564624" y="1490246"/>
            <a:chExt cx="2861681" cy="490954"/>
          </a:xfrm>
        </p:grpSpPr>
        <p:sp>
          <p:nvSpPr>
            <p:cNvPr id="8" name="TextBox 7"/>
            <p:cNvSpPr txBox="1"/>
            <p:nvPr/>
          </p:nvSpPr>
          <p:spPr>
            <a:xfrm>
              <a:off x="609600" y="1490246"/>
              <a:ext cx="2813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2    3 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  <a:r>
                <a:rPr lang="en-US" sz="1600" b="1" dirty="0">
                  <a:solidFill>
                    <a:srgbClr val="0070C0"/>
                  </a:solidFill>
                </a:rPr>
                <a:t>   5         …        n-1  </a:t>
              </a:r>
              <a:r>
                <a:rPr lang="en-US" sz="1600" b="1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4624" y="1611868"/>
              <a:ext cx="2861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 Math"/>
                  <a:ea typeface="Cambria Math"/>
                </a:rPr>
                <a:t>⨯  ⨯  ⨯  ⨯  ⨯   ⨯  ⨯  ⨯  ⨯  ⨯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14400" y="3276600"/>
            <a:ext cx="2133600" cy="234043"/>
            <a:chOff x="914400" y="3276600"/>
            <a:chExt cx="2133600" cy="234043"/>
          </a:xfrm>
        </p:grpSpPr>
        <p:sp>
          <p:nvSpPr>
            <p:cNvPr id="10" name="Oval 9"/>
            <p:cNvSpPr/>
            <p:nvPr/>
          </p:nvSpPr>
          <p:spPr>
            <a:xfrm>
              <a:off x="914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7526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023630" y="3282043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819400" y="3276600"/>
              <a:ext cx="228600" cy="228600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90472" y="4953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15000" y="48768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72275" y="3119735"/>
            <a:ext cx="665925" cy="461665"/>
            <a:chOff x="629475" y="5177135"/>
            <a:chExt cx="665925" cy="461665"/>
          </a:xfrm>
        </p:grpSpPr>
        <p:sp>
          <p:nvSpPr>
            <p:cNvPr id="18" name="Right Arrow 17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6324600" y="1295400"/>
            <a:ext cx="369460" cy="762000"/>
            <a:chOff x="6324600" y="1295400"/>
            <a:chExt cx="369460" cy="762000"/>
          </a:xfrm>
        </p:grpSpPr>
        <p:sp>
          <p:nvSpPr>
            <p:cNvPr id="21" name="Down Arrow 20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095500" y="3505200"/>
            <a:ext cx="4838700" cy="2670048"/>
            <a:chOff x="2095500" y="3505200"/>
            <a:chExt cx="4838700" cy="2670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Down Ribbon 22"/>
                <p:cNvSpPr/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will store this witness for (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 now </a:t>
                  </a:r>
                  <a:r>
                    <a:rPr lang="en-US" dirty="0">
                      <a:solidFill>
                        <a:schemeClr val="tx1"/>
                      </a:solidFill>
                      <a:sym typeface="Wingdings" pitchFamily="2" charset="2"/>
                    </a:rPr>
                    <a:t>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3" name="Down Ribbon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400" y="5334000"/>
                  <a:ext cx="3352800" cy="841248"/>
                </a:xfrm>
                <a:prstGeom prst="ribbon">
                  <a:avLst>
                    <a:gd name="adj1" fmla="val 16667"/>
                    <a:gd name="adj2" fmla="val 75000"/>
                  </a:avLst>
                </a:prstGeom>
                <a:blipFill rotWithShape="1">
                  <a:blip r:embed="rId5"/>
                  <a:stretch>
                    <a:fillRect b="-77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2095500" y="3505200"/>
              <a:ext cx="1638300" cy="18171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85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select columns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No efficient deterministic algorithm.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Idea: </a:t>
                </a:r>
                <a:r>
                  <a:rPr lang="en-US" sz="1800" dirty="0"/>
                  <a:t>(Random sampling)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What should be the sampling probability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expected number of surviving 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turn out to be 1?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Try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for the random sampling.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763000" cy="5029200"/>
              </a:xfrm>
              <a:blipFill rotWithShape="1">
                <a:blip r:embed="rId3"/>
                <a:stretch>
                  <a:fillRect l="-765" t="-606" b="-15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Callout 3"/>
          <p:cNvSpPr/>
          <p:nvPr/>
        </p:nvSpPr>
        <p:spPr>
          <a:xfrm>
            <a:off x="2819400" y="3733800"/>
            <a:ext cx="4419600" cy="1143000"/>
          </a:xfrm>
          <a:prstGeom prst="downArrowCallout">
            <a:avLst>
              <a:gd name="adj1" fmla="val 25000"/>
              <a:gd name="adj2" fmla="val 25000"/>
              <a:gd name="adj3" fmla="val 17836"/>
              <a:gd name="adj4" fmla="val 721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 idea!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Let us ask the following related but easier question.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A7498-E146-D185-2897-2183D96AA2E4}"/>
              </a:ext>
            </a:extLst>
          </p:cNvPr>
          <p:cNvSpPr txBox="1"/>
          <p:nvPr/>
        </p:nvSpPr>
        <p:spPr>
          <a:xfrm>
            <a:off x="6367639" y="2667000"/>
            <a:ext cx="174272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/>
              <a:t>Recall </a:t>
            </a:r>
            <a:r>
              <a:rPr lang="en-US" b="1" dirty="0"/>
              <a:t>the</a:t>
            </a:r>
            <a:r>
              <a:rPr lang="en-US" sz="1800" b="1" dirty="0"/>
              <a:t> </a:t>
            </a:r>
          </a:p>
          <a:p>
            <a:pPr algn="ctr"/>
            <a:r>
              <a:rPr lang="en-US" sz="1800" b="1" dirty="0">
                <a:solidFill>
                  <a:srgbClr val="7030A0"/>
                </a:solidFill>
              </a:rPr>
              <a:t>generic</a:t>
            </a:r>
            <a:r>
              <a:rPr lang="en-US" sz="1800" b="1" dirty="0"/>
              <a:t>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323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b="1" dirty="0"/>
                  <a:t>Focus on a single pair 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4000" b="1" dirty="0"/>
                  <a:t>,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4000" b="1" dirty="0"/>
                  <a:t>)</a:t>
                </a:r>
                <a:endParaRPr lang="en-US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If each column is selected independently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the probability that exactly one out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 for 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survives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0" dirty="0"/>
                  <a:t>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0" i="1" smtClean="0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800" b="0" i="1" smtClean="0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800600"/>
              </a:xfrm>
              <a:blipFill rotWithShape="1">
                <a:blip r:embed="rId3"/>
                <a:stretch>
                  <a:fillRect l="-765" t="-635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895600" y="22860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0600" y="41148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4648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4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B050"/>
                    </a:solidFill>
                  </a:rPr>
                  <a:t>//The pseudo code for sampling the (indices of) columns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Sample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∅</m:t>
                    </m:r>
                  </m:oMath>
                </a14:m>
                <a:r>
                  <a:rPr lang="en-US" sz="1800" dirty="0"/>
                  <a:t>;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r>
                  <a:rPr lang="en-US" sz="1800" dirty="0"/>
                  <a:t>  </a:t>
                </a:r>
                <a:r>
                  <a:rPr lang="en-US" sz="1800" b="1" dirty="0"/>
                  <a:t>do</a:t>
                </a:r>
                <a:r>
                  <a:rPr lang="en-US" sz="1800" dirty="0"/>
                  <a:t>: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add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return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endParaRPr lang="en-US" sz="1800" b="1" u="sng" dirty="0"/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{</a:t>
                </a:r>
                <a:r>
                  <a:rPr lang="en-US" sz="1800" i="1" dirty="0">
                    <a:solidFill>
                      <a:schemeClr val="bg2"/>
                    </a:solidFill>
                    <a:latin typeface="Cambria Math"/>
                  </a:rPr>
                  <a:t> 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>
                    <a:solidFill>
                      <a:schemeClr val="bg2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617" t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1465466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reduce the error probability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76400"/>
                <a:ext cx="3810000" cy="1219200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own Ribbon 5"/>
              <p:cNvSpPr/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Repeat the entire process </a:t>
                </a:r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times.</a:t>
                </a:r>
              </a:p>
            </p:txBody>
          </p:sp>
        </mc:Choice>
        <mc:Fallback xmlns="">
          <p:sp>
            <p:nvSpPr>
              <p:cNvPr id="6" name="Down Ribbo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276600"/>
                <a:ext cx="3429000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048000" y="26670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24003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86600" y="5638800"/>
            <a:ext cx="1981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0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a single pair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>
                <a:blip r:embed="rId3"/>
                <a:stretch>
                  <a:fillRect l="-593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7464"/>
                <a:ext cx="718402" cy="636585"/>
              </a:xfrm>
              <a:prstGeom prst="rect">
                <a:avLst/>
              </a:prstGeom>
              <a:blipFill rotWithShape="1">
                <a:blip r:embed="rId4"/>
                <a:stretch>
                  <a:fillRect r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Randomized algorithm </a:t>
                </a:r>
                <a:r>
                  <a:rPr lang="en-US" sz="3200" b="1" dirty="0"/>
                  <a:t>for Computing Witnesses for all pairs with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witnesses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Compute-Witnesses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u="sng" dirty="0"/>
                  <a:t>Repeat </a:t>
                </a:r>
                <a14:m>
                  <m:oMath xmlns:m="http://schemas.openxmlformats.org/officeDocument/2006/math"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u="sng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u="sng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u="sng" dirty="0"/>
                  <a:t>times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{</a:t>
                </a:r>
                <a:r>
                  <a:rPr lang="en-US" sz="1800" i="1" dirty="0">
                    <a:solidFill>
                      <a:srgbClr val="0070C0"/>
                    </a:solidFill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>
                    <a:sym typeface="Wingdings" pitchFamily="2" charset="2"/>
                  </a:rPr>
                  <a:t>Sample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b="0" i="1" smtClean="0">
                        <a:latin typeface="Cambria Math"/>
                      </a:rPr>
                      <m:t>∈[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     </a:t>
                </a:r>
                <a:r>
                  <a:rPr lang="en-US" sz="1800" b="1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:r>
                  <a:rPr lang="en-US" sz="1800" b="1" dirty="0"/>
                  <a:t>then</a:t>
                </a:r>
                <a:r>
                  <a:rPr lang="en-US" sz="1800" b="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∙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else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0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 ∙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</a:t>
                </a:r>
                <a:r>
                  <a:rPr lang="en-US" sz="1800" dirty="0"/>
                  <a:t> </a:t>
                </a:r>
                <a:r>
                  <a:rPr lang="en-US" sz="1800" b="1" dirty="0"/>
                  <a:t>each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∈[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]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      If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/>
                  <a:t> is a witness for 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</a:t>
                </a:r>
                <a:r>
                  <a:rPr lang="en-US" sz="1800" b="1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Time complexity: </a:t>
                </a:r>
                <a:r>
                  <a:rPr lang="en-US" sz="1800" b="1" i="1" dirty="0"/>
                  <a:t>O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Probability of 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failing to find a witness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for </a:t>
                </a:r>
                <a:r>
                  <a:rPr lang="en-US" sz="1800" u="sng" dirty="0"/>
                  <a:t>any pair</a:t>
                </a:r>
                <a:r>
                  <a:rPr lang="en-US" sz="1800" dirty="0"/>
                  <a:t> having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witnesses: ??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3"/>
                <a:stretch>
                  <a:fillRect l="-59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&lt;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98" y="5764215"/>
                <a:ext cx="1480402" cy="492443"/>
              </a:xfrm>
              <a:prstGeom prst="rect">
                <a:avLst/>
              </a:prstGeom>
              <a:blipFill rotWithShape="1"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Let there be 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pairs that have exactly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witnesses.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81400"/>
                <a:ext cx="2590800" cy="838200"/>
              </a:xfrm>
              <a:prstGeom prst="borderCallout2">
                <a:avLst>
                  <a:gd name="adj1" fmla="val 45924"/>
                  <a:gd name="adj2" fmla="val -960"/>
                  <a:gd name="adj3" fmla="val 48512"/>
                  <a:gd name="adj4" fmla="val -16667"/>
                  <a:gd name="adj5" fmla="val 288692"/>
                  <a:gd name="adj6" fmla="val -51725"/>
                </a:avLst>
              </a:prstGeom>
              <a:blipFill rotWithShape="1">
                <a:blip r:embed="rId5"/>
                <a:stretch>
                  <a:fillRect r="-1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5638800" y="1752600"/>
            <a:ext cx="3048000" cy="1066800"/>
          </a:xfrm>
          <a:prstGeom prst="cloudCallout">
            <a:avLst>
              <a:gd name="adj1" fmla="val -27549"/>
              <a:gd name="adj2" fmla="val 8296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</a:t>
            </a:r>
            <a:r>
              <a:rPr lang="en-US" b="1" dirty="0">
                <a:solidFill>
                  <a:schemeClr val="tx1"/>
                </a:solidFill>
              </a:rPr>
              <a:t>Union</a:t>
            </a:r>
            <a:r>
              <a:rPr lang="en-US" dirty="0">
                <a:solidFill>
                  <a:schemeClr val="tx1"/>
                </a:solidFill>
              </a:rPr>
              <a:t> theorem 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05000" y="5791200"/>
            <a:ext cx="27059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791200"/>
            <a:ext cx="411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52602" y="5638800"/>
            <a:ext cx="2939198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4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5" grpId="0" animBg="1"/>
      <p:bldP spid="8" grpId="0" animBg="1"/>
      <p:bldP spid="9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800"/>
                <a:ext cx="89154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Theorem: 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two Boolean 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integer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randomized Monte Carlo algorithm to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witnesses for all those pairs which have exactly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 witnesses. </a:t>
                </a:r>
              </a:p>
              <a:p>
                <a:r>
                  <a:rPr lang="en-US" sz="2000" dirty="0"/>
                  <a:t>The running time is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error probability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𝒄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…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possible values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</a:t>
                </a:r>
                <a:r>
                  <a:rPr lang="en-US" sz="2000" b="1" i="1" dirty="0"/>
                  <a:t> 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algorithm for BPWM.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compute</a:t>
                </a:r>
                <a:r>
                  <a:rPr lang="en-US" sz="2000" b="1" dirty="0"/>
                  <a:t> witnesses for all pairs </a:t>
                </a:r>
                <a:r>
                  <a:rPr lang="en-US" sz="2000" dirty="0"/>
                  <a:t>in</a:t>
                </a:r>
                <a:r>
                  <a:rPr lang="en-US" sz="2000" b="1" dirty="0"/>
                  <a:t> </a:t>
                </a:r>
                <a:r>
                  <a:rPr lang="en-US" sz="2000" b="1" i="1" dirty="0"/>
                  <a:t>O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>
                        <a:latin typeface="Cambria Math"/>
                      </a:rPr>
                      <m:t>𝐥𝐨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>
                            <a:latin typeface="Cambria Math"/>
                          </a:rPr>
                          <m:t>𝐠</m:t>
                        </m:r>
                      </m:e>
                      <m:sup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time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 Ponder over it.</a:t>
                </a:r>
              </a:p>
              <a:p>
                <a:pPr marL="0" indent="0">
                  <a:buNone/>
                </a:pPr>
                <a:r>
                  <a:rPr lang="en-US" sz="2000"/>
                  <a:t>                                    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800"/>
                <a:ext cx="8915400" cy="5943600"/>
              </a:xfrm>
              <a:blipFill>
                <a:blip r:embed="rId2"/>
                <a:stretch>
                  <a:fillRect l="-113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/>
          <p:cNvSpPr/>
          <p:nvPr/>
        </p:nvSpPr>
        <p:spPr>
          <a:xfrm>
            <a:off x="5562600" y="4267200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A real 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need a donor with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     </a:t>
            </a:r>
          </a:p>
          <a:p>
            <a:r>
              <a:rPr lang="en-US" sz="2000" dirty="0"/>
              <a:t>There is a huge list (1 million) of blood donors. </a:t>
            </a:r>
          </a:p>
          <a:p>
            <a:r>
              <a:rPr lang="en-US" sz="2000" dirty="0"/>
              <a:t>Unfortunately,  the blood group information of donors is lost .</a:t>
            </a:r>
          </a:p>
          <a:p>
            <a:r>
              <a:rPr lang="en-US" sz="2000" dirty="0"/>
              <a:t>What to do 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IDEA: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Repeat</a:t>
            </a:r>
            <a:r>
              <a:rPr lang="en-US" sz="2000" dirty="0"/>
              <a:t> until we get a donor of blood group </a:t>
            </a:r>
            <a:r>
              <a:rPr lang="en-US" sz="2000" b="1" dirty="0">
                <a:solidFill>
                  <a:srgbClr val="C00000"/>
                </a:solidFill>
              </a:rPr>
              <a:t>O+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dirty="0"/>
              <a:t>{      Pick the phone number of a donor randomly uniformly</a:t>
            </a:r>
          </a:p>
          <a:p>
            <a:pPr marL="0" indent="0">
              <a:buNone/>
            </a:pPr>
            <a:r>
              <a:rPr lang="en-US" sz="2000" dirty="0"/>
              <a:t>       Call him/her to ask his/her Blood group.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19760" y="3733800"/>
            <a:ext cx="351904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dirty="0"/>
              <a:t>Select a random subset of donors.)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809811" y="1905000"/>
            <a:ext cx="196258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37% people are </a:t>
            </a:r>
            <a:r>
              <a:rPr lang="en-US" b="1" dirty="0">
                <a:solidFill>
                  <a:srgbClr val="FF0000"/>
                </a:solidFill>
              </a:rPr>
              <a:t>O+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495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0" y="48768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2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03E6-8F54-9EB8-3020-9AE990D8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97427-B4C9-C065-8E20-ABEE890BAB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Helping</a:t>
            </a:r>
            <a:r>
              <a:rPr lang="en-US" sz="3600" b="1" dirty="0">
                <a:solidFill>
                  <a:srgbClr val="0070C0"/>
                </a:solidFill>
              </a:rPr>
              <a:t> Ram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/>
              <a:t>distribute the</a:t>
            </a:r>
            <a:r>
              <a:rPr lang="en-US" sz="3600" b="1" dirty="0">
                <a:solidFill>
                  <a:srgbClr val="0070C0"/>
                </a:solidFill>
              </a:rPr>
              <a:t> apple </a:t>
            </a:r>
            <a:r>
              <a:rPr lang="en-US" sz="3600" b="1" dirty="0"/>
              <a:t>among  two      friends</a:t>
            </a:r>
            <a:endParaRPr lang="en-US" sz="24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D00DC13-9F57-76AC-00D1-D321FC6CA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least no. of random bits.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7534-9122-2D59-DFEE-878C947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2B3BD-9387-9D07-A1C7-798FE19CA5EA}"/>
              </a:ext>
            </a:extLst>
          </p:cNvPr>
          <p:cNvSpPr txBox="1"/>
          <p:nvPr/>
        </p:nvSpPr>
        <p:spPr>
          <a:xfrm>
            <a:off x="5715000" y="2819400"/>
            <a:ext cx="1216615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three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2223E-EC78-9EAA-83B6-6F148227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47B0-EC71-D601-CF4C-CD20A16F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36E0-7FAF-15CC-6677-F9CB7143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04A4-7DB0-85DF-815B-930E3C14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24B942-D73A-2F7E-CD47-D5DAAFDA2214}"/>
              </a:ext>
            </a:extLst>
          </p:cNvPr>
          <p:cNvGraphicFramePr>
            <a:graphicFrameLocks noGrp="1"/>
          </p:cNvGraphicFramePr>
          <p:nvPr/>
        </p:nvGraphicFramePr>
        <p:xfrm>
          <a:off x="2465954" y="1600200"/>
          <a:ext cx="3706246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319">
                  <a:extLst>
                    <a:ext uri="{9D8B030D-6E8A-4147-A177-3AD203B41FA5}">
                      <a16:colId xmlns:a16="http://schemas.microsoft.com/office/drawing/2014/main" val="1719889086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2-bits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7541DB-CEA9-0086-D72B-93630CAA0F43}"/>
              </a:ext>
            </a:extLst>
          </p:cNvPr>
          <p:cNvSpPr txBox="1"/>
          <p:nvPr/>
        </p:nvSpPr>
        <p:spPr>
          <a:xfrm>
            <a:off x="5105400" y="2514600"/>
            <a:ext cx="8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Shyam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9229A-ECAF-5C5B-4580-DC6F4DD8DE43}"/>
              </a:ext>
            </a:extLst>
          </p:cNvPr>
          <p:cNvSpPr txBox="1"/>
          <p:nvPr/>
        </p:nvSpPr>
        <p:spPr>
          <a:xfrm>
            <a:off x="5105400" y="3048000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Kabir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EDBD4-49E9-2C93-58E8-BABDABB45DC4}"/>
              </a:ext>
            </a:extLst>
          </p:cNvPr>
          <p:cNvSpPr txBox="1"/>
          <p:nvPr/>
        </p:nvSpPr>
        <p:spPr>
          <a:xfrm>
            <a:off x="5103181" y="355032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Michael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B88ECE-54F3-5008-4835-191F7531D620}"/>
                  </a:ext>
                </a:extLst>
              </p:cNvPr>
              <p:cNvSpPr txBox="1"/>
              <p:nvPr/>
            </p:nvSpPr>
            <p:spPr>
              <a:xfrm>
                <a:off x="3429000" y="2514600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7C48BA-6D88-89F8-7DBE-F93563C0E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14600"/>
                <a:ext cx="60625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C791A-EFF2-F8A8-B740-CB162437CD34}"/>
                  </a:ext>
                </a:extLst>
              </p:cNvPr>
              <p:cNvSpPr txBox="1"/>
              <p:nvPr/>
            </p:nvSpPr>
            <p:spPr>
              <a:xfrm>
                <a:off x="3429000" y="3048000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10A4B1-5EC9-54DA-5B7C-7B6EC163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048000"/>
                <a:ext cx="60625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71C09F-8C94-2C62-758A-087A7C7ABB0C}"/>
                  </a:ext>
                </a:extLst>
              </p:cNvPr>
              <p:cNvSpPr txBox="1"/>
              <p:nvPr/>
            </p:nvSpPr>
            <p:spPr>
              <a:xfrm>
                <a:off x="3429000" y="3534939"/>
                <a:ext cx="6062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67D24D-C924-EF9F-783B-B3137C8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34939"/>
                <a:ext cx="6062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B317F5-55A5-A246-8CA1-0BFEBA9B9AE3}"/>
                  </a:ext>
                </a:extLst>
              </p:cNvPr>
              <p:cNvSpPr txBox="1"/>
              <p:nvPr/>
            </p:nvSpPr>
            <p:spPr>
              <a:xfrm>
                <a:off x="3449839" y="4078055"/>
                <a:ext cx="564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3F11FD-9DEC-159E-1B6C-305E48ED7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839" y="4078055"/>
                <a:ext cx="5645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D69536-3A42-2E74-9924-C237EC3506D5}"/>
              </a:ext>
            </a:extLst>
          </p:cNvPr>
          <p:cNvSpPr txBox="1"/>
          <p:nvPr/>
        </p:nvSpPr>
        <p:spPr>
          <a:xfrm>
            <a:off x="3310248" y="4056896"/>
            <a:ext cx="8437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Repeat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23C94-2F59-5C7E-022A-2935B68F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E241A5-F132-7F27-3AE9-E26BDBEB23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Helping</a:t>
            </a:r>
            <a:r>
              <a:rPr lang="en-US" sz="3600" b="1" dirty="0">
                <a:solidFill>
                  <a:srgbClr val="0070C0"/>
                </a:solidFill>
              </a:rPr>
              <a:t> Ram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/>
              <a:t>distribute the</a:t>
            </a:r>
            <a:r>
              <a:rPr lang="en-US" sz="3600" b="1" dirty="0">
                <a:solidFill>
                  <a:srgbClr val="0070C0"/>
                </a:solidFill>
              </a:rPr>
              <a:t> apple </a:t>
            </a:r>
            <a:r>
              <a:rPr lang="en-US" sz="3600" b="1" dirty="0"/>
              <a:t>among two friends</a:t>
            </a:r>
            <a:endParaRPr lang="en-US" sz="24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4A19C6-0BC3-191B-7287-0A2113E8CC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least no. of random bits.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603B-77EE-C80D-1B0B-30D724F1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2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33912-7E38-4FE7-3BE6-C26F40D2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E003-A8FF-84B1-48E5-2A72B379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D3CBF-264C-DB4C-FC0A-E6634FE1E9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Ram has an apple.</a:t>
                </a:r>
              </a:p>
              <a:p>
                <a:pPr marL="0" indent="0">
                  <a:buNone/>
                </a:pPr>
                <a:r>
                  <a:rPr lang="en-US" sz="2000" dirty="0"/>
                  <a:t>Ram has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 friends : </a:t>
                </a:r>
                <a:r>
                  <a:rPr lang="en-US" sz="2000" b="1" dirty="0" err="1"/>
                  <a:t>Shyam</a:t>
                </a:r>
                <a:r>
                  <a:rPr lang="en-US" sz="2000" dirty="0"/>
                  <a:t> and </a:t>
                </a:r>
                <a:r>
                  <a:rPr lang="en-US" sz="2000" b="1" dirty="0" err="1"/>
                  <a:t>Kabir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Ram wants to give it to one of the friends with probabilities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  ,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15369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1" dirty="0"/>
                  <a:t>,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1−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1536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20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Solution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 uniformly random number in the range 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b="1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000" dirty="0"/>
                  <a:t>,  Give the apple to </a:t>
                </a:r>
                <a:r>
                  <a:rPr lang="en-US" sz="2000" b="1" dirty="0" err="1"/>
                  <a:t>Shyam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Else </a:t>
                </a:r>
                <a:r>
                  <a:rPr lang="en-US" sz="2000" dirty="0"/>
                  <a:t> give the apple to </a:t>
                </a:r>
                <a:r>
                  <a:rPr lang="en-US" sz="2000" b="1" dirty="0" err="1"/>
                  <a:t>Kabir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random bits used: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1D3CBF-264C-DB4C-FC0A-E6634FE1E9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>
                <a:blip r:embed="rId2"/>
                <a:stretch>
                  <a:fillRect l="-772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8913-EFB6-7959-EB17-0F5C5CF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7FA1A-CBFE-1AB7-3597-F4100FFB18CC}"/>
              </a:ext>
            </a:extLst>
          </p:cNvPr>
          <p:cNvSpPr/>
          <p:nvPr/>
        </p:nvSpPr>
        <p:spPr>
          <a:xfrm>
            <a:off x="1066800" y="4114800"/>
            <a:ext cx="5562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39F0C4-9B69-5411-4E94-E5A387C37756}"/>
                  </a:ext>
                </a:extLst>
              </p:cNvPr>
              <p:cNvSpPr txBox="1"/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: any given positive integer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15" y="2448143"/>
                <a:ext cx="3476977" cy="374270"/>
              </a:xfrm>
              <a:prstGeom prst="rect">
                <a:avLst/>
              </a:prstGeom>
              <a:blipFill rotWithShape="1">
                <a:blip r:embed="rId3"/>
                <a:stretch>
                  <a:fillRect t="-4762" r="-1920" b="-2381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loud Callout 6">
            <a:extLst>
              <a:ext uri="{FF2B5EF4-FFF2-40B4-BE49-F238E27FC236}">
                <a16:creationId xmlns:a16="http://schemas.microsoft.com/office/drawing/2014/main" id="{E02CE6FD-8FCC-91A6-19B4-5D1A2BA73D53}"/>
              </a:ext>
            </a:extLst>
          </p:cNvPr>
          <p:cNvSpPr/>
          <p:nvPr/>
        </p:nvSpPr>
        <p:spPr>
          <a:xfrm>
            <a:off x="5867400" y="4800600"/>
            <a:ext cx="2667000" cy="12984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do it in still fewer bits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55FAB-9056-C949-EC56-C5FFE98FF863}"/>
              </a:ext>
            </a:extLst>
          </p:cNvPr>
          <p:cNvSpPr txBox="1"/>
          <p:nvPr/>
        </p:nvSpPr>
        <p:spPr>
          <a:xfrm>
            <a:off x="5867400" y="6411951"/>
            <a:ext cx="217309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Yes, in expectation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5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E702-CB28-877C-3EDC-115DE16A7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76BD63-F79B-81C3-B8A3-28BB8F85A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 illustrative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DE76F336-E038-583B-D60F-85959CEA4EA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and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4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5E41-857D-6661-96D3-7CF9018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6776B18-DF72-D9F6-8D91-061F5802DA5F}"/>
              </a:ext>
            </a:extLst>
          </p:cNvPr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54875-E240-601B-1D50-80EABA6D3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C5F1-98A0-3A6F-B57E-6AD29133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5247-FEC6-A467-C4EC-A4F59A2C9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869E-B4FA-A1A8-F1AD-1FE0575F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41D911-22C3-C274-8EDA-B44B883E1C66}"/>
              </a:ext>
            </a:extLst>
          </p:cNvPr>
          <p:cNvSpPr txBox="1"/>
          <p:nvPr/>
        </p:nvSpPr>
        <p:spPr>
          <a:xfrm>
            <a:off x="0" y="5729716"/>
            <a:ext cx="36988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generate the random bits </a:t>
            </a:r>
            <a:r>
              <a:rPr lang="en-US" i="1" dirty="0"/>
              <a:t>lazily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2AFBE7-180C-4D67-3D01-31A4F44005CB}"/>
              </a:ext>
            </a:extLst>
          </p:cNvPr>
          <p:cNvSpPr txBox="1"/>
          <p:nvPr/>
        </p:nvSpPr>
        <p:spPr>
          <a:xfrm>
            <a:off x="3625893" y="5727857"/>
            <a:ext cx="3994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,i.e., only when it is absolutely necessary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Table 40">
                <a:extLst>
                  <a:ext uri="{FF2B5EF4-FFF2-40B4-BE49-F238E27FC236}">
                    <a16:creationId xmlns:a16="http://schemas.microsoft.com/office/drawing/2014/main" id="{D12297B7-6075-30A5-12F3-AB00E6FFB4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Table 4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9100677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8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63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4A80-628C-599D-A54A-7D4BF7B2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38CC-2282-68BB-6934-BDBF0987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EE14-D7F5-855D-AB6A-8DC795C9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274B-3F7B-E513-A795-EF6B8EB9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A4E257FE-6277-E26F-B7B5-75E67770A954}"/>
                  </a:ext>
                </a:extLst>
              </p:cNvPr>
              <p:cNvSpPr/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152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miley Face 32">
            <a:extLst>
              <a:ext uri="{FF2B5EF4-FFF2-40B4-BE49-F238E27FC236}">
                <a16:creationId xmlns:a16="http://schemas.microsoft.com/office/drawing/2014/main" id="{A1BEEBDA-B395-D1F6-77F7-F8CCE9BF7F4C}"/>
              </a:ext>
            </a:extLst>
          </p:cNvPr>
          <p:cNvSpPr/>
          <p:nvPr/>
        </p:nvSpPr>
        <p:spPr>
          <a:xfrm>
            <a:off x="6476999" y="851210"/>
            <a:ext cx="457200" cy="457200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22862010-F7CE-A908-AFDA-20FF82F42DB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9473524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Kabir</a:t>
                          </a:r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77B8FAD-8ABB-CC4D-310F-BFA8A212BF99}"/>
              </a:ext>
            </a:extLst>
          </p:cNvPr>
          <p:cNvSpPr txBox="1"/>
          <p:nvPr/>
        </p:nvSpPr>
        <p:spPr>
          <a:xfrm>
            <a:off x="762000" y="5742574"/>
            <a:ext cx="4953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Let us generate the MSB (Most Significant Bit)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536B32-EAEA-9D46-E6C2-0D2874F47E21}"/>
              </a:ext>
            </a:extLst>
          </p:cNvPr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576DE7-685C-B758-3AEB-4652D5327336}"/>
                  </a:ext>
                </a:extLst>
              </p:cNvPr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3EA706B3-1C30-185E-7B53-B8EE2A901866}"/>
              </a:ext>
            </a:extLst>
          </p:cNvPr>
          <p:cNvSpPr/>
          <p:nvPr/>
        </p:nvSpPr>
        <p:spPr>
          <a:xfrm>
            <a:off x="1600200" y="2155566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039A4-80DF-BF26-B3AA-D4651B29319C}"/>
                  </a:ext>
                </a:extLst>
              </p:cNvPr>
              <p:cNvSpPr txBox="1"/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This is because the final number is going to be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 or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In either cases, the apple will be given to </a:t>
                </a:r>
                <a:r>
                  <a:rPr lang="en-US" b="1" dirty="0" err="1"/>
                  <a:t>Kabir</a:t>
                </a:r>
                <a:r>
                  <a:rPr lang="en-US" dirty="0"/>
                  <a:t>.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08" y="1857284"/>
                <a:ext cx="4614019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793" t="-3311" r="-198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50207E-3DDF-765A-6955-8FAE3C20A7D3}"/>
              </a:ext>
            </a:extLst>
          </p:cNvPr>
          <p:cNvSpPr txBox="1"/>
          <p:nvPr/>
        </p:nvSpPr>
        <p:spPr>
          <a:xfrm>
            <a:off x="6422508" y="1308410"/>
            <a:ext cx="5132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EEE4847-278A-A3DE-19B1-110449DB9F4B}"/>
              </a:ext>
            </a:extLst>
          </p:cNvPr>
          <p:cNvSpPr/>
          <p:nvPr/>
        </p:nvSpPr>
        <p:spPr>
          <a:xfrm>
            <a:off x="1586483" y="3371447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C820A9D7-1CE3-5B16-C2E3-FAE23046FA07}"/>
              </a:ext>
            </a:extLst>
          </p:cNvPr>
          <p:cNvSpPr/>
          <p:nvPr/>
        </p:nvSpPr>
        <p:spPr>
          <a:xfrm>
            <a:off x="304800" y="3733800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Revealed</a:t>
            </a:r>
          </a:p>
        </p:txBody>
      </p:sp>
    </p:spTree>
    <p:extLst>
      <p:ext uri="{BB962C8B-B14F-4D97-AF65-F5344CB8AC3E}">
        <p14:creationId xmlns:p14="http://schemas.microsoft.com/office/powerpoint/2010/main" val="6460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40" grpId="0" animBg="1"/>
      <p:bldP spid="5" grpId="0" animBg="1"/>
      <p:bldP spid="12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EFC-1E2F-328A-2A9D-F7F5770B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9D5-3AE2-5847-4B81-3E60074E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How many </a:t>
            </a:r>
            <a:r>
              <a:rPr lang="en-US" sz="3600" b="1" dirty="0">
                <a:solidFill>
                  <a:srgbClr val="7030A0"/>
                </a:solidFill>
              </a:rPr>
              <a:t>random</a:t>
            </a:r>
            <a:r>
              <a:rPr lang="en-US" sz="3600" b="1" dirty="0"/>
              <a:t> bits ?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3B53A-E2AC-4873-B3E9-023FE91B7D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: the number of random bits needed.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| MSB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]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1+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  <m:r>
                      <a:rPr lang="en-US" sz="2000" b="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/>
                      </a:rPr>
                      <m:t>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23B53A-E2AC-4873-B3E9-023FE91B7D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22A8-D160-E4D4-D010-A41BE1AC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>
                <a:extLst>
                  <a:ext uri="{FF2B5EF4-FFF2-40B4-BE49-F238E27FC236}">
                    <a16:creationId xmlns:a16="http://schemas.microsoft.com/office/drawing/2014/main" id="{446D4AE8-AA48-C59B-25C4-4266F863D366}"/>
                  </a:ext>
                </a:extLst>
              </p:cNvPr>
              <p:cNvSpPr/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the MSB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 we need other bits of the number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858017"/>
                <a:ext cx="4724399" cy="1374648"/>
              </a:xfrm>
              <a:prstGeom prst="cloudCallout">
                <a:avLst>
                  <a:gd name="adj1" fmla="val 35043"/>
                  <a:gd name="adj2" fmla="val 60415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127ED12-2876-0BA3-E9D0-C49AD6ED25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92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2-bits Number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387460"/>
                  </p:ext>
                </p:extLst>
              </p:nvPr>
            </p:nvGraphicFramePr>
            <p:xfrm>
              <a:off x="332354" y="1524000"/>
              <a:ext cx="4087246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/>
                    <a:gridCol w="1039246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2-bits Number</a:t>
                          </a:r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" t="-169412" r="-34000" b="-3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/>
                            <a:t>Shyam</a:t>
                          </a:r>
                          <a:endParaRPr lang="en-US" b="1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" t="-269412" r="-34000" b="-23411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 anchor="ctr"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" t="-369412" r="-34000" b="-1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0" t="-469412" r="-34000" b="-34118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8C5DDB0-5750-9EB3-4C8A-E35F05D01450}"/>
              </a:ext>
            </a:extLst>
          </p:cNvPr>
          <p:cNvSpPr/>
          <p:nvPr/>
        </p:nvSpPr>
        <p:spPr>
          <a:xfrm>
            <a:off x="4740425" y="2819400"/>
            <a:ext cx="4572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48A05F9-0B9A-59B4-9ED5-6750B392E72A}"/>
                  </a:ext>
                </a:extLst>
              </p:cNvPr>
              <p:cNvSpPr/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819400"/>
                <a:ext cx="457200" cy="457200"/>
              </a:xfrm>
              <a:prstGeom prst="ellipse">
                <a:avLst/>
              </a:prstGeom>
              <a:blipFill rotWithShape="1">
                <a:blip r:embed="rId7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>
            <a:extLst>
              <a:ext uri="{FF2B5EF4-FFF2-40B4-BE49-F238E27FC236}">
                <a16:creationId xmlns:a16="http://schemas.microsoft.com/office/drawing/2014/main" id="{40AACE17-1013-1579-EAC3-0CEA4961750F}"/>
              </a:ext>
            </a:extLst>
          </p:cNvPr>
          <p:cNvSpPr/>
          <p:nvPr/>
        </p:nvSpPr>
        <p:spPr>
          <a:xfrm>
            <a:off x="1600200" y="1981200"/>
            <a:ext cx="242316" cy="32676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872AEE-7787-7006-213D-58FAEAE71A9A}"/>
                  </a:ext>
                </a:extLst>
              </p:cNvPr>
              <p:cNvSpPr txBox="1"/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This is because the final number is going to be </a:t>
                </a:r>
              </a:p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  (</a:t>
                </a:r>
                <a:r>
                  <a:rPr lang="en-US" dirty="0" err="1"/>
                  <a:t>Shyam</a:t>
                </a:r>
                <a:r>
                  <a:rPr lang="en-US" dirty="0"/>
                  <a:t>)</a:t>
                </a:r>
              </a:p>
              <a:p>
                <a:pPr algn="ctr"/>
                <a:r>
                  <a:rPr lang="en-US" dirty="0"/>
                  <a:t>or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𝟎</m:t>
                    </m:r>
                    <m:r>
                      <a:rPr lang="en-US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Kabir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66" y="1857284"/>
                <a:ext cx="4561505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802" t="-3311" r="-173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3D45DB4-5B98-51AE-F07C-452468A07FD9}"/>
              </a:ext>
            </a:extLst>
          </p:cNvPr>
          <p:cNvSpPr txBox="1"/>
          <p:nvPr/>
        </p:nvSpPr>
        <p:spPr>
          <a:xfrm>
            <a:off x="6422508" y="1308410"/>
            <a:ext cx="54322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Yes.</a:t>
            </a:r>
          </a:p>
        </p:txBody>
      </p:sp>
      <p:sp>
        <p:nvSpPr>
          <p:cNvPr id="14" name="Cloud Callout 13">
            <a:extLst>
              <a:ext uri="{FF2B5EF4-FFF2-40B4-BE49-F238E27FC236}">
                <a16:creationId xmlns:a16="http://schemas.microsoft.com/office/drawing/2014/main" id="{24875096-64EA-3A25-4A27-2E7C895A1EF4}"/>
              </a:ext>
            </a:extLst>
          </p:cNvPr>
          <p:cNvSpPr/>
          <p:nvPr/>
        </p:nvSpPr>
        <p:spPr>
          <a:xfrm>
            <a:off x="4343400" y="3124200"/>
            <a:ext cx="4724399" cy="1374648"/>
          </a:xfrm>
          <a:prstGeom prst="cloudCallout">
            <a:avLst>
              <a:gd name="adj1" fmla="val 35043"/>
              <a:gd name="adj2" fmla="val 6041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now the problem becomes simpler. Can you see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02104-4F2E-B3C6-3CD0-14A88EC20EA2}"/>
              </a:ext>
            </a:extLst>
          </p:cNvPr>
          <p:cNvSpPr txBox="1"/>
          <p:nvPr/>
        </p:nvSpPr>
        <p:spPr>
          <a:xfrm>
            <a:off x="3370012" y="3440668"/>
            <a:ext cx="68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Kabir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14CF72-B12E-F29F-3A4A-15DF8E164B1A}"/>
              </a:ext>
            </a:extLst>
          </p:cNvPr>
          <p:cNvSpPr/>
          <p:nvPr/>
        </p:nvSpPr>
        <p:spPr>
          <a:xfrm>
            <a:off x="152400" y="3402341"/>
            <a:ext cx="4419600" cy="11919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C575617-7C96-2A47-62EB-34B5F040E4D2}"/>
              </a:ext>
            </a:extLst>
          </p:cNvPr>
          <p:cNvSpPr/>
          <p:nvPr/>
        </p:nvSpPr>
        <p:spPr>
          <a:xfrm rot="5400000">
            <a:off x="2190156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0409BCF8-D851-08B7-690C-0864D790866A}"/>
              </a:ext>
            </a:extLst>
          </p:cNvPr>
          <p:cNvSpPr/>
          <p:nvPr/>
        </p:nvSpPr>
        <p:spPr>
          <a:xfrm rot="5400000">
            <a:off x="4264283" y="4727317"/>
            <a:ext cx="192024" cy="140539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55FC92-8BDC-0565-B286-FD783D42C39C}"/>
                  </a:ext>
                </a:extLst>
              </p:cNvPr>
              <p:cNvSpPr txBox="1"/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265" y="5526024"/>
                <a:ext cx="36580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2096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0F627A-853D-A078-E01B-A7E2D4FB0122}"/>
                  </a:ext>
                </a:extLst>
              </p:cNvPr>
              <p:cNvSpPr txBox="1"/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</m:oMath>
                </a14:m>
                <a:r>
                  <a:rPr lang="en-US" dirty="0"/>
                  <a:t> No. of bits to distribute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562600"/>
                <a:ext cx="3871894" cy="483466"/>
              </a:xfrm>
              <a:prstGeom prst="rect">
                <a:avLst/>
              </a:prstGeom>
              <a:blipFill rotWithShape="1">
                <a:blip r:embed="rId10"/>
                <a:stretch>
                  <a:fillRect r="-1570" b="-61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5E0E32C-F16F-9765-A0DA-BB4037D4D918}"/>
              </a:ext>
            </a:extLst>
          </p:cNvPr>
          <p:cNvSpPr/>
          <p:nvPr/>
        </p:nvSpPr>
        <p:spPr>
          <a:xfrm>
            <a:off x="1586483" y="2362200"/>
            <a:ext cx="242317" cy="1048153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2DD9A3DD-6FFE-8B37-5839-3DF2074D764D}"/>
              </a:ext>
            </a:extLst>
          </p:cNvPr>
          <p:cNvSpPr/>
          <p:nvPr/>
        </p:nvSpPr>
        <p:spPr>
          <a:xfrm>
            <a:off x="304800" y="2724553"/>
            <a:ext cx="1066800" cy="306324"/>
          </a:xfrm>
          <a:prstGeom prst="borderCallout1">
            <a:avLst>
              <a:gd name="adj1" fmla="val 49693"/>
              <a:gd name="adj2" fmla="val 100204"/>
              <a:gd name="adj3" fmla="val 50614"/>
              <a:gd name="adj4" fmla="val 1165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Revealed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Down Ribbon 25">
                <a:extLst>
                  <a:ext uri="{FF2B5EF4-FFF2-40B4-BE49-F238E27FC236}">
                    <a16:creationId xmlns:a16="http://schemas.microsoft.com/office/drawing/2014/main" id="{ECCBE239-5625-5DA2-6CCF-AC913119159A}"/>
                  </a:ext>
                </a:extLst>
              </p:cNvPr>
              <p:cNvSpPr/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now like the case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now. </a:t>
                </a:r>
              </a:p>
            </p:txBody>
          </p:sp>
        </mc:Choice>
        <mc:Fallback xmlns="">
          <p:sp>
            <p:nvSpPr>
              <p:cNvPr id="26" name="Down Ribbon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18" y="4391417"/>
                <a:ext cx="3124200" cy="8412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1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C604B-011E-C5BE-C690-649CEEBDDF6E}"/>
                  </a:ext>
                </a:extLst>
              </p:cNvPr>
              <p:cNvSpPr txBox="1"/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562600"/>
                <a:ext cx="365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452" r="-1935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69448F-5D10-1E7B-F14C-F29BBD8FD0AA}"/>
                  </a:ext>
                </a:extLst>
              </p:cNvPr>
              <p:cNvSpPr/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That is, distributing with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. </a:t>
                </a:r>
              </a:p>
            </p:txBody>
          </p:sp>
        </mc:Choice>
        <mc:Fallback xmlns="">
          <p:sp>
            <p:nvSpPr>
              <p:cNvPr id="28" name="Flowchart: Process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18" y="6172200"/>
                <a:ext cx="3601970" cy="536448"/>
              </a:xfrm>
              <a:prstGeom prst="flowChartProcess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40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0.00243 -0.0729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 animBg="1"/>
      <p:bldP spid="32" grpId="1" animBg="1"/>
      <p:bldP spid="5" grpId="0" animBg="1"/>
      <p:bldP spid="12" grpId="0" animBg="1"/>
      <p:bldP spid="7" grpId="0" animBg="1"/>
      <p:bldP spid="8" grpId="0" animBg="1"/>
      <p:bldP spid="14" grpId="0" animBg="1"/>
      <p:bldP spid="14" grpId="1" animBg="1"/>
      <p:bldP spid="9" grpId="0"/>
      <p:bldP spid="10" grpId="0" animBg="1"/>
      <p:bldP spid="11" grpId="0" animBg="1"/>
      <p:bldP spid="19" grpId="0" animBg="1"/>
      <p:bldP spid="15" grpId="0" animBg="1"/>
      <p:bldP spid="21" grpId="0" animBg="1"/>
      <p:bldP spid="21" grpId="1" animBg="1"/>
      <p:bldP spid="23" grpId="0" animBg="1"/>
      <p:bldP spid="24" grpId="0" animBg="1"/>
      <p:bldP spid="26" grpId="0" animBg="1"/>
      <p:bldP spid="27" grpId="0" animBg="1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F82C-63BB-597F-1622-A65D2768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939518-4C06-BF0D-3300-958C4147E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An illustrative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90F91DF-C16B-F6A1-6FB1-922C6C932D1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,  and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</a:rPr>
                  <a:t>   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E90F91DF-C16B-F6A1-6FB1-922C6C932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534C-8BFE-7DEA-D888-4272CE9E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75AB84-067A-6685-EF67-CA91A4F333D9}"/>
              </a:ext>
            </a:extLst>
          </p:cNvPr>
          <p:cNvSpPr/>
          <p:nvPr/>
        </p:nvSpPr>
        <p:spPr>
          <a:xfrm>
            <a:off x="4038600" y="3810000"/>
            <a:ext cx="1143000" cy="6096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0094-4D8C-9F9D-E252-C7436601CEF7}"/>
              </a:ext>
            </a:extLst>
          </p:cNvPr>
          <p:cNvSpPr txBox="1"/>
          <p:nvPr/>
        </p:nvSpPr>
        <p:spPr>
          <a:xfrm>
            <a:off x="457200" y="6096000"/>
            <a:ext cx="74919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Show that the expected no. of random bits needed is less than 2.</a:t>
            </a:r>
          </a:p>
        </p:txBody>
      </p:sp>
    </p:spTree>
    <p:extLst>
      <p:ext uri="{BB962C8B-B14F-4D97-AF65-F5344CB8AC3E}">
        <p14:creationId xmlns:p14="http://schemas.microsoft.com/office/powerpoint/2010/main" val="314218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0AB8-8943-2932-5310-1C98ED1D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800412-A9E1-A568-3825-8779D00C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The generic </a:t>
            </a:r>
            <a:r>
              <a:rPr lang="en-US" sz="3600" b="1" dirty="0">
                <a:solidFill>
                  <a:srgbClr val="7030A0"/>
                </a:solidFill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>
                <a:extLst>
                  <a:ext uri="{FF2B5EF4-FFF2-40B4-BE49-F238E27FC236}">
                    <a16:creationId xmlns:a16="http://schemas.microsoft.com/office/drawing/2014/main" id="{45FA4C77-FAE3-2320-53AE-0B0F07AFCE5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    ,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D87E-585B-8C54-8515-9C2630EC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089AF-9FD5-640C-3A32-82146ACF89B3}"/>
              </a:ext>
            </a:extLst>
          </p:cNvPr>
          <p:cNvSpPr txBox="1"/>
          <p:nvPr/>
        </p:nvSpPr>
        <p:spPr>
          <a:xfrm>
            <a:off x="457200" y="6096000"/>
            <a:ext cx="7491987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Homework:</a:t>
            </a:r>
            <a:r>
              <a:rPr lang="en-US" dirty="0"/>
              <a:t> Show that the expected no. of random bits needed is less than 2.</a:t>
            </a:r>
          </a:p>
        </p:txBody>
      </p:sp>
    </p:spTree>
    <p:extLst>
      <p:ext uri="{BB962C8B-B14F-4D97-AF65-F5344CB8AC3E}">
        <p14:creationId xmlns:p14="http://schemas.microsoft.com/office/powerpoint/2010/main" val="284244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5BF6-4671-309C-0924-0040F2BB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919B0-641C-50EA-C2BE-FA67A668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generic</a:t>
            </a:r>
            <a:r>
              <a:rPr lang="en-US" sz="3600" b="1" dirty="0"/>
              <a:t> example</a:t>
            </a:r>
            <a:br>
              <a:rPr lang="en-US" sz="3600" b="1" dirty="0"/>
            </a:b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A6E1-671E-8C37-D831-C0F6FB375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persons in a party,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of them carry a coin, and the rest carry no coin.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not allowed to ask/inspect a person to find out if he/she has coin.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Find a set of persons such that </a:t>
                </a:r>
                <a:r>
                  <a:rPr lang="en-US" sz="2000" b="1" u="sng" dirty="0"/>
                  <a:t>exactly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out of them carries a coin with a constant </a:t>
                </a:r>
              </a:p>
              <a:p>
                <a:pPr marL="0" indent="0">
                  <a:buNone/>
                </a:pPr>
                <a:r>
                  <a:rPr lang="en-US" sz="2000" dirty="0"/>
                  <a:t>probability.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Monte Carlo Algorithm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Pick each person randomly independently with probability …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Prob. of success:</a:t>
                </a:r>
              </a:p>
              <a:p>
                <a:pPr marL="0" indent="0">
                  <a:buNone/>
                </a:pPr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19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1900" i="1">
                        <a:latin typeface="Cambria Math"/>
                      </a:rPr>
                      <m:t> , 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900" i="1">
                        <a:latin typeface="Cambria Math"/>
                      </a:rPr>
                      <m:t>, 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27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sz="1900" i="1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1900" i="1">
                        <a:latin typeface="Cambria Math"/>
                      </a:rPr>
                      <m:t>,  …,   </m:t>
                    </m:r>
                    <m:f>
                      <m:fPr>
                        <m:ctrlPr>
                          <a:rPr lang="en-US" sz="19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900" b="1" dirty="0"/>
              </a:p>
              <a:p>
                <a:pPr marL="0" indent="0">
                  <a:buNone/>
                </a:pPr>
                <a:r>
                  <a:rPr lang="en-US" sz="1900" b="1" dirty="0"/>
                  <a:t> </a:t>
                </a:r>
                <a14:m>
                  <m:oMath xmlns:m="http://schemas.openxmlformats.org/officeDocument/2006/math">
                    <m:r>
                      <a:rPr lang="en-US" sz="19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</m:oMath>
                </a14:m>
                <a:endParaRPr lang="en-US" sz="1900" b="1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B9A6E1-671E-8C37-D831-C0F6FB375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19200"/>
                <a:ext cx="9144000" cy="5638800"/>
              </a:xfrm>
              <a:blipFill>
                <a:blip r:embed="rId2"/>
                <a:stretch>
                  <a:fillRect l="-667" t="-1081" r="-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325DB23-E5E4-D111-B88D-53BC0182D57A}"/>
              </a:ext>
            </a:extLst>
          </p:cNvPr>
          <p:cNvSpPr/>
          <p:nvPr/>
        </p:nvSpPr>
        <p:spPr>
          <a:xfrm>
            <a:off x="3581400" y="1108664"/>
            <a:ext cx="235110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E11AD-DF26-4D70-0519-D7BDF3BB0605}"/>
              </a:ext>
            </a:extLst>
          </p:cNvPr>
          <p:cNvSpPr/>
          <p:nvPr/>
        </p:nvSpPr>
        <p:spPr>
          <a:xfrm>
            <a:off x="5948039" y="1150938"/>
            <a:ext cx="290669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C24F35-A9C1-DFA2-FAC9-FBD7CB9CE5A7}"/>
              </a:ext>
            </a:extLst>
          </p:cNvPr>
          <p:cNvSpPr/>
          <p:nvPr/>
        </p:nvSpPr>
        <p:spPr>
          <a:xfrm>
            <a:off x="2285999" y="2236674"/>
            <a:ext cx="323076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4D706-43B0-23CC-E473-166D6C32CF7F}"/>
                  </a:ext>
                </a:extLst>
              </p:cNvPr>
              <p:cNvSpPr txBox="1"/>
              <p:nvPr/>
            </p:nvSpPr>
            <p:spPr>
              <a:xfrm>
                <a:off x="6172200" y="3260365"/>
                <a:ext cx="365806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4D706-43B0-23CC-E473-166D6C32C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260365"/>
                <a:ext cx="365806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DFCB177-916E-F3C9-B9FD-FED1614C6D70}"/>
              </a:ext>
            </a:extLst>
          </p:cNvPr>
          <p:cNvSpPr/>
          <p:nvPr/>
        </p:nvSpPr>
        <p:spPr>
          <a:xfrm>
            <a:off x="1798469" y="1552359"/>
            <a:ext cx="1935332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1C93E1-7784-94B7-08D6-A0EB3B707788}"/>
              </a:ext>
            </a:extLst>
          </p:cNvPr>
          <p:cNvSpPr/>
          <p:nvPr/>
        </p:nvSpPr>
        <p:spPr>
          <a:xfrm>
            <a:off x="5919807" y="1524000"/>
            <a:ext cx="313689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FF2B65-526B-2AAC-566A-2FDD0A10C26D}"/>
              </a:ext>
            </a:extLst>
          </p:cNvPr>
          <p:cNvSpPr/>
          <p:nvPr/>
        </p:nvSpPr>
        <p:spPr>
          <a:xfrm>
            <a:off x="3810740" y="1524000"/>
            <a:ext cx="2261468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B0595-7B46-D2B3-064D-983050B226A5}"/>
              </a:ext>
            </a:extLst>
          </p:cNvPr>
          <p:cNvSpPr/>
          <p:nvPr/>
        </p:nvSpPr>
        <p:spPr>
          <a:xfrm>
            <a:off x="5570340" y="2095500"/>
            <a:ext cx="311646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D83E85-05E6-B213-39B5-5C81C81361E2}"/>
              </a:ext>
            </a:extLst>
          </p:cNvPr>
          <p:cNvSpPr/>
          <p:nvPr/>
        </p:nvSpPr>
        <p:spPr>
          <a:xfrm>
            <a:off x="762000" y="4648200"/>
            <a:ext cx="235110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1DB10E-7EF5-F444-37E3-2552B73050FD}"/>
              </a:ext>
            </a:extLst>
          </p:cNvPr>
          <p:cNvSpPr/>
          <p:nvPr/>
        </p:nvSpPr>
        <p:spPr>
          <a:xfrm>
            <a:off x="520231" y="4640619"/>
            <a:ext cx="2351103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3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7" grpId="0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Randomized Algorithm </a:t>
            </a:r>
            <a:r>
              <a:rPr lang="en-US" dirty="0"/>
              <a:t>for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BPWM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tx1"/>
                </a:solidFill>
              </a:rPr>
              <a:t>problem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(Boolean Product Witness Matrix)</a:t>
            </a:r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  Integer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rgbClr val="7030A0"/>
                </a:solidFill>
              </a:rPr>
              <a:t>Product</a:t>
            </a:r>
            <a:r>
              <a:rPr lang="en-US" sz="3600" b="1" dirty="0"/>
              <a:t> of Matrices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854226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05661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919875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95800"/>
                <a:ext cx="2061846" cy="764505"/>
              </a:xfrm>
              <a:prstGeom prst="rect">
                <a:avLst/>
              </a:prstGeom>
              <a:blipFill rotWithShape="1">
                <a:blip r:embed="rId2"/>
                <a:stretch>
                  <a:fillRect r="-2639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52600" y="533400"/>
            <a:ext cx="1762021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</a:t>
            </a:r>
            <a:endParaRPr lang="en-US" sz="36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6" name="Right Arrow 15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9" name="Down Arrow 18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8195A-0379-3BE6-2072-2A2A2A0ACC70}"/>
              </a:ext>
            </a:extLst>
          </p:cNvPr>
          <p:cNvGrpSpPr/>
          <p:nvPr/>
        </p:nvGrpSpPr>
        <p:grpSpPr>
          <a:xfrm>
            <a:off x="5181600" y="3043535"/>
            <a:ext cx="665925" cy="461665"/>
            <a:chOff x="629475" y="5177135"/>
            <a:chExt cx="665925" cy="461665"/>
          </a:xfrm>
        </p:grpSpPr>
        <p:sp>
          <p:nvSpPr>
            <p:cNvPr id="23" name="Right Arrow 15">
              <a:extLst>
                <a:ext uri="{FF2B5EF4-FFF2-40B4-BE49-F238E27FC236}">
                  <a16:creationId xmlns:a16="http://schemas.microsoft.com/office/drawing/2014/main" id="{388890AD-A5A7-B317-C872-EB671B3B9706}"/>
                </a:ext>
              </a:extLst>
            </p:cNvPr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F039BC-58BC-4B3D-8604-4FD4D14845F1}"/>
                    </a:ext>
                  </a:extLst>
                </p:cNvPr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B94C153-277B-268F-A053-12F6CADB8AB7}"/>
              </a:ext>
            </a:extLst>
          </p:cNvPr>
          <p:cNvGrpSpPr/>
          <p:nvPr/>
        </p:nvGrpSpPr>
        <p:grpSpPr>
          <a:xfrm>
            <a:off x="6629400" y="1206235"/>
            <a:ext cx="369460" cy="762000"/>
            <a:chOff x="6324600" y="1295400"/>
            <a:chExt cx="369460" cy="762000"/>
          </a:xfrm>
        </p:grpSpPr>
        <p:sp>
          <p:nvSpPr>
            <p:cNvPr id="26" name="Down Arrow 18">
              <a:extLst>
                <a:ext uri="{FF2B5EF4-FFF2-40B4-BE49-F238E27FC236}">
                  <a16:creationId xmlns:a16="http://schemas.microsoft.com/office/drawing/2014/main" id="{1775DF93-0F31-740C-2E02-8493894B41D5}"/>
                </a:ext>
              </a:extLst>
            </p:cNvPr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C352F9B-298D-A866-EF2D-8D10748D9E8B}"/>
                    </a:ext>
                  </a:extLst>
                </p:cNvPr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074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3" grpId="0" animBg="1"/>
      <p:bldP spid="14" grpId="0" animBg="1"/>
      <p:bldP spid="21" grpId="0" animBg="1"/>
      <p:bldP spid="22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15429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81352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888590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19600"/>
                <a:ext cx="3403260" cy="71019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0    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19600"/>
                <a:ext cx="3403260" cy="710194"/>
              </a:xfrm>
              <a:prstGeom prst="rect">
                <a:avLst/>
              </a:prstGeom>
              <a:blipFill>
                <a:blip r:embed="rId2"/>
                <a:stretch>
                  <a:fillRect l="-14074" t="-183051" b="-26610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871094" y="4476289"/>
            <a:ext cx="2148706" cy="6291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15" name="Right Arrow 14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18" name="Down Arrow 17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Rectangle 19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Boolean Product</a:t>
            </a:r>
            <a:r>
              <a:rPr lang="en-US" sz="3600" b="1" dirty="0"/>
              <a:t> of Matrices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652034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0325540"/>
              </p:ext>
            </p:extLst>
          </p:nvPr>
        </p:nvGraphicFramePr>
        <p:xfrm>
          <a:off x="3200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031366"/>
              </p:ext>
            </p:extLst>
          </p:nvPr>
        </p:nvGraphicFramePr>
        <p:xfrm>
          <a:off x="5867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Multiply 6"/>
          <p:cNvSpPr/>
          <p:nvPr/>
        </p:nvSpPr>
        <p:spPr>
          <a:xfrm>
            <a:off x="2514600" y="2590800"/>
            <a:ext cx="609600" cy="609600"/>
          </a:xfrm>
          <a:prstGeom prst="mathMultiply">
            <a:avLst>
              <a:gd name="adj1" fmla="val 10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5181600" y="2590800"/>
            <a:ext cx="457200" cy="609600"/>
          </a:xfrm>
          <a:prstGeom prst="mathEqual">
            <a:avLst>
              <a:gd name="adj1" fmla="val 11615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6072" y="3810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52690" y="3810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00400" y="4419600"/>
                <a:ext cx="3429000" cy="719554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𝐢𝐟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 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419600"/>
                <a:ext cx="3429000" cy="719554"/>
              </a:xfrm>
              <a:prstGeom prst="rect">
                <a:avLst/>
              </a:prstGeom>
              <a:blipFill>
                <a:blip r:embed="rId2"/>
                <a:stretch>
                  <a:fillRect l="-13919" t="-183051" b="-266102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Definition:</a:t>
                </a:r>
                <a:r>
                  <a:rPr lang="en-US" b="1" dirty="0"/>
                  <a:t>  </a:t>
                </a:r>
                <a:r>
                  <a:rPr lang="en-US" dirty="0"/>
                  <a:t>An 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∈[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said to be </a:t>
                </a:r>
                <a:r>
                  <a:rPr lang="en-US" b="1" dirty="0"/>
                  <a:t>witness</a:t>
                </a:r>
                <a:r>
                  <a:rPr lang="en-US" dirty="0"/>
                  <a:t> for a pair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)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486400"/>
                <a:ext cx="8107925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677" t="-6250" r="-5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343400" y="4498242"/>
            <a:ext cx="220980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70137" y="5565042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562600"/>
            <a:ext cx="3312510" cy="3023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67848"/>
              </p:ext>
            </p:extLst>
          </p:nvPr>
        </p:nvGraphicFramePr>
        <p:xfrm>
          <a:off x="533400" y="198120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-120985" y="3043535"/>
            <a:ext cx="665925" cy="461665"/>
            <a:chOff x="629475" y="5177135"/>
            <a:chExt cx="665925" cy="461665"/>
          </a:xfrm>
        </p:grpSpPr>
        <p:sp>
          <p:nvSpPr>
            <p:cNvPr id="27" name="Right Arrow 26"/>
            <p:cNvSpPr/>
            <p:nvPr/>
          </p:nvSpPr>
          <p:spPr>
            <a:xfrm>
              <a:off x="887346" y="5246132"/>
              <a:ext cx="408054" cy="316468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475" y="5177135"/>
                  <a:ext cx="3611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526" r="-33333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3973940" y="1219200"/>
            <a:ext cx="369460" cy="762000"/>
            <a:chOff x="6324600" y="1295400"/>
            <a:chExt cx="369460" cy="762000"/>
          </a:xfrm>
        </p:grpSpPr>
        <p:sp>
          <p:nvSpPr>
            <p:cNvPr id="30" name="Down Arrow 29"/>
            <p:cNvSpPr/>
            <p:nvPr/>
          </p:nvSpPr>
          <p:spPr>
            <a:xfrm>
              <a:off x="6329455" y="1718846"/>
              <a:ext cx="299945" cy="338554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1295400"/>
                  <a:ext cx="36946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33" t="-10667" r="-35000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512283" y="3074628"/>
            <a:ext cx="1861130" cy="3543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30070" y="1981200"/>
            <a:ext cx="348670" cy="18288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603660" y="3074628"/>
            <a:ext cx="356280" cy="35437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2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3637</Words>
  <Application>Microsoft Office PowerPoint</Application>
  <PresentationFormat>On-screen Show (4:3)</PresentationFormat>
  <Paragraphs>1609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Cambria Math</vt:lpstr>
      <vt:lpstr>Wingdings</vt:lpstr>
      <vt:lpstr>Office Theme</vt:lpstr>
      <vt:lpstr>Randomized Algorithms CS648 </vt:lpstr>
      <vt:lpstr>Random Sampling</vt:lpstr>
      <vt:lpstr>Random Sampling</vt:lpstr>
      <vt:lpstr>A real life example</vt:lpstr>
      <vt:lpstr>A generic example </vt:lpstr>
      <vt:lpstr>Randomized Algorithm for</vt:lpstr>
      <vt:lpstr>  Integer Product of Matrices</vt:lpstr>
      <vt:lpstr>Boolean Product of Matrices</vt:lpstr>
      <vt:lpstr>Boolean Product of Matrices</vt:lpstr>
      <vt:lpstr>Boolean Product Witness Matrix (BPWM)</vt:lpstr>
      <vt:lpstr>Motivation for BPWM</vt:lpstr>
      <vt:lpstr>All Pairs Shortest Paths (APSP)</vt:lpstr>
      <vt:lpstr>All Pairs Shortest Paths (APSP)</vt:lpstr>
      <vt:lpstr>Randomized algorithm for BPWM</vt:lpstr>
      <vt:lpstr>Boolean Product Witness Matrix (BPWM)</vt:lpstr>
      <vt:lpstr>Observations</vt:lpstr>
      <vt:lpstr>Observations</vt:lpstr>
      <vt:lpstr>Observations</vt:lpstr>
      <vt:lpstr>Boolean Product of Matrices</vt:lpstr>
      <vt:lpstr>Integer Product of Matrices</vt:lpstr>
      <vt:lpstr>Integer Product of Matrices</vt:lpstr>
      <vt:lpstr>Integer Product of Matrices</vt:lpstr>
      <vt:lpstr>Integer Product of Matrices</vt:lpstr>
      <vt:lpstr>Integer Product of Matrices</vt:lpstr>
      <vt:lpstr>Algorithm for Computing Singleton Witnesses</vt:lpstr>
      <vt:lpstr>Algorithm Design for BPWM </vt:lpstr>
      <vt:lpstr>Randomized O(n^ω  log n) Algorithm: 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Focus on a single pair (i,j)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Randomized algorithm for Computing Witnesses for all pairs with t witnesses</vt:lpstr>
      <vt:lpstr>PowerPoint Presentation</vt:lpstr>
      <vt:lpstr>Helping Ram distribute the apple among  two      friends</vt:lpstr>
      <vt:lpstr>How many random bits ? </vt:lpstr>
      <vt:lpstr>Helping Ram distribute the apple among two friends</vt:lpstr>
      <vt:lpstr>How many random bits ? </vt:lpstr>
      <vt:lpstr>An illustrative example</vt:lpstr>
      <vt:lpstr>How many random bits ? </vt:lpstr>
      <vt:lpstr>How many random bits ? </vt:lpstr>
      <vt:lpstr>How many random bits ? </vt:lpstr>
      <vt:lpstr>An illustrative example</vt:lpstr>
      <vt:lpstr>The generic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Surender Baswana</cp:lastModifiedBy>
  <cp:revision>220</cp:revision>
  <dcterms:created xsi:type="dcterms:W3CDTF">2013-08-23T04:10:57Z</dcterms:created>
  <dcterms:modified xsi:type="dcterms:W3CDTF">2025-03-18T07:53:21Z</dcterms:modified>
</cp:coreProperties>
</file>