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3"/>
  </p:notesMasterIdLst>
  <p:sldIdLst>
    <p:sldId id="428" r:id="rId2"/>
    <p:sldId id="391" r:id="rId3"/>
    <p:sldId id="325" r:id="rId4"/>
    <p:sldId id="331" r:id="rId5"/>
    <p:sldId id="379" r:id="rId6"/>
    <p:sldId id="319" r:id="rId7"/>
    <p:sldId id="322" r:id="rId8"/>
    <p:sldId id="335" r:id="rId9"/>
    <p:sldId id="336" r:id="rId10"/>
    <p:sldId id="333" r:id="rId11"/>
    <p:sldId id="339" r:id="rId12"/>
    <p:sldId id="340" r:id="rId13"/>
    <p:sldId id="345" r:id="rId14"/>
    <p:sldId id="361" r:id="rId15"/>
    <p:sldId id="386" r:id="rId16"/>
    <p:sldId id="353" r:id="rId17"/>
    <p:sldId id="354" r:id="rId18"/>
    <p:sldId id="666" r:id="rId19"/>
    <p:sldId id="647" r:id="rId20"/>
    <p:sldId id="648" r:id="rId21"/>
    <p:sldId id="358" r:id="rId22"/>
    <p:sldId id="660" r:id="rId23"/>
    <p:sldId id="522" r:id="rId24"/>
    <p:sldId id="514" r:id="rId25"/>
    <p:sldId id="515" r:id="rId26"/>
    <p:sldId id="512" r:id="rId27"/>
    <p:sldId id="513" r:id="rId28"/>
    <p:sldId id="451" r:id="rId29"/>
    <p:sldId id="452" r:id="rId30"/>
    <p:sldId id="457" r:id="rId31"/>
    <p:sldId id="518" r:id="rId32"/>
    <p:sldId id="561" r:id="rId33"/>
    <p:sldId id="520" r:id="rId34"/>
    <p:sldId id="550" r:id="rId35"/>
    <p:sldId id="455" r:id="rId36"/>
    <p:sldId id="470" r:id="rId37"/>
    <p:sldId id="444" r:id="rId38"/>
    <p:sldId id="665" r:id="rId39"/>
    <p:sldId id="458" r:id="rId40"/>
    <p:sldId id="442" r:id="rId41"/>
    <p:sldId id="453" r:id="rId42"/>
    <p:sldId id="529" r:id="rId43"/>
    <p:sldId id="484" r:id="rId44"/>
    <p:sldId id="530" r:id="rId45"/>
    <p:sldId id="486" r:id="rId46"/>
    <p:sldId id="540" r:id="rId47"/>
    <p:sldId id="554" r:id="rId48"/>
    <p:sldId id="531" r:id="rId49"/>
    <p:sldId id="488" r:id="rId50"/>
    <p:sldId id="489" r:id="rId51"/>
    <p:sldId id="510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4712" autoAdjust="0"/>
  </p:normalViewPr>
  <p:slideViewPr>
    <p:cSldViewPr>
      <p:cViewPr varScale="1">
        <p:scale>
          <a:sx n="106" d="100"/>
          <a:sy n="106" d="100"/>
        </p:scale>
        <p:origin x="18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3/20/2025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3/20/2025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3/20/2025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3/20/2025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3/20/2025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3/20/2025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0.png"/><Relationship Id="rId2" Type="http://schemas.openxmlformats.org/officeDocument/2006/relationships/image" Target="../media/image17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3.png"/><Relationship Id="rId3" Type="http://schemas.openxmlformats.org/officeDocument/2006/relationships/image" Target="../media/image322.png"/><Relationship Id="rId7" Type="http://schemas.openxmlformats.org/officeDocument/2006/relationships/image" Target="../media/image360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1.png"/><Relationship Id="rId4" Type="http://schemas.openxmlformats.org/officeDocument/2006/relationships/image" Target="../media/image3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0.png"/><Relationship Id="rId5" Type="http://schemas.openxmlformats.org/officeDocument/2006/relationships/image" Target="../media/image2610.png"/><Relationship Id="rId4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7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5.png"/><Relationship Id="rId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7" Type="http://schemas.openxmlformats.org/officeDocument/2006/relationships/image" Target="../media/image120.png"/><Relationship Id="rId12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0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4" Type="http://schemas.openxmlformats.org/officeDocument/2006/relationships/image" Target="NUL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5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1.png"/><Relationship Id="rId4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3.png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</a:t>
            </a:r>
            <a:r>
              <a:rPr lang="en-US" sz="2400" b="1" dirty="0">
                <a:solidFill>
                  <a:srgbClr val="0070C0"/>
                </a:solidFill>
              </a:rPr>
              <a:t>16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Random sampling (last lecture)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Randomized Incremental Construction - I</a:t>
            </a:r>
          </a:p>
          <a:p>
            <a:pPr fontAlgn="auto">
              <a:spcAft>
                <a:spcPts val="0"/>
              </a:spcAft>
              <a:defRPr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Randomized algorithm </a:t>
                </a:r>
                <a:r>
                  <a:rPr lang="en-US" sz="3200" b="1" dirty="0"/>
                  <a:t>for Computing Witnesses for all pairs with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/>
                  <a:t>witnesses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B050"/>
                    </a:solidFill>
                  </a:rPr>
                  <a:t>//The pseudo code for sampling the (indices of) columns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Sample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∅</m:t>
                    </m:r>
                  </m:oMath>
                </a14:m>
                <a:r>
                  <a:rPr lang="en-US" sz="1800" dirty="0"/>
                  <a:t>;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  </a:t>
                </a:r>
                <a:r>
                  <a:rPr lang="en-US" sz="1800" b="1" dirty="0"/>
                  <a:t>do</a:t>
                </a:r>
                <a:r>
                  <a:rPr lang="en-US" sz="1800" dirty="0"/>
                  <a:t>: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add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return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3"/>
                <a:stretch>
                  <a:fillRect l="-59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20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Randomized algorithm </a:t>
                </a:r>
                <a:r>
                  <a:rPr lang="en-US" sz="3200" b="1" dirty="0"/>
                  <a:t>for Computing Witnesses for all pairs with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/>
                  <a:t>witnesses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Compute-Witnesses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endParaRPr lang="en-US" sz="1800" b="1" u="sng" dirty="0"/>
              </a:p>
              <a:p>
                <a:pPr marL="0" indent="0">
                  <a:buNone/>
                </a:pPr>
                <a:r>
                  <a:rPr lang="en-US" sz="1800" b="1" dirty="0"/>
                  <a:t>  </a:t>
                </a:r>
                <a:r>
                  <a:rPr lang="en-US" sz="1800" b="1" dirty="0">
                    <a:solidFill>
                      <a:schemeClr val="bg2"/>
                    </a:solidFill>
                  </a:rPr>
                  <a:t>{</a:t>
                </a:r>
                <a:r>
                  <a:rPr lang="en-US" sz="1800" i="1" dirty="0">
                    <a:solidFill>
                      <a:schemeClr val="bg2"/>
                    </a:solidFill>
                    <a:latin typeface="Cambria Math"/>
                  </a:rPr>
                  <a:t> </a:t>
                </a:r>
                <a:r>
                  <a:rPr lang="en-US" sz="1800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Sample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1800" b="1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:r>
                  <a:rPr lang="en-US" sz="1800" b="1" dirty="0"/>
                  <a:t>then</a:t>
                </a:r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else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</a:t>
                </a:r>
                <a:r>
                  <a:rPr lang="en-US" sz="1800" dirty="0"/>
                  <a:t> </a:t>
                </a:r>
                <a:r>
                  <a:rPr lang="en-US" sz="1800" b="1" dirty="0"/>
                  <a:t>each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     If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/>
                  <a:t> is a witness for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</a:t>
                </a:r>
                <a:r>
                  <a:rPr lang="en-US" sz="1800" b="1" dirty="0">
                    <a:solidFill>
                      <a:schemeClr val="bg2"/>
                    </a:solidFill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Probability of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failing to find a witness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for a single pair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): ??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>
                <a:blip r:embed="rId3"/>
                <a:stretch>
                  <a:fillRect l="-617" t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0" y="5637464"/>
                <a:ext cx="1465466" cy="6127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37464"/>
                <a:ext cx="1465466" cy="612732"/>
              </a:xfrm>
              <a:prstGeom prst="rect">
                <a:avLst/>
              </a:prstGeom>
              <a:blipFill rotWithShape="1">
                <a:blip r:embed="rId4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048000" y="2667000"/>
            <a:ext cx="83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57912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5791200"/>
            <a:ext cx="24003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86600" y="5638800"/>
            <a:ext cx="1981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5347D6-14FC-7A3C-3609-6CEAAD890D93}"/>
              </a:ext>
            </a:extLst>
          </p:cNvPr>
          <p:cNvSpPr txBox="1"/>
          <p:nvPr/>
        </p:nvSpPr>
        <p:spPr>
          <a:xfrm>
            <a:off x="4994955" y="3581400"/>
            <a:ext cx="388234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Boost success probability </a:t>
            </a:r>
            <a:r>
              <a:rPr lang="en-US" dirty="0"/>
              <a:t>by repetition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EB80A9-7E32-4598-A772-9436D25439F0}"/>
              </a:ext>
            </a:extLst>
          </p:cNvPr>
          <p:cNvSpPr/>
          <p:nvPr/>
        </p:nvSpPr>
        <p:spPr>
          <a:xfrm>
            <a:off x="1905000" y="2819400"/>
            <a:ext cx="1143000" cy="32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0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3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  <p:bldP spid="8" grpId="0" animBg="1"/>
      <p:bldP spid="9" grpId="0" animBg="1"/>
      <p:bldP spid="10" grpId="0" animBg="1"/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Randomized algorithm </a:t>
                </a:r>
                <a:r>
                  <a:rPr lang="en-US" sz="3200" b="1" dirty="0"/>
                  <a:t>for Computing Witnesses for all pairs with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/>
                  <a:t>witnesses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Compute-Witnesses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u="sng" dirty="0"/>
                  <a:t>Repeat </a:t>
                </a:r>
                <a14:m>
                  <m:oMath xmlns:m="http://schemas.openxmlformats.org/officeDocument/2006/math"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u="sng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u="sng" dirty="0"/>
                  <a:t>times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{</a:t>
                </a:r>
                <a:r>
                  <a:rPr lang="en-US" sz="1800" i="1" dirty="0">
                    <a:solidFill>
                      <a:srgbClr val="0070C0"/>
                    </a:solidFill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Sample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1800" b="1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:r>
                  <a:rPr lang="en-US" sz="1800" b="1" dirty="0"/>
                  <a:t>then</a:t>
                </a:r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else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</a:t>
                </a:r>
                <a:r>
                  <a:rPr lang="en-US" sz="1800" dirty="0"/>
                  <a:t> </a:t>
                </a:r>
                <a:r>
                  <a:rPr lang="en-US" sz="1800" b="1" dirty="0"/>
                  <a:t>each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     If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/>
                  <a:t> is a witness for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</a:t>
                </a:r>
                <a:r>
                  <a:rPr lang="en-US" sz="1800" b="1" dirty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Probability of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failing to find a witness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for a single pair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): ??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>
                <a:blip r:embed="rId3"/>
                <a:stretch>
                  <a:fillRect l="-593" t="-7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0" y="5637464"/>
                <a:ext cx="718402" cy="63658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37464"/>
                <a:ext cx="718402" cy="636585"/>
              </a:xfrm>
              <a:prstGeom prst="rect">
                <a:avLst/>
              </a:prstGeom>
              <a:blipFill rotWithShape="1">
                <a:blip r:embed="rId4"/>
                <a:stretch>
                  <a:fillRect r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6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Randomized algorithm </a:t>
                </a:r>
                <a:r>
                  <a:rPr lang="en-US" sz="3200" b="1" dirty="0"/>
                  <a:t>for Computing Witnesses for all pairs with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/>
                  <a:t>witnesses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Compute-Witnesses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u="sng" dirty="0"/>
                  <a:t>Repeat </a:t>
                </a:r>
                <a14:m>
                  <m:oMath xmlns:m="http://schemas.openxmlformats.org/officeDocument/2006/math"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u="sng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u="sng" dirty="0"/>
                  <a:t>times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{</a:t>
                </a:r>
                <a:r>
                  <a:rPr lang="en-US" sz="1800" i="1" dirty="0">
                    <a:solidFill>
                      <a:srgbClr val="0070C0"/>
                    </a:solidFill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Sample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1800" b="1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:r>
                  <a:rPr lang="en-US" sz="1800" b="1" dirty="0"/>
                  <a:t>then</a:t>
                </a:r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else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</a:t>
                </a:r>
                <a:r>
                  <a:rPr lang="en-US" sz="1800" dirty="0"/>
                  <a:t> </a:t>
                </a:r>
                <a:r>
                  <a:rPr lang="en-US" sz="1800" b="1" dirty="0"/>
                  <a:t>each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     If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/>
                  <a:t> is a witness for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</a:t>
                </a:r>
                <a:r>
                  <a:rPr lang="en-US" sz="1800" b="1" dirty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Probability of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failing to find a witness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for </a:t>
                </a:r>
                <a:r>
                  <a:rPr lang="en-US" sz="1800" u="sng" dirty="0"/>
                  <a:t>any pair</a:t>
                </a:r>
                <a:r>
                  <a:rPr lang="en-US" sz="1800" dirty="0"/>
                  <a:t> having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witnesses: ??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3"/>
                <a:stretch>
                  <a:fillRect l="-59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53998" y="5764215"/>
                <a:ext cx="1480402" cy="49244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 &lt;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98" y="5764215"/>
                <a:ext cx="1480402" cy="492443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905000" y="5791200"/>
            <a:ext cx="270592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57912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52602" y="5638800"/>
            <a:ext cx="2939198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B62FAD-F90B-D001-F619-A86992667C9D}"/>
              </a:ext>
            </a:extLst>
          </p:cNvPr>
          <p:cNvSpPr txBox="1"/>
          <p:nvPr/>
        </p:nvSpPr>
        <p:spPr>
          <a:xfrm>
            <a:off x="6324600" y="3815834"/>
            <a:ext cx="165160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Union</a:t>
            </a:r>
            <a:r>
              <a:rPr lang="en-US" dirty="0"/>
              <a:t> Theorem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14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Algorithm for </a:t>
            </a:r>
            <a:r>
              <a:rPr lang="en-US" sz="3600" b="1" dirty="0">
                <a:solidFill>
                  <a:srgbClr val="7030A0"/>
                </a:solidFill>
              </a:rPr>
              <a:t>BPWM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915400" cy="5943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Theorem: 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two Boolean matrices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, and integer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 randomized Monte Carlo algorithm to compute </a:t>
                </a:r>
              </a:p>
              <a:p>
                <a:pPr marL="0" indent="0">
                  <a:buNone/>
                </a:pPr>
                <a:r>
                  <a:rPr lang="en-US" sz="2000" dirty="0"/>
                  <a:t>witnesses for all those pairs which have exactly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witnesses. </a:t>
                </a:r>
              </a:p>
              <a:p>
                <a:r>
                  <a:rPr lang="en-US" sz="2000" dirty="0"/>
                  <a:t>The running time is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The error probability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…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possible values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</a:t>
                </a:r>
                <a:r>
                  <a:rPr lang="en-US" sz="2000" b="1" i="1" dirty="0"/>
                  <a:t> 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algorithm for BPWM.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compute</a:t>
                </a:r>
                <a:r>
                  <a:rPr lang="en-US" sz="2000" b="1" dirty="0"/>
                  <a:t> witnesses for all pairs </a:t>
                </a:r>
                <a:r>
                  <a:rPr lang="en-US" sz="2000" dirty="0"/>
                  <a:t>in</a:t>
                </a:r>
                <a:r>
                  <a:rPr lang="en-US" sz="2000" b="1" dirty="0"/>
                  <a:t>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latin typeface="Cambria Math"/>
                          </a:rPr>
                          <m:t>𝐠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Homework</a:t>
                </a:r>
                <a:r>
                  <a:rPr lang="en-US" sz="2000" dirty="0"/>
                  <a:t>: Ponder over it.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915400" cy="5943600"/>
              </a:xfrm>
              <a:blipFill>
                <a:blip r:embed="rId2"/>
                <a:stretch>
                  <a:fillRect l="-1025" t="-8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miley Face 3"/>
          <p:cNvSpPr/>
          <p:nvPr/>
        </p:nvSpPr>
        <p:spPr>
          <a:xfrm>
            <a:off x="5562600" y="4267200"/>
            <a:ext cx="457200" cy="4572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3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A329-8631-2A43-BBCF-C66F73F9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We seem to be </a:t>
            </a:r>
            <a:r>
              <a:rPr lang="en-US" sz="3600" b="1" u="sng" dirty="0"/>
              <a:t>too rigid</a:t>
            </a:r>
            <a:r>
              <a:rPr lang="en-US" sz="3600" b="1" dirty="0"/>
              <a:t> in our approach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67F026-225E-8940-8113-BB896A602A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62200" y="1417638"/>
          <a:ext cx="4343400" cy="4411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375814782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763387241"/>
                    </a:ext>
                  </a:extLst>
                </a:gridCol>
              </a:tblGrid>
              <a:tr h="367604">
                <a:tc>
                  <a:txBody>
                    <a:bodyPr/>
                    <a:lstStyle/>
                    <a:p>
                      <a:r>
                        <a:rPr lang="en-US" dirty="0"/>
                        <a:t>No. of witnesses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Sampling 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072126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31544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83413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423265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927420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656110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96903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486625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534600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144385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443911"/>
                  </a:ext>
                </a:extLst>
              </a:tr>
              <a:tr h="36760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8799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3FEC15-AFDA-5847-AC27-987F2D565A41}"/>
                  </a:ext>
                </a:extLst>
              </p:cNvPr>
              <p:cNvSpPr txBox="1"/>
              <p:nvPr/>
            </p:nvSpPr>
            <p:spPr>
              <a:xfrm>
                <a:off x="3276600" y="2895600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3FEC15-AFDA-5847-AC27-987F2D565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895600"/>
                <a:ext cx="3345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FF029-2364-F84F-91FE-363329AC4A1E}"/>
                  </a:ext>
                </a:extLst>
              </p:cNvPr>
              <p:cNvSpPr txBox="1"/>
              <p:nvPr/>
            </p:nvSpPr>
            <p:spPr>
              <a:xfrm>
                <a:off x="5410200" y="2895600"/>
                <a:ext cx="585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FF029-2364-F84F-91FE-363329AC4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895600"/>
                <a:ext cx="58541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6D504E-B7D8-8744-8A7B-42DB29D9B6C5}"/>
                  </a:ext>
                </a:extLst>
              </p:cNvPr>
              <p:cNvSpPr txBox="1"/>
              <p:nvPr/>
            </p:nvSpPr>
            <p:spPr>
              <a:xfrm>
                <a:off x="3224583" y="3288268"/>
                <a:ext cx="747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6D504E-B7D8-8744-8A7B-42DB29D9B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583" y="3288268"/>
                <a:ext cx="7473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05CBC3-5F0B-CE47-9A4D-7DBF656144D5}"/>
                  </a:ext>
                </a:extLst>
              </p:cNvPr>
              <p:cNvSpPr txBox="1"/>
              <p:nvPr/>
            </p:nvSpPr>
            <p:spPr>
              <a:xfrm>
                <a:off x="5358183" y="3288268"/>
                <a:ext cx="1191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05CBC3-5F0B-CE47-9A4D-7DBF65614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183" y="3288268"/>
                <a:ext cx="1191352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FA075A-622E-C940-9E03-776ED2F2BED6}"/>
                  </a:ext>
                </a:extLst>
              </p:cNvPr>
              <p:cNvSpPr txBox="1"/>
              <p:nvPr/>
            </p:nvSpPr>
            <p:spPr>
              <a:xfrm>
                <a:off x="3276600" y="4355068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FA075A-622E-C940-9E03-776ED2F2B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355068"/>
                <a:ext cx="4716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07B5A9-BB4C-3642-B62C-A3F5F4C4B22D}"/>
                  </a:ext>
                </a:extLst>
              </p:cNvPr>
              <p:cNvSpPr txBox="1"/>
              <p:nvPr/>
            </p:nvSpPr>
            <p:spPr>
              <a:xfrm>
                <a:off x="5410200" y="4355068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07B5A9-BB4C-3642-B62C-A3F5F4C4B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355068"/>
                <a:ext cx="915635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A694C2F-4AC3-AA44-A973-1456D164470D}"/>
              </a:ext>
            </a:extLst>
          </p:cNvPr>
          <p:cNvSpPr txBox="1"/>
          <p:nvPr/>
        </p:nvSpPr>
        <p:spPr>
          <a:xfrm rot="5400000">
            <a:off x="3409039" y="3775502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63B77-4CD0-194E-9BE2-F678A5CB9FC4}"/>
              </a:ext>
            </a:extLst>
          </p:cNvPr>
          <p:cNvSpPr txBox="1"/>
          <p:nvPr/>
        </p:nvSpPr>
        <p:spPr>
          <a:xfrm rot="5400000">
            <a:off x="5586828" y="3781307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0C64949-A4B6-824E-8A4F-802A9E4B2283}"/>
              </a:ext>
            </a:extLst>
          </p:cNvPr>
          <p:cNvSpPr/>
          <p:nvPr/>
        </p:nvSpPr>
        <p:spPr>
          <a:xfrm>
            <a:off x="1838303" y="2895600"/>
            <a:ext cx="433016" cy="182880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B725B7D-AD12-434C-809E-BB2A174C68EA}"/>
              </a:ext>
            </a:extLst>
          </p:cNvPr>
          <p:cNvSpPr/>
          <p:nvPr/>
        </p:nvSpPr>
        <p:spPr>
          <a:xfrm>
            <a:off x="5506133" y="2819400"/>
            <a:ext cx="428116" cy="457200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2379D5-4B32-B8AC-7BAE-2CFF20864A4B}"/>
                  </a:ext>
                </a:extLst>
              </p:cNvPr>
              <p:cNvSpPr txBox="1"/>
              <p:nvPr/>
            </p:nvSpPr>
            <p:spPr>
              <a:xfrm>
                <a:off x="914400" y="6057963"/>
                <a:ext cx="6930615" cy="64633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sampling probability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might work for the whole interval 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/>
                  <a:t>] </a:t>
                </a:r>
              </a:p>
              <a:p>
                <a:r>
                  <a:rPr lang="en-US" dirty="0"/>
                  <a:t>instead of just 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2379D5-4B32-B8AC-7BAE-2CFF20864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057963"/>
                <a:ext cx="6930615" cy="646331"/>
              </a:xfrm>
              <a:prstGeom prst="rect">
                <a:avLst/>
              </a:prstGeom>
              <a:blipFill>
                <a:blip r:embed="rId8"/>
                <a:stretch>
                  <a:fillRect l="-615" t="-4630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62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8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Let there be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𝑤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witnesses for (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)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If each column is selected  independently with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what is the probability that </a:t>
                </a:r>
                <a:r>
                  <a:rPr lang="en-US" sz="1800" u="sng" dirty="0"/>
                  <a:t>exactly one</a:t>
                </a:r>
                <a:r>
                  <a:rPr lang="en-US" sz="1800" dirty="0"/>
                  <a:t> out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𝑤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witnesses for 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/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/>
                  <a:t>survives ?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</a:p>
              <a:p>
                <a:pPr marL="0" indent="0">
                  <a:buNone/>
                </a:pPr>
                <a:r>
                  <a:rPr lang="en-US" sz="1800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𝑤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den>
                    </m:f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≥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𝑤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−2</m:t>
                        </m:r>
                      </m:sup>
                    </m:sSup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0.135… 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800600"/>
              </a:xfrm>
              <a:blipFill>
                <a:blip r:embed="rId3"/>
                <a:stretch>
                  <a:fillRect l="-626" t="-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29000" y="1600200"/>
                <a:ext cx="2207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𝑤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&lt;2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600200"/>
                <a:ext cx="220752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486" t="-8333" r="-38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78150" y="5559468"/>
                <a:ext cx="603050" cy="6127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&gt;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150" y="5559468"/>
                <a:ext cx="603050" cy="612732"/>
              </a:xfrm>
              <a:prstGeom prst="rect">
                <a:avLst/>
              </a:prstGeom>
              <a:blipFill rotWithShape="1">
                <a:blip r:embed="rId5"/>
                <a:stretch>
                  <a:fillRect r="-13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miley Face 5"/>
          <p:cNvSpPr/>
          <p:nvPr/>
        </p:nvSpPr>
        <p:spPr>
          <a:xfrm>
            <a:off x="5029200" y="4343400"/>
            <a:ext cx="533400" cy="5334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56472" y="2209800"/>
            <a:ext cx="247732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22098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19400" y="2590800"/>
            <a:ext cx="4724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F9E146-0A11-8E0C-2119-C3FE8AB8CC23}"/>
              </a:ext>
            </a:extLst>
          </p:cNvPr>
          <p:cNvSpPr/>
          <p:nvPr/>
        </p:nvSpPr>
        <p:spPr>
          <a:xfrm>
            <a:off x="989909" y="3671656"/>
            <a:ext cx="247732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67A8D-EE2C-2C1A-9B3A-BAEB29B4A6DD}"/>
              </a:ext>
            </a:extLst>
          </p:cNvPr>
          <p:cNvSpPr/>
          <p:nvPr/>
        </p:nvSpPr>
        <p:spPr>
          <a:xfrm>
            <a:off x="838200" y="3708704"/>
            <a:ext cx="247732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711FCA-616C-4A16-C50F-6AF89C30A4B3}"/>
              </a:ext>
            </a:extLst>
          </p:cNvPr>
          <p:cNvSpPr/>
          <p:nvPr/>
        </p:nvSpPr>
        <p:spPr>
          <a:xfrm>
            <a:off x="1524000" y="4622430"/>
            <a:ext cx="247732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Randomized algorithm </a:t>
            </a:r>
            <a:r>
              <a:rPr lang="en-US" sz="2800" b="1" dirty="0"/>
              <a:t>for Computing Witnesses for all pairs with witness count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Compute-Witnesses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endParaRPr lang="en-US" sz="1800" b="1" u="sng" dirty="0"/>
              </a:p>
              <a:p>
                <a:pPr marL="0" indent="0">
                  <a:buNone/>
                </a:pPr>
                <a:r>
                  <a:rPr lang="en-US" sz="1800" b="1" dirty="0"/>
                  <a:t>  </a:t>
                </a:r>
                <a:r>
                  <a:rPr lang="en-US" sz="1800" b="1" dirty="0">
                    <a:solidFill>
                      <a:schemeClr val="bg2"/>
                    </a:solidFill>
                  </a:rPr>
                  <a:t>{</a:t>
                </a:r>
                <a:r>
                  <a:rPr lang="en-US" sz="1800" i="1" dirty="0">
                    <a:solidFill>
                      <a:schemeClr val="bg2"/>
                    </a:solidFill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Sample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1800" b="1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:r>
                  <a:rPr lang="en-US" sz="1800" b="1" dirty="0"/>
                  <a:t>then</a:t>
                </a:r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else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</a:t>
                </a:r>
                <a:r>
                  <a:rPr lang="en-US" sz="1800" dirty="0"/>
                  <a:t> </a:t>
                </a:r>
                <a:r>
                  <a:rPr lang="en-US" sz="1800" b="1" dirty="0"/>
                  <a:t>each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     If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/>
                  <a:t> is a witness for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</a:t>
                </a:r>
                <a:r>
                  <a:rPr lang="en-US" sz="1800" b="1" dirty="0">
                    <a:solidFill>
                      <a:schemeClr val="bg2"/>
                    </a:solidFill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Probability of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failing to find a witness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for a single pair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): ??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>
                <a:blip r:embed="rId2"/>
                <a:stretch>
                  <a:fillRect l="-617" t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0" y="5711868"/>
                <a:ext cx="1436611" cy="6127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711868"/>
                <a:ext cx="1436611" cy="612732"/>
              </a:xfrm>
              <a:prstGeom prst="rect">
                <a:avLst/>
              </a:prstGeom>
              <a:blipFill rotWithShape="1">
                <a:blip r:embed="rId4"/>
                <a:stretch>
                  <a:fillRect r="-4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4724400" y="1676400"/>
                <a:ext cx="3810000" cy="12192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reduce the error probability 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676400"/>
                <a:ext cx="3810000" cy="1219200"/>
              </a:xfrm>
              <a:prstGeom prst="cloudCallou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own Ribbon 5"/>
              <p:cNvSpPr/>
              <p:nvPr/>
            </p:nvSpPr>
            <p:spPr>
              <a:xfrm>
                <a:off x="4800600" y="3276600"/>
                <a:ext cx="34290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Repeat the entire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8/7</m:t>
                        </m:r>
                      </m:sub>
                    </m:sSub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times.</a:t>
                </a:r>
              </a:p>
            </p:txBody>
          </p:sp>
        </mc:Choice>
        <mc:Fallback xmlns=""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276600"/>
                <a:ext cx="34290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13123" y="914400"/>
                <a:ext cx="10390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∈[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123" y="914400"/>
                <a:ext cx="103906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0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0758735-A134-BE2C-7D7A-13A18EC4CAC8}"/>
              </a:ext>
            </a:extLst>
          </p:cNvPr>
          <p:cNvSpPr/>
          <p:nvPr/>
        </p:nvSpPr>
        <p:spPr>
          <a:xfrm>
            <a:off x="4119521" y="5789634"/>
            <a:ext cx="247732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3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4B580-8ECE-1309-B7B1-A393DEEED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53C8-34B7-67EC-9AF4-872EF98E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Randomized algorithm </a:t>
            </a:r>
            <a:r>
              <a:rPr lang="en-US" sz="2800" b="1" dirty="0"/>
              <a:t>for Computing Witnesses for all pairs with witness count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657DF1-87ED-6CB9-D3FF-0125C9723B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Compute-Witnesses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endParaRPr lang="en-US" sz="1800" b="1" u="sng" dirty="0"/>
              </a:p>
              <a:p>
                <a:pPr marL="0" indent="0">
                  <a:buNone/>
                </a:pPr>
                <a:r>
                  <a:rPr lang="en-US" sz="1800" b="1" dirty="0"/>
                  <a:t>  </a:t>
                </a:r>
                <a:r>
                  <a:rPr lang="en-US" sz="1800" b="1" dirty="0">
                    <a:solidFill>
                      <a:schemeClr val="bg2"/>
                    </a:solidFill>
                  </a:rPr>
                  <a:t>{</a:t>
                </a:r>
                <a:r>
                  <a:rPr lang="en-US" sz="1800" i="1" dirty="0">
                    <a:solidFill>
                      <a:schemeClr val="bg2"/>
                    </a:solidFill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Sample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1800" b="1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:r>
                  <a:rPr lang="en-US" sz="1800" b="1" dirty="0"/>
                  <a:t>then</a:t>
                </a:r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else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</a:t>
                </a:r>
                <a:r>
                  <a:rPr lang="en-US" sz="1800" dirty="0"/>
                  <a:t> </a:t>
                </a:r>
                <a:r>
                  <a:rPr lang="en-US" sz="1800" b="1" dirty="0"/>
                  <a:t>each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     If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/>
                  <a:t> is a witness for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</a:t>
                </a:r>
                <a:r>
                  <a:rPr lang="en-US" sz="1800" b="1" dirty="0">
                    <a:solidFill>
                      <a:schemeClr val="bg2"/>
                    </a:solidFill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Probability of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failing to find a witness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for a single pair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): ??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>
                <a:blip r:embed="rId2"/>
                <a:stretch>
                  <a:fillRect l="-617" t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9F284B-17E3-B917-938E-E120FECB1773}"/>
                  </a:ext>
                </a:extLst>
              </p:cNvPr>
              <p:cNvSpPr txBox="1"/>
              <p:nvPr/>
            </p:nvSpPr>
            <p:spPr>
              <a:xfrm>
                <a:off x="6096000" y="5711868"/>
                <a:ext cx="1436611" cy="6127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711868"/>
                <a:ext cx="1436611" cy="612732"/>
              </a:xfrm>
              <a:prstGeom prst="rect">
                <a:avLst/>
              </a:prstGeom>
              <a:blipFill rotWithShape="1">
                <a:blip r:embed="rId4"/>
                <a:stretch>
                  <a:fillRect r="-4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7A86AF-1D6D-26AF-E8D2-DE61621238BC}"/>
                  </a:ext>
                </a:extLst>
              </p:cNvPr>
              <p:cNvSpPr txBox="1"/>
              <p:nvPr/>
            </p:nvSpPr>
            <p:spPr>
              <a:xfrm>
                <a:off x="6713123" y="914400"/>
                <a:ext cx="10390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∈[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123" y="914400"/>
                <a:ext cx="103906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0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6C9FE013-538F-5D09-8D6A-6DA61CD8F62C}"/>
              </a:ext>
            </a:extLst>
          </p:cNvPr>
          <p:cNvSpPr/>
          <p:nvPr/>
        </p:nvSpPr>
        <p:spPr>
          <a:xfrm>
            <a:off x="4119521" y="5789634"/>
            <a:ext cx="247732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BB56C-0785-89F6-7CA7-B58935BB3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E423-CAE2-0C30-29D1-B4CCC3B2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Randomized algorithm </a:t>
            </a:r>
            <a:r>
              <a:rPr lang="en-US" sz="2800" b="1" dirty="0"/>
              <a:t>for Computing Witnesses for all pairs with witness count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374C51-B54B-9D90-52DC-8A52AD42C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Compute-Witnesses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endParaRPr lang="en-US" sz="1800" b="1" u="sng" dirty="0"/>
              </a:p>
              <a:p>
                <a:pPr marL="0" indent="0">
                  <a:buNone/>
                </a:pPr>
                <a:r>
                  <a:rPr lang="en-US" sz="1800" b="1" dirty="0"/>
                  <a:t>  </a:t>
                </a:r>
                <a:r>
                  <a:rPr lang="en-US" sz="1800" b="1" dirty="0">
                    <a:solidFill>
                      <a:schemeClr val="bg2"/>
                    </a:solidFill>
                  </a:rPr>
                  <a:t>{</a:t>
                </a:r>
                <a:r>
                  <a:rPr lang="en-US" sz="1800" i="1" dirty="0">
                    <a:solidFill>
                      <a:schemeClr val="bg2"/>
                    </a:solidFill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Sample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1800" b="1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:r>
                  <a:rPr lang="en-US" sz="1800" b="1" dirty="0"/>
                  <a:t>then</a:t>
                </a:r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else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</a:t>
                </a:r>
                <a:r>
                  <a:rPr lang="en-US" sz="1800" dirty="0"/>
                  <a:t> </a:t>
                </a:r>
                <a:r>
                  <a:rPr lang="en-US" sz="1800" b="1" dirty="0"/>
                  <a:t>each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     If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/>
                  <a:t> is a witness for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</a:t>
                </a:r>
                <a:r>
                  <a:rPr lang="en-US" sz="1800" b="1" dirty="0">
                    <a:solidFill>
                      <a:schemeClr val="bg2"/>
                    </a:solidFill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Probability of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failing to find a witness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for a single pair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): ??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>
                <a:blip r:embed="rId2"/>
                <a:stretch>
                  <a:fillRect l="-617" t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300CE9-302F-B3C9-EDEF-69EAFA64A3FB}"/>
                  </a:ext>
                </a:extLst>
              </p:cNvPr>
              <p:cNvSpPr txBox="1"/>
              <p:nvPr/>
            </p:nvSpPr>
            <p:spPr>
              <a:xfrm>
                <a:off x="6713123" y="914400"/>
                <a:ext cx="10390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∈[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123" y="914400"/>
                <a:ext cx="103906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0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16B3BF-33B7-CEAC-059A-B05A13F72A8C}"/>
                  </a:ext>
                </a:extLst>
              </p:cNvPr>
              <p:cNvSpPr txBox="1"/>
              <p:nvPr/>
            </p:nvSpPr>
            <p:spPr>
              <a:xfrm>
                <a:off x="616258" y="1752600"/>
                <a:ext cx="2498056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u="sng" dirty="0"/>
                  <a:t>Repeat </a:t>
                </a:r>
                <a14:m>
                  <m:oMath xmlns:m="http://schemas.openxmlformats.org/officeDocument/2006/math"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u="sng" smtClean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1800" b="1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0" u="sng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u="sng" dirty="0"/>
                  <a:t>times</a:t>
                </a:r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16B3BF-33B7-CEAC-059A-B05A13F72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58" y="1752600"/>
                <a:ext cx="2498056" cy="394210"/>
              </a:xfrm>
              <a:prstGeom prst="rect">
                <a:avLst/>
              </a:prstGeom>
              <a:blipFill>
                <a:blip r:embed="rId8"/>
                <a:stretch>
                  <a:fillRect l="-1951" t="-7813" r="-1463"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4D08381-8F2B-080D-529C-84E10D856229}"/>
              </a:ext>
            </a:extLst>
          </p:cNvPr>
          <p:cNvSpPr txBox="1"/>
          <p:nvPr/>
        </p:nvSpPr>
        <p:spPr>
          <a:xfrm>
            <a:off x="494930" y="208227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 {</a:t>
            </a:r>
            <a:r>
              <a:rPr lang="en-US" sz="1800" i="1" dirty="0">
                <a:solidFill>
                  <a:srgbClr val="0070C0"/>
                </a:solidFill>
                <a:latin typeface="Cambria Math"/>
              </a:rPr>
              <a:t>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400AC4-E28C-835F-827F-A8DE63DC04D2}"/>
              </a:ext>
            </a:extLst>
          </p:cNvPr>
          <p:cNvSpPr txBox="1"/>
          <p:nvPr/>
        </p:nvSpPr>
        <p:spPr>
          <a:xfrm>
            <a:off x="547028" y="48006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}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D734D2-0B05-3E66-ADE4-132036F8B197}"/>
                  </a:ext>
                </a:extLst>
              </p:cNvPr>
              <p:cNvSpPr txBox="1"/>
              <p:nvPr/>
            </p:nvSpPr>
            <p:spPr>
              <a:xfrm>
                <a:off x="6096000" y="5637464"/>
                <a:ext cx="718402" cy="63658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D734D2-0B05-3E66-ADE4-132036F8B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37464"/>
                <a:ext cx="718402" cy="6365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2041E4-043A-B1B3-3A27-748D78D5D6FE}"/>
                  </a:ext>
                </a:extLst>
              </p:cNvPr>
              <p:cNvSpPr txBox="1"/>
              <p:nvPr/>
            </p:nvSpPr>
            <p:spPr>
              <a:xfrm>
                <a:off x="2743200" y="5498068"/>
                <a:ext cx="85472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2041E4-043A-B1B3-3A27-748D78D5D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498068"/>
                <a:ext cx="854721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61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082C10-0039-A748-888D-E535A975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549" y="20669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Recap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/>
              <a:t>of the previous lecture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980FF-B362-994F-9941-03B147F1E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F8D20-E32E-86AA-4FA0-E32F6957B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7BC5-A419-E914-D720-70883EE5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Randomized algorithm </a:t>
            </a:r>
            <a:r>
              <a:rPr lang="en-US" sz="2800" b="1" dirty="0"/>
              <a:t>for Computing Witnesses for all pairs with witness count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08A109-4BB8-D107-0628-93F49D65E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Compute-Witnesses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endParaRPr lang="en-US" sz="1800" b="1" u="sng" dirty="0"/>
              </a:p>
              <a:p>
                <a:pPr marL="0" indent="0">
                  <a:buNone/>
                </a:pPr>
                <a:r>
                  <a:rPr lang="en-US" sz="1800" b="1" dirty="0"/>
                  <a:t>  </a:t>
                </a:r>
                <a:r>
                  <a:rPr lang="en-US" sz="1800" b="1" dirty="0">
                    <a:solidFill>
                      <a:schemeClr val="bg2"/>
                    </a:solidFill>
                  </a:rPr>
                  <a:t>{</a:t>
                </a:r>
                <a:r>
                  <a:rPr lang="en-US" sz="1800" i="1" dirty="0">
                    <a:solidFill>
                      <a:schemeClr val="bg2"/>
                    </a:solidFill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Sample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1800" b="1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:r>
                  <a:rPr lang="en-US" sz="1800" b="1" dirty="0"/>
                  <a:t>then</a:t>
                </a:r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else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</a:t>
                </a:r>
                <a:r>
                  <a:rPr lang="en-US" sz="1800" dirty="0"/>
                  <a:t> </a:t>
                </a:r>
                <a:r>
                  <a:rPr lang="en-US" sz="1800" b="1" dirty="0"/>
                  <a:t>each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     If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/>
                  <a:t> is a witness for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</a:t>
                </a:r>
                <a:r>
                  <a:rPr lang="en-US" sz="1800" b="1" dirty="0">
                    <a:solidFill>
                      <a:schemeClr val="bg2"/>
                    </a:solidFill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Prob. of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failing to find a witness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for </a:t>
                </a:r>
                <a:r>
                  <a:rPr lang="en-US" sz="1800" u="sng" dirty="0"/>
                  <a:t>any pair</a:t>
                </a:r>
                <a:r>
                  <a:rPr lang="en-US" sz="1800" dirty="0"/>
                  <a:t> having witness count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∈[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: ??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08A109-4BB8-D107-0628-93F49D65E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>
                <a:blip r:embed="rId2"/>
                <a:stretch>
                  <a:fillRect l="-593" t="-7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72423C-E2C7-67F3-F5D5-930ED231E480}"/>
                  </a:ext>
                </a:extLst>
              </p:cNvPr>
              <p:cNvSpPr txBox="1"/>
              <p:nvPr/>
            </p:nvSpPr>
            <p:spPr>
              <a:xfrm>
                <a:off x="6713123" y="914400"/>
                <a:ext cx="10390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∈[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123" y="914400"/>
                <a:ext cx="103906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70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C6BACE-778B-5708-FAFC-AB687877CB07}"/>
                  </a:ext>
                </a:extLst>
              </p:cNvPr>
              <p:cNvSpPr txBox="1"/>
              <p:nvPr/>
            </p:nvSpPr>
            <p:spPr>
              <a:xfrm>
                <a:off x="616258" y="1752600"/>
                <a:ext cx="2498056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u="sng" dirty="0"/>
                  <a:t>Repeat </a:t>
                </a:r>
                <a14:m>
                  <m:oMath xmlns:m="http://schemas.openxmlformats.org/officeDocument/2006/math"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u="sng" smtClean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1800" b="1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0" u="sng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1800" b="1" i="0" u="sng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sub>
                    </m:sSub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u="sng" dirty="0"/>
                  <a:t>times</a:t>
                </a:r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C6BACE-778B-5708-FAFC-AB687877C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58" y="1752600"/>
                <a:ext cx="2498056" cy="394210"/>
              </a:xfrm>
              <a:prstGeom prst="rect">
                <a:avLst/>
              </a:prstGeom>
              <a:blipFill>
                <a:blip r:embed="rId8"/>
                <a:stretch>
                  <a:fillRect l="-1951" t="-7813" r="-1463"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1AA719A-6ECB-16C8-095F-343F43EAA432}"/>
              </a:ext>
            </a:extLst>
          </p:cNvPr>
          <p:cNvSpPr txBox="1"/>
          <p:nvPr/>
        </p:nvSpPr>
        <p:spPr>
          <a:xfrm>
            <a:off x="494930" y="208227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 {</a:t>
            </a:r>
            <a:r>
              <a:rPr lang="en-US" sz="1800" i="1" dirty="0">
                <a:solidFill>
                  <a:srgbClr val="0070C0"/>
                </a:solidFill>
                <a:latin typeface="Cambria Math"/>
              </a:rPr>
              <a:t>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F033BC-0C4C-1663-544A-816ED44B83A2}"/>
              </a:ext>
            </a:extLst>
          </p:cNvPr>
          <p:cNvSpPr txBox="1"/>
          <p:nvPr/>
        </p:nvSpPr>
        <p:spPr>
          <a:xfrm>
            <a:off x="547028" y="48006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}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CFC9B3-83D3-6B40-B98D-145E7D4D070E}"/>
                  </a:ext>
                </a:extLst>
              </p:cNvPr>
              <p:cNvSpPr txBox="1"/>
              <p:nvPr/>
            </p:nvSpPr>
            <p:spPr>
              <a:xfrm>
                <a:off x="2743200" y="5498068"/>
                <a:ext cx="85472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CFC9B3-83D3-6B40-B98D-145E7D4D0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498068"/>
                <a:ext cx="854721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Line Callout 2 6">
                <a:extLst>
                  <a:ext uri="{FF2B5EF4-FFF2-40B4-BE49-F238E27FC236}">
                    <a16:creationId xmlns:a16="http://schemas.microsoft.com/office/drawing/2014/main" id="{DB84D7D1-600B-2EE0-F6EE-00DB87EC2093}"/>
                  </a:ext>
                </a:extLst>
              </p:cNvPr>
              <p:cNvSpPr/>
              <p:nvPr/>
            </p:nvSpPr>
            <p:spPr>
              <a:xfrm>
                <a:off x="5906327" y="3534489"/>
                <a:ext cx="3200400" cy="1066800"/>
              </a:xfrm>
              <a:prstGeom prst="borderCallout2">
                <a:avLst>
                  <a:gd name="adj1" fmla="val 45924"/>
                  <a:gd name="adj2" fmla="val -960"/>
                  <a:gd name="adj3" fmla="val 48512"/>
                  <a:gd name="adj4" fmla="val -16667"/>
                  <a:gd name="adj5" fmla="val 222768"/>
                  <a:gd name="adj6" fmla="val -4620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Let there be 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pairs that have witness count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∈[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Apply </a:t>
                </a:r>
                <a:r>
                  <a:rPr lang="en-US" b="1" dirty="0">
                    <a:solidFill>
                      <a:schemeClr val="tx1"/>
                    </a:solidFill>
                  </a:rPr>
                  <a:t>Union</a:t>
                </a:r>
                <a:r>
                  <a:rPr lang="en-US" dirty="0">
                    <a:solidFill>
                      <a:schemeClr val="tx1"/>
                    </a:solidFill>
                  </a:rPr>
                  <a:t> theorem …</a:t>
                </a:r>
              </a:p>
            </p:txBody>
          </p:sp>
        </mc:Choice>
        <mc:Fallback xmlns="">
          <p:sp>
            <p:nvSpPr>
              <p:cNvPr id="5" name="Line Callout 2 6">
                <a:extLst>
                  <a:ext uri="{FF2B5EF4-FFF2-40B4-BE49-F238E27FC236}">
                    <a16:creationId xmlns:a16="http://schemas.microsoft.com/office/drawing/2014/main" id="{DB84D7D1-600B-2EE0-F6EE-00DB87EC2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327" y="3534489"/>
                <a:ext cx="3200400" cy="1066800"/>
              </a:xfrm>
              <a:prstGeom prst="borderCallout2">
                <a:avLst>
                  <a:gd name="adj1" fmla="val 45924"/>
                  <a:gd name="adj2" fmla="val -960"/>
                  <a:gd name="adj3" fmla="val 48512"/>
                  <a:gd name="adj4" fmla="val -16667"/>
                  <a:gd name="adj5" fmla="val 222768"/>
                  <a:gd name="adj6" fmla="val -46203"/>
                </a:avLst>
              </a:prstGeom>
              <a:blipFill>
                <a:blip r:embed="rId10"/>
                <a:stretch>
                  <a:fillRect r="-1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8CFCD0-E39C-C911-5B3B-6F02C5143A2D}"/>
                  </a:ext>
                </a:extLst>
              </p:cNvPr>
              <p:cNvSpPr txBox="1"/>
              <p:nvPr/>
            </p:nvSpPr>
            <p:spPr>
              <a:xfrm>
                <a:off x="7696200" y="5832157"/>
                <a:ext cx="1447800" cy="49244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 &lt;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8CFCD0-E39C-C911-5B3B-6F02C5143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832157"/>
                <a:ext cx="1447800" cy="492443"/>
              </a:xfrm>
              <a:prstGeom prst="rect">
                <a:avLst/>
              </a:prstGeom>
              <a:blipFill>
                <a:blip r:embed="rId11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74D990C-0B17-108B-79C0-8E4BF5FD29D8}"/>
              </a:ext>
            </a:extLst>
          </p:cNvPr>
          <p:cNvSpPr/>
          <p:nvPr/>
        </p:nvSpPr>
        <p:spPr>
          <a:xfrm>
            <a:off x="3886200" y="5832157"/>
            <a:ext cx="4191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loud Callout 7">
                <a:extLst>
                  <a:ext uri="{FF2B5EF4-FFF2-40B4-BE49-F238E27FC236}">
                    <a16:creationId xmlns:a16="http://schemas.microsoft.com/office/drawing/2014/main" id="{71A146C9-B0BE-EFD4-1C94-AFAF7C3EE9D2}"/>
                  </a:ext>
                </a:extLst>
              </p:cNvPr>
              <p:cNvSpPr/>
              <p:nvPr/>
            </p:nvSpPr>
            <p:spPr>
              <a:xfrm>
                <a:off x="4495800" y="1752600"/>
                <a:ext cx="3276600" cy="1295400"/>
              </a:xfrm>
              <a:prstGeom prst="cloudCallout">
                <a:avLst>
                  <a:gd name="adj1" fmla="val -29166"/>
                  <a:gd name="adj2" fmla="val 7817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How to compute witnesses for all pairs in</a:t>
                </a:r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b="1" i="1" dirty="0">
                    <a:solidFill>
                      <a:schemeClr val="tx1"/>
                    </a:solidFill>
                  </a:rPr>
                  <a:t>O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p>
                      <m:sSup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p>
                        <m:r>
                          <a:rPr lang="en-US" sz="16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time ? </a:t>
                </a:r>
              </a:p>
            </p:txBody>
          </p:sp>
        </mc:Choice>
        <mc:Fallback xmlns="">
          <p:sp>
            <p:nvSpPr>
              <p:cNvPr id="13" name="Cloud Callout 7">
                <a:extLst>
                  <a:ext uri="{FF2B5EF4-FFF2-40B4-BE49-F238E27FC236}">
                    <a16:creationId xmlns:a16="http://schemas.microsoft.com/office/drawing/2014/main" id="{71A146C9-B0BE-EFD4-1C94-AFAF7C3EE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1752600"/>
                <a:ext cx="3276600" cy="1295400"/>
              </a:xfrm>
              <a:prstGeom prst="cloudCallout">
                <a:avLst>
                  <a:gd name="adj1" fmla="val -29166"/>
                  <a:gd name="adj2" fmla="val 78178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F03CB9C-E24C-C3A7-07BA-555093620E74}"/>
              </a:ext>
            </a:extLst>
          </p:cNvPr>
          <p:cNvSpPr txBox="1"/>
          <p:nvPr/>
        </p:nvSpPr>
        <p:spPr>
          <a:xfrm>
            <a:off x="7752190" y="2000806"/>
            <a:ext cx="141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Homework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8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6" grpId="0" animBg="1"/>
      <p:bldP spid="6" grpId="1" animBg="1"/>
      <p:bldP spid="8" grpId="0" animBg="1"/>
      <p:bldP spid="13" grpId="0" animBg="1"/>
      <p:bldP spid="13" grpId="1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Boolean Product Witness Matrix (</a:t>
            </a:r>
            <a:r>
              <a:rPr lang="en-US" sz="3200" b="1" dirty="0">
                <a:solidFill>
                  <a:srgbClr val="C00000"/>
                </a:solidFill>
              </a:rPr>
              <a:t>BPWM</a:t>
            </a:r>
            <a:r>
              <a:rPr lang="en-US" sz="3200" b="1" dirty="0"/>
              <a:t>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two Boolean matrices </a:t>
                </a:r>
                <a:r>
                  <a:rPr lang="en-US" sz="2000" b="1" i="1" dirty="0"/>
                  <a:t>A </a:t>
                </a:r>
                <a:r>
                  <a:rPr lang="en-US" sz="2000" dirty="0"/>
                  <a:t>and </a:t>
                </a:r>
                <a:r>
                  <a:rPr lang="en-US" sz="2000" b="1" i="1" dirty="0"/>
                  <a:t>B</a:t>
                </a:r>
                <a:r>
                  <a:rPr lang="en-US" sz="2000" dirty="0"/>
                  <a:t>, and their Boolean product </a:t>
                </a:r>
                <a:r>
                  <a:rPr lang="en-US" sz="2000" b="1" i="1" dirty="0"/>
                  <a:t>C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 Monte Carlo algorithm for computing a matrix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dirty="0"/>
                  <a:t>, such that: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stores a witness for each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The running time of the algorithm is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latin typeface="Cambria Math"/>
                          </a:rPr>
                          <m:t>𝐠</m:t>
                        </m:r>
                      </m:e>
                      <m:sup>
                        <m:r>
                          <a:rPr lang="en-US" sz="2000" b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The error probability is inverse polynomial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Homework 2: </a:t>
                </a:r>
              </a:p>
              <a:p>
                <a:r>
                  <a:rPr lang="en-US" sz="1800" dirty="0"/>
                  <a:t>Transform the algorithm to Las Vegas algorithm with expected running time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𝐥𝐨</m:t>
                    </m:r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>
                            <a:latin typeface="Cambria Math"/>
                          </a:rPr>
                          <m:t>𝐠</m:t>
                        </m:r>
                      </m:e>
                      <m:sup>
                        <m:r>
                          <a:rPr lang="en-US" sz="1800" b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991600" cy="4525963"/>
              </a:xfrm>
              <a:blipFill>
                <a:blip r:embed="rId2"/>
                <a:stretch>
                  <a:fillRect l="-746" r="-8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34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87EF31-54D7-4369-ECE5-81672C1F2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590800"/>
            <a:ext cx="7772400" cy="136207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rgbClr val="7030A0"/>
                </a:solidFill>
              </a:rPr>
              <a:t>Randomized Incremental </a:t>
            </a:r>
            <a:r>
              <a:rPr lang="en-US" sz="4000" b="1" dirty="0">
                <a:solidFill>
                  <a:schemeClr val="tx1"/>
                </a:solidFill>
              </a:rPr>
              <a:t>Construction </a:t>
            </a:r>
            <a:br>
              <a:rPr lang="en-US" sz="4000" b="1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AC86D3-2911-1EE2-B942-B262E11423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DA5A8-D7E8-00D2-AD42-D3AFFF01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5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Randomized </a:t>
            </a:r>
            <a:r>
              <a:rPr lang="en-US" sz="3200" b="1" dirty="0">
                <a:solidFill>
                  <a:srgbClr val="7030A0"/>
                </a:solidFill>
              </a:rPr>
              <a:t>Incremental </a:t>
            </a:r>
            <a:r>
              <a:rPr lang="en-US" sz="3200" b="1" dirty="0"/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400" dirty="0"/>
              </a:p>
              <a:p>
                <a:r>
                  <a:rPr lang="en-US" sz="2400" dirty="0"/>
                  <a:t>Permute the elements of input </a:t>
                </a:r>
                <a:r>
                  <a:rPr lang="en-US" sz="2400" u="sng" dirty="0"/>
                  <a:t>randomly uniformly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Build the structure </a:t>
                </a:r>
                <a:r>
                  <a:rPr lang="en-US" sz="2400" u="sng" dirty="0"/>
                  <a:t>incrementally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Keep some </a:t>
                </a:r>
                <a:r>
                  <a:rPr lang="en-US" sz="2400" u="sng" dirty="0"/>
                  <a:t>data structure</a:t>
                </a:r>
                <a:r>
                  <a:rPr lang="en-US" sz="2400" dirty="0"/>
                  <a:t> to perform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400" dirty="0" err="1"/>
                  <a:t>th</a:t>
                </a:r>
                <a:r>
                  <a:rPr lang="en-US" sz="2400" dirty="0"/>
                  <a:t> iteration efficiently.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Use </a:t>
                </a:r>
                <a:r>
                  <a:rPr lang="en-US" sz="2400" u="sng" dirty="0"/>
                  <a:t>Backward analysis</a:t>
                </a:r>
                <a:r>
                  <a:rPr lang="en-US" sz="2400" dirty="0"/>
                  <a:t> to analyze the expected running time.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114800" y="38862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2F0940-621B-48FC-1856-7E52A14228EA}"/>
              </a:ext>
            </a:extLst>
          </p:cNvPr>
          <p:cNvSpPr/>
          <p:nvPr/>
        </p:nvSpPr>
        <p:spPr>
          <a:xfrm>
            <a:off x="1371600" y="4724400"/>
            <a:ext cx="23622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C7966-6820-5FE5-8925-C3FB434BEA9F}"/>
              </a:ext>
            </a:extLst>
          </p:cNvPr>
          <p:cNvSpPr txBox="1"/>
          <p:nvPr/>
        </p:nvSpPr>
        <p:spPr>
          <a:xfrm>
            <a:off x="228600" y="6095476"/>
            <a:ext cx="719934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It is just a careful application of the Partition theorem discussed in the past.</a:t>
            </a:r>
            <a:endParaRPr lang="en-IN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4D27DEA-9352-053F-8DD4-CD64D99077CD}"/>
              </a:ext>
            </a:extLst>
          </p:cNvPr>
          <p:cNvSpPr/>
          <p:nvPr/>
        </p:nvSpPr>
        <p:spPr>
          <a:xfrm rot="10800000">
            <a:off x="2590801" y="51054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42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3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Partition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set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such </a:t>
                </a:r>
                <a:endParaRPr lang="en-US" sz="20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/>
                  <a:t> </a:t>
                </a:r>
                <a:r>
                  <a:rPr lang="en-US" sz="2400" dirty="0"/>
                  <a:t>=</a:t>
                </a:r>
                <a:r>
                  <a:rPr lang="en-US" sz="2000" dirty="0">
                    <a:latin typeface="Cambria Math"/>
                    <a:ea typeface="Cambria Math"/>
                  </a:rPr>
                  <a:t>∅</a:t>
                </a:r>
                <a:r>
                  <a:rPr lang="en-US" sz="2400" dirty="0">
                    <a:latin typeface="Cambria Math"/>
                    <a:ea typeface="Cambria Math"/>
                  </a:rPr>
                  <a:t> </a:t>
                </a:r>
                <a:r>
                  <a:rPr lang="en-US" sz="1800" dirty="0">
                    <a:latin typeface="Cambria Math"/>
                    <a:ea typeface="Cambria Math"/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Partition Theorem: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943" b="-41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057400" y="5105400"/>
                <a:ext cx="4285680" cy="838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b="1" dirty="0">
                    <a:solidFill>
                      <a:schemeClr val="tx1"/>
                    </a:solidFill>
                  </a:rPr>
                  <a:t>                    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70C0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b="1" dirty="0">
                                <a:solidFill>
                                  <a:srgbClr val="0070C0"/>
                                </a:solidFill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b="1" dirty="0">
                                <a:solidFill>
                                  <a:srgbClr val="C00000"/>
                                </a:solidFill>
                              </a:rPr>
                              <m:t>∩</m:t>
                            </m:r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105400"/>
                <a:ext cx="4285680" cy="838200"/>
              </a:xfrm>
              <a:prstGeom prst="rect">
                <a:avLst/>
              </a:prstGeom>
              <a:blipFill rotWithShape="1">
                <a:blip r:embed="rId3"/>
                <a:stretch>
                  <a:fillRect l="-990" t="-23404" b="-5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3124200" y="2362200"/>
            <a:ext cx="3162300" cy="2133600"/>
            <a:chOff x="3124200" y="2362200"/>
            <a:chExt cx="3162300" cy="21336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219575" y="2895600"/>
            <a:ext cx="1505135" cy="1066800"/>
            <a:chOff x="4219575" y="2895600"/>
            <a:chExt cx="1505135" cy="1066800"/>
          </a:xfrm>
        </p:grpSpPr>
        <p:sp>
          <p:nvSpPr>
            <p:cNvPr id="74" name="Oval 73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10200" y="35930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62375" y="5345347"/>
                <a:ext cx="1975477" cy="36965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70C0"/>
                            </a:solidFill>
                          </a:rPr>
                          <m:t>B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)</a:t>
                </a:r>
                <a:r>
                  <a:rPr lang="en-US" b="1" dirty="0"/>
                  <a:t> </a:t>
                </a:r>
                <a:r>
                  <a:rPr lang="en-US" b="1" dirty="0">
                    <a:latin typeface="Cambria Math"/>
                    <a:ea typeface="Cambria Math"/>
                  </a:rPr>
                  <a:t>∙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375" y="5345347"/>
                <a:ext cx="1975477" cy="369653"/>
              </a:xfrm>
              <a:prstGeom prst="rect">
                <a:avLst/>
              </a:prstGeom>
              <a:blipFill rotWithShape="1">
                <a:blip r:embed="rId4"/>
                <a:stretch>
                  <a:fillRect l="-16975" t="-119672" r="-432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Down Ribbon 57"/>
          <p:cNvSpPr/>
          <p:nvPr/>
        </p:nvSpPr>
        <p:spPr>
          <a:xfrm>
            <a:off x="6343080" y="4076700"/>
            <a:ext cx="2724720" cy="23241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This theorem solves many </a:t>
            </a:r>
            <a:r>
              <a:rPr lang="en-US" sz="1600" b="1" dirty="0">
                <a:solidFill>
                  <a:schemeClr val="tx1"/>
                </a:solidFill>
              </a:rPr>
              <a:t>difficult</a:t>
            </a:r>
            <a:r>
              <a:rPr lang="en-US" sz="1600" dirty="0">
                <a:solidFill>
                  <a:schemeClr val="tx1"/>
                </a:solidFill>
              </a:rPr>
              <a:t> problems magically. However, for this you need to come up with the right </a:t>
            </a:r>
            <a:r>
              <a:rPr lang="en-US" sz="1600" i="1" u="sng" dirty="0">
                <a:solidFill>
                  <a:schemeClr val="tx1"/>
                </a:solidFill>
              </a:rPr>
              <a:t>partition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21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51" grpId="0" animBg="1"/>
      <p:bldP spid="2" grpId="0" animBg="1"/>
      <p:bldP spid="58" grpId="0" animBg="1"/>
      <p:bldP spid="5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Partition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set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such </a:t>
                </a:r>
                <a:endParaRPr lang="en-US" sz="20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/>
                  <a:t> </a:t>
                </a:r>
                <a:r>
                  <a:rPr lang="en-US" sz="2400" dirty="0"/>
                  <a:t>=</a:t>
                </a:r>
                <a:r>
                  <a:rPr lang="en-US" sz="2000" dirty="0">
                    <a:latin typeface="Cambria Math"/>
                    <a:ea typeface="Cambria Math"/>
                  </a:rPr>
                  <a:t>∅</a:t>
                </a:r>
                <a:r>
                  <a:rPr lang="en-US" sz="2400" dirty="0">
                    <a:latin typeface="Cambria Math"/>
                    <a:ea typeface="Cambria Math"/>
                  </a:rPr>
                  <a:t> </a:t>
                </a:r>
                <a:r>
                  <a:rPr lang="en-US" sz="1800" dirty="0">
                    <a:latin typeface="Cambria Math"/>
                    <a:ea typeface="Cambria Math"/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Partition Theorem: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943" b="-41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057400" y="5105400"/>
                <a:ext cx="4285680" cy="838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:r>
                  <a:rPr lang="en-US" b="1" dirty="0">
                    <a:solidFill>
                      <a:schemeClr val="tx1"/>
                    </a:solidFill>
                  </a:rPr>
                  <a:t>                    P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70C0"/>
                    </a:solidFill>
                  </a:rPr>
                  <a:t>B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b="1" dirty="0">
                                <a:solidFill>
                                  <a:srgbClr val="0070C0"/>
                                </a:solidFill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b="1" dirty="0">
                                <a:solidFill>
                                  <a:srgbClr val="C00000"/>
                                </a:solidFill>
                              </a:rPr>
                              <m:t>∩</m:t>
                            </m:r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105400"/>
                <a:ext cx="4285680" cy="838200"/>
              </a:xfrm>
              <a:prstGeom prst="rect">
                <a:avLst/>
              </a:prstGeom>
              <a:blipFill rotWithShape="1">
                <a:blip r:embed="rId3"/>
                <a:stretch>
                  <a:fillRect l="-990" t="-23404" b="-5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3219450" y="2379856"/>
            <a:ext cx="2952750" cy="1963544"/>
            <a:chOff x="3385139" y="2362200"/>
            <a:chExt cx="2952750" cy="1963544"/>
          </a:xfrm>
        </p:grpSpPr>
        <p:cxnSp>
          <p:nvCxnSpPr>
            <p:cNvPr id="55" name="Straight Connector 54"/>
            <p:cNvCxnSpPr/>
            <p:nvPr/>
          </p:nvCxnSpPr>
          <p:spPr>
            <a:xfrm flipH="1">
              <a:off x="4876800" y="2362200"/>
              <a:ext cx="300037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975689" y="2496944"/>
              <a:ext cx="901111" cy="7796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3385139" y="3258944"/>
              <a:ext cx="1510712" cy="6184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728289" y="2496944"/>
              <a:ext cx="5761" cy="7796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895850" y="3276600"/>
              <a:ext cx="699089" cy="10491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127074" y="3068444"/>
              <a:ext cx="1210815" cy="5071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219575" y="2895600"/>
            <a:ext cx="1505135" cy="1066800"/>
            <a:chOff x="4219575" y="2895600"/>
            <a:chExt cx="1505135" cy="1066800"/>
          </a:xfrm>
        </p:grpSpPr>
        <p:sp>
          <p:nvSpPr>
            <p:cNvPr id="74" name="Oval 73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10200" y="35930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62375" y="5345347"/>
                <a:ext cx="1975477" cy="36965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 marL="0"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1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70C0"/>
                            </a:solidFill>
                          </a:rPr>
                          <m:t>B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)</a:t>
                </a:r>
                <a:r>
                  <a:rPr lang="en-US" b="1" dirty="0"/>
                  <a:t> </a:t>
                </a:r>
                <a:r>
                  <a:rPr lang="en-US" b="1" dirty="0">
                    <a:latin typeface="Cambria Math"/>
                    <a:ea typeface="Cambria Math"/>
                  </a:rPr>
                  <a:t>∙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375" y="5345347"/>
                <a:ext cx="1975477" cy="369653"/>
              </a:xfrm>
              <a:prstGeom prst="rect">
                <a:avLst/>
              </a:prstGeom>
              <a:blipFill rotWithShape="1">
                <a:blip r:embed="rId4"/>
                <a:stretch>
                  <a:fillRect l="-16975" t="-119672" r="-432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ounded Rectangle 70"/>
          <p:cNvSpPr/>
          <p:nvPr/>
        </p:nvSpPr>
        <p:spPr>
          <a:xfrm>
            <a:off x="4096748" y="5345346"/>
            <a:ext cx="884827" cy="369653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/>
          <p:cNvGrpSpPr/>
          <p:nvPr/>
        </p:nvGrpSpPr>
        <p:grpSpPr>
          <a:xfrm>
            <a:off x="6481308" y="4343400"/>
            <a:ext cx="2281691" cy="612648"/>
            <a:chOff x="6481308" y="4343400"/>
            <a:chExt cx="2281691" cy="612648"/>
          </a:xfrm>
        </p:grpSpPr>
        <p:sp>
          <p:nvSpPr>
            <p:cNvPr id="72" name="Line Callout 1 71"/>
            <p:cNvSpPr/>
            <p:nvPr/>
          </p:nvSpPr>
          <p:spPr>
            <a:xfrm>
              <a:off x="6481308" y="4343400"/>
              <a:ext cx="2281691" cy="612648"/>
            </a:xfrm>
            <a:prstGeom prst="borderCallout1">
              <a:avLst>
                <a:gd name="adj1" fmla="val 51513"/>
                <a:gd name="adj2" fmla="val -25"/>
                <a:gd name="adj3" fmla="val 165285"/>
                <a:gd name="adj4" fmla="val -6814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6690070" y="4495800"/>
                  <a:ext cx="18641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Same for each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070" y="4495800"/>
                  <a:ext cx="186416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614" t="-8333" r="-522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Cloud Callout 82"/>
          <p:cNvSpPr/>
          <p:nvPr/>
        </p:nvSpPr>
        <p:spPr>
          <a:xfrm>
            <a:off x="0" y="3009900"/>
            <a:ext cx="2743200" cy="879348"/>
          </a:xfrm>
          <a:prstGeom prst="cloudCallout">
            <a:avLst>
              <a:gd name="adj1" fmla="val -28150"/>
              <a:gd name="adj2" fmla="val 6912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Which partition is useful ?</a:t>
            </a:r>
          </a:p>
        </p:txBody>
      </p:sp>
    </p:spTree>
    <p:extLst>
      <p:ext uri="{BB962C8B-B14F-4D97-AF65-F5344CB8AC3E}">
        <p14:creationId xmlns:p14="http://schemas.microsoft.com/office/powerpoint/2010/main" val="852707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3" grpId="0" animBg="1"/>
      <p:bldP spid="83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 motivational gem</a:t>
            </a:r>
            <a:endParaRPr lang="en-IN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/>
                  <a:t> points in plane.</a:t>
                </a:r>
              </a:p>
              <a:p>
                <a:r>
                  <a:rPr lang="en-US" sz="2000" dirty="0"/>
                  <a:t>We select a </a:t>
                </a:r>
                <a:r>
                  <a:rPr lang="en-US" sz="2000" b="1" dirty="0"/>
                  <a:t>random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sample</a:t>
                </a:r>
                <a:r>
                  <a:rPr lang="en-US" sz="2000" b="1" dirty="0"/>
                  <a:t>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2000" dirty="0"/>
                  <a:t> points. 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95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95300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767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1480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36245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 motivational gem</a:t>
            </a:r>
            <a:endParaRPr lang="en-IN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/>
                  <a:t> points in plane.</a:t>
                </a:r>
              </a:p>
              <a:p>
                <a:r>
                  <a:rPr lang="en-US" sz="2000" dirty="0"/>
                  <a:t>We select a </a:t>
                </a:r>
                <a:r>
                  <a:rPr lang="en-US" sz="2000" b="1" dirty="0"/>
                  <a:t>random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sample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2000" dirty="0"/>
                  <a:t> points. </a:t>
                </a:r>
                <a:endParaRPr lang="en-IN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</a:t>
                </a:r>
                <a:r>
                  <a:rPr lang="en-US" sz="2000" dirty="0"/>
                  <a:t> be the </a:t>
                </a:r>
                <a:r>
                  <a:rPr lang="en-US" sz="2000" b="1" dirty="0"/>
                  <a:t>smallest enclosing circle </a:t>
                </a:r>
                <a:r>
                  <a:rPr lang="en-US" sz="2000" dirty="0"/>
                  <a:t>of </a:t>
                </a:r>
                <a:r>
                  <a:rPr lang="en-US" sz="2000" dirty="0">
                    <a:solidFill>
                      <a:srgbClr val="006C31"/>
                    </a:solidFill>
                  </a:rPr>
                  <a:t>sampled</a:t>
                </a:r>
                <a:r>
                  <a:rPr lang="en-US" sz="2000" dirty="0"/>
                  <a:t> points.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</a:t>
                </a:r>
                <a:r>
                  <a:rPr lang="en-US" sz="2000" b="1" dirty="0"/>
                  <a:t>worst case no. </a:t>
                </a:r>
                <a:r>
                  <a:rPr lang="en-US" sz="2000" dirty="0"/>
                  <a:t>of </a:t>
                </a:r>
                <a:r>
                  <a:rPr lang="en-US" sz="2000" dirty="0" err="1"/>
                  <a:t>unsampled</a:t>
                </a:r>
                <a:r>
                  <a:rPr lang="en-US" sz="2000" dirty="0"/>
                  <a:t> points lying outside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 </a:t>
                </a:r>
                <a:r>
                  <a:rPr lang="en-US" sz="2000" dirty="0"/>
                  <a:t>?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</a:t>
                </a:r>
                <a:r>
                  <a:rPr lang="en-US" sz="2000" b="1" dirty="0"/>
                  <a:t>expected</a:t>
                </a:r>
                <a:r>
                  <a:rPr lang="en-US" sz="2000" dirty="0"/>
                  <a:t> </a:t>
                </a:r>
                <a:r>
                  <a:rPr lang="en-US" sz="2000" b="1" dirty="0"/>
                  <a:t>no.</a:t>
                </a:r>
                <a:r>
                  <a:rPr lang="en-US" sz="2000" dirty="0"/>
                  <a:t> of </a:t>
                </a:r>
                <a:r>
                  <a:rPr lang="en-US" sz="2000" dirty="0" err="1"/>
                  <a:t>unsampled</a:t>
                </a:r>
                <a:r>
                  <a:rPr lang="en-US" sz="2000" dirty="0"/>
                  <a:t> points lying outside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C </a:t>
                </a:r>
                <a:r>
                  <a:rPr lang="en-US" sz="2000" b="1" dirty="0"/>
                  <a:t>?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895850" y="26670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  <a:solidFill>
            <a:srgbClr val="0070C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  <a:solidFill>
            <a:srgbClr val="0070C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  <a:solidFill>
            <a:srgbClr val="0070C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953000" y="3810000"/>
            <a:ext cx="5715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767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11480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36245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810001" y="2590800"/>
            <a:ext cx="1601893" cy="1447800"/>
            <a:chOff x="4219575" y="2895600"/>
            <a:chExt cx="1454771" cy="1066800"/>
          </a:xfrm>
        </p:grpSpPr>
        <p:sp>
          <p:nvSpPr>
            <p:cNvPr id="29" name="Oval 28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96001" y="3690261"/>
              <a:ext cx="278345" cy="2721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C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4430287" y="4495800"/>
            <a:ext cx="222885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334000" y="5334000"/>
            <a:ext cx="222885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486400" y="4876800"/>
            <a:ext cx="222885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458200" y="4874012"/>
                <a:ext cx="61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4874012"/>
                <a:ext cx="61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287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465382" y="5248920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10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382" y="5248920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000" t="-8197" r="-16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01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1" grpId="0" animBg="1"/>
      <p:bldP spid="32" grpId="0" animBg="1"/>
      <p:bldP spid="34" grpId="0"/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problem 1</a:t>
            </a:r>
            <a:br>
              <a:rPr lang="en-US" sz="3600" dirty="0"/>
            </a:br>
            <a:r>
              <a:rPr lang="en-US" sz="3600" dirty="0">
                <a:solidFill>
                  <a:srgbClr val="7030A0"/>
                </a:solidFill>
              </a:rPr>
              <a:t>Closest Pair of Points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8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Closest Pair of Points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Definition: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 pair of points with minimum Euclidean distance.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Deterministic algorithms:</a:t>
                </a:r>
              </a:p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 :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Trivial algorithm</a:t>
                </a:r>
              </a:p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: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Divide and Conquer </a:t>
                </a:r>
                <a:r>
                  <a:rPr lang="en-US" sz="2000" dirty="0">
                    <a:solidFill>
                      <a:srgbClr val="002060"/>
                    </a:solidFill>
                  </a:rPr>
                  <a:t>based algorithm</a:t>
                </a:r>
              </a:p>
              <a:p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Randomized algorithm:</a:t>
                </a:r>
              </a:p>
              <a:p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: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Randomized Incremental Construction </a:t>
                </a:r>
                <a:r>
                  <a:rPr lang="en-US" sz="2000" dirty="0">
                    <a:solidFill>
                      <a:srgbClr val="002060"/>
                    </a:solidFill>
                  </a:rPr>
                  <a:t>based algorithm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Boolean Product Witness Matrix (</a:t>
            </a:r>
            <a:r>
              <a:rPr lang="en-US" sz="3200" b="1" dirty="0">
                <a:solidFill>
                  <a:srgbClr val="C00000"/>
                </a:solidFill>
              </a:rPr>
              <a:t>BPWM</a:t>
            </a:r>
            <a:r>
              <a:rPr lang="en-US" sz="3200" b="1" dirty="0"/>
              <a:t>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Problem: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two Boolean matrices </a:t>
                </a:r>
                <a:r>
                  <a:rPr lang="en-US" sz="2000" b="1" i="1" dirty="0"/>
                  <a:t>A </a:t>
                </a:r>
                <a:r>
                  <a:rPr lang="en-US" sz="2000" dirty="0"/>
                  <a:t>and </a:t>
                </a:r>
                <a:r>
                  <a:rPr lang="en-US" sz="2000" b="1" i="1" dirty="0"/>
                  <a:t>B</a:t>
                </a:r>
                <a:r>
                  <a:rPr lang="en-US" sz="2000" dirty="0"/>
                  <a:t>, and their Boolean product </a:t>
                </a:r>
                <a:r>
                  <a:rPr lang="en-US" sz="2000" b="1" i="1" dirty="0"/>
                  <a:t>C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a matrix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dirty="0"/>
                  <a:t>, such that: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stores a witness for each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Algorithm for computing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singleton </a:t>
                </a:r>
                <a:r>
                  <a:rPr lang="en-US" sz="2000" b="1" dirty="0"/>
                  <a:t>witnesses: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383690" y="2059842"/>
            <a:ext cx="3312510" cy="3023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21690" y="2743200"/>
            <a:ext cx="331251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1F56AF-9B9C-831A-CF05-18695DD46231}"/>
                  </a:ext>
                </a:extLst>
              </p:cNvPr>
              <p:cNvSpPr txBox="1"/>
              <p:nvPr/>
            </p:nvSpPr>
            <p:spPr>
              <a:xfrm>
                <a:off x="5486400" y="4163516"/>
                <a:ext cx="13547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 time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1F56AF-9B9C-831A-CF05-18695DD46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163516"/>
                <a:ext cx="1354794" cy="461665"/>
              </a:xfrm>
              <a:prstGeom prst="rect">
                <a:avLst/>
              </a:prstGeom>
              <a:blipFill>
                <a:blip r:embed="rId3"/>
                <a:stretch>
                  <a:fillRect l="-6757" t="-10526" r="-3153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58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Notations and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Notations: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: 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Coordinates of each point are </a:t>
                </a:r>
                <a:r>
                  <a:rPr lang="en-US" sz="2000" u="sng" dirty="0"/>
                  <a:t>positive integers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distance(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) : Euclidean distance between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Assumption: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r>
                  <a:rPr lang="en-US" sz="2000" dirty="0"/>
                  <a:t>Distance between each pair of points is </a:t>
                </a:r>
                <a:r>
                  <a:rPr lang="en-US" sz="2000" b="1" dirty="0"/>
                  <a:t>distinct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8400" y="3810000"/>
            <a:ext cx="4191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4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discrete math </a:t>
            </a:r>
            <a:r>
              <a:rPr lang="en-US" sz="3600" b="1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Exercise: </a:t>
            </a:r>
          </a:p>
          <a:p>
            <a:pPr marL="0" indent="0">
              <a:buNone/>
            </a:pPr>
            <a:r>
              <a:rPr lang="en-US" sz="2000" dirty="0"/>
              <a:t>What is the maximum number of points that can be placed in a </a:t>
            </a:r>
            <a:r>
              <a:rPr lang="en-US" sz="2000" u="sng" dirty="0"/>
              <a:t>unit square </a:t>
            </a:r>
          </a:p>
          <a:p>
            <a:pPr marL="0" indent="0">
              <a:buNone/>
            </a:pPr>
            <a:r>
              <a:rPr lang="en-US" sz="2000" dirty="0"/>
              <a:t>such that the minimum distance is at least </a:t>
            </a:r>
            <a:r>
              <a:rPr lang="en-US" sz="2000" dirty="0">
                <a:solidFill>
                  <a:srgbClr val="0070C0"/>
                </a:solidFill>
              </a:rPr>
              <a:t>1 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b="1" dirty="0"/>
              <a:t>Answer: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4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3429000"/>
            <a:ext cx="2057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943600" y="3429000"/>
            <a:ext cx="457200" cy="1828800"/>
            <a:chOff x="5943600" y="3429000"/>
            <a:chExt cx="457200" cy="18288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943600" y="3429000"/>
              <a:ext cx="0" cy="18288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991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cxnSp>
        <p:nvCxnSpPr>
          <p:cNvPr id="13" name="Straight Connector 12"/>
          <p:cNvCxnSpPr>
            <a:stCxn id="5" idx="0"/>
            <a:endCxn id="5" idx="2"/>
          </p:cNvCxnSpPr>
          <p:nvPr/>
        </p:nvCxnSpPr>
        <p:spPr>
          <a:xfrm>
            <a:off x="4533900" y="3429000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1"/>
            <a:endCxn id="5" idx="3"/>
          </p:cNvCxnSpPr>
          <p:nvPr/>
        </p:nvCxnSpPr>
        <p:spPr>
          <a:xfrm>
            <a:off x="3505200" y="4343400"/>
            <a:ext cx="2057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800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533900" y="3429000"/>
            <a:ext cx="1028700" cy="914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65073" y="3733800"/>
                <a:ext cx="387927" cy="441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5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073" y="3733800"/>
                <a:ext cx="387927" cy="4419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4724400" y="19812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Callout 17"/>
          <p:cNvSpPr/>
          <p:nvPr/>
        </p:nvSpPr>
        <p:spPr>
          <a:xfrm>
            <a:off x="6249957" y="2590800"/>
            <a:ext cx="2817843" cy="1603248"/>
          </a:xfrm>
          <a:prstGeom prst="cloudCallout">
            <a:avLst>
              <a:gd name="adj1" fmla="val -26889"/>
              <a:gd name="adj2" fmla="val 83366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If there are more than 4 points, at least one of the four small squares will have more than 1 points.</a:t>
            </a:r>
          </a:p>
        </p:txBody>
      </p:sp>
    </p:spTree>
    <p:extLst>
      <p:ext uri="{BB962C8B-B14F-4D97-AF65-F5344CB8AC3E}">
        <p14:creationId xmlns:p14="http://schemas.microsoft.com/office/powerpoint/2010/main" val="4069004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19" grpId="0" animBg="1"/>
      <p:bldP spid="20" grpId="0" animBg="1"/>
      <p:bldP spid="24" grpId="0"/>
      <p:bldP spid="17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discrete math </a:t>
            </a:r>
            <a:r>
              <a:rPr lang="en-US" sz="3600" b="1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Exercise: </a:t>
            </a:r>
          </a:p>
          <a:p>
            <a:pPr marL="0" indent="0">
              <a:buNone/>
            </a:pPr>
            <a:r>
              <a:rPr lang="en-US" sz="2000" dirty="0"/>
              <a:t>What is the maximum number of points that can be placed in a </a:t>
            </a:r>
            <a:r>
              <a:rPr lang="en-US" sz="2000" u="sng" dirty="0"/>
              <a:t>unit square </a:t>
            </a:r>
          </a:p>
          <a:p>
            <a:pPr marL="0" indent="0">
              <a:buNone/>
            </a:pPr>
            <a:r>
              <a:rPr lang="en-US" sz="2000" dirty="0"/>
              <a:t>such that the minimum distance is at least   </a:t>
            </a:r>
            <a:r>
              <a:rPr lang="en-US" sz="2000" dirty="0">
                <a:solidFill>
                  <a:srgbClr val="0070C0"/>
                </a:solidFill>
              </a:rPr>
              <a:t>1  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b="1" dirty="0"/>
              <a:t>Answer: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4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3429000"/>
            <a:ext cx="2057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943600" y="3429000"/>
            <a:ext cx="457200" cy="1828800"/>
            <a:chOff x="5943600" y="3429000"/>
            <a:chExt cx="457200" cy="18288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943600" y="3429000"/>
              <a:ext cx="0" cy="18288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991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cxnSp>
        <p:nvCxnSpPr>
          <p:cNvPr id="13" name="Straight Connector 12"/>
          <p:cNvCxnSpPr>
            <a:stCxn id="5" idx="0"/>
            <a:endCxn id="5" idx="2"/>
          </p:cNvCxnSpPr>
          <p:nvPr/>
        </p:nvCxnSpPr>
        <p:spPr>
          <a:xfrm>
            <a:off x="4533900" y="3429000"/>
            <a:ext cx="0" cy="182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1"/>
            <a:endCxn id="5" idx="3"/>
          </p:cNvCxnSpPr>
          <p:nvPr/>
        </p:nvCxnSpPr>
        <p:spPr>
          <a:xfrm>
            <a:off x="3505200" y="4343400"/>
            <a:ext cx="2057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800600" y="3581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533900" y="3429000"/>
            <a:ext cx="1028700" cy="9144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65073" y="3733800"/>
                <a:ext cx="387927" cy="441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50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5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073" y="3733800"/>
                <a:ext cx="387927" cy="4419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44BB2F-F29D-38F1-AFA1-563E657AC785}"/>
                  </a:ext>
                </a:extLst>
              </p:cNvPr>
              <p:cNvSpPr txBox="1"/>
              <p:nvPr/>
            </p:nvSpPr>
            <p:spPr>
              <a:xfrm>
                <a:off x="6934200" y="1992868"/>
                <a:ext cx="59445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44BB2F-F29D-38F1-AFA1-563E657AC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1992868"/>
                <a:ext cx="594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D4E5AC-BD1D-276A-4443-387203786B1A}"/>
                  </a:ext>
                </a:extLst>
              </p:cNvPr>
              <p:cNvSpPr txBox="1"/>
              <p:nvPr/>
            </p:nvSpPr>
            <p:spPr>
              <a:xfrm>
                <a:off x="4953000" y="2344560"/>
                <a:ext cx="37003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D4E5AC-BD1D-276A-4443-387203786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344560"/>
                <a:ext cx="3700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A0D07A-BFDC-09BF-D165-07592462A811}"/>
                  </a:ext>
                </a:extLst>
              </p:cNvPr>
              <p:cNvSpPr txBox="1"/>
              <p:nvPr/>
            </p:nvSpPr>
            <p:spPr>
              <a:xfrm>
                <a:off x="6071585" y="3991114"/>
                <a:ext cx="37003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A0D07A-BFDC-09BF-D165-07592462A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585" y="3991114"/>
                <a:ext cx="3700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15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Randomized Incremental </a:t>
            </a:r>
            <a:r>
              <a:rPr lang="en-US" sz="3600" dirty="0"/>
              <a:t>Algorithm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71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1DB4A-7FBC-5948-BB25-0EFB942F8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start with a set of </a:t>
            </a:r>
            <a:r>
              <a:rPr lang="en-US" sz="2000" dirty="0">
                <a:solidFill>
                  <a:srgbClr val="0070C0"/>
                </a:solidFill>
              </a:rPr>
              <a:t>2</a:t>
            </a:r>
            <a:r>
              <a:rPr lang="en-US" sz="2000" dirty="0"/>
              <a:t> points, computes their distance;</a:t>
            </a:r>
          </a:p>
          <a:p>
            <a:pPr marL="0" indent="0">
              <a:buNone/>
            </a:pPr>
            <a:r>
              <a:rPr lang="en-US" sz="2000" dirty="0"/>
              <a:t>      inserts </a:t>
            </a:r>
            <a:r>
              <a:rPr lang="en-US" sz="2000" dirty="0">
                <a:solidFill>
                  <a:srgbClr val="0070C0"/>
                </a:solidFill>
              </a:rPr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point </a:t>
            </a:r>
          </a:p>
          <a:p>
            <a:pPr marL="0" indent="0">
              <a:buNone/>
            </a:pPr>
            <a:r>
              <a:rPr lang="en-US" sz="2000" dirty="0"/>
              <a:t>      inserts </a:t>
            </a:r>
            <a:r>
              <a:rPr lang="en-US" sz="2000" dirty="0">
                <a:solidFill>
                  <a:srgbClr val="0070C0"/>
                </a:solidFill>
              </a:rPr>
              <a:t>4</a:t>
            </a:r>
            <a:r>
              <a:rPr lang="en-US" sz="2000" baseline="30000" dirty="0"/>
              <a:t>th</a:t>
            </a:r>
            <a:r>
              <a:rPr lang="en-US" sz="2000" dirty="0"/>
              <a:t> point </a:t>
            </a:r>
          </a:p>
          <a:p>
            <a:pPr marL="0" indent="0">
              <a:buNone/>
            </a:pPr>
            <a:r>
              <a:rPr lang="en-US" sz="2000" dirty="0"/>
              <a:t>      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Surely, we need an efficient data structure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78BEB-3F21-AB4F-B005-9AD8F198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A61832-C11B-E141-8328-B63BA4C65B4E}"/>
              </a:ext>
            </a:extLst>
          </p:cNvPr>
          <p:cNvSpPr/>
          <p:nvPr/>
        </p:nvSpPr>
        <p:spPr>
          <a:xfrm>
            <a:off x="2438400" y="4106630"/>
            <a:ext cx="54062" cy="555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0C116F-60CD-8946-90B3-47F41B683624}"/>
              </a:ext>
            </a:extLst>
          </p:cNvPr>
          <p:cNvSpPr/>
          <p:nvPr/>
        </p:nvSpPr>
        <p:spPr>
          <a:xfrm>
            <a:off x="4898938" y="2971800"/>
            <a:ext cx="54062" cy="555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502DAE-EFC8-9E4D-B606-2ED4D9F8010D}"/>
              </a:ext>
            </a:extLst>
          </p:cNvPr>
          <p:cNvSpPr/>
          <p:nvPr/>
        </p:nvSpPr>
        <p:spPr>
          <a:xfrm>
            <a:off x="4517938" y="4343400"/>
            <a:ext cx="54062" cy="555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56AFD2-C716-164A-8869-87EDADECA12F}"/>
              </a:ext>
            </a:extLst>
          </p:cNvPr>
          <p:cNvSpPr/>
          <p:nvPr/>
        </p:nvSpPr>
        <p:spPr>
          <a:xfrm>
            <a:off x="2590800" y="4745004"/>
            <a:ext cx="54062" cy="555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151DBB-A85E-274D-8ECB-710AB8D4A240}"/>
              </a:ext>
            </a:extLst>
          </p:cNvPr>
          <p:cNvGrpSpPr/>
          <p:nvPr/>
        </p:nvGrpSpPr>
        <p:grpSpPr>
          <a:xfrm>
            <a:off x="2438401" y="4134428"/>
            <a:ext cx="2106568" cy="497445"/>
            <a:chOff x="5551442" y="3529487"/>
            <a:chExt cx="2106568" cy="49744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0BB6AD4-749D-7445-99AB-F0C1D35316BE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5551442" y="3529487"/>
              <a:ext cx="2106568" cy="208972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5F2B94F-7499-C843-9CD3-BA57B53ECD27}"/>
                    </a:ext>
                  </a:extLst>
                </p:cNvPr>
                <p:cNvSpPr txBox="1"/>
                <p:nvPr/>
              </p:nvSpPr>
              <p:spPr>
                <a:xfrm>
                  <a:off x="6248400" y="3657600"/>
                  <a:ext cx="4827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5F2B94F-7499-C843-9CD3-BA57B53ECD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657600"/>
                  <a:ext cx="48276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2AFDCD-F42F-3C4B-B4E3-45764BEAF193}"/>
              </a:ext>
            </a:extLst>
          </p:cNvPr>
          <p:cNvGrpSpPr/>
          <p:nvPr/>
        </p:nvGrpSpPr>
        <p:grpSpPr>
          <a:xfrm>
            <a:off x="4525855" y="3019254"/>
            <a:ext cx="614463" cy="1332288"/>
            <a:chOff x="4600736" y="4046588"/>
            <a:chExt cx="614463" cy="1332288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DD8243-C741-9640-81A4-01D3613DAF36}"/>
                </a:ext>
              </a:extLst>
            </p:cNvPr>
            <p:cNvCxnSpPr>
              <a:cxnSpLocks/>
              <a:stCxn id="7" idx="1"/>
              <a:endCxn id="6" idx="5"/>
            </p:cNvCxnSpPr>
            <p:nvPr/>
          </p:nvCxnSpPr>
          <p:spPr>
            <a:xfrm flipV="1">
              <a:off x="4600736" y="4046588"/>
              <a:ext cx="419228" cy="1332288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BBA8FCD-E853-A443-BBC9-DE9D115C646D}"/>
                    </a:ext>
                  </a:extLst>
                </p:cNvPr>
                <p:cNvSpPr txBox="1"/>
                <p:nvPr/>
              </p:nvSpPr>
              <p:spPr>
                <a:xfrm>
                  <a:off x="4732438" y="4572708"/>
                  <a:ext cx="4827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BBA8FCD-E853-A443-BBC9-DE9D115C6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438" y="4572708"/>
                  <a:ext cx="48276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5BDDBD-AB12-3643-A90A-4D0D09FCF27D}"/>
              </a:ext>
            </a:extLst>
          </p:cNvPr>
          <p:cNvGrpSpPr/>
          <p:nvPr/>
        </p:nvGrpSpPr>
        <p:grpSpPr>
          <a:xfrm>
            <a:off x="2430484" y="4134428"/>
            <a:ext cx="541316" cy="638374"/>
            <a:chOff x="2352965" y="4407904"/>
            <a:chExt cx="541316" cy="638374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189671B-72D5-4243-A3DE-10763A639579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 flipV="1">
              <a:off x="2352965" y="4407904"/>
              <a:ext cx="160316" cy="638374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6CAB84E-27B3-084F-A626-9F13FC2B586A}"/>
                    </a:ext>
                  </a:extLst>
                </p:cNvPr>
                <p:cNvSpPr txBox="1"/>
                <p:nvPr/>
              </p:nvSpPr>
              <p:spPr>
                <a:xfrm>
                  <a:off x="2411520" y="4540676"/>
                  <a:ext cx="4827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6CAB84E-27B3-084F-A626-9F13FC2B58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520" y="4540676"/>
                  <a:ext cx="48276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0010AF8D-92C6-254E-BFFF-B2747DA36EC1}"/>
              </a:ext>
            </a:extLst>
          </p:cNvPr>
          <p:cNvSpPr/>
          <p:nvPr/>
        </p:nvSpPr>
        <p:spPr>
          <a:xfrm>
            <a:off x="6880138" y="3962400"/>
            <a:ext cx="54062" cy="555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F8BDA4E-AA0F-B744-AB01-D31521D7C238}"/>
              </a:ext>
            </a:extLst>
          </p:cNvPr>
          <p:cNvGrpSpPr/>
          <p:nvPr/>
        </p:nvGrpSpPr>
        <p:grpSpPr>
          <a:xfrm>
            <a:off x="4517938" y="3027397"/>
            <a:ext cx="611032" cy="1316003"/>
            <a:chOff x="1468619" y="3286974"/>
            <a:chExt cx="611032" cy="1316003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A870DCF-D639-344B-B6C6-69DDA958D2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8619" y="3286974"/>
              <a:ext cx="427145" cy="1316003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EE87E0F-382C-AB42-82C9-B55FE49082D4}"/>
                    </a:ext>
                  </a:extLst>
                </p:cNvPr>
                <p:cNvSpPr txBox="1"/>
                <p:nvPr/>
              </p:nvSpPr>
              <p:spPr>
                <a:xfrm>
                  <a:off x="1596890" y="3792755"/>
                  <a:ext cx="4827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EE87E0F-382C-AB42-82C9-B55FE4908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890" y="3792755"/>
                  <a:ext cx="48276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43D1B97D-8B21-2628-8FF7-B6091811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200" b="1" dirty="0"/>
              <a:t>Overview of </a:t>
            </a:r>
            <a:br>
              <a:rPr lang="en-US" sz="3200" b="1" dirty="0"/>
            </a:br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randomized incremental </a:t>
            </a:r>
            <a:r>
              <a:rPr lang="en-US" sz="3200" b="1" dirty="0"/>
              <a:t>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B07C6E-5E1B-B88A-0A8D-BEDA6614B459}"/>
              </a:ext>
            </a:extLst>
          </p:cNvPr>
          <p:cNvSpPr txBox="1"/>
          <p:nvPr/>
        </p:nvSpPr>
        <p:spPr>
          <a:xfrm>
            <a:off x="2590800" y="1981200"/>
            <a:ext cx="4048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updates the closest pair distance</a:t>
            </a:r>
            <a:endParaRPr lang="en-IN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2565D1-33E5-F4E6-FD16-B9FB6A35308E}"/>
              </a:ext>
            </a:extLst>
          </p:cNvPr>
          <p:cNvSpPr txBox="1"/>
          <p:nvPr/>
        </p:nvSpPr>
        <p:spPr>
          <a:xfrm>
            <a:off x="2581112" y="2362200"/>
            <a:ext cx="4048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 updates the closest pair distance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90E1E-3811-C7CA-7AB4-7C4335053922}"/>
              </a:ext>
            </a:extLst>
          </p:cNvPr>
          <p:cNvSpPr txBox="1"/>
          <p:nvPr/>
        </p:nvSpPr>
        <p:spPr>
          <a:xfrm>
            <a:off x="4919709" y="5630743"/>
            <a:ext cx="3999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updates the closest pair distance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47356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27" grpId="0" animBg="1"/>
      <p:bldP spid="12" grpId="0"/>
      <p:bldP spid="13" grpId="0"/>
      <p:bldP spid="14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D03A68A-C6BF-AFFA-1CE1-B67C4ED80B0D}"/>
              </a:ext>
            </a:extLst>
          </p:cNvPr>
          <p:cNvSpPr/>
          <p:nvPr/>
        </p:nvSpPr>
        <p:spPr>
          <a:xfrm>
            <a:off x="1170628" y="2728662"/>
            <a:ext cx="290690" cy="3134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7DC6D7-4BF4-6DF5-630A-5F50BB724FB7}"/>
              </a:ext>
            </a:extLst>
          </p:cNvPr>
          <p:cNvSpPr/>
          <p:nvPr/>
        </p:nvSpPr>
        <p:spPr>
          <a:xfrm>
            <a:off x="1161659" y="4390088"/>
            <a:ext cx="290690" cy="3134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29BB6D-5011-C07F-330D-F9C0292C8DAB}"/>
              </a:ext>
            </a:extLst>
          </p:cNvPr>
          <p:cNvSpPr/>
          <p:nvPr/>
        </p:nvSpPr>
        <p:spPr>
          <a:xfrm>
            <a:off x="1156206" y="2198704"/>
            <a:ext cx="318378" cy="27031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F9CFF1-494A-3715-AB6D-D7CF50ECEE99}"/>
              </a:ext>
            </a:extLst>
          </p:cNvPr>
          <p:cNvSpPr/>
          <p:nvPr/>
        </p:nvSpPr>
        <p:spPr>
          <a:xfrm>
            <a:off x="3109697" y="2198704"/>
            <a:ext cx="928907" cy="27031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8B49CE-5201-310F-28E7-BA471FD483B3}"/>
              </a:ext>
            </a:extLst>
          </p:cNvPr>
          <p:cNvSpPr/>
          <p:nvPr/>
        </p:nvSpPr>
        <p:spPr>
          <a:xfrm>
            <a:off x="837664" y="2209800"/>
            <a:ext cx="1941031" cy="26936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Grid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sz="3600" b="1" i="1" smtClean="0">
                        <a:latin typeface="Cambria Math"/>
                      </a:rPr>
                      <m:t>,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3600" dirty="0"/>
                  <a:t>)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191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A data structure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with operations:</a:t>
                </a:r>
              </a:p>
              <a:p>
                <a:r>
                  <a:rPr lang="en-US" sz="1800" b="1" dirty="0" err="1"/>
                  <a:t>Locate_cell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Locates the cell to which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belongs.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b="1" dirty="0" err="1"/>
                  <a:t>Report_points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):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            Report all points belonging to cell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1800" dirty="0"/>
                  <a:t>.  </a:t>
                </a:r>
              </a:p>
              <a:p>
                <a:endParaRPr lang="en-US" sz="1800" b="1" dirty="0"/>
              </a:p>
              <a:p>
                <a:r>
                  <a:rPr lang="en-US" sz="1800" b="1" dirty="0" err="1"/>
                  <a:t>Insert_point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Insert point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/>
                  <a:t> in grid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 b="1" dirty="0" err="1"/>
                  <a:t>Build_Grid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Build grid for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with parameter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191000" cy="4525963"/>
              </a:xfrm>
              <a:blipFill rotWithShape="1">
                <a:blip r:embed="rId3"/>
                <a:stretch>
                  <a:fillRect l="-1310" t="-674" r="-4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609600" y="2208212"/>
            <a:ext cx="3405877" cy="2668588"/>
            <a:chOff x="2362200" y="2057400"/>
            <a:chExt cx="4800600" cy="3657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667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24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81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38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95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3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10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867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324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81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362200" y="2286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362200" y="2743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362200" y="3200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362200" y="36576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362200" y="4114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362200" y="4572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62200" y="5029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362200" y="5486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003123" y="2362202"/>
            <a:ext cx="264077" cy="346373"/>
            <a:chOff x="7341387" y="2268458"/>
            <a:chExt cx="372217" cy="474742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7391400" y="2286000"/>
              <a:ext cx="0" cy="4572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341387" y="2268458"/>
                  <a:ext cx="372217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1387" y="2268458"/>
                  <a:ext cx="372217" cy="36933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1364" r="-60465" b="-70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879908" y="2486190"/>
            <a:ext cx="3027446" cy="2223824"/>
            <a:chOff x="879908" y="2486190"/>
            <a:chExt cx="3027446" cy="2223824"/>
          </a:xfrm>
        </p:grpSpPr>
        <p:sp>
          <p:nvSpPr>
            <p:cNvPr id="34" name="Oval 33"/>
            <p:cNvSpPr/>
            <p:nvPr/>
          </p:nvSpPr>
          <p:spPr>
            <a:xfrm>
              <a:off x="1258338" y="2819763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528646" y="3542506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637046" y="3264528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231446" y="4154057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907077" y="4320844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204554" y="3542506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3258615" y="4487631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2609877" y="2486190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2339569" y="3153337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1150215" y="4598822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879908" y="3375719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3853292" y="3987271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3528923" y="2597381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555815" y="4654418"/>
              <a:ext cx="54062" cy="55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05000" y="3962400"/>
            <a:ext cx="334363" cy="386242"/>
            <a:chOff x="1905000" y="3962400"/>
            <a:chExt cx="334363" cy="386242"/>
          </a:xfrm>
        </p:grpSpPr>
        <p:cxnSp>
          <p:nvCxnSpPr>
            <p:cNvPr id="44" name="Straight Arrow Connector 43"/>
            <p:cNvCxnSpPr>
              <a:stCxn id="37" idx="3"/>
              <a:endCxn id="38" idx="6"/>
            </p:cNvCxnSpPr>
            <p:nvPr/>
          </p:nvCxnSpPr>
          <p:spPr>
            <a:xfrm flipH="1">
              <a:off x="1961138" y="4201511"/>
              <a:ext cx="278225" cy="147131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905000" y="3962400"/>
                  <a:ext cx="264077" cy="2694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0" y="3962400"/>
                  <a:ext cx="264077" cy="2694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1364" r="-60465" b="-7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0" y="4953000"/>
                <a:ext cx="1646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: set of points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953000"/>
                <a:ext cx="164647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592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911450" y="5373469"/>
                <a:ext cx="289855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dirty="0"/>
                  <a:t> : distance between closest </a:t>
                </a:r>
              </a:p>
              <a:p>
                <a:r>
                  <a:rPr lang="en-US" dirty="0"/>
                  <a:t>      pair of points in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50" y="5373469"/>
                <a:ext cx="2898550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1895" t="-4673" r="-2737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C70DD3C-3F89-5A07-7937-1C284764BCBE}"/>
                  </a:ext>
                </a:extLst>
              </p:cNvPr>
              <p:cNvSpPr txBox="1"/>
              <p:nvPr/>
            </p:nvSpPr>
            <p:spPr>
              <a:xfrm>
                <a:off x="228600" y="4648200"/>
                <a:ext cx="734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C70DD3C-3F89-5A07-7937-1C284764B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648200"/>
                <a:ext cx="73449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52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  <p:bldP spid="46" grpId="0" animBg="1"/>
      <p:bldP spid="46" grpId="1" animBg="1"/>
      <p:bldP spid="19" grpId="0" animBg="1"/>
      <p:bldP spid="19" grpId="1" animBg="1"/>
      <p:bldP spid="21" grpId="0" animBg="1"/>
      <p:bldP spid="21" grpId="1" animBg="1"/>
      <p:bldP spid="2" grpId="0"/>
      <p:bldP spid="7" grpId="0" uiExpand="1" build="p"/>
      <p:bldP spid="5" grpId="0"/>
      <p:bldP spid="57" grpId="0"/>
      <p:bldP spid="3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Grid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sz="3600" b="1" i="1">
                        <a:latin typeface="Cambria Math"/>
                      </a:rPr>
                      <m:t>,</m:t>
                    </m:r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2667000"/>
              <a:ext cx="7239000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71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2-Level </a:t>
                          </a: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sorted Arrays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Dynamic hashing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Locate_cell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1800" dirty="0"/>
                            <a:t>,</a:t>
                          </a:r>
                          <a:r>
                            <a:rPr lang="en-US" sz="1800" b="1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sz="1800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1" i="0" smtClean="0">
                                    <a:latin typeface="Cambria Math"/>
                                  </a:rPr>
                                  <m:t>𝐥𝐨𝐠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|</m:t>
                                </m:r>
                                <m:r>
                                  <a:rPr lang="en-US" sz="1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𝑶</m:t>
                              </m:r>
                            </m:oMath>
                          </a14:m>
                          <a:r>
                            <a:rPr lang="en-US" dirty="0"/>
                            <a:t>(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r>
                            <a:rPr lang="en-US" dirty="0"/>
                            <a:t>)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Report_points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oMath>
                          </a14:m>
                          <a:r>
                            <a:rPr lang="en-US" sz="1800" dirty="0"/>
                            <a:t>,</a:t>
                          </a:r>
                          <a:r>
                            <a:rPr lang="en-US" sz="1800" b="1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sz="1800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1" i="0" smtClean="0">
                                    <a:latin typeface="Cambria Math"/>
                                  </a:rPr>
                                  <m:t>𝐥𝐨𝐠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|</m:t>
                                </m:r>
                                <m:r>
                                  <a:rPr lang="en-US" sz="1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𝑶</m:t>
                              </m:r>
                            </m:oMath>
                          </a14:m>
                          <a:r>
                            <a:rPr lang="en-US" dirty="0"/>
                            <a:t>(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r>
                            <a:rPr lang="en-US" dirty="0"/>
                            <a:t>)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Insert_point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1800" dirty="0"/>
                            <a:t>,</a:t>
                          </a:r>
                          <a:r>
                            <a:rPr lang="en-US" sz="1800" b="1" dirty="0">
                              <a:solidFill>
                                <a:srgbClr val="00206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oMath>
                          </a14:m>
                          <a:r>
                            <a:rPr lang="en-US" sz="1800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𝑶</m:t>
                              </m:r>
                            </m:oMath>
                          </a14:m>
                          <a:r>
                            <a:rPr lang="en-US" dirty="0"/>
                            <a:t>(</a:t>
                          </a:r>
                          <a:r>
                            <a:rPr lang="en-US" dirty="0">
                              <a:solidFill>
                                <a:srgbClr val="0070C0"/>
                              </a:solidFill>
                            </a:rPr>
                            <a:t>1</a:t>
                          </a:r>
                          <a:r>
                            <a:rPr lang="en-US" dirty="0"/>
                            <a:t>) expected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/>
                            <a:t>Build_Grid</a:t>
                          </a:r>
                          <a:r>
                            <a:rPr lang="en-US" sz="180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𝑺</m:t>
                              </m:r>
                              <m:r>
                                <a:rPr lang="en-US" sz="1800" b="1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oMath>
                          </a14:m>
                          <a:r>
                            <a:rPr lang="en-US" sz="1800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/>
                                  </a:rPr>
                                  <m:t>𝑶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𝑺</m:t>
                                    </m:r>
                                  </m:e>
                                </m:d>
                                <m:r>
                                  <a:rPr lang="en-US" sz="1800" b="1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1" i="0" smtClean="0">
                                    <a:latin typeface="Cambria Math"/>
                                  </a:rPr>
                                  <m:t>𝐥𝐨𝐠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 |</m:t>
                                </m:r>
                                <m:r>
                                  <a:rPr lang="en-US" sz="1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𝑺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/>
                                </a:rPr>
                                <m:t>𝑶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(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𝑺</m:t>
                                  </m:r>
                                </m:e>
                              </m:d>
                              <m:r>
                                <a:rPr lang="en-US" sz="1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/>
                            <a:t>) expected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89286751"/>
                  </p:ext>
                </p:extLst>
              </p:nvPr>
            </p:nvGraphicFramePr>
            <p:xfrm>
              <a:off x="838200" y="2667000"/>
              <a:ext cx="7239000" cy="2773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71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2-Level </a:t>
                          </a: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sorted Arrays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Dynamic hashing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5" t="-125000" r="-144057" b="-3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5083" t="-125000" r="-94199" b="-3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1775" t="-125000" r="-888" b="-301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5" t="-225000" r="-144057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5083" t="-225000" r="-94199" b="-20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1775" t="-225000" r="-888" b="-201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5" t="-328736" r="-144057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1775" t="-328736" r="-888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5" t="-423864" r="-144057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5083" t="-423864" r="-94199" b="-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1775" t="-423864" r="-888" b="-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19800" y="2590800"/>
            <a:ext cx="2286000" cy="2895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05D72E-70FA-4A16-3BB8-71CC4C29D720}"/>
                  </a:ext>
                </a:extLst>
              </p:cNvPr>
              <p:cNvSpPr txBox="1"/>
              <p:nvPr/>
            </p:nvSpPr>
            <p:spPr>
              <a:xfrm>
                <a:off x="4267200" y="4419600"/>
                <a:ext cx="126188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𝑶</m:t>
                      </m:r>
                      <m:r>
                        <a:rPr lang="en-US" b="1" i="1" smtClean="0">
                          <a:latin typeface="Cambria Math"/>
                        </a:rPr>
                        <m:t>(</m:t>
                      </m:r>
                      <m:r>
                        <a:rPr lang="en-US" b="1" i="0" smtClean="0">
                          <a:latin typeface="Cambria Math"/>
                        </a:rPr>
                        <m:t>𝐥𝐨𝐠</m:t>
                      </m:r>
                      <m:r>
                        <a:rPr lang="en-US" b="1" i="1" smtClean="0">
                          <a:latin typeface="Cambria Math"/>
                        </a:rPr>
                        <m:t> |</m:t>
                      </m:r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en-US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05D72E-70FA-4A16-3BB8-71CC4C29D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419600"/>
                <a:ext cx="126188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A6FDF78-43B7-CD5F-1C6F-B82D7E449C0A}"/>
              </a:ext>
            </a:extLst>
          </p:cNvPr>
          <p:cNvSpPr txBox="1"/>
          <p:nvPr/>
        </p:nvSpPr>
        <p:spPr>
          <a:xfrm>
            <a:off x="4038600" y="2667000"/>
            <a:ext cx="1661481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2-Level 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Red-Black trees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3D61C5-3CCA-1903-CB8A-C48D24E919FC}"/>
              </a:ext>
            </a:extLst>
          </p:cNvPr>
          <p:cNvSpPr/>
          <p:nvPr/>
        </p:nvSpPr>
        <p:spPr>
          <a:xfrm>
            <a:off x="4098042" y="3367644"/>
            <a:ext cx="1600200" cy="3415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D94260-6335-8EA0-BD6D-73312E8BE681}"/>
              </a:ext>
            </a:extLst>
          </p:cNvPr>
          <p:cNvSpPr/>
          <p:nvPr/>
        </p:nvSpPr>
        <p:spPr>
          <a:xfrm>
            <a:off x="4156176" y="3867834"/>
            <a:ext cx="1600200" cy="3415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BBD8F0-C86D-6733-856C-99EAD786C75B}"/>
              </a:ext>
            </a:extLst>
          </p:cNvPr>
          <p:cNvSpPr/>
          <p:nvPr/>
        </p:nvSpPr>
        <p:spPr>
          <a:xfrm>
            <a:off x="4152404" y="4483491"/>
            <a:ext cx="1600200" cy="3415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71B51C-1A8D-1C4B-B8EC-221FDBE6B1EE}"/>
              </a:ext>
            </a:extLst>
          </p:cNvPr>
          <p:cNvSpPr/>
          <p:nvPr/>
        </p:nvSpPr>
        <p:spPr>
          <a:xfrm>
            <a:off x="4098042" y="4971866"/>
            <a:ext cx="1600200" cy="3415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66117" y="5808282"/>
                <a:ext cx="7583165" cy="92333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We shall use dynamic hashing for </a:t>
                </a:r>
                <a:r>
                  <a:rPr lang="en-US" b="1" dirty="0"/>
                  <a:t>Grid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𝑺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dirty="0"/>
                  <a:t>) henceforth.</a:t>
                </a:r>
              </a:p>
              <a:p>
                <a:pPr algn="ctr"/>
                <a:r>
                  <a:rPr lang="en-US" dirty="0"/>
                  <a:t>Excluding </a:t>
                </a:r>
                <a:r>
                  <a:rPr lang="en-US" b="1" dirty="0" err="1"/>
                  <a:t>Insert_point</a:t>
                </a:r>
                <a:r>
                  <a:rPr lang="en-US" dirty="0"/>
                  <a:t>()</a:t>
                </a:r>
                <a:r>
                  <a:rPr lang="en-US" b="1" dirty="0"/>
                  <a:t> </a:t>
                </a:r>
                <a:r>
                  <a:rPr lang="en-US" dirty="0"/>
                  <a:t>operation, </a:t>
                </a:r>
              </a:p>
              <a:p>
                <a:pPr algn="ctr"/>
                <a:r>
                  <a:rPr lang="en-US" dirty="0"/>
                  <a:t>we can achieve all other bounds using </a:t>
                </a:r>
                <a:r>
                  <a:rPr lang="en-US" b="1" dirty="0"/>
                  <a:t>static hashing </a:t>
                </a:r>
                <a:r>
                  <a:rPr lang="en-US" dirty="0"/>
                  <a:t>discussed in this course.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" y="5808282"/>
                <a:ext cx="7583165" cy="923330"/>
              </a:xfrm>
              <a:prstGeom prst="rect">
                <a:avLst/>
              </a:prstGeom>
              <a:blipFill>
                <a:blip r:embed="rId5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05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V="1">
            <a:off x="4724400" y="4190999"/>
            <a:ext cx="685790" cy="685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4000" b="1" dirty="0" err="1"/>
                  <a:t>th</a:t>
                </a:r>
                <a:r>
                  <a:rPr lang="en-US" sz="4000" b="1" dirty="0"/>
                  <a:t> iteration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362200" y="2057400"/>
            <a:ext cx="4800600" cy="3657600"/>
            <a:chOff x="2362200" y="2057400"/>
            <a:chExt cx="4800600" cy="3657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667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352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38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10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096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81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362200" y="2209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362200" y="2819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362200" y="3505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362200" y="4191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62200" y="4876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362200" y="55626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800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162800" y="2209800"/>
            <a:ext cx="667106" cy="620759"/>
            <a:chOff x="7162800" y="2209800"/>
            <a:chExt cx="667106" cy="620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162800" y="2297668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2297668"/>
                  <a:ext cx="66710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>
              <a:off x="7162800" y="2209800"/>
              <a:ext cx="0" cy="62075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/>
          <p:cNvSpPr/>
          <p:nvPr/>
        </p:nvSpPr>
        <p:spPr>
          <a:xfrm>
            <a:off x="5257800" y="45720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84841" y="3570241"/>
            <a:ext cx="830665" cy="456691"/>
            <a:chOff x="6084841" y="3570241"/>
            <a:chExt cx="830665" cy="456691"/>
          </a:xfrm>
        </p:grpSpPr>
        <p:cxnSp>
          <p:nvCxnSpPr>
            <p:cNvPr id="39" name="Straight Arrow Connector 38"/>
            <p:cNvCxnSpPr>
              <a:stCxn id="36" idx="3"/>
              <a:endCxn id="40" idx="7"/>
            </p:cNvCxnSpPr>
            <p:nvPr/>
          </p:nvCxnSpPr>
          <p:spPr>
            <a:xfrm flipH="1">
              <a:off x="6084841" y="3570241"/>
              <a:ext cx="555718" cy="327118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3657600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657600"/>
                  <a:ext cx="6671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762000" y="2590800"/>
            <a:ext cx="685800" cy="369332"/>
            <a:chOff x="762000" y="2590800"/>
            <a:chExt cx="6858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60844" y="2590800"/>
                  <a:ext cx="5869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 :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44" y="2590800"/>
                  <a:ext cx="5869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34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/>
            <p:cNvSpPr/>
            <p:nvPr/>
          </p:nvSpPr>
          <p:spPr>
            <a:xfrm>
              <a:off x="762000" y="2743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722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7051B-FEA8-A84B-87EC-C33F59599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D614D4-07F1-F3E5-7934-D403945750FF}"/>
              </a:ext>
            </a:extLst>
          </p:cNvPr>
          <p:cNvSpPr/>
          <p:nvPr/>
        </p:nvSpPr>
        <p:spPr>
          <a:xfrm flipV="1">
            <a:off x="4038600" y="3502412"/>
            <a:ext cx="2057400" cy="20601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8082A1F-2AA9-B278-0B1F-43330BA997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4000" b="1" dirty="0" err="1"/>
                  <a:t>th</a:t>
                </a:r>
                <a:r>
                  <a:rPr lang="en-US" sz="4000" b="1" dirty="0"/>
                  <a:t> iteration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014D4-C3BE-E5C7-7A7B-F2366614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1895C78-A424-323A-13AA-D8A3E8D5CAF6}"/>
              </a:ext>
            </a:extLst>
          </p:cNvPr>
          <p:cNvGrpSpPr/>
          <p:nvPr/>
        </p:nvGrpSpPr>
        <p:grpSpPr>
          <a:xfrm>
            <a:off x="2362200" y="2057400"/>
            <a:ext cx="4800600" cy="3657600"/>
            <a:chOff x="2362200" y="2057400"/>
            <a:chExt cx="4800600" cy="36576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80F3B0B-08C7-C0F3-EE04-891F5B0F28E2}"/>
                </a:ext>
              </a:extLst>
            </p:cNvPr>
            <p:cNvCxnSpPr/>
            <p:nvPr/>
          </p:nvCxnSpPr>
          <p:spPr>
            <a:xfrm>
              <a:off x="2667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9247DC8-E5B1-B589-0225-9C6E111325FD}"/>
                </a:ext>
              </a:extLst>
            </p:cNvPr>
            <p:cNvCxnSpPr/>
            <p:nvPr/>
          </p:nvCxnSpPr>
          <p:spPr>
            <a:xfrm>
              <a:off x="3352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588E53-DCE0-D1F3-235A-F68A06223550}"/>
                </a:ext>
              </a:extLst>
            </p:cNvPr>
            <p:cNvCxnSpPr/>
            <p:nvPr/>
          </p:nvCxnSpPr>
          <p:spPr>
            <a:xfrm>
              <a:off x="4038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C4F38E-AEA1-C19C-F742-F1A5AB49DBC9}"/>
                </a:ext>
              </a:extLst>
            </p:cNvPr>
            <p:cNvCxnSpPr/>
            <p:nvPr/>
          </p:nvCxnSpPr>
          <p:spPr>
            <a:xfrm>
              <a:off x="4724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F62F01-BB24-0D69-73E2-AF61CD110B00}"/>
                </a:ext>
              </a:extLst>
            </p:cNvPr>
            <p:cNvCxnSpPr/>
            <p:nvPr/>
          </p:nvCxnSpPr>
          <p:spPr>
            <a:xfrm>
              <a:off x="5410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4F0D546-416B-D986-5DCE-07EEDE55B2E1}"/>
                </a:ext>
              </a:extLst>
            </p:cNvPr>
            <p:cNvCxnSpPr/>
            <p:nvPr/>
          </p:nvCxnSpPr>
          <p:spPr>
            <a:xfrm>
              <a:off x="6096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EDC833D-BDE0-6A8B-4607-65FF3873A041}"/>
                </a:ext>
              </a:extLst>
            </p:cNvPr>
            <p:cNvCxnSpPr/>
            <p:nvPr/>
          </p:nvCxnSpPr>
          <p:spPr>
            <a:xfrm>
              <a:off x="6781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6AADCC-B34F-31FE-CD4F-02454FF2B338}"/>
                </a:ext>
              </a:extLst>
            </p:cNvPr>
            <p:cNvCxnSpPr/>
            <p:nvPr/>
          </p:nvCxnSpPr>
          <p:spPr>
            <a:xfrm flipH="1">
              <a:off x="2362200" y="2209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FF29FEC-7BBB-5381-9EFE-094A049844E2}"/>
                </a:ext>
              </a:extLst>
            </p:cNvPr>
            <p:cNvCxnSpPr/>
            <p:nvPr/>
          </p:nvCxnSpPr>
          <p:spPr>
            <a:xfrm flipH="1">
              <a:off x="2362200" y="2819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E2B5690-D786-CF24-5A2A-ED3760D8F929}"/>
                </a:ext>
              </a:extLst>
            </p:cNvPr>
            <p:cNvCxnSpPr/>
            <p:nvPr/>
          </p:nvCxnSpPr>
          <p:spPr>
            <a:xfrm flipH="1">
              <a:off x="2362200" y="3505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FF237F7-89B0-44DC-86C5-F1D336018B45}"/>
                </a:ext>
              </a:extLst>
            </p:cNvPr>
            <p:cNvCxnSpPr/>
            <p:nvPr/>
          </p:nvCxnSpPr>
          <p:spPr>
            <a:xfrm flipH="1">
              <a:off x="2362200" y="4191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A56A591-2E50-C97F-6D2B-8E696041DAA1}"/>
                </a:ext>
              </a:extLst>
            </p:cNvPr>
            <p:cNvCxnSpPr/>
            <p:nvPr/>
          </p:nvCxnSpPr>
          <p:spPr>
            <a:xfrm flipH="1">
              <a:off x="2362200" y="4876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74EE752-CCF3-C075-72D1-234D44E91EB6}"/>
                </a:ext>
              </a:extLst>
            </p:cNvPr>
            <p:cNvCxnSpPr/>
            <p:nvPr/>
          </p:nvCxnSpPr>
          <p:spPr>
            <a:xfrm flipH="1">
              <a:off x="2362200" y="55626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B7F51FAD-7C84-9DD0-3AAE-1D2E6AC545DB}"/>
              </a:ext>
            </a:extLst>
          </p:cNvPr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4C381B-19FC-57E3-3220-F8C0FB27BF24}"/>
              </a:ext>
            </a:extLst>
          </p:cNvPr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38FF7CD-E136-46F9-6414-9949D76B5C43}"/>
              </a:ext>
            </a:extLst>
          </p:cNvPr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F2ABB9D-444F-CD83-3B5F-1EC981E70E3A}"/>
              </a:ext>
            </a:extLst>
          </p:cNvPr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DED8276-FC25-F9CB-CE39-68F653D692E1}"/>
              </a:ext>
            </a:extLst>
          </p:cNvPr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561287D-1886-D9A4-7407-45B1A410AF05}"/>
              </a:ext>
            </a:extLst>
          </p:cNvPr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023A11E-3C48-6835-0148-9FD9D14A0D57}"/>
              </a:ext>
            </a:extLst>
          </p:cNvPr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4893BAA-556F-BDB9-8874-54C6C382C109}"/>
              </a:ext>
            </a:extLst>
          </p:cNvPr>
          <p:cNvSpPr/>
          <p:nvPr/>
        </p:nvSpPr>
        <p:spPr>
          <a:xfrm>
            <a:off x="4800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571DD2-E3C9-BBA5-C7F0-B370B8E4AE77}"/>
              </a:ext>
            </a:extLst>
          </p:cNvPr>
          <p:cNvGrpSpPr/>
          <p:nvPr/>
        </p:nvGrpSpPr>
        <p:grpSpPr>
          <a:xfrm>
            <a:off x="7162800" y="2209800"/>
            <a:ext cx="667106" cy="620759"/>
            <a:chOff x="7162800" y="2209800"/>
            <a:chExt cx="667106" cy="620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E8FF236-E2AD-5134-67E6-784D9EB486BE}"/>
                    </a:ext>
                  </a:extLst>
                </p:cNvPr>
                <p:cNvSpPr txBox="1"/>
                <p:nvPr/>
              </p:nvSpPr>
              <p:spPr>
                <a:xfrm>
                  <a:off x="7162800" y="2297668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2297668"/>
                  <a:ext cx="66710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E587D74-FD5A-4C98-2088-EA31A876DA3B}"/>
                </a:ext>
              </a:extLst>
            </p:cNvPr>
            <p:cNvCxnSpPr/>
            <p:nvPr/>
          </p:nvCxnSpPr>
          <p:spPr>
            <a:xfrm>
              <a:off x="7162800" y="2209800"/>
              <a:ext cx="0" cy="62075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91765DAF-8345-FAAF-F10B-F05072D3324F}"/>
              </a:ext>
            </a:extLst>
          </p:cNvPr>
          <p:cNvSpPr/>
          <p:nvPr/>
        </p:nvSpPr>
        <p:spPr>
          <a:xfrm>
            <a:off x="5257800" y="45720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5716930-2951-9AA5-4ED9-4D7070CD5E6A}"/>
              </a:ext>
            </a:extLst>
          </p:cNvPr>
          <p:cNvCxnSpPr>
            <a:stCxn id="46" idx="2"/>
            <a:endCxn id="53" idx="1"/>
          </p:cNvCxnSpPr>
          <p:nvPr/>
        </p:nvCxnSpPr>
        <p:spPr>
          <a:xfrm flipH="1">
            <a:off x="5116559" y="4610100"/>
            <a:ext cx="141241" cy="8112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E59F53C2-95AF-96AB-C459-C61A7BBD6066}"/>
              </a:ext>
            </a:extLst>
          </p:cNvPr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57C9EDA-F08F-C0F6-4A1E-9A54667FAE32}"/>
              </a:ext>
            </a:extLst>
          </p:cNvPr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0FF7518-1CFF-7A28-6361-3E1F91989EFA}"/>
              </a:ext>
            </a:extLst>
          </p:cNvPr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9F0DA6E-94FC-A448-CE9A-74A6FD1E19E6}"/>
              </a:ext>
            </a:extLst>
          </p:cNvPr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99B6B46-CEC3-6EF9-2EB8-7F582504A2C7}"/>
              </a:ext>
            </a:extLst>
          </p:cNvPr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BEF407-FD87-AA36-6771-0F602B0D73D5}"/>
              </a:ext>
            </a:extLst>
          </p:cNvPr>
          <p:cNvGrpSpPr/>
          <p:nvPr/>
        </p:nvGrpSpPr>
        <p:grpSpPr>
          <a:xfrm>
            <a:off x="6084841" y="3570241"/>
            <a:ext cx="830665" cy="456691"/>
            <a:chOff x="6084841" y="3570241"/>
            <a:chExt cx="830665" cy="456691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CE73817-7B90-3F7A-D210-B2FD4FEF53CC}"/>
                </a:ext>
              </a:extLst>
            </p:cNvPr>
            <p:cNvCxnSpPr>
              <a:stCxn id="36" idx="3"/>
              <a:endCxn id="40" idx="7"/>
            </p:cNvCxnSpPr>
            <p:nvPr/>
          </p:nvCxnSpPr>
          <p:spPr>
            <a:xfrm flipH="1">
              <a:off x="6084841" y="3570241"/>
              <a:ext cx="555718" cy="327118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449D937-1F33-1016-7A9C-08B04B1A35C0}"/>
                    </a:ext>
                  </a:extLst>
                </p:cNvPr>
                <p:cNvSpPr txBox="1"/>
                <p:nvPr/>
              </p:nvSpPr>
              <p:spPr>
                <a:xfrm>
                  <a:off x="6248400" y="3657600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657600"/>
                  <a:ext cx="6671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228AAD5-0438-9B62-3912-F94F3C82BA62}"/>
              </a:ext>
            </a:extLst>
          </p:cNvPr>
          <p:cNvGrpSpPr/>
          <p:nvPr/>
        </p:nvGrpSpPr>
        <p:grpSpPr>
          <a:xfrm>
            <a:off x="762000" y="2590800"/>
            <a:ext cx="685800" cy="369332"/>
            <a:chOff x="762000" y="2590800"/>
            <a:chExt cx="6858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C0965B3-5045-B4DD-7E8C-FAAFCE23444E}"/>
                    </a:ext>
                  </a:extLst>
                </p:cNvPr>
                <p:cNvSpPr txBox="1"/>
                <p:nvPr/>
              </p:nvSpPr>
              <p:spPr>
                <a:xfrm>
                  <a:off x="860844" y="2590800"/>
                  <a:ext cx="5869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 :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44" y="2590800"/>
                  <a:ext cx="5869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34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C22CE87-2AC0-1354-3BEE-8B4DBB462C29}"/>
                </a:ext>
              </a:extLst>
            </p:cNvPr>
            <p:cNvSpPr/>
            <p:nvPr/>
          </p:nvSpPr>
          <p:spPr>
            <a:xfrm>
              <a:off x="762000" y="2743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Down Ribbon 55">
                <a:extLst>
                  <a:ext uri="{FF2B5EF4-FFF2-40B4-BE49-F238E27FC236}">
                    <a16:creationId xmlns:a16="http://schemas.microsoft.com/office/drawing/2014/main" id="{849EBE3E-5951-D5F2-444C-FF97B45163F0}"/>
                  </a:ext>
                </a:extLst>
              </p:cNvPr>
              <p:cNvSpPr/>
              <p:nvPr/>
            </p:nvSpPr>
            <p:spPr>
              <a:xfrm>
                <a:off x="533400" y="3197352"/>
                <a:ext cx="1371600" cy="1069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We just need to insert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 </a:t>
                </a:r>
                <a:r>
                  <a:rPr lang="en-US" sz="1600" dirty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Down Ribbon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197352"/>
                <a:ext cx="1371600" cy="1069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3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715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46" grpId="1" animBg="1"/>
      <p:bldP spid="5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 flipV="1">
            <a:off x="3352800" y="3502412"/>
            <a:ext cx="2057400" cy="20601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4000" b="1" dirty="0" err="1"/>
                  <a:t>th</a:t>
                </a:r>
                <a:r>
                  <a:rPr lang="en-US" sz="4000" b="1" dirty="0"/>
                  <a:t> iteration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362200" y="2057400"/>
            <a:ext cx="4800600" cy="3657600"/>
            <a:chOff x="2362200" y="2057400"/>
            <a:chExt cx="4800600" cy="3657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667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352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38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10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096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81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362200" y="2209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362200" y="2819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362200" y="3505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362200" y="4191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62200" y="4876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362200" y="55626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800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162800" y="2209800"/>
            <a:ext cx="667106" cy="620759"/>
            <a:chOff x="7162800" y="2209800"/>
            <a:chExt cx="667106" cy="620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162800" y="2297668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2297668"/>
                  <a:ext cx="66710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>
              <a:off x="7162800" y="2209800"/>
              <a:ext cx="0" cy="62075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267200" y="4789441"/>
            <a:ext cx="392159" cy="2016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84841" y="3570241"/>
            <a:ext cx="830665" cy="456691"/>
            <a:chOff x="6084841" y="3570241"/>
            <a:chExt cx="830665" cy="456691"/>
          </a:xfrm>
        </p:grpSpPr>
        <p:cxnSp>
          <p:nvCxnSpPr>
            <p:cNvPr id="39" name="Straight Arrow Connector 38"/>
            <p:cNvCxnSpPr>
              <a:stCxn id="36" idx="3"/>
              <a:endCxn id="40" idx="7"/>
            </p:cNvCxnSpPr>
            <p:nvPr/>
          </p:nvCxnSpPr>
          <p:spPr>
            <a:xfrm flipH="1">
              <a:off x="6084841" y="3570241"/>
              <a:ext cx="555718" cy="327118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3657600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657600"/>
                  <a:ext cx="6671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343400" y="4812268"/>
                <a:ext cx="444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812268"/>
                <a:ext cx="444288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762000" y="2590800"/>
            <a:ext cx="685800" cy="369332"/>
            <a:chOff x="762000" y="2590800"/>
            <a:chExt cx="6858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60844" y="2590800"/>
                  <a:ext cx="5869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 :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44" y="2590800"/>
                  <a:ext cx="5869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34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762000" y="2743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Down Ribbon 5"/>
          <p:cNvSpPr/>
          <p:nvPr/>
        </p:nvSpPr>
        <p:spPr>
          <a:xfrm>
            <a:off x="533400" y="3197352"/>
            <a:ext cx="1371600" cy="1069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We need to rebuild the grid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48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46" grpId="0" animBg="1"/>
      <p:bldP spid="48" grpId="0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981200"/>
                <a:ext cx="7772400" cy="136207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rgbClr val="7030A0"/>
                    </a:solidFill>
                  </a:rPr>
                  <a:t>Randomized</a:t>
                </a:r>
                <a:r>
                  <a:rPr lang="en-US" sz="3200" dirty="0"/>
                  <a:t> </a:t>
                </a:r>
                <a:r>
                  <a:rPr lang="en-US" sz="3200" i="1" dirty="0"/>
                  <a:t>O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cap="none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7030A0"/>
                    </a:solidFill>
                  </a:rPr>
                  <a:t>Algorithm:</a:t>
                </a:r>
                <a:br>
                  <a:rPr lang="en-US" sz="3200" dirty="0">
                    <a:solidFill>
                      <a:srgbClr val="7030A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981200"/>
                <a:ext cx="7772400" cy="1362075"/>
              </a:xfrm>
              <a:blipFill rotWithShape="1">
                <a:blip r:embed="rId2"/>
                <a:stretch>
                  <a:fillRect t="-5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09800" y="2819400"/>
                <a:ext cx="5245154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/>
                  <a:t>Finding witness for all those pairs </a:t>
                </a:r>
              </a:p>
              <a:p>
                <a:pPr algn="ctr"/>
                <a:r>
                  <a:rPr lang="en-US" sz="2800" b="1" dirty="0"/>
                  <a:t>which have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/>
                  <a:t>witnesses</a:t>
                </a:r>
                <a:endParaRPr lang="en-IN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819400"/>
                <a:ext cx="5245154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977" t="-5769" r="-3372" b="-173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89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4000" b="1" dirty="0" err="1"/>
                  <a:t>th</a:t>
                </a:r>
                <a:r>
                  <a:rPr lang="en-US" sz="4000" b="1" dirty="0"/>
                  <a:t> iteration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2362200" y="2057400"/>
            <a:ext cx="4800600" cy="3657600"/>
            <a:chOff x="2362200" y="2057400"/>
            <a:chExt cx="4800600" cy="3657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667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24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81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38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95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3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10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867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324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81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362200" y="2286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362200" y="2743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362200" y="3200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362200" y="36576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362200" y="4114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362200" y="4572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62200" y="5029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362200" y="5486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7391400" y="2286000"/>
            <a:ext cx="520488" cy="457200"/>
            <a:chOff x="7391400" y="2286000"/>
            <a:chExt cx="520488" cy="45720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7391400" y="2286000"/>
              <a:ext cx="0" cy="4572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467600" y="2362200"/>
                  <a:ext cx="4442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2362200"/>
                  <a:ext cx="44428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780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800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37" idx="3"/>
            <a:endCxn id="38" idx="6"/>
          </p:cNvCxnSpPr>
          <p:nvPr/>
        </p:nvCxnSpPr>
        <p:spPr>
          <a:xfrm flipH="1">
            <a:off x="4267200" y="4789441"/>
            <a:ext cx="392159" cy="2016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343400" y="4812268"/>
                <a:ext cx="444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812268"/>
                <a:ext cx="44428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44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762000" y="2590800"/>
            <a:ext cx="685800" cy="369332"/>
            <a:chOff x="762000" y="2590800"/>
            <a:chExt cx="6858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860844" y="2590800"/>
                  <a:ext cx="5869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 :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44" y="2590800"/>
                  <a:ext cx="58695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34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Oval 45"/>
            <p:cNvSpPr/>
            <p:nvPr/>
          </p:nvSpPr>
          <p:spPr>
            <a:xfrm>
              <a:off x="762000" y="2743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331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Closest Pair of Points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Closest-pair-algorithm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r>
                  <a:rPr lang="en-US" sz="1800" b="1" dirty="0"/>
                  <a:t>Let</a:t>
                </a:r>
                <a:r>
                  <a:rPr lang="en-US" sz="1800" dirty="0"/>
                  <a:t> 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/>
                  <a:t> &gt; be a </a:t>
                </a:r>
                <a:r>
                  <a:rPr lang="en-US" sz="1800" u="sng" dirty="0"/>
                  <a:t>uniformly random</a:t>
                </a:r>
                <a:r>
                  <a:rPr lang="en-US" sz="1800" dirty="0"/>
                  <a:t> permutation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 distance(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Build_Grid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</a:t>
                </a:r>
                <a:r>
                  <a:rPr lang="en-US" sz="1800" b="1" dirty="0"/>
                  <a:t>For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do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{       </a:t>
                </a:r>
                <a:r>
                  <a:rPr lang="en-US" sz="1800" i="1" dirty="0">
                    <a:solidFill>
                      <a:srgbClr val="7030A0"/>
                    </a:solidFill>
                  </a:rPr>
                  <a:t>Step 1</a:t>
                </a:r>
                <a:r>
                  <a:rPr lang="en-US" sz="1800" dirty="0"/>
                  <a:t>:  locate the cell of the grid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;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7030A0"/>
                    </a:solidFill>
                  </a:rPr>
                  <a:t>               Step 2</a:t>
                </a:r>
                <a:r>
                  <a:rPr lang="en-US" sz="1800" dirty="0"/>
                  <a:t>: 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;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7030A0"/>
                    </a:solidFill>
                  </a:rPr>
                  <a:t>              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7030A0"/>
                    </a:solidFill>
                  </a:rPr>
                  <a:t>              Step 3</a:t>
                </a:r>
                <a:r>
                  <a:rPr lang="en-US" sz="1800" dirty="0"/>
                  <a:t>: 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                      Insert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Else             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b="1" dirty="0" err="1">
                    <a:sym typeface="Wingdings" pitchFamily="2" charset="2"/>
                  </a:rPr>
                  <a:t>Build_Grid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</a:t>
                </a:r>
                <a:r>
                  <a:rPr lang="en-US" sz="1800" dirty="0">
                    <a:sym typeface="Wingdings" pitchFamily="2" charset="2"/>
                  </a:rPr>
                  <a:t>}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return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  <a:blipFill>
                <a:blip r:embed="rId2"/>
                <a:stretch>
                  <a:fillRect l="-772" t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57400" y="31242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7400" y="35052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18288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81200" y="41148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5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Analysis of 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err="1"/>
                  <a:t>th</a:t>
                </a:r>
                <a:r>
                  <a:rPr lang="en-US" sz="3600" b="1" dirty="0"/>
                  <a:t> iteration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Closest-pair-algorithm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r>
                  <a:rPr lang="en-US" sz="1800" b="1" dirty="0"/>
                  <a:t>Let</a:t>
                </a:r>
                <a:r>
                  <a:rPr lang="en-US" sz="1800" dirty="0"/>
                  <a:t> 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/>
                  <a:t> &gt; be a </a:t>
                </a:r>
                <a:r>
                  <a:rPr lang="en-US" sz="1800" u="sng" dirty="0"/>
                  <a:t>uniformly random</a:t>
                </a:r>
                <a:r>
                  <a:rPr lang="en-US" sz="1800" dirty="0"/>
                  <a:t> permutation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 distance(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Build_Grid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</a:t>
                </a:r>
                <a:r>
                  <a:rPr lang="en-US" sz="1800" b="1" dirty="0"/>
                  <a:t>For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do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{       </a:t>
                </a:r>
                <a:r>
                  <a:rPr lang="en-US" sz="1800" i="1" dirty="0">
                    <a:solidFill>
                      <a:srgbClr val="7030A0"/>
                    </a:solidFill>
                  </a:rPr>
                  <a:t>Step 1</a:t>
                </a:r>
                <a:r>
                  <a:rPr lang="en-US" sz="1800" dirty="0"/>
                  <a:t>:  locate the cell of the grid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;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7030A0"/>
                    </a:solidFill>
                  </a:rPr>
                  <a:t>               Step 2</a:t>
                </a:r>
                <a:r>
                  <a:rPr lang="en-US" sz="1800" dirty="0"/>
                  <a:t>: 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;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7030A0"/>
                    </a:solidFill>
                  </a:rPr>
                  <a:t>              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7030A0"/>
                    </a:solidFill>
                  </a:rPr>
                  <a:t>              Step 3</a:t>
                </a:r>
                <a:r>
                  <a:rPr lang="en-US" sz="1800" dirty="0"/>
                  <a:t>: 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                      Insert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Else             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b="1" dirty="0" err="1">
                    <a:sym typeface="Wingdings" pitchFamily="2" charset="2"/>
                  </a:rPr>
                  <a:t>Build_Grid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</a:t>
                </a:r>
                <a:r>
                  <a:rPr lang="en-US" sz="1800" dirty="0">
                    <a:sym typeface="Wingdings" pitchFamily="2" charset="2"/>
                  </a:rPr>
                  <a:t>}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return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  <a:blipFill>
                <a:blip r:embed="rId3"/>
                <a:stretch>
                  <a:fillRect l="-741" t="-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6629400" y="2971800"/>
            <a:ext cx="1524000" cy="457201"/>
          </a:xfrm>
          <a:prstGeom prst="leftArrow">
            <a:avLst>
              <a:gd name="adj1" fmla="val 71503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O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2060"/>
                </a:solidFill>
              </a:rPr>
              <a:t>)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2" name="Left Arrow 11"/>
          <p:cNvSpPr/>
          <p:nvPr/>
        </p:nvSpPr>
        <p:spPr>
          <a:xfrm>
            <a:off x="6629400" y="3429000"/>
            <a:ext cx="1524000" cy="457200"/>
          </a:xfrm>
          <a:prstGeom prst="leftArrow">
            <a:avLst>
              <a:gd name="adj1" fmla="val 71503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O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2060"/>
                </a:solidFill>
              </a:rPr>
              <a:t>)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6629400" y="4343400"/>
            <a:ext cx="1524000" cy="457200"/>
          </a:xfrm>
          <a:prstGeom prst="leftArrow">
            <a:avLst>
              <a:gd name="adj1" fmla="val 71503"/>
              <a:gd name="adj2" fmla="val 50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O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2060"/>
                </a:solidFill>
              </a:rPr>
              <a:t>)    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Left Arrow 13"/>
              <p:cNvSpPr/>
              <p:nvPr/>
            </p:nvSpPr>
            <p:spPr>
              <a:xfrm>
                <a:off x="6629400" y="5105400"/>
                <a:ext cx="2057400" cy="457200"/>
              </a:xfrm>
              <a:prstGeom prst="leftArrow">
                <a:avLst>
                  <a:gd name="adj1" fmla="val 71503"/>
                  <a:gd name="adj2" fmla="val 50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𝒄𝒊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for constant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  </a:t>
                </a:r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Left Arrow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105400"/>
                <a:ext cx="2057400" cy="457200"/>
              </a:xfrm>
              <a:prstGeom prst="leftArrow">
                <a:avLst>
                  <a:gd name="adj1" fmla="val 71503"/>
                  <a:gd name="adj2" fmla="val 50000"/>
                </a:avLst>
              </a:prstGeom>
              <a:blipFill rotWithShape="1">
                <a:blip r:embed="rId4"/>
                <a:stretch>
                  <a:fillRect r="-9091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3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 animBg="1"/>
      <p:bldP spid="13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Running time </a:t>
                </a:r>
                <a:r>
                  <a:rPr lang="en-US" sz="3600" b="1" dirty="0"/>
                  <a:t>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err="1"/>
                  <a:t>th</a:t>
                </a:r>
                <a:r>
                  <a:rPr lang="en-US" sz="3600" b="1" dirty="0"/>
                  <a:t> iteration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: running time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>
                    <a:solidFill>
                      <a:schemeClr val="tx1"/>
                    </a:solidFill>
                  </a:rPr>
                  <a:t> iteration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] =  ??</a:t>
                </a: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92708" y="3059668"/>
                <a:ext cx="272209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/>
                  <a:t>)   +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𝒄𝒊</m:t>
                    </m:r>
                  </m:oMath>
                </a14:m>
                <a:r>
                  <a:rPr lang="en-US" dirty="0">
                    <a:latin typeface="Cambria Math"/>
                    <a:ea typeface="Cambria Math"/>
                  </a:rPr>
                  <a:t> ∙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/>
                          </a:rPr>
                          <m:t>𝐏</m:t>
                        </m:r>
                        <m:r>
                          <a:rPr lang="en-US" b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708" y="3059668"/>
                <a:ext cx="272209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90" t="-11475" r="-29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286000" y="30480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3622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 animBg="1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en-US" sz="3600" b="1" dirty="0">
                    <a:solidFill>
                      <a:srgbClr val="7030A0"/>
                    </a:solidFill>
                  </a:rPr>
                  <a:t>Forward </a:t>
                </a:r>
                <a:r>
                  <a:rPr lang="en-US" sz="3600" b="1" dirty="0"/>
                  <a:t>analysis for </a:t>
                </a:r>
                <a:br>
                  <a:rPr lang="en-US" sz="3600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>
                              <a:latin typeface="Cambria Math"/>
                            </a:rPr>
                            <m:t>𝐏</m:t>
                          </m:r>
                          <m:r>
                            <a:rPr lang="en-US" sz="3200" b="1">
                              <a:latin typeface="Cambria Math"/>
                            </a:rPr>
                            <m:t>(</m:t>
                          </m:r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3200" b="1" i="1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32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447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Closest-pair-algorithm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r>
                  <a:rPr lang="en-US" sz="1800" b="1" dirty="0"/>
                  <a:t>Let</a:t>
                </a:r>
                <a:r>
                  <a:rPr lang="en-US" sz="1800" dirty="0"/>
                  <a:t> 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/>
                  <a:t> &gt; be a </a:t>
                </a:r>
                <a:r>
                  <a:rPr lang="en-US" sz="1800" u="sng" dirty="0"/>
                  <a:t>uniformly random</a:t>
                </a:r>
                <a:r>
                  <a:rPr lang="en-US" sz="1800" dirty="0"/>
                  <a:t> permutation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 distance(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Build_Grid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</a:t>
                </a:r>
                <a:r>
                  <a:rPr lang="en-US" sz="1800" b="1" dirty="0"/>
                  <a:t>For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do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{       </a:t>
                </a:r>
                <a:r>
                  <a:rPr lang="en-US" sz="1800" i="1" dirty="0">
                    <a:solidFill>
                      <a:srgbClr val="7030A0"/>
                    </a:solidFill>
                  </a:rPr>
                  <a:t>Step 1</a:t>
                </a:r>
                <a:r>
                  <a:rPr lang="en-US" sz="1800" dirty="0"/>
                  <a:t>:  locate the cell of the grid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;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7030A0"/>
                    </a:solidFill>
                  </a:rPr>
                  <a:t>               Step 2</a:t>
                </a:r>
                <a:r>
                  <a:rPr lang="en-US" sz="1800" dirty="0"/>
                  <a:t>: 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;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7030A0"/>
                    </a:solidFill>
                  </a:rPr>
                  <a:t>              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7030A0"/>
                    </a:solidFill>
                  </a:rPr>
                  <a:t>              Step 3</a:t>
                </a:r>
                <a:r>
                  <a:rPr lang="en-US" sz="1800" dirty="0"/>
                  <a:t>: 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                      Insert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Else             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b="1" dirty="0" err="1">
                    <a:sym typeface="Wingdings" pitchFamily="2" charset="2"/>
                  </a:rPr>
                  <a:t>Build_Grid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</a:t>
                </a:r>
                <a:r>
                  <a:rPr lang="en-US" sz="1800" dirty="0">
                    <a:sym typeface="Wingdings" pitchFamily="2" charset="2"/>
                  </a:rPr>
                  <a:t>}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return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  <a:blipFill rotWithShape="1">
                <a:blip r:embed="rId3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18288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609600" y="3288792"/>
            <a:ext cx="304800" cy="97840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37154" y="3098554"/>
            <a:ext cx="101046" cy="1140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4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Forward </a:t>
                </a:r>
                <a:r>
                  <a:rPr lang="en-US" sz="3200" b="1" dirty="0"/>
                  <a:t>analysis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>
                            <a:latin typeface="Cambria Math"/>
                          </a:rPr>
                          <m:t>𝐏</m:t>
                        </m:r>
                        <m:r>
                          <a:rPr lang="en-US" sz="3200" b="1">
                            <a:latin typeface="Cambria Math"/>
                          </a:rPr>
                          <m:t>(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)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895396" y="1600200"/>
                <a:ext cx="4401004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: a subset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first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points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 are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= ??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Calculating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600" b="1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/>
                  <a:t> be the set of all subsets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600" dirty="0"/>
                  <a:t> of size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latin typeface="Cambria Math"/>
                          </a:rPr>
                          <m:t>𝐏</m:t>
                        </m:r>
                        <m:r>
                          <a:rPr lang="en-US" sz="1600" b="1"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6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6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=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6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1600" b="1">
                                <a:latin typeface="Cambria Math"/>
                              </a:rPr>
                              <m:t>(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600" b="1" i="1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|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600" b="1" i="1">
                                    <a:latin typeface="Cambria Math"/>
                                  </a:rPr>
                                  <m:t>𝓔</m:t>
                                </m:r>
                              </m:e>
                              <m:sub>
                                <m:r>
                                  <a:rPr lang="en-US" sz="16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sub>
                            </m:sSub>
                          </m:e>
                        </m:d>
                        <m:r>
                          <a:rPr lang="en-US" sz="1600" b="1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600" b="1">
                            <a:latin typeface="Cambria Math"/>
                          </a:rPr>
                          <m:t>𝐏</m:t>
                        </m:r>
                        <m:r>
                          <a:rPr lang="en-US" sz="16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  <m:r>
                          <a:rPr lang="en-US" sz="16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895396" y="1600200"/>
                <a:ext cx="4401004" cy="4525963"/>
              </a:xfrm>
              <a:blipFill>
                <a:blip r:embed="rId3"/>
                <a:stretch>
                  <a:fillRect l="-1108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28600" y="2082800"/>
            <a:ext cx="4666796" cy="3632200"/>
            <a:chOff x="2362200" y="2057400"/>
            <a:chExt cx="4800600" cy="3657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667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352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38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10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096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81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362200" y="2209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362200" y="2819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362200" y="3505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362200" y="4191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62200" y="4876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362200" y="55626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057194" y="2234142"/>
            <a:ext cx="648512" cy="616448"/>
            <a:chOff x="6300565" y="2209800"/>
            <a:chExt cx="667106" cy="620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300565" y="2297668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0565" y="2297668"/>
                  <a:ext cx="6671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320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>
              <a:off x="6889288" y="2209800"/>
              <a:ext cx="0" cy="62075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98981" y="2459567"/>
            <a:ext cx="4148263" cy="3026833"/>
            <a:chOff x="2743200" y="2438400"/>
            <a:chExt cx="4267200" cy="3048000"/>
          </a:xfrm>
        </p:grpSpPr>
        <p:sp>
          <p:nvSpPr>
            <p:cNvPr id="34" name="Oval 33"/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6019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257800" y="4572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51054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47482" y="3583548"/>
            <a:ext cx="807512" cy="455108"/>
            <a:chOff x="6084841" y="3568642"/>
            <a:chExt cx="830665" cy="458290"/>
          </a:xfrm>
        </p:grpSpPr>
        <p:cxnSp>
          <p:nvCxnSpPr>
            <p:cNvPr id="39" name="Straight Arrow Connector 38"/>
            <p:cNvCxnSpPr>
              <a:stCxn id="36" idx="3"/>
              <a:endCxn id="40" idx="7"/>
            </p:cNvCxnSpPr>
            <p:nvPr/>
          </p:nvCxnSpPr>
          <p:spPr>
            <a:xfrm flipH="1">
              <a:off x="6084841" y="3568642"/>
              <a:ext cx="555718" cy="327118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3657600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657600"/>
                  <a:ext cx="66710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5650468"/>
                <a:ext cx="3416448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Grid structure for first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points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50468"/>
                <a:ext cx="341644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07" t="-8197" r="-2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962507" y="2895600"/>
                <a:ext cx="180049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Depends upon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507" y="2895600"/>
                <a:ext cx="180049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703" t="-8197" r="-50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/>
          <p:cNvSpPr/>
          <p:nvPr/>
        </p:nvSpPr>
        <p:spPr>
          <a:xfrm>
            <a:off x="6858000" y="5145087"/>
            <a:ext cx="1600200" cy="37994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E97CB-A3C5-8D49-0A89-D99B25165F4B}"/>
              </a:ext>
            </a:extLst>
          </p:cNvPr>
          <p:cNvSpPr/>
          <p:nvPr/>
        </p:nvSpPr>
        <p:spPr>
          <a:xfrm>
            <a:off x="6881362" y="5070276"/>
            <a:ext cx="1600200" cy="4873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F9CD03-767A-026A-CCA0-B7A235EAFBDC}"/>
              </a:ext>
            </a:extLst>
          </p:cNvPr>
          <p:cNvSpPr/>
          <p:nvPr/>
        </p:nvSpPr>
        <p:spPr>
          <a:xfrm>
            <a:off x="8458200" y="4994539"/>
            <a:ext cx="1600200" cy="4873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43954-82D3-C605-CAA6-C12AE44FB6DA}"/>
              </a:ext>
            </a:extLst>
          </p:cNvPr>
          <p:cNvSpPr/>
          <p:nvPr/>
        </p:nvSpPr>
        <p:spPr>
          <a:xfrm>
            <a:off x="6241739" y="5070276"/>
            <a:ext cx="1600200" cy="4873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099B32-2CFC-5A4D-FC99-C0AF0E367483}"/>
              </a:ext>
            </a:extLst>
          </p:cNvPr>
          <p:cNvSpPr/>
          <p:nvPr/>
        </p:nvSpPr>
        <p:spPr>
          <a:xfrm>
            <a:off x="8087820" y="4419600"/>
            <a:ext cx="1600200" cy="4873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72F48F-7AF6-5DEA-B208-6F42C98EABF4}"/>
              </a:ext>
            </a:extLst>
          </p:cNvPr>
          <p:cNvSpPr/>
          <p:nvPr/>
        </p:nvSpPr>
        <p:spPr>
          <a:xfrm>
            <a:off x="6571503" y="4460181"/>
            <a:ext cx="1600200" cy="4873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24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uiExpand="1" build="p"/>
      <p:bldP spid="6" grpId="0" animBg="1"/>
      <p:bldP spid="3" grpId="0" animBg="1"/>
      <p:bldP spid="21" grpId="0" animBg="1"/>
      <p:bldP spid="11" grpId="0" animBg="1"/>
      <p:bldP spid="24" grpId="0" animBg="1"/>
      <p:bldP spid="26" grpId="0" animBg="1"/>
      <p:bldP spid="29" grpId="0" animBg="1"/>
      <p:bldP spid="3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24740" y="1774127"/>
            <a:ext cx="334205" cy="41142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Forward </a:t>
                </a:r>
                <a:r>
                  <a:rPr lang="en-US" sz="3200" b="1" dirty="0"/>
                  <a:t>analysis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>
                            <a:latin typeface="Cambria Math"/>
                          </a:rPr>
                          <m:t>𝐏</m:t>
                        </m:r>
                        <m:r>
                          <a:rPr lang="en-US" sz="3200" b="1">
                            <a:latin typeface="Cambria Math"/>
                          </a:rPr>
                          <m:t>(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)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352800" y="2082367"/>
            <a:ext cx="99056" cy="3175433"/>
            <a:chOff x="1487895" y="2275321"/>
            <a:chExt cx="93969" cy="3175433"/>
          </a:xfrm>
        </p:grpSpPr>
        <p:sp>
          <p:nvSpPr>
            <p:cNvPr id="34" name="Oval 33"/>
            <p:cNvSpPr/>
            <p:nvPr/>
          </p:nvSpPr>
          <p:spPr>
            <a:xfrm>
              <a:off x="1507788" y="2808721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487895" y="3897313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505664" y="4917883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1505664" y="2275321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1505664" y="3317683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1505664" y="5375083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507788" y="4384483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75595" y="1387656"/>
                <a:ext cx="1714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 instance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595" y="1387656"/>
                <a:ext cx="171495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203" t="-8333" r="-49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5296154" y="1903075"/>
            <a:ext cx="154286" cy="3429000"/>
            <a:chOff x="1630687" y="2275321"/>
            <a:chExt cx="146363" cy="3429000"/>
          </a:xfrm>
        </p:grpSpPr>
        <p:sp>
          <p:nvSpPr>
            <p:cNvPr id="84" name="Oval 83"/>
            <p:cNvSpPr/>
            <p:nvPr/>
          </p:nvSpPr>
          <p:spPr>
            <a:xfrm>
              <a:off x="1630687" y="2809250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647033" y="3897313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1702974" y="5070283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1702974" y="2275321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1664803" y="3367617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1702974" y="5628650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1702974" y="4384483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648571" y="2630898"/>
            <a:ext cx="762003" cy="500196"/>
            <a:chOff x="6105437" y="2147399"/>
            <a:chExt cx="783851" cy="5036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105437" y="2147399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5437" y="2147399"/>
                  <a:ext cx="6671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30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Straight Arrow Connector 96"/>
            <p:cNvCxnSpPr>
              <a:cxnSpLocks/>
            </p:cNvCxnSpPr>
            <p:nvPr/>
          </p:nvCxnSpPr>
          <p:spPr>
            <a:xfrm>
              <a:off x="6889288" y="2209800"/>
              <a:ext cx="0" cy="441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62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24740" y="1774127"/>
            <a:ext cx="334205" cy="41142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Forward </a:t>
                </a:r>
                <a:r>
                  <a:rPr lang="en-US" sz="3200" b="1" dirty="0"/>
                  <a:t>analysis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>
                            <a:latin typeface="Cambria Math"/>
                          </a:rPr>
                          <m:t>𝐏</m:t>
                        </m:r>
                        <m:r>
                          <a:rPr lang="en-US" sz="3200" b="1">
                            <a:latin typeface="Cambria Math"/>
                          </a:rPr>
                          <m:t>(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)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352800" y="2082367"/>
            <a:ext cx="99056" cy="3175433"/>
            <a:chOff x="1487895" y="2275321"/>
            <a:chExt cx="93969" cy="3175433"/>
          </a:xfrm>
        </p:grpSpPr>
        <p:sp>
          <p:nvSpPr>
            <p:cNvPr id="34" name="Oval 33"/>
            <p:cNvSpPr/>
            <p:nvPr/>
          </p:nvSpPr>
          <p:spPr>
            <a:xfrm>
              <a:off x="1507788" y="2808721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487895" y="3897313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505664" y="4917883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1505664" y="2275321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1505664" y="3317683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1505664" y="5375083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507788" y="4384483"/>
              <a:ext cx="74076" cy="756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875595" y="1387656"/>
                <a:ext cx="1714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 instance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595" y="1387656"/>
                <a:ext cx="171495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203" t="-8333" r="-498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3495216" y="1905000"/>
            <a:ext cx="154286" cy="3429000"/>
            <a:chOff x="1630687" y="2275321"/>
            <a:chExt cx="146363" cy="3429000"/>
          </a:xfrm>
        </p:grpSpPr>
        <p:sp>
          <p:nvSpPr>
            <p:cNvPr id="84" name="Oval 83"/>
            <p:cNvSpPr/>
            <p:nvPr/>
          </p:nvSpPr>
          <p:spPr>
            <a:xfrm>
              <a:off x="1630687" y="2809250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647033" y="3897313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1702974" y="5070283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1702974" y="2275321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1664803" y="3367617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1702974" y="5628650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1702974" y="4384483"/>
              <a:ext cx="74076" cy="7567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2648571" y="2630898"/>
            <a:ext cx="762003" cy="500196"/>
            <a:chOff x="6105437" y="2147399"/>
            <a:chExt cx="783851" cy="5036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105437" y="2147399"/>
                  <a:ext cx="667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5437" y="2147399"/>
                  <a:ext cx="66710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30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Straight Arrow Connector 96"/>
            <p:cNvCxnSpPr>
              <a:cxnSpLocks/>
            </p:cNvCxnSpPr>
            <p:nvPr/>
          </p:nvCxnSpPr>
          <p:spPr>
            <a:xfrm>
              <a:off x="6889288" y="2209800"/>
              <a:ext cx="0" cy="441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1766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en-US" sz="3600" b="1" dirty="0">
                    <a:solidFill>
                      <a:srgbClr val="7030A0"/>
                    </a:solidFill>
                  </a:rPr>
                  <a:t>Backward </a:t>
                </a:r>
                <a:r>
                  <a:rPr lang="en-US" sz="3600" b="1" dirty="0"/>
                  <a:t>analysis for </a:t>
                </a:r>
                <a:br>
                  <a:rPr lang="en-US" sz="3600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>
                              <a:latin typeface="Cambria Math"/>
                            </a:rPr>
                            <m:t>𝐏</m:t>
                          </m:r>
                          <m:r>
                            <a:rPr lang="en-US" sz="3200" b="1">
                              <a:latin typeface="Cambria Math"/>
                            </a:rPr>
                            <m:t>(</m:t>
                          </m:r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sz="3200" b="1" i="1">
                          <a:latin typeface="Cambria Math"/>
                        </a:rPr>
                        <m:t>&lt;</m:t>
                      </m:r>
                      <m:sSub>
                        <m:sSubPr>
                          <m:ctrlP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3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32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447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Closest-pair-algorithm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:r>
                  <a:rPr lang="en-US" sz="1800" b="1" dirty="0"/>
                  <a:t>Let</a:t>
                </a:r>
                <a:r>
                  <a:rPr lang="en-US" sz="1800" dirty="0"/>
                  <a:t> 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/>
                  <a:t> &gt; be a </a:t>
                </a:r>
                <a:r>
                  <a:rPr lang="en-US" sz="1800" u="sng" dirty="0"/>
                  <a:t>uniformly random</a:t>
                </a:r>
                <a:r>
                  <a:rPr lang="en-US" sz="1800" dirty="0"/>
                  <a:t> permutation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 distance(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Build_Grid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</a:t>
                </a:r>
                <a:r>
                  <a:rPr lang="en-US" sz="1800" b="1" dirty="0"/>
                  <a:t>For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do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{       </a:t>
                </a:r>
                <a:r>
                  <a:rPr lang="en-US" sz="1800" i="1" dirty="0">
                    <a:solidFill>
                      <a:srgbClr val="7030A0"/>
                    </a:solidFill>
                  </a:rPr>
                  <a:t>Step 1</a:t>
                </a:r>
                <a:r>
                  <a:rPr lang="en-US" sz="1800" dirty="0"/>
                  <a:t>:  locate the cell of the grid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;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7030A0"/>
                    </a:solidFill>
                  </a:rPr>
                  <a:t>               Step 2</a:t>
                </a:r>
                <a:r>
                  <a:rPr lang="en-US" sz="1800" dirty="0"/>
                  <a:t>: 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;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7030A0"/>
                    </a:solidFill>
                  </a:rPr>
                  <a:t>               </a:t>
                </a:r>
              </a:p>
              <a:p>
                <a:pPr marL="0" indent="0">
                  <a:buNone/>
                </a:pPr>
                <a:r>
                  <a:rPr lang="en-US" sz="1800" i="1" dirty="0">
                    <a:solidFill>
                      <a:srgbClr val="7030A0"/>
                    </a:solidFill>
                  </a:rPr>
                  <a:t>              Step 3</a:t>
                </a:r>
                <a:r>
                  <a:rPr lang="en-US" sz="1800" dirty="0"/>
                  <a:t>: 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                      Insert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Else             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b="1" dirty="0" err="1">
                    <a:sym typeface="Wingdings" pitchFamily="2" charset="2"/>
                  </a:rPr>
                  <a:t>Build_Grid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</a:t>
                </a:r>
                <a:r>
                  <a:rPr lang="en-US" sz="1800" dirty="0">
                    <a:sym typeface="Wingdings" pitchFamily="2" charset="2"/>
                  </a:rPr>
                  <a:t>}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return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029200"/>
              </a:xfrm>
              <a:blipFill rotWithShape="1">
                <a:blip r:embed="rId3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18288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flipV="1">
            <a:off x="685800" y="4191000"/>
            <a:ext cx="271689" cy="130759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80243" y="5574792"/>
            <a:ext cx="101046" cy="1140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Backward </a:t>
                </a:r>
                <a:r>
                  <a:rPr lang="en-US" sz="3200" b="1" dirty="0"/>
                  <a:t>analysis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>
                            <a:latin typeface="Cambria Math"/>
                          </a:rPr>
                          <m:t>𝐏</m:t>
                        </m:r>
                        <m:r>
                          <a:rPr lang="en-US" sz="3200" b="1">
                            <a:latin typeface="Cambria Math"/>
                          </a:rPr>
                          <m:t>(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)</m:t>
                    </m:r>
                  </m:oMath>
                </a14:m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79925" y="1600200"/>
                <a:ext cx="4664075" cy="4724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sz="1800" dirty="0"/>
                  <a:t> : a subset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points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𝓔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 first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points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are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</m:oMath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= 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Calculating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 be the set of all subsets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1800" dirty="0"/>
                  <a:t> 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=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1800" b="1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&lt;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|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800" b="1" i="1">
                                    <a:latin typeface="Cambria Math"/>
                                  </a:rPr>
                                  <m:t>𝓔</m:t>
                                </m:r>
                              </m:e>
                              <m:sub>
                                <m:r>
                                  <a:rPr lang="en-US" sz="1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sub>
                            </m:sSub>
                          </m:e>
                        </m:d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  <m:r>
                          <a:rPr lang="en-US" sz="18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=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 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den>
                        </m:f>
                        <m:r>
                          <a:rPr lang="en-US" sz="1800" b="1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  <m:r>
                          <a:rPr lang="en-US" sz="18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  <m:r>
                      <a:rPr lang="en-US" sz="1800" b="1" i="1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</m:sub>
                      <m:sup/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𝓔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sub>
                        </m:sSub>
                        <m:r>
                          <a:rPr lang="en-US" sz="1800" b="1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</m:nary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79925" y="1600200"/>
                <a:ext cx="4664075" cy="4724400"/>
              </a:xfrm>
              <a:blipFill>
                <a:blip r:embed="rId3"/>
                <a:stretch>
                  <a:fillRect l="-1176" t="-774" b="-4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444288" y="2438400"/>
            <a:ext cx="3636475" cy="2895600"/>
            <a:chOff x="2362200" y="2057400"/>
            <a:chExt cx="4800600" cy="3657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667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24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81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38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495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9530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102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8674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3246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781800" y="20574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2362200" y="2286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362200" y="2743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362200" y="3200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362200" y="36576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362200" y="41148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2362200" y="45720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362200" y="50292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362200" y="5486400"/>
              <a:ext cx="4800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962400" y="2619375"/>
            <a:ext cx="394272" cy="361950"/>
            <a:chOff x="7391400" y="2286000"/>
            <a:chExt cx="520488" cy="45720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7391400" y="2286000"/>
              <a:ext cx="0" cy="4572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467600" y="2362200"/>
                  <a:ext cx="4442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2362200"/>
                  <a:ext cx="44428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780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1887334" y="4601266"/>
            <a:ext cx="430416" cy="351734"/>
            <a:chOff x="1887334" y="4601266"/>
            <a:chExt cx="430416" cy="351734"/>
          </a:xfrm>
        </p:grpSpPr>
        <p:cxnSp>
          <p:nvCxnSpPr>
            <p:cNvPr id="44" name="Straight Arrow Connector 43"/>
            <p:cNvCxnSpPr>
              <a:endCxn id="38" idx="6"/>
            </p:cNvCxnSpPr>
            <p:nvPr/>
          </p:nvCxnSpPr>
          <p:spPr>
            <a:xfrm flipH="1">
              <a:off x="1887334" y="4601266"/>
              <a:ext cx="297062" cy="159647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981200" y="4660612"/>
                  <a:ext cx="336550" cy="2923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4660612"/>
                  <a:ext cx="336550" cy="2923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0417" r="-47273" b="-5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732897" y="2740025"/>
            <a:ext cx="3232422" cy="2413000"/>
            <a:chOff x="732897" y="2740025"/>
            <a:chExt cx="3232422" cy="2413000"/>
          </a:xfrm>
        </p:grpSpPr>
        <p:sp>
          <p:nvSpPr>
            <p:cNvPr id="34" name="Oval 33"/>
            <p:cNvSpPr/>
            <p:nvPr/>
          </p:nvSpPr>
          <p:spPr>
            <a:xfrm>
              <a:off x="1136950" y="3101975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425559" y="3886200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676710" y="3584575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829612" y="4730750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214935" y="3886200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3272657" y="4911725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2579995" y="2740025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2291386" y="3463925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1021506" y="5032375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732897" y="3705225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3907597" y="4368800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3561266" y="2860675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522274" y="5092700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/>
            <p:cNvSpPr/>
            <p:nvPr/>
          </p:nvSpPr>
          <p:spPr>
            <a:xfrm>
              <a:off x="2152078" y="4572000"/>
              <a:ext cx="57722" cy="603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Oval 4"/>
          <p:cNvSpPr/>
          <p:nvPr/>
        </p:nvSpPr>
        <p:spPr>
          <a:xfrm rot="19998144">
            <a:off x="1502477" y="4371872"/>
            <a:ext cx="914400" cy="4603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53200" y="2514600"/>
                <a:ext cx="375424" cy="6127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514600"/>
                <a:ext cx="375424" cy="612732"/>
              </a:xfrm>
              <a:prstGeom prst="rect">
                <a:avLst/>
              </a:prstGeom>
              <a:blipFill rotWithShape="1">
                <a:blip r:embed="rId6"/>
                <a:stretch>
                  <a:fillRect r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23230" y="5410200"/>
                <a:ext cx="453970" cy="4923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230" y="5410200"/>
                <a:ext cx="453970" cy="492379"/>
              </a:xfrm>
              <a:prstGeom prst="rect">
                <a:avLst/>
              </a:prstGeom>
              <a:blipFill rotWithShape="1">
                <a:blip r:embed="rId7"/>
                <a:stretch>
                  <a:fillRect l="-12162" r="-21622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38200" y="5650468"/>
                <a:ext cx="3002873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Grid structure for first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dirty="0"/>
                  <a:t> points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50468"/>
                <a:ext cx="300287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829" t="-8197" r="-32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AA6AFD79-A2DB-8440-AD1D-F13FA8BC0CC1}"/>
              </a:ext>
            </a:extLst>
          </p:cNvPr>
          <p:cNvSpPr/>
          <p:nvPr/>
        </p:nvSpPr>
        <p:spPr>
          <a:xfrm>
            <a:off x="4953000" y="1981200"/>
            <a:ext cx="4343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331E35-681B-046C-A344-245971ED26DE}"/>
              </a:ext>
            </a:extLst>
          </p:cNvPr>
          <p:cNvSpPr/>
          <p:nvPr/>
        </p:nvSpPr>
        <p:spPr>
          <a:xfrm>
            <a:off x="3558822" y="2845833"/>
            <a:ext cx="57722" cy="60325"/>
          </a:xfrm>
          <a:prstGeom prst="ellipse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9A3D025-7F4A-15F6-9C61-A4F9BAE0725D}"/>
              </a:ext>
            </a:extLst>
          </p:cNvPr>
          <p:cNvSpPr/>
          <p:nvPr/>
        </p:nvSpPr>
        <p:spPr>
          <a:xfrm>
            <a:off x="1139395" y="3100656"/>
            <a:ext cx="57722" cy="60325"/>
          </a:xfrm>
          <a:prstGeom prst="ellipse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7C0BB14-D90C-C557-D204-B3C83E07D50E}"/>
              </a:ext>
            </a:extLst>
          </p:cNvPr>
          <p:cNvSpPr/>
          <p:nvPr/>
        </p:nvSpPr>
        <p:spPr>
          <a:xfrm>
            <a:off x="1020284" y="5039966"/>
            <a:ext cx="57722" cy="60325"/>
          </a:xfrm>
          <a:prstGeom prst="ellipse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5EC9B27-BF83-50E9-A7C8-DD39FF34A8B8}"/>
              </a:ext>
            </a:extLst>
          </p:cNvPr>
          <p:cNvSpPr/>
          <p:nvPr/>
        </p:nvSpPr>
        <p:spPr>
          <a:xfrm>
            <a:off x="2139799" y="4568826"/>
            <a:ext cx="57722" cy="60325"/>
          </a:xfrm>
          <a:prstGeom prst="ellipse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680877C-2F8D-7726-8E40-59682845E1B0}"/>
              </a:ext>
            </a:extLst>
          </p:cNvPr>
          <p:cNvSpPr/>
          <p:nvPr/>
        </p:nvSpPr>
        <p:spPr>
          <a:xfrm>
            <a:off x="1813276" y="4730749"/>
            <a:ext cx="57722" cy="60325"/>
          </a:xfrm>
          <a:prstGeom prst="ellipse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AFCD715-75C9-DA5B-7DC9-57F361F8BD1C}"/>
              </a:ext>
            </a:extLst>
          </p:cNvPr>
          <p:cNvSpPr/>
          <p:nvPr/>
        </p:nvSpPr>
        <p:spPr>
          <a:xfrm>
            <a:off x="3902708" y="4374136"/>
            <a:ext cx="57722" cy="60325"/>
          </a:xfrm>
          <a:prstGeom prst="ellipse">
            <a:avLst/>
          </a:prstGeom>
          <a:solidFill>
            <a:srgbClr val="C0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98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uiExpand="1" build="p"/>
      <p:bldP spid="5" grpId="0" animBg="1"/>
      <p:bldP spid="6" grpId="0" animBg="1"/>
      <p:bldP spid="7" grpId="0"/>
      <p:bldP spid="55" grpId="0" animBg="1"/>
      <p:bldP spid="56" grpId="0" animBg="1"/>
      <p:bldP spid="29" grpId="0" animBg="1"/>
      <p:bldP spid="29" grpId="1" animBg="1"/>
      <p:bldP spid="31" grpId="0" animBg="1"/>
      <p:bldP spid="31" grpId="1" animBg="1"/>
      <p:bldP spid="37" grpId="0" animBg="1"/>
      <p:bldP spid="37" grpId="1" animBg="1"/>
      <p:bldP spid="39" grpId="0" animBg="1"/>
      <p:bldP spid="39" grpId="1" animBg="1"/>
      <p:bldP spid="46" grpId="0" animBg="1"/>
      <p:bldP spid="46" grpId="1" animBg="1"/>
      <p:bldP spid="49" grpId="0" animBg="1"/>
      <p:bldP spid="4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149480"/>
          <a:ext cx="2743200" cy="274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2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19600" y="2133600"/>
          <a:ext cx="2717797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9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3733800" y="32004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190472" y="4953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500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2275" y="3119735"/>
            <a:ext cx="665925" cy="461665"/>
            <a:chOff x="629475" y="5177135"/>
            <a:chExt cx="665925" cy="461665"/>
          </a:xfrm>
        </p:grpSpPr>
        <p:sp>
          <p:nvSpPr>
            <p:cNvPr id="17" name="Right Arrow 16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6324600" y="1295400"/>
            <a:ext cx="369460" cy="762000"/>
            <a:chOff x="6324600" y="1295400"/>
            <a:chExt cx="369460" cy="762000"/>
          </a:xfrm>
        </p:grpSpPr>
        <p:sp>
          <p:nvSpPr>
            <p:cNvPr id="20" name="Down Arrow 19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itle 1">
                <a:extLst>
                  <a:ext uri="{FF2B5EF4-FFF2-40B4-BE49-F238E27FC236}">
                    <a16:creationId xmlns:a16="http://schemas.microsoft.com/office/drawing/2014/main" id="{70B0B66A-ED09-BD46-B1BC-06002ACAE15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/>
                  <a:t>)</a:t>
                </a:r>
              </a:p>
            </p:txBody>
          </p:sp>
        </mc:Choice>
        <mc:Fallback xmlns="">
          <p:sp>
            <p:nvSpPr>
              <p:cNvPr id="34" name="Title 1">
                <a:extLst>
                  <a:ext uri="{FF2B5EF4-FFF2-40B4-BE49-F238E27FC236}">
                    <a16:creationId xmlns:a16="http://schemas.microsoft.com/office/drawing/2014/main" id="{70B0B66A-ED09-BD46-B1BC-06002ACAE1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  <a:blipFill>
                <a:blip r:embed="rId5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14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running time </a:t>
                </a:r>
                <a:r>
                  <a:rPr lang="en-US" sz="3600" b="1" dirty="0"/>
                  <a:t>of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600" b="1" dirty="0" err="1"/>
                  <a:t>th</a:t>
                </a:r>
                <a:r>
                  <a:rPr lang="en-US" sz="3600" b="1" dirty="0"/>
                  <a:t> iteration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: running time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>
                    <a:solidFill>
                      <a:schemeClr val="tx1"/>
                    </a:solidFill>
                  </a:rPr>
                  <a:t> iteration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] =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  +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𝒄𝒊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∙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=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  +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𝒄𝒊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 ∙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= 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Expected running time of the algorithm 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67962" y="4267200"/>
                <a:ext cx="1232838" cy="764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>
                              <a:latin typeface="Cambria Math"/>
                            </a:rPr>
                            <m:t>≤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b="1" dirty="0"/>
                            <m:t>O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70C0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962" y="4267200"/>
                <a:ext cx="1232838" cy="764376"/>
              </a:xfrm>
              <a:prstGeom prst="rect">
                <a:avLst/>
              </a:prstGeom>
              <a:blipFill rotWithShape="1">
                <a:blip r:embed="rId4"/>
                <a:stretch>
                  <a:fillRect r="-5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17083" y="4419600"/>
                <a:ext cx="7986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O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083" y="4419600"/>
                <a:ext cx="79861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870" t="-8197" r="-114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05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Theorem:</a:t>
            </a:r>
          </a:p>
          <a:p>
            <a:pPr marL="0" indent="0">
              <a:buNone/>
            </a:pPr>
            <a:r>
              <a:rPr lang="en-US" sz="2000" dirty="0"/>
              <a:t>There exists a </a:t>
            </a:r>
            <a:r>
              <a:rPr lang="en-US" sz="2000" u="sng" dirty="0"/>
              <a:t>linear time</a:t>
            </a:r>
            <a:r>
              <a:rPr lang="en-US" sz="2000" dirty="0"/>
              <a:t> </a:t>
            </a:r>
            <a:r>
              <a:rPr lang="en-US" sz="2000" b="1" dirty="0"/>
              <a:t>Las Vegas </a:t>
            </a:r>
            <a:r>
              <a:rPr lang="en-US" sz="2000" dirty="0"/>
              <a:t>algorithm </a:t>
            </a:r>
          </a:p>
          <a:p>
            <a:pPr marL="0" indent="0">
              <a:buNone/>
            </a:pPr>
            <a:r>
              <a:rPr lang="en-US" sz="2000" dirty="0"/>
              <a:t>to compute closest pair of points in plane.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Note:</a:t>
            </a:r>
            <a:r>
              <a:rPr lang="en-US" sz="2000" b="1" dirty="0"/>
              <a:t> </a:t>
            </a:r>
            <a:r>
              <a:rPr lang="en-US" sz="2000" dirty="0"/>
              <a:t>We made an </a:t>
            </a:r>
            <a:r>
              <a:rPr lang="en-US" sz="2000" dirty="0">
                <a:solidFill>
                  <a:srgbClr val="7030A0"/>
                </a:solidFill>
              </a:rPr>
              <a:t>assumption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              “Distance between each pair of points is </a:t>
            </a:r>
            <a:r>
              <a:rPr lang="en-US" sz="2000" b="1" dirty="0"/>
              <a:t>distinct</a:t>
            </a:r>
            <a:r>
              <a:rPr lang="en-US" sz="2000" dirty="0"/>
              <a:t>.”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Homework</a:t>
            </a:r>
            <a:r>
              <a:rPr lang="en-US" sz="2000" b="1" dirty="0"/>
              <a:t>: </a:t>
            </a:r>
          </a:p>
          <a:p>
            <a:pPr marL="0" indent="0">
              <a:buNone/>
            </a:pPr>
            <a:r>
              <a:rPr lang="en-US" sz="2000" dirty="0"/>
              <a:t>What will be the time complexity if we discard this assumption ?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2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14948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19600" y="213360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3733800" y="32004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87346" y="1718846"/>
            <a:ext cx="2861681" cy="490954"/>
            <a:chOff x="564624" y="1490246"/>
            <a:chExt cx="2861681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1490246"/>
              <a:ext cx="27638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   2    3   4              …                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4624" y="1611868"/>
              <a:ext cx="286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  ⨯  ⨯  ⨯  ⨯   ⨯  ⨯  ⨯  ⨯  ⨯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00" y="3276600"/>
            <a:ext cx="2160814" cy="228600"/>
            <a:chOff x="914400" y="3276600"/>
            <a:chExt cx="2160814" cy="228600"/>
          </a:xfrm>
        </p:grpSpPr>
        <p:sp>
          <p:nvSpPr>
            <p:cNvPr id="10" name="Oval 9"/>
            <p:cNvSpPr/>
            <p:nvPr/>
          </p:nvSpPr>
          <p:spPr>
            <a:xfrm>
              <a:off x="9144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526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0574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846614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90472" y="4953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500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2275" y="3119735"/>
            <a:ext cx="665925" cy="461665"/>
            <a:chOff x="629475" y="5177135"/>
            <a:chExt cx="665925" cy="461665"/>
          </a:xfrm>
        </p:grpSpPr>
        <p:sp>
          <p:nvSpPr>
            <p:cNvPr id="17" name="Right Arrow 16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6324600" y="1295400"/>
            <a:ext cx="369460" cy="762000"/>
            <a:chOff x="6324600" y="1295400"/>
            <a:chExt cx="369460" cy="762000"/>
          </a:xfrm>
        </p:grpSpPr>
        <p:sp>
          <p:nvSpPr>
            <p:cNvPr id="20" name="Down Arrow 19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1028700" y="3581400"/>
            <a:ext cx="2171700" cy="2362200"/>
            <a:chOff x="1028700" y="3581400"/>
            <a:chExt cx="2171700" cy="2362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ounded Rectangle 22"/>
                <p:cNvSpPr/>
                <p:nvPr/>
              </p:nvSpPr>
              <p:spPr>
                <a:xfrm>
                  <a:off x="1219200" y="5562600"/>
                  <a:ext cx="1981200" cy="3810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Witnesses for 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3" name="Rounded 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5562600"/>
                  <a:ext cx="1981200" cy="381000"/>
                </a:xfrm>
                <a:prstGeom prst="roundRect">
                  <a:avLst/>
                </a:prstGeom>
                <a:blipFill>
                  <a:blip r:embed="rId5"/>
                  <a:stretch>
                    <a:fillRect t="-4545" b="-1969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1028700" y="3581400"/>
              <a:ext cx="7239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866900" y="3581400"/>
              <a:ext cx="381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057400" y="3581400"/>
              <a:ext cx="762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514600" y="3581400"/>
              <a:ext cx="419100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loud Callout 31">
                <a:extLst>
                  <a:ext uri="{FF2B5EF4-FFF2-40B4-BE49-F238E27FC236}">
                    <a16:creationId xmlns:a16="http://schemas.microsoft.com/office/drawing/2014/main" id="{213ED937-7754-7B4E-AAC9-3E564C31AB2E}"/>
                  </a:ext>
                </a:extLst>
              </p:cNvPr>
              <p:cNvSpPr/>
              <p:nvPr/>
            </p:nvSpPr>
            <p:spPr>
              <a:xfrm>
                <a:off x="4419600" y="5137666"/>
                <a:ext cx="3962400" cy="882134"/>
              </a:xfrm>
              <a:prstGeom prst="cloudCallout">
                <a:avLst>
                  <a:gd name="adj1" fmla="val -33641"/>
                  <a:gd name="adj2" fmla="val 7607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</a:t>
                </a:r>
                <a:r>
                  <a:rPr lang="en-US" b="1" dirty="0">
                    <a:solidFill>
                      <a:schemeClr val="tx1"/>
                    </a:solidFill>
                  </a:rPr>
                  <a:t>nullify</a:t>
                </a:r>
                <a:r>
                  <a:rPr lang="en-US" dirty="0">
                    <a:solidFill>
                      <a:schemeClr val="tx1"/>
                    </a:solidFill>
                  </a:rPr>
                  <a:t> the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witnesses ?</a:t>
                </a:r>
              </a:p>
            </p:txBody>
          </p:sp>
        </mc:Choice>
        <mc:Fallback xmlns="">
          <p:sp>
            <p:nvSpPr>
              <p:cNvPr id="32" name="Cloud Callout 31">
                <a:extLst>
                  <a:ext uri="{FF2B5EF4-FFF2-40B4-BE49-F238E27FC236}">
                    <a16:creationId xmlns:a16="http://schemas.microsoft.com/office/drawing/2014/main" id="{213ED937-7754-7B4E-AAC9-3E564C31A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37666"/>
                <a:ext cx="3962400" cy="882134"/>
              </a:xfrm>
              <a:prstGeom prst="cloudCallout">
                <a:avLst>
                  <a:gd name="adj1" fmla="val -33641"/>
                  <a:gd name="adj2" fmla="val 7607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584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14948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19600" y="213360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3733800" y="32004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87346" y="1718846"/>
            <a:ext cx="2861681" cy="490954"/>
            <a:chOff x="564624" y="1490246"/>
            <a:chExt cx="2861681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1490246"/>
              <a:ext cx="27638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   2    3   4              …                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4624" y="1611868"/>
              <a:ext cx="286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  ⨯  ⨯  ⨯  ⨯   ⨯  ⨯  ⨯  ⨯  ⨯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00" y="3265714"/>
            <a:ext cx="2155372" cy="239486"/>
            <a:chOff x="914400" y="3265714"/>
            <a:chExt cx="2155372" cy="239486"/>
          </a:xfrm>
        </p:grpSpPr>
        <p:sp>
          <p:nvSpPr>
            <p:cNvPr id="10" name="Oval 9"/>
            <p:cNvSpPr/>
            <p:nvPr/>
          </p:nvSpPr>
          <p:spPr>
            <a:xfrm>
              <a:off x="9144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526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045403" y="3265714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841172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90472" y="4953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500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72275" y="3119735"/>
            <a:ext cx="665925" cy="461665"/>
            <a:chOff x="629475" y="5177135"/>
            <a:chExt cx="665925" cy="461665"/>
          </a:xfrm>
        </p:grpSpPr>
        <p:sp>
          <p:nvSpPr>
            <p:cNvPr id="18" name="Right Arrow 17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6324600" y="1295400"/>
            <a:ext cx="369460" cy="762000"/>
            <a:chOff x="6324600" y="1295400"/>
            <a:chExt cx="369460" cy="762000"/>
          </a:xfrm>
        </p:grpSpPr>
        <p:sp>
          <p:nvSpPr>
            <p:cNvPr id="21" name="Down Arrow 20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5396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14948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19600" y="213360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3733800" y="32004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87346" y="1718846"/>
            <a:ext cx="2861681" cy="490954"/>
            <a:chOff x="564624" y="1490246"/>
            <a:chExt cx="2861681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1490246"/>
              <a:ext cx="27270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   2    3   4   5        …         n-1  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4624" y="1611868"/>
              <a:ext cx="286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  ⨯  ⨯  ⨯  ⨯   ⨯  ⨯  ⨯  ⨯  ⨯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00" y="3276600"/>
            <a:ext cx="2144485" cy="228600"/>
            <a:chOff x="914400" y="3276600"/>
            <a:chExt cx="2144485" cy="228600"/>
          </a:xfrm>
        </p:grpSpPr>
        <p:sp>
          <p:nvSpPr>
            <p:cNvPr id="10" name="Oval 9"/>
            <p:cNvSpPr/>
            <p:nvPr/>
          </p:nvSpPr>
          <p:spPr>
            <a:xfrm>
              <a:off x="9144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526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027186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830285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90472" y="4953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500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72275" y="3119735"/>
            <a:ext cx="665925" cy="461665"/>
            <a:chOff x="629475" y="5177135"/>
            <a:chExt cx="665925" cy="461665"/>
          </a:xfrm>
        </p:grpSpPr>
        <p:sp>
          <p:nvSpPr>
            <p:cNvPr id="18" name="Right Arrow 17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6324600" y="1295400"/>
            <a:ext cx="369460" cy="762000"/>
            <a:chOff x="6324600" y="1295400"/>
            <a:chExt cx="369460" cy="762000"/>
          </a:xfrm>
        </p:grpSpPr>
        <p:sp>
          <p:nvSpPr>
            <p:cNvPr id="21" name="Down Arrow 20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8491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14948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19600" y="213360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3733800" y="32004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87346" y="1718846"/>
            <a:ext cx="2861681" cy="490954"/>
            <a:chOff x="564624" y="1490246"/>
            <a:chExt cx="2861681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1490246"/>
              <a:ext cx="2813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0</a:t>
              </a:r>
              <a:r>
                <a:rPr lang="en-US" sz="1600" b="1" dirty="0">
                  <a:solidFill>
                    <a:srgbClr val="0070C0"/>
                  </a:solidFill>
                </a:rPr>
                <a:t>   2    3   </a:t>
              </a:r>
              <a:r>
                <a:rPr lang="en-US" sz="1600" b="1" dirty="0">
                  <a:solidFill>
                    <a:srgbClr val="C00000"/>
                  </a:solidFill>
                </a:rPr>
                <a:t>0</a:t>
              </a:r>
              <a:r>
                <a:rPr lang="en-US" sz="1600" b="1" dirty="0">
                  <a:solidFill>
                    <a:srgbClr val="0070C0"/>
                  </a:solidFill>
                </a:rPr>
                <a:t>   5         …        n-1  </a:t>
              </a:r>
              <a:r>
                <a:rPr lang="en-US" sz="1600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4624" y="1611868"/>
              <a:ext cx="286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  ⨯  ⨯  ⨯  ⨯   ⨯  ⨯  ⨯  ⨯  ⨯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00" y="3276600"/>
            <a:ext cx="2133600" cy="234043"/>
            <a:chOff x="914400" y="3276600"/>
            <a:chExt cx="2133600" cy="234043"/>
          </a:xfrm>
        </p:grpSpPr>
        <p:sp>
          <p:nvSpPr>
            <p:cNvPr id="10" name="Oval 9"/>
            <p:cNvSpPr/>
            <p:nvPr/>
          </p:nvSpPr>
          <p:spPr>
            <a:xfrm>
              <a:off x="9144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526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023630" y="3282043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90472" y="4953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500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72275" y="3119735"/>
            <a:ext cx="665925" cy="461665"/>
            <a:chOff x="629475" y="5177135"/>
            <a:chExt cx="665925" cy="461665"/>
          </a:xfrm>
        </p:grpSpPr>
        <p:sp>
          <p:nvSpPr>
            <p:cNvPr id="18" name="Right Arrow 17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6324600" y="1295400"/>
            <a:ext cx="369460" cy="762000"/>
            <a:chOff x="6324600" y="1295400"/>
            <a:chExt cx="369460" cy="762000"/>
          </a:xfrm>
        </p:grpSpPr>
        <p:sp>
          <p:nvSpPr>
            <p:cNvPr id="21" name="Down Arrow 20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2095500" y="3505200"/>
            <a:ext cx="4838700" cy="2670048"/>
            <a:chOff x="2095500" y="3505200"/>
            <a:chExt cx="4838700" cy="2670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Down Ribbon 22"/>
                <p:cNvSpPr/>
                <p:nvPr/>
              </p:nvSpPr>
              <p:spPr>
                <a:xfrm>
                  <a:off x="3581400" y="5334000"/>
                  <a:ext cx="3352800" cy="841248"/>
                </a:xfrm>
                <a:prstGeom prst="ribbon">
                  <a:avLst>
                    <a:gd name="adj1" fmla="val 16667"/>
                    <a:gd name="adj2" fmla="val 75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will store this witness for 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) now </a:t>
                  </a:r>
                  <a:r>
                    <a:rPr lang="en-US" dirty="0">
                      <a:solidFill>
                        <a:schemeClr val="tx1"/>
                      </a:solidFill>
                      <a:sym typeface="Wingdings" pitchFamily="2" charset="2"/>
                    </a:rPr>
                    <a:t>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23" name="Down Ribbon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5334000"/>
                  <a:ext cx="3352800" cy="841248"/>
                </a:xfrm>
                <a:prstGeom prst="ribbon">
                  <a:avLst>
                    <a:gd name="adj1" fmla="val 16667"/>
                    <a:gd name="adj2" fmla="val 75000"/>
                  </a:avLst>
                </a:prstGeom>
                <a:blipFill rotWithShape="1">
                  <a:blip r:embed="rId5"/>
                  <a:stretch>
                    <a:fillRect b="-774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2095500" y="3505200"/>
              <a:ext cx="1638300" cy="18171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8570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6478</TotalTime>
  <Words>3437</Words>
  <Application>Microsoft Office PowerPoint</Application>
  <PresentationFormat>On-screen Show (4:3)</PresentationFormat>
  <Paragraphs>737</Paragraphs>
  <Slides>51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Cambria Math</vt:lpstr>
      <vt:lpstr>Wingdings</vt:lpstr>
      <vt:lpstr>Office Theme</vt:lpstr>
      <vt:lpstr>Randomized Algorithms CS648 </vt:lpstr>
      <vt:lpstr>Recap  of the previous lecture</vt:lpstr>
      <vt:lpstr>Boolean Product Witness Matrix (BPWM)</vt:lpstr>
      <vt:lpstr>Randomized O(n^ω  log n) Algorithm: </vt:lpstr>
      <vt:lpstr>Focus on a single pair (i,j)</vt:lpstr>
      <vt:lpstr>Focus on a single pair (i,j)</vt:lpstr>
      <vt:lpstr>Focus on a single pair (i,j)</vt:lpstr>
      <vt:lpstr>Focus on a single pair (i,j)</vt:lpstr>
      <vt:lpstr>Focus on a single pair (i,j)</vt:lpstr>
      <vt:lpstr>Randomized algorithm for Computing Witnesses for all pairs with t witnesses</vt:lpstr>
      <vt:lpstr>Randomized algorithm for Computing Witnesses for all pairs with t witnesses</vt:lpstr>
      <vt:lpstr>Randomized algorithm for Computing Witnesses for all pairs with t witnesses</vt:lpstr>
      <vt:lpstr>Randomized algorithm for Computing Witnesses for all pairs with t witnesses</vt:lpstr>
      <vt:lpstr>Algorithm for BPWM </vt:lpstr>
      <vt:lpstr>We seem to be too rigid in our approach</vt:lpstr>
      <vt:lpstr>Focus on a single pair (i,j)</vt:lpstr>
      <vt:lpstr>Randomized algorithm for Computing Witnesses for all pairs with witness count </vt:lpstr>
      <vt:lpstr>Randomized algorithm for Computing Witnesses for all pairs with witness count </vt:lpstr>
      <vt:lpstr>Randomized algorithm for Computing Witnesses for all pairs with witness count </vt:lpstr>
      <vt:lpstr>Randomized algorithm for Computing Witnesses for all pairs with witness count </vt:lpstr>
      <vt:lpstr>Boolean Product Witness Matrix (BPWM)</vt:lpstr>
      <vt:lpstr>Randomized Incremental Construction  </vt:lpstr>
      <vt:lpstr>Randomized Incremental Construction</vt:lpstr>
      <vt:lpstr>Partition Theorem</vt:lpstr>
      <vt:lpstr>Partition Theorem</vt:lpstr>
      <vt:lpstr>A motivational gem</vt:lpstr>
      <vt:lpstr>A motivational gem</vt:lpstr>
      <vt:lpstr>problem 1 Closest Pair of Points</vt:lpstr>
      <vt:lpstr>Closest Pair of Points</vt:lpstr>
      <vt:lpstr>Notations and assumptions</vt:lpstr>
      <vt:lpstr>A discrete math exercise</vt:lpstr>
      <vt:lpstr>A discrete math exercise</vt:lpstr>
      <vt:lpstr>Randomized Incremental Algorithm </vt:lpstr>
      <vt:lpstr>Overview of  the randomized incremental algorithm</vt:lpstr>
      <vt:lpstr>Grid(S,δ)</vt:lpstr>
      <vt:lpstr>Grid(S,δ)</vt:lpstr>
      <vt:lpstr>ith iteration</vt:lpstr>
      <vt:lpstr>ith iteration</vt:lpstr>
      <vt:lpstr>ith iteration</vt:lpstr>
      <vt:lpstr>ith iteration</vt:lpstr>
      <vt:lpstr>Closest Pair of Points</vt:lpstr>
      <vt:lpstr>Analysis of  ith iteration</vt:lpstr>
      <vt:lpstr>Running time of ith iteration</vt:lpstr>
      <vt:lpstr>Forward analysis for  〖P(δ〗_i&lt;δ_(i-1))</vt:lpstr>
      <vt:lpstr>Forward analysis for 〖P(δ〗_i&lt;δ_(i-1))</vt:lpstr>
      <vt:lpstr>Forward analysis for 〖P(δ〗_i&lt;δ_(i-1))</vt:lpstr>
      <vt:lpstr>Forward analysis for 〖P(δ〗_i&lt;δ_(i-1))</vt:lpstr>
      <vt:lpstr>Backward analysis for  〖P(δ〗_i&lt;δ_(i-1))</vt:lpstr>
      <vt:lpstr>Backward analysis for 〖P(δ〗_i&lt;δ_(i-1)) </vt:lpstr>
      <vt:lpstr>running time of ith iteration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750</cp:revision>
  <dcterms:created xsi:type="dcterms:W3CDTF">2011-12-03T04:13:03Z</dcterms:created>
  <dcterms:modified xsi:type="dcterms:W3CDTF">2025-03-20T08:07:19Z</dcterms:modified>
</cp:coreProperties>
</file>