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8"/>
  </p:notesMasterIdLst>
  <p:sldIdLst>
    <p:sldId id="428" r:id="rId2"/>
    <p:sldId id="521" r:id="rId3"/>
    <p:sldId id="575" r:id="rId4"/>
    <p:sldId id="524" r:id="rId5"/>
    <p:sldId id="553" r:id="rId6"/>
    <p:sldId id="574" r:id="rId7"/>
    <p:sldId id="522" r:id="rId8"/>
    <p:sldId id="576" r:id="rId9"/>
    <p:sldId id="482" r:id="rId10"/>
    <p:sldId id="491" r:id="rId11"/>
    <p:sldId id="493" r:id="rId12"/>
    <p:sldId id="525" r:id="rId13"/>
    <p:sldId id="527" r:id="rId14"/>
    <p:sldId id="572" r:id="rId15"/>
    <p:sldId id="526" r:id="rId16"/>
    <p:sldId id="512" r:id="rId17"/>
    <p:sldId id="513" r:id="rId18"/>
    <p:sldId id="528" r:id="rId19"/>
    <p:sldId id="497" r:id="rId20"/>
    <p:sldId id="514" r:id="rId21"/>
    <p:sldId id="500" r:id="rId22"/>
    <p:sldId id="501" r:id="rId23"/>
    <p:sldId id="503" r:id="rId24"/>
    <p:sldId id="504" r:id="rId25"/>
    <p:sldId id="505" r:id="rId26"/>
    <p:sldId id="507" r:id="rId27"/>
    <p:sldId id="508" r:id="rId28"/>
    <p:sldId id="509" r:id="rId29"/>
    <p:sldId id="510" r:id="rId30"/>
    <p:sldId id="516" r:id="rId31"/>
    <p:sldId id="534" r:id="rId32"/>
    <p:sldId id="517" r:id="rId33"/>
    <p:sldId id="530" r:id="rId34"/>
    <p:sldId id="555" r:id="rId35"/>
    <p:sldId id="531" r:id="rId36"/>
    <p:sldId id="535" r:id="rId37"/>
    <p:sldId id="536" r:id="rId38"/>
    <p:sldId id="537" r:id="rId39"/>
    <p:sldId id="558" r:id="rId40"/>
    <p:sldId id="552" r:id="rId41"/>
    <p:sldId id="569" r:id="rId42"/>
    <p:sldId id="579" r:id="rId43"/>
    <p:sldId id="571" r:id="rId44"/>
    <p:sldId id="544" r:id="rId45"/>
    <p:sldId id="545" r:id="rId46"/>
    <p:sldId id="546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83" autoAdjust="0"/>
  </p:normalViewPr>
  <p:slideViewPr>
    <p:cSldViewPr>
      <p:cViewPr varScale="1">
        <p:scale>
          <a:sx n="86" d="100"/>
          <a:sy n="86" d="100"/>
        </p:scale>
        <p:origin x="18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8" Type="http://schemas.openxmlformats.org/officeDocument/2006/relationships/image" Target="../media/image47.png"/><Relationship Id="rId3" Type="http://schemas.openxmlformats.org/officeDocument/2006/relationships/image" Target="../media/image51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7" Type="http://schemas.openxmlformats.org/officeDocument/2006/relationships/image" Target="../media/image46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15" Type="http://schemas.openxmlformats.org/officeDocument/2006/relationships/image" Target="../media/image56.png"/><Relationship Id="rId5" Type="http://schemas.openxmlformats.org/officeDocument/2006/relationships/image" Target="../media/image440.png"/><Relationship Id="rId19" Type="http://schemas.openxmlformats.org/officeDocument/2006/relationships/image" Target="../media/image60.png"/><Relationship Id="rId10" Type="http://schemas.openxmlformats.org/officeDocument/2006/relationships/image" Target="../media/image49.png"/><Relationship Id="rId14" Type="http://schemas.openxmlformats.org/officeDocument/2006/relationships/image" Target="../media/image55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3" Type="http://schemas.openxmlformats.org/officeDocument/2006/relationships/image" Target="../media/image62.png"/><Relationship Id="rId12" Type="http://schemas.openxmlformats.org/officeDocument/2006/relationships/image" Target="../media/image5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63.png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0.png"/><Relationship Id="rId11" Type="http://schemas.openxmlformats.org/officeDocument/2006/relationships/image" Target="../media/image66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21" Type="http://schemas.openxmlformats.org/officeDocument/2006/relationships/image" Target="../media/image8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23" Type="http://schemas.openxmlformats.org/officeDocument/2006/relationships/image" Target="../media/image10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51.png"/><Relationship Id="rId21" Type="http://schemas.openxmlformats.org/officeDocument/2006/relationships/image" Target="../media/image15.png"/><Relationship Id="rId7" Type="http://schemas.openxmlformats.org/officeDocument/2006/relationships/image" Target="../media/image46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2.png"/><Relationship Id="rId5" Type="http://schemas.openxmlformats.org/officeDocument/2006/relationships/image" Target="../media/image440.png"/><Relationship Id="rId15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image" Target="../media/image60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57.png"/><Relationship Id="rId2" Type="http://schemas.openxmlformats.org/officeDocument/2006/relationships/image" Target="../media/image42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0.png"/><Relationship Id="rId11" Type="http://schemas.openxmlformats.org/officeDocument/2006/relationships/image" Target="../media/image68.png"/><Relationship Id="rId5" Type="http://schemas.openxmlformats.org/officeDocument/2006/relationships/image" Target="../media/image610.png"/><Relationship Id="rId15" Type="http://schemas.openxmlformats.org/officeDocument/2006/relationships/image" Target="../media/image60.png"/><Relationship Id="rId10" Type="http://schemas.openxmlformats.org/officeDocument/2006/relationships/image" Target="../media/image67.png"/><Relationship Id="rId9" Type="http://schemas.openxmlformats.org/officeDocument/2006/relationships/image" Target="../media/image52.png"/><Relationship Id="rId1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5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460.png"/><Relationship Id="rId12" Type="http://schemas.openxmlformats.org/officeDocument/2006/relationships/image" Target="../media/image122.png"/><Relationship Id="rId17" Type="http://schemas.openxmlformats.org/officeDocument/2006/relationships/image" Target="../media/image18.png"/><Relationship Id="rId2" Type="http://schemas.openxmlformats.org/officeDocument/2006/relationships/image" Target="../media/image7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75.png"/><Relationship Id="rId15" Type="http://schemas.openxmlformats.org/officeDocument/2006/relationships/image" Target="../media/image16.png"/><Relationship Id="rId10" Type="http://schemas.openxmlformats.org/officeDocument/2006/relationships/image" Target="../media/image49.png"/><Relationship Id="rId19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1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26" Type="http://schemas.openxmlformats.org/officeDocument/2006/relationships/image" Target="../media/image14.png"/><Relationship Id="rId3" Type="http://schemas.openxmlformats.org/officeDocument/2006/relationships/image" Target="../media/image12.png"/><Relationship Id="rId21" Type="http://schemas.openxmlformats.org/officeDocument/2006/relationships/image" Target="../media/image80.png"/><Relationship Id="rId7" Type="http://schemas.openxmlformats.org/officeDocument/2006/relationships/image" Target="../media/image460.png"/><Relationship Id="rId25" Type="http://schemas.openxmlformats.org/officeDocument/2006/relationships/image" Target="../media/image13.png"/><Relationship Id="rId2" Type="http://schemas.openxmlformats.org/officeDocument/2006/relationships/image" Target="../media/image73.png"/><Relationship Id="rId20" Type="http://schemas.openxmlformats.org/officeDocument/2006/relationships/image" Target="../media/image71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22.png"/><Relationship Id="rId5" Type="http://schemas.openxmlformats.org/officeDocument/2006/relationships/image" Target="../media/image75.png"/><Relationship Id="rId23" Type="http://schemas.openxmlformats.org/officeDocument/2006/relationships/image" Target="../media/image101.png"/><Relationship Id="rId28" Type="http://schemas.openxmlformats.org/officeDocument/2006/relationships/image" Target="../media/image17.png"/><Relationship Id="rId10" Type="http://schemas.openxmlformats.org/officeDocument/2006/relationships/image" Target="../media/image49.png"/><Relationship Id="rId31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22" Type="http://schemas.openxmlformats.org/officeDocument/2006/relationships/image" Target="../media/image90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26" Type="http://schemas.openxmlformats.org/officeDocument/2006/relationships/image" Target="../media/image140.png"/><Relationship Id="rId3" Type="http://schemas.openxmlformats.org/officeDocument/2006/relationships/image" Target="../media/image12.png"/><Relationship Id="rId21" Type="http://schemas.openxmlformats.org/officeDocument/2006/relationships/image" Target="../media/image80.png"/><Relationship Id="rId7" Type="http://schemas.openxmlformats.org/officeDocument/2006/relationships/image" Target="../media/image460.png"/><Relationship Id="rId25" Type="http://schemas.openxmlformats.org/officeDocument/2006/relationships/image" Target="../media/image130.png"/><Relationship Id="rId2" Type="http://schemas.openxmlformats.org/officeDocument/2006/relationships/image" Target="../media/image73.png"/><Relationship Id="rId20" Type="http://schemas.openxmlformats.org/officeDocument/2006/relationships/image" Target="../media/image71.png"/><Relationship Id="rId29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21.png"/><Relationship Id="rId5" Type="http://schemas.openxmlformats.org/officeDocument/2006/relationships/image" Target="../media/image75.png"/><Relationship Id="rId23" Type="http://schemas.openxmlformats.org/officeDocument/2006/relationships/image" Target="../media/image101.png"/><Relationship Id="rId28" Type="http://schemas.openxmlformats.org/officeDocument/2006/relationships/image" Target="../media/image170.png"/><Relationship Id="rId10" Type="http://schemas.openxmlformats.org/officeDocument/2006/relationships/image" Target="../media/image49.png"/><Relationship Id="rId31" Type="http://schemas.openxmlformats.org/officeDocument/2006/relationships/image" Target="../media/image20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22" Type="http://schemas.openxmlformats.org/officeDocument/2006/relationships/image" Target="../media/image90.png"/><Relationship Id="rId27" Type="http://schemas.openxmlformats.org/officeDocument/2006/relationships/image" Target="../media/image160.png"/><Relationship Id="rId30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3.png"/><Relationship Id="rId26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460.png"/><Relationship Id="rId12" Type="http://schemas.openxmlformats.org/officeDocument/2006/relationships/image" Target="../media/image22.png"/><Relationship Id="rId25" Type="http://schemas.openxmlformats.org/officeDocument/2006/relationships/image" Target="../media/image14.png"/><Relationship Id="rId2" Type="http://schemas.openxmlformats.org/officeDocument/2006/relationships/image" Target="../media/image7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24" Type="http://schemas.openxmlformats.org/officeDocument/2006/relationships/image" Target="../media/image13.png"/><Relationship Id="rId5" Type="http://schemas.openxmlformats.org/officeDocument/2006/relationships/image" Target="../media/image75.png"/><Relationship Id="rId23" Type="http://schemas.openxmlformats.org/officeDocument/2006/relationships/image" Target="../media/image122.png"/><Relationship Id="rId28" Type="http://schemas.openxmlformats.org/officeDocument/2006/relationships/image" Target="../media/image18.png"/><Relationship Id="rId10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Relationship Id="rId14" Type="http://schemas.openxmlformats.org/officeDocument/2006/relationships/image" Target="../media/image24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17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Randomized Incremental Construction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(part II)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 </a:t>
            </a:r>
            <a:r>
              <a:rPr lang="en-US" sz="4000" b="1" dirty="0"/>
              <a:t>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points in a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 convex polygon of smallest area that encloses all the points.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38400" y="2895600"/>
            <a:ext cx="4267200" cy="3581400"/>
            <a:chOff x="2438400" y="2286000"/>
            <a:chExt cx="4267200" cy="3581400"/>
          </a:xfrm>
        </p:grpSpPr>
        <p:sp>
          <p:nvSpPr>
            <p:cNvPr id="39" name="Oval 38"/>
            <p:cNvSpPr/>
            <p:nvPr/>
          </p:nvSpPr>
          <p:spPr>
            <a:xfrm>
              <a:off x="29718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0" y="3124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8862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638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4572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44958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9530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5626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28194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2438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8006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257800" y="579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581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953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3434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0386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971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76500" y="2933700"/>
            <a:ext cx="4191000" cy="3505200"/>
            <a:chOff x="2476500" y="2324100"/>
            <a:chExt cx="4191000" cy="3505200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2476500" y="2808241"/>
              <a:ext cx="506459" cy="696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76500" y="3581400"/>
              <a:ext cx="381000" cy="1600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95600" y="52197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322841" y="4408441"/>
              <a:ext cx="1317718" cy="1393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591300" y="3200400"/>
              <a:ext cx="76200" cy="114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5" idx="5"/>
            </p:cNvCxnSpPr>
            <p:nvPr/>
          </p:nvCxnSpPr>
          <p:spPr>
            <a:xfrm>
              <a:off x="4637041" y="2351041"/>
              <a:ext cx="1927318" cy="784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45" idx="2"/>
            </p:cNvCxnSpPr>
            <p:nvPr/>
          </p:nvCxnSpPr>
          <p:spPr>
            <a:xfrm flipV="1">
              <a:off x="3036841" y="2324100"/>
              <a:ext cx="1535159" cy="4302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1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4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Convex hull </a:t>
            </a:r>
            <a:r>
              <a:rPr lang="en-US" sz="4000" b="1" dirty="0"/>
              <a:t>of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Deterministic algorithm: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algorithm.</a:t>
                </a:r>
              </a:p>
              <a:p>
                <a:r>
                  <a:rPr lang="en-US" sz="2000" dirty="0"/>
                  <a:t>Many algorithms exist: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i="1" dirty="0"/>
                  <a:t>Grahams Scan,  Jarvis’s march,  divide and conquer</a:t>
                </a:r>
                <a:r>
                  <a:rPr lang="en-US" sz="2000" dirty="0"/>
                  <a:t>,…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algorithm: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algorithm.</a:t>
                </a:r>
              </a:p>
              <a:p>
                <a:r>
                  <a:rPr lang="en-US" sz="2000" dirty="0"/>
                  <a:t>Based on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Randomized Incremental Construction</a:t>
                </a:r>
                <a:r>
                  <a:rPr lang="en-US" sz="2000" dirty="0"/>
                  <a:t>.</a:t>
                </a:r>
              </a:p>
              <a:p>
                <a:r>
                  <a:rPr lang="en-US" sz="2000" u="sng" dirty="0">
                    <a:solidFill>
                      <a:srgbClr val="7030A0"/>
                    </a:solidFill>
                  </a:rPr>
                  <a:t>Generalizable </a:t>
                </a:r>
                <a:r>
                  <a:rPr lang="en-US" sz="2000" u="sng" dirty="0"/>
                  <a:t>to </a:t>
                </a:r>
                <a:r>
                  <a:rPr lang="en-US" sz="2000" b="1" u="sng" dirty="0"/>
                  <a:t>higher</a:t>
                </a:r>
                <a:r>
                  <a:rPr lang="en-US" sz="2000" u="sng" dirty="0"/>
                  <a:t> dimensions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</a:t>
            </a:r>
            <a:r>
              <a:rPr lang="en-US" sz="3200" b="1" dirty="0"/>
              <a:t>algorithm for convex hull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Convex-hull-algorithm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triangle(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8A146-A9F4-EF16-4FB6-9E7D73434A8F}"/>
              </a:ext>
            </a:extLst>
          </p:cNvPr>
          <p:cNvSpPr/>
          <p:nvPr/>
        </p:nvSpPr>
        <p:spPr>
          <a:xfrm>
            <a:off x="1219200" y="3962400"/>
            <a:ext cx="27432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6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simple</a:t>
            </a:r>
            <a:r>
              <a:rPr lang="en-US" sz="3600" b="1" dirty="0"/>
              <a:t> exercise from </a:t>
            </a:r>
            <a:r>
              <a:rPr lang="en-US" sz="3600" b="1" dirty="0">
                <a:solidFill>
                  <a:srgbClr val="7030A0"/>
                </a:solidFill>
              </a:rPr>
              <a:t>geometry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</a:t>
            </a:r>
            <a:r>
              <a:rPr lang="en-US" sz="2000" dirty="0"/>
              <a:t>:  Given a line </a:t>
            </a:r>
            <a:r>
              <a:rPr lang="en-US" sz="2000" b="1" i="1" dirty="0">
                <a:solidFill>
                  <a:srgbClr val="0070C0"/>
                </a:solidFill>
              </a:rPr>
              <a:t>L </a:t>
            </a:r>
            <a:r>
              <a:rPr lang="en-US" sz="2000" dirty="0"/>
              <a:t>and two points </a:t>
            </a:r>
            <a:r>
              <a:rPr lang="en-US" sz="2000" b="1" i="1" dirty="0">
                <a:solidFill>
                  <a:srgbClr val="0070C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b="1" i="1" dirty="0">
                <a:solidFill>
                  <a:srgbClr val="0070C0"/>
                </a:solidFill>
              </a:rPr>
              <a:t>q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determine whether the points lie on the same/different sides of </a:t>
            </a:r>
            <a:r>
              <a:rPr lang="en-US" sz="2000" b="1" i="1" dirty="0">
                <a:solidFill>
                  <a:srgbClr val="0070C0"/>
                </a:solidFill>
              </a:rPr>
              <a:t>L</a:t>
            </a:r>
            <a:r>
              <a:rPr lang="en-US" sz="2000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24200" y="2743200"/>
            <a:ext cx="2438400" cy="2971800"/>
            <a:chOff x="3124200" y="2743200"/>
            <a:chExt cx="2438400" cy="2971800"/>
          </a:xfrm>
        </p:grpSpPr>
        <p:grpSp>
          <p:nvGrpSpPr>
            <p:cNvPr id="22" name="Group 21"/>
            <p:cNvGrpSpPr/>
            <p:nvPr/>
          </p:nvGrpSpPr>
          <p:grpSpPr>
            <a:xfrm>
              <a:off x="3124200" y="2743200"/>
              <a:ext cx="2438400" cy="2971800"/>
              <a:chOff x="3048000" y="2743200"/>
              <a:chExt cx="2438400" cy="2971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505200" y="3276600"/>
                <a:ext cx="1752600" cy="21336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257800" y="5410200"/>
                <a:ext cx="228600" cy="3048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048000" y="2743200"/>
                <a:ext cx="457200" cy="53340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3679950" y="27813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L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57700" y="3128846"/>
            <a:ext cx="382694" cy="369332"/>
            <a:chOff x="4875106" y="2895600"/>
            <a:chExt cx="382694" cy="369332"/>
          </a:xfrm>
        </p:grpSpPr>
        <p:sp>
          <p:nvSpPr>
            <p:cNvPr id="21" name="Oval 20"/>
            <p:cNvSpPr/>
            <p:nvPr/>
          </p:nvSpPr>
          <p:spPr>
            <a:xfrm>
              <a:off x="4875106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51306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p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98706" y="4572000"/>
            <a:ext cx="382694" cy="369332"/>
            <a:chOff x="3198706" y="4572000"/>
            <a:chExt cx="382694" cy="369332"/>
          </a:xfrm>
        </p:grpSpPr>
        <p:sp>
          <p:nvSpPr>
            <p:cNvPr id="20" name="Oval 19"/>
            <p:cNvSpPr/>
            <p:nvPr/>
          </p:nvSpPr>
          <p:spPr>
            <a:xfrm>
              <a:off x="3198706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749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q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88224" y="3810000"/>
            <a:ext cx="381000" cy="369332"/>
            <a:chOff x="6629400" y="5105400"/>
            <a:chExt cx="381000" cy="369332"/>
          </a:xfrm>
        </p:grpSpPr>
        <p:sp>
          <p:nvSpPr>
            <p:cNvPr id="31" name="Oval 30"/>
            <p:cNvSpPr/>
            <p:nvPr/>
          </p:nvSpPr>
          <p:spPr>
            <a:xfrm>
              <a:off x="66294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906" y="510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70C0"/>
                  </a:solidFill>
                </a:rPr>
                <a:t>q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2497" y="5377934"/>
                <a:ext cx="1417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𝒎𝒙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97" y="5377934"/>
                <a:ext cx="14173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51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478831" y="3319346"/>
            <a:ext cx="0" cy="1024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26324" y="4005146"/>
            <a:ext cx="7676" cy="140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38600" y="1954768"/>
            <a:ext cx="3581400" cy="483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19600" y="4343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57800" y="54102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14224" y="3135868"/>
                <a:ext cx="1024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24" y="3135868"/>
                <a:ext cx="102457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52424" y="3810000"/>
                <a:ext cx="1007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24" y="3810000"/>
                <a:ext cx="10077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2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47359" y="4495800"/>
                <a:ext cx="1610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359" y="4495800"/>
                <a:ext cx="161044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04559" y="5562600"/>
                <a:ext cx="1610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59" y="5562600"/>
                <a:ext cx="161044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173BC2-68E7-B91E-849D-02D378155ACF}"/>
                  </a:ext>
                </a:extLst>
              </p:cNvPr>
              <p:cNvSpPr txBox="1"/>
              <p:nvPr/>
            </p:nvSpPr>
            <p:spPr>
              <a:xfrm>
                <a:off x="8001000" y="3276600"/>
                <a:ext cx="110158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dirty="0"/>
                  <a:t>) time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173BC2-68E7-B91E-849D-02D37815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276600"/>
                <a:ext cx="1101584" cy="369332"/>
              </a:xfrm>
              <a:prstGeom prst="rect">
                <a:avLst/>
              </a:prstGeom>
              <a:blipFill>
                <a:blip r:embed="rId7"/>
                <a:stretch>
                  <a:fillRect l="-4396" t="-8065" r="-384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8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 uiExpand="1" build="p"/>
      <p:bldP spid="9" grpId="0"/>
      <p:bldP spid="24" grpId="0" animBg="1"/>
      <p:bldP spid="25" grpId="0" animBg="1"/>
      <p:bldP spid="27" grpId="0" animBg="1"/>
      <p:bldP spid="28" grpId="0"/>
      <p:bldP spid="29" grpId="0"/>
      <p:bldP spid="30" grpId="0"/>
      <p:bldP spid="33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half" idx="4294967295"/>
          </p:nvPr>
        </p:nvSpPr>
        <p:spPr>
          <a:xfrm>
            <a:off x="54102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sosceles Triangle 69"/>
          <p:cNvSpPr/>
          <p:nvPr/>
        </p:nvSpPr>
        <p:spPr>
          <a:xfrm rot="7271717">
            <a:off x="26795" y="314962"/>
            <a:ext cx="2321481" cy="499306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Conflict graph </a:t>
            </a:r>
            <a:r>
              <a:rPr lang="en-US" sz="3600" b="1" dirty="0"/>
              <a:t>: a powerful data structure</a:t>
            </a:r>
            <a:endParaRPr lang="en-US" sz="36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4294967295"/>
          </p:nvPr>
        </p:nvSpPr>
        <p:spPr>
          <a:xfrm>
            <a:off x="54102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2" idx="2"/>
          </p:cNvCxnSpPr>
          <p:nvPr/>
        </p:nvCxnSpPr>
        <p:spPr>
          <a:xfrm flipV="1">
            <a:off x="5676900" y="2297668"/>
            <a:ext cx="2628900" cy="52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957433" y="1600200"/>
            <a:ext cx="957967" cy="3722132"/>
            <a:chOff x="7957433" y="1600200"/>
            <a:chExt cx="957967" cy="3722132"/>
          </a:xfrm>
        </p:grpSpPr>
        <p:grpSp>
          <p:nvGrpSpPr>
            <p:cNvPr id="106" name="Group 105"/>
            <p:cNvGrpSpPr/>
            <p:nvPr/>
          </p:nvGrpSpPr>
          <p:grpSpPr>
            <a:xfrm>
              <a:off x="8305800" y="3352800"/>
              <a:ext cx="609600" cy="369332"/>
              <a:chOff x="8305800" y="1828800"/>
              <a:chExt cx="609600" cy="369332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83058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8450273" y="1828800"/>
                    <a:ext cx="4651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0273" y="1828800"/>
                    <a:ext cx="465127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197" r="-1688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7957433" y="1600200"/>
              <a:ext cx="957967" cy="3722132"/>
              <a:chOff x="7957433" y="1600200"/>
              <a:chExt cx="957967" cy="372213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305800" y="2069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4" name="Group 83"/>
              <p:cNvGrpSpPr/>
              <p:nvPr/>
            </p:nvGrpSpPr>
            <p:grpSpPr>
              <a:xfrm>
                <a:off x="8305800" y="2590800"/>
                <a:ext cx="609600" cy="369332"/>
                <a:chOff x="8305800" y="1828800"/>
                <a:chExt cx="609600" cy="36933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oup 102"/>
              <p:cNvGrpSpPr/>
              <p:nvPr/>
            </p:nvGrpSpPr>
            <p:grpSpPr>
              <a:xfrm>
                <a:off x="8305800" y="29718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/>
              <p:cNvGrpSpPr/>
              <p:nvPr/>
            </p:nvGrpSpPr>
            <p:grpSpPr>
              <a:xfrm>
                <a:off x="8305800" y="36576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8305800" y="3949756"/>
                <a:ext cx="609600" cy="369332"/>
                <a:chOff x="8305800" y="1828800"/>
                <a:chExt cx="609600" cy="369332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3" name="Group 142"/>
              <p:cNvGrpSpPr/>
              <p:nvPr/>
            </p:nvGrpSpPr>
            <p:grpSpPr>
              <a:xfrm>
                <a:off x="8305800" y="45074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5" name="TextBox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8305800" y="4953000"/>
                <a:ext cx="609600" cy="369332"/>
                <a:chOff x="8305800" y="1828800"/>
                <a:chExt cx="609600" cy="369332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7" name="TextBox 186"/>
              <p:cNvSpPr txBox="1"/>
              <p:nvPr/>
            </p:nvSpPr>
            <p:spPr>
              <a:xfrm>
                <a:off x="7957433" y="1600200"/>
                <a:ext cx="72936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cones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105400" y="1600200"/>
            <a:ext cx="1481095" cy="3978722"/>
            <a:chOff x="5105400" y="1600200"/>
            <a:chExt cx="1481095" cy="3978722"/>
          </a:xfrm>
        </p:grpSpPr>
        <p:grpSp>
          <p:nvGrpSpPr>
            <p:cNvPr id="28" name="Group 27"/>
            <p:cNvGrpSpPr/>
            <p:nvPr/>
          </p:nvGrpSpPr>
          <p:grpSpPr>
            <a:xfrm>
              <a:off x="5638800" y="2117278"/>
              <a:ext cx="76200" cy="397322"/>
              <a:chOff x="5638800" y="2057400"/>
              <a:chExt cx="76200" cy="39732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638800" y="2650678"/>
              <a:ext cx="76200" cy="397322"/>
              <a:chOff x="5638800" y="2057400"/>
              <a:chExt cx="76200" cy="39732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638800" y="3124200"/>
              <a:ext cx="76200" cy="397322"/>
              <a:chOff x="5638800" y="2057400"/>
              <a:chExt cx="76200" cy="397322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5638800" y="3657600"/>
              <a:ext cx="76200" cy="397322"/>
              <a:chOff x="5638800" y="2057400"/>
              <a:chExt cx="76200" cy="39732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638800" y="4174678"/>
              <a:ext cx="76200" cy="397322"/>
              <a:chOff x="5638800" y="2057400"/>
              <a:chExt cx="76200" cy="397322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638800" y="4648200"/>
              <a:ext cx="76200" cy="397322"/>
              <a:chOff x="5638800" y="2057400"/>
              <a:chExt cx="76200" cy="397322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638800" y="5181600"/>
              <a:ext cx="76200" cy="397322"/>
              <a:chOff x="5638800" y="2057400"/>
              <a:chExt cx="76200" cy="397322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5638800" y="2057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638800" y="22261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638800" y="2378522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5257798" y="1600200"/>
                  <a:ext cx="1328697" cy="36933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798" y="1600200"/>
                  <a:ext cx="132869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82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0" name="Straight Arrow Connector 189"/>
            <p:cNvCxnSpPr>
              <a:endCxn id="85" idx="0"/>
            </p:cNvCxnSpPr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04" idx="0"/>
            </p:cNvCxnSpPr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107" idx="0"/>
            </p:cNvCxnSpPr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581400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2933698" y="76200"/>
            <a:ext cx="5143502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3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5" grpId="0"/>
      <p:bldP spid="41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2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Before entering the </a:t>
            </a:r>
            <a:r>
              <a:rPr lang="en-US" sz="3600" b="1" dirty="0">
                <a:solidFill>
                  <a:srgbClr val="7030A0"/>
                </a:solidFill>
              </a:rPr>
              <a:t>for loop</a:t>
            </a:r>
            <a:endParaRPr lang="en-US" sz="3600" dirty="0"/>
          </a:p>
        </p:txBody>
      </p:sp>
      <p:sp>
        <p:nvSpPr>
          <p:cNvPr id="241" name="Content Placeholder 24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2" name="Content Placeholder 24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324098" y="3543300"/>
            <a:ext cx="1420859" cy="1169941"/>
            <a:chOff x="2324098" y="3543300"/>
            <a:chExt cx="1420859" cy="1169941"/>
          </a:xfrm>
        </p:grpSpPr>
        <p:cxnSp>
          <p:nvCxnSpPr>
            <p:cNvPr id="56" name="Straight Connector 55"/>
            <p:cNvCxnSpPr>
              <a:stCxn id="11" idx="3"/>
              <a:endCxn id="9" idx="6"/>
            </p:cNvCxnSpPr>
            <p:nvPr/>
          </p:nvCxnSpPr>
          <p:spPr>
            <a:xfrm flipH="1" flipV="1">
              <a:off x="2362198" y="4686300"/>
              <a:ext cx="1382759" cy="2694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1"/>
            </p:cNvCxnSpPr>
            <p:nvPr/>
          </p:nvCxnSpPr>
          <p:spPr>
            <a:xfrm flipH="1" flipV="1">
              <a:off x="3390898" y="3592560"/>
              <a:ext cx="354059" cy="106679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2" idx="2"/>
              <a:endCxn id="9" idx="0"/>
            </p:cNvCxnSpPr>
            <p:nvPr/>
          </p:nvCxnSpPr>
          <p:spPr>
            <a:xfrm flipH="1">
              <a:off x="2324098" y="3543300"/>
              <a:ext cx="1028700" cy="11049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533398" y="1676400"/>
            <a:ext cx="3962400" cy="4114800"/>
            <a:chOff x="533398" y="1676400"/>
            <a:chExt cx="3962400" cy="4114800"/>
          </a:xfrm>
        </p:grpSpPr>
        <p:cxnSp>
          <p:nvCxnSpPr>
            <p:cNvPr id="40" name="Straight Connector 39"/>
            <p:cNvCxnSpPr>
              <a:stCxn id="41" idx="0"/>
            </p:cNvCxnSpPr>
            <p:nvPr/>
          </p:nvCxnSpPr>
          <p:spPr>
            <a:xfrm flipV="1">
              <a:off x="3238498" y="1676400"/>
              <a:ext cx="7239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5"/>
            </p:cNvCxnSpPr>
            <p:nvPr/>
          </p:nvCxnSpPr>
          <p:spPr>
            <a:xfrm>
              <a:off x="3265439" y="4103641"/>
              <a:ext cx="1230359" cy="1535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1" idx="3"/>
            </p:cNvCxnSpPr>
            <p:nvPr/>
          </p:nvCxnSpPr>
          <p:spPr>
            <a:xfrm flipH="1">
              <a:off x="533398" y="4103641"/>
              <a:ext cx="2678159" cy="1687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1143000" y="2286000"/>
            <a:ext cx="3733800" cy="3733800"/>
            <a:chOff x="1143000" y="2286000"/>
            <a:chExt cx="3733800" cy="3733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3000" y="2286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286000"/>
                  <a:ext cx="46512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411673" y="34290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673" y="34290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5146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5650468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Group 238"/>
          <p:cNvGrpSpPr/>
          <p:nvPr/>
        </p:nvGrpSpPr>
        <p:grpSpPr>
          <a:xfrm>
            <a:off x="5257798" y="1600200"/>
            <a:ext cx="3728608" cy="4136486"/>
            <a:chOff x="5257798" y="1600200"/>
            <a:chExt cx="3728608" cy="4136486"/>
          </a:xfrm>
        </p:grpSpPr>
        <p:grpSp>
          <p:nvGrpSpPr>
            <p:cNvPr id="60" name="Group 59"/>
            <p:cNvGrpSpPr/>
            <p:nvPr/>
          </p:nvGrpSpPr>
          <p:grpSpPr>
            <a:xfrm>
              <a:off x="5257798" y="1600200"/>
              <a:ext cx="3728608" cy="4136486"/>
              <a:chOff x="5257798" y="1600200"/>
              <a:chExt cx="3728608" cy="4136486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5638800" y="2117278"/>
                <a:ext cx="76200" cy="397322"/>
                <a:chOff x="5638800" y="2057400"/>
                <a:chExt cx="76200" cy="397322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8305800" y="2069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3" name="TextBox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8" name="Group 157"/>
              <p:cNvGrpSpPr/>
              <p:nvPr/>
            </p:nvGrpSpPr>
            <p:grpSpPr>
              <a:xfrm>
                <a:off x="8305800" y="35930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688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1" name="Group 160"/>
              <p:cNvGrpSpPr/>
              <p:nvPr/>
            </p:nvGrpSpPr>
            <p:grpSpPr>
              <a:xfrm>
                <a:off x="8305800" y="4964668"/>
                <a:ext cx="609600" cy="369332"/>
                <a:chOff x="8305800" y="1828800"/>
                <a:chExt cx="609600" cy="369332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8305800" y="19812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0273" y="1828800"/>
                      <a:ext cx="46512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4" name="Group 163"/>
              <p:cNvGrpSpPr/>
              <p:nvPr/>
            </p:nvGrpSpPr>
            <p:grpSpPr>
              <a:xfrm>
                <a:off x="5638800" y="2650678"/>
                <a:ext cx="76200" cy="397322"/>
                <a:chOff x="5638800" y="2057400"/>
                <a:chExt cx="76200" cy="397322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5638800" y="3124200"/>
                <a:ext cx="76200" cy="397322"/>
                <a:chOff x="5638800" y="2057400"/>
                <a:chExt cx="76200" cy="397322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5638800" y="3657600"/>
                <a:ext cx="76200" cy="397322"/>
                <a:chOff x="5638800" y="2057400"/>
                <a:chExt cx="76200" cy="397322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5638800" y="4174678"/>
                <a:ext cx="76200" cy="397322"/>
                <a:chOff x="5638800" y="2057400"/>
                <a:chExt cx="76200" cy="397322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638800" y="4648200"/>
                <a:ext cx="76200" cy="397322"/>
                <a:chOff x="5638800" y="2057400"/>
                <a:chExt cx="76200" cy="397322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5638800" y="5181600"/>
                <a:ext cx="76200" cy="397322"/>
                <a:chOff x="5638800" y="2057400"/>
                <a:chExt cx="76200" cy="397322"/>
              </a:xfrm>
            </p:grpSpPr>
            <p:sp>
              <p:nvSpPr>
                <p:cNvPr id="185" name="Oval 184"/>
                <p:cNvSpPr/>
                <p:nvPr/>
              </p:nvSpPr>
              <p:spPr>
                <a:xfrm>
                  <a:off x="5638800" y="2057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5638800" y="22261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5638800" y="2378522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8" name="Straight Connector 187"/>
              <p:cNvCxnSpPr>
                <a:stCxn id="152" idx="7"/>
                <a:endCxn id="156" idx="2"/>
              </p:cNvCxnSpPr>
              <p:nvPr/>
            </p:nvCxnSpPr>
            <p:spPr>
              <a:xfrm>
                <a:off x="5703841" y="2128437"/>
                <a:ext cx="2601959" cy="169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>
                <a:stCxn id="153" idx="0"/>
                <a:endCxn id="156" idx="2"/>
              </p:cNvCxnSpPr>
              <p:nvPr/>
            </p:nvCxnSpPr>
            <p:spPr>
              <a:xfrm>
                <a:off x="5676900" y="2286000"/>
                <a:ext cx="2628900" cy="11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54" idx="7"/>
                <a:endCxn id="156" idx="2"/>
              </p:cNvCxnSpPr>
              <p:nvPr/>
            </p:nvCxnSpPr>
            <p:spPr>
              <a:xfrm flipV="1">
                <a:off x="5703841" y="2297668"/>
                <a:ext cx="2601959" cy="1518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 190"/>
              <p:cNvGrpSpPr/>
              <p:nvPr/>
            </p:nvGrpSpPr>
            <p:grpSpPr>
              <a:xfrm>
                <a:off x="5676900" y="2297668"/>
                <a:ext cx="2628900" cy="690455"/>
                <a:chOff x="5715000" y="2297668"/>
                <a:chExt cx="2628900" cy="690455"/>
              </a:xfrm>
            </p:grpSpPr>
            <p:cxnSp>
              <p:nvCxnSpPr>
                <p:cNvPr id="192" name="Straight Connector 191"/>
                <p:cNvCxnSpPr>
                  <a:endCxn id="156" idx="2"/>
                </p:cNvCxnSpPr>
                <p:nvPr/>
              </p:nvCxnSpPr>
              <p:spPr>
                <a:xfrm flipV="1">
                  <a:off x="5741941" y="2297668"/>
                  <a:ext cx="2601959" cy="369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endCxn id="156" idx="2"/>
                </p:cNvCxnSpPr>
                <p:nvPr/>
              </p:nvCxnSpPr>
              <p:spPr>
                <a:xfrm flipV="1">
                  <a:off x="5715000" y="2297668"/>
                  <a:ext cx="2628900" cy="526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>
                  <a:endCxn id="156" idx="2"/>
                </p:cNvCxnSpPr>
                <p:nvPr/>
              </p:nvCxnSpPr>
              <p:spPr>
                <a:xfrm flipV="1">
                  <a:off x="5741941" y="2297668"/>
                  <a:ext cx="2601959" cy="6904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5688059" y="2297668"/>
                <a:ext cx="2640059" cy="1577882"/>
                <a:chOff x="5791200" y="1459468"/>
                <a:chExt cx="2640059" cy="1577882"/>
              </a:xfrm>
            </p:grpSpPr>
            <p:cxnSp>
              <p:nvCxnSpPr>
                <p:cNvPr id="196" name="Straight Connector 195"/>
                <p:cNvCxnSpPr>
                  <a:stCxn id="170" idx="7"/>
                  <a:endCxn id="156" idx="2"/>
                </p:cNvCxnSpPr>
                <p:nvPr/>
              </p:nvCxnSpPr>
              <p:spPr>
                <a:xfrm flipV="1">
                  <a:off x="5806982" y="1459468"/>
                  <a:ext cx="2601959" cy="1006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>
                  <a:endCxn id="159" idx="3"/>
                </p:cNvCxnSpPr>
                <p:nvPr/>
              </p:nvCxnSpPr>
              <p:spPr>
                <a:xfrm>
                  <a:off x="5791200" y="2873822"/>
                  <a:ext cx="2640059" cy="163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Straight Connector 197"/>
              <p:cNvCxnSpPr/>
              <p:nvPr/>
            </p:nvCxnSpPr>
            <p:spPr>
              <a:xfrm>
                <a:off x="5676900" y="3874532"/>
                <a:ext cx="2628900" cy="11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>
                <a:off x="5676900" y="3875550"/>
                <a:ext cx="2651218" cy="484173"/>
                <a:chOff x="5715000" y="2503950"/>
                <a:chExt cx="2651218" cy="484173"/>
              </a:xfrm>
            </p:grpSpPr>
            <p:cxnSp>
              <p:nvCxnSpPr>
                <p:cNvPr id="200" name="Straight Connector 199"/>
                <p:cNvCxnSpPr>
                  <a:endCxn id="159" idx="3"/>
                </p:cNvCxnSpPr>
                <p:nvPr/>
              </p:nvCxnSpPr>
              <p:spPr>
                <a:xfrm flipV="1">
                  <a:off x="5741941" y="2503950"/>
                  <a:ext cx="2624277" cy="1630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>
                  <a:endCxn id="159" idx="3"/>
                </p:cNvCxnSpPr>
                <p:nvPr/>
              </p:nvCxnSpPr>
              <p:spPr>
                <a:xfrm flipV="1">
                  <a:off x="5715000" y="2503950"/>
                  <a:ext cx="2651218" cy="3206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endCxn id="159" idx="3"/>
                </p:cNvCxnSpPr>
                <p:nvPr/>
              </p:nvCxnSpPr>
              <p:spPr>
                <a:xfrm flipV="1">
                  <a:off x="5741941" y="2503950"/>
                  <a:ext cx="2624277" cy="4841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>
                <a:off x="5676900" y="3875550"/>
                <a:ext cx="2758982" cy="1317718"/>
                <a:chOff x="5715000" y="1986872"/>
                <a:chExt cx="2758982" cy="1317718"/>
              </a:xfrm>
            </p:grpSpPr>
            <p:cxnSp>
              <p:nvCxnSpPr>
                <p:cNvPr id="204" name="Straight Connector 203"/>
                <p:cNvCxnSpPr>
                  <a:endCxn id="159" idx="5"/>
                </p:cNvCxnSpPr>
                <p:nvPr/>
              </p:nvCxnSpPr>
              <p:spPr>
                <a:xfrm flipV="1">
                  <a:off x="5741941" y="1986872"/>
                  <a:ext cx="2732041" cy="6801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>
                  <a:endCxn id="159" idx="5"/>
                </p:cNvCxnSpPr>
                <p:nvPr/>
              </p:nvCxnSpPr>
              <p:spPr>
                <a:xfrm flipV="1">
                  <a:off x="5715000" y="1986872"/>
                  <a:ext cx="2758982" cy="837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>
                  <a:endCxn id="162" idx="2"/>
                </p:cNvCxnSpPr>
                <p:nvPr/>
              </p:nvCxnSpPr>
              <p:spPr>
                <a:xfrm>
                  <a:off x="5741941" y="2988123"/>
                  <a:ext cx="2601959" cy="3164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5638800" y="5012878"/>
                <a:ext cx="2667000" cy="375544"/>
                <a:chOff x="5676900" y="2667000"/>
                <a:chExt cx="2667000" cy="375544"/>
              </a:xfrm>
            </p:grpSpPr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5741941" y="2667000"/>
                  <a:ext cx="2601959" cy="1692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>
                  <a:stCxn id="186" idx="2"/>
                </p:cNvCxnSpPr>
                <p:nvPr/>
              </p:nvCxnSpPr>
              <p:spPr>
                <a:xfrm flipV="1">
                  <a:off x="5676900" y="2836232"/>
                  <a:ext cx="2667000" cy="2063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209"/>
              <p:cNvCxnSpPr/>
              <p:nvPr/>
            </p:nvCxnSpPr>
            <p:spPr>
              <a:xfrm flipV="1">
                <a:off x="5715000" y="5181600"/>
                <a:ext cx="2590800" cy="370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5257798" y="1600200"/>
                    <a:ext cx="1381597" cy="3693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dirty="0"/>
                      <a:t>points</a:t>
                    </a: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798" y="1600200"/>
                    <a:ext cx="1381597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793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2" name="TextBox 211"/>
              <p:cNvSpPr txBox="1"/>
              <p:nvPr/>
            </p:nvSpPr>
            <p:spPr>
              <a:xfrm>
                <a:off x="7957433" y="1600200"/>
                <a:ext cx="72936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cones</a:t>
                </a:r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8376059" y="1958086"/>
                <a:ext cx="610347" cy="3778600"/>
                <a:chOff x="8376059" y="1958086"/>
                <a:chExt cx="610347" cy="3778600"/>
              </a:xfrm>
            </p:grpSpPr>
            <p:cxnSp>
              <p:nvCxnSpPr>
                <p:cNvPr id="215" name="Straight Arrow Connector 214"/>
                <p:cNvCxnSpPr>
                  <a:stCxn id="156" idx="4"/>
                  <a:endCxn id="159" idx="0"/>
                </p:cNvCxnSpPr>
                <p:nvPr/>
              </p:nvCxnSpPr>
              <p:spPr>
                <a:xfrm>
                  <a:off x="8382000" y="2373868"/>
                  <a:ext cx="0" cy="1371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/>
                <p:cNvCxnSpPr>
                  <a:stCxn id="159" idx="4"/>
                  <a:endCxn id="162" idx="0"/>
                </p:cNvCxnSpPr>
                <p:nvPr/>
              </p:nvCxnSpPr>
              <p:spPr>
                <a:xfrm>
                  <a:off x="8382000" y="3897868"/>
                  <a:ext cx="0" cy="1219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7" name="Group 216"/>
                <p:cNvGrpSpPr/>
                <p:nvPr/>
              </p:nvGrpSpPr>
              <p:grpSpPr>
                <a:xfrm>
                  <a:off x="8376059" y="1958086"/>
                  <a:ext cx="610347" cy="3778600"/>
                  <a:chOff x="8376059" y="1958086"/>
                  <a:chExt cx="610347" cy="3778600"/>
                </a:xfrm>
              </p:grpSpPr>
              <p:sp>
                <p:nvSpPr>
                  <p:cNvPr id="218" name="Freeform 217"/>
                  <p:cNvSpPr/>
                  <p:nvPr/>
                </p:nvSpPr>
                <p:spPr>
                  <a:xfrm>
                    <a:off x="8376059" y="1958086"/>
                    <a:ext cx="610347" cy="3778600"/>
                  </a:xfrm>
                  <a:custGeom>
                    <a:avLst/>
                    <a:gdLst>
                      <a:gd name="connsiteX0" fmla="*/ 9657 w 599067"/>
                      <a:gd name="connsiteY0" fmla="*/ 3353731 h 3827040"/>
                      <a:gd name="connsiteX1" fmla="*/ 9657 w 599067"/>
                      <a:gd name="connsiteY1" fmla="*/ 3599057 h 3827040"/>
                      <a:gd name="connsiteX2" fmla="*/ 110018 w 599067"/>
                      <a:gd name="connsiteY2" fmla="*/ 3766326 h 3827040"/>
                      <a:gd name="connsiteX3" fmla="*/ 478008 w 599067"/>
                      <a:gd name="connsiteY3" fmla="*/ 3788628 h 3827040"/>
                      <a:gd name="connsiteX4" fmla="*/ 567218 w 599067"/>
                      <a:gd name="connsiteY4" fmla="*/ 3264521 h 3827040"/>
                      <a:gd name="connsiteX5" fmla="*/ 556067 w 599067"/>
                      <a:gd name="connsiteY5" fmla="*/ 331750 h 3827040"/>
                      <a:gd name="connsiteX6" fmla="*/ 76564 w 599067"/>
                      <a:gd name="connsiteY6" fmla="*/ 64121 h 3827040"/>
                      <a:gd name="connsiteX7" fmla="*/ 9657 w 599067"/>
                      <a:gd name="connsiteY7" fmla="*/ 298296 h 3827040"/>
                      <a:gd name="connsiteX0" fmla="*/ 11837 w 602051"/>
                      <a:gd name="connsiteY0" fmla="*/ 3394021 h 3867330"/>
                      <a:gd name="connsiteX1" fmla="*/ 11837 w 602051"/>
                      <a:gd name="connsiteY1" fmla="*/ 3639347 h 3867330"/>
                      <a:gd name="connsiteX2" fmla="*/ 112198 w 602051"/>
                      <a:gd name="connsiteY2" fmla="*/ 3806616 h 3867330"/>
                      <a:gd name="connsiteX3" fmla="*/ 480188 w 602051"/>
                      <a:gd name="connsiteY3" fmla="*/ 3828918 h 3867330"/>
                      <a:gd name="connsiteX4" fmla="*/ 569398 w 602051"/>
                      <a:gd name="connsiteY4" fmla="*/ 3304811 h 3867330"/>
                      <a:gd name="connsiteX5" fmla="*/ 558247 w 602051"/>
                      <a:gd name="connsiteY5" fmla="*/ 372040 h 3867330"/>
                      <a:gd name="connsiteX6" fmla="*/ 67592 w 602051"/>
                      <a:gd name="connsiteY6" fmla="*/ 37504 h 3867330"/>
                      <a:gd name="connsiteX7" fmla="*/ 11837 w 602051"/>
                      <a:gd name="connsiteY7" fmla="*/ 338586 h 3867330"/>
                      <a:gd name="connsiteX0" fmla="*/ 13559 w 629053"/>
                      <a:gd name="connsiteY0" fmla="*/ 3360014 h 3833323"/>
                      <a:gd name="connsiteX1" fmla="*/ 13559 w 629053"/>
                      <a:gd name="connsiteY1" fmla="*/ 3605340 h 3833323"/>
                      <a:gd name="connsiteX2" fmla="*/ 113920 w 629053"/>
                      <a:gd name="connsiteY2" fmla="*/ 3772609 h 3833323"/>
                      <a:gd name="connsiteX3" fmla="*/ 481910 w 629053"/>
                      <a:gd name="connsiteY3" fmla="*/ 3794911 h 3833323"/>
                      <a:gd name="connsiteX4" fmla="*/ 571120 w 629053"/>
                      <a:gd name="connsiteY4" fmla="*/ 3270804 h 3833323"/>
                      <a:gd name="connsiteX5" fmla="*/ 593423 w 629053"/>
                      <a:gd name="connsiteY5" fmla="*/ 505301 h 3833323"/>
                      <a:gd name="connsiteX6" fmla="*/ 69314 w 629053"/>
                      <a:gd name="connsiteY6" fmla="*/ 3497 h 3833323"/>
                      <a:gd name="connsiteX7" fmla="*/ 13559 w 629053"/>
                      <a:gd name="connsiteY7" fmla="*/ 304579 h 3833323"/>
                      <a:gd name="connsiteX0" fmla="*/ 9658 w 610347"/>
                      <a:gd name="connsiteY0" fmla="*/ 3305291 h 3778600"/>
                      <a:gd name="connsiteX1" fmla="*/ 9658 w 610347"/>
                      <a:gd name="connsiteY1" fmla="*/ 3550617 h 3778600"/>
                      <a:gd name="connsiteX2" fmla="*/ 110019 w 610347"/>
                      <a:gd name="connsiteY2" fmla="*/ 3717886 h 3778600"/>
                      <a:gd name="connsiteX3" fmla="*/ 478009 w 610347"/>
                      <a:gd name="connsiteY3" fmla="*/ 3740188 h 3778600"/>
                      <a:gd name="connsiteX4" fmla="*/ 567219 w 610347"/>
                      <a:gd name="connsiteY4" fmla="*/ 3216081 h 3778600"/>
                      <a:gd name="connsiteX5" fmla="*/ 589522 w 610347"/>
                      <a:gd name="connsiteY5" fmla="*/ 450578 h 3778600"/>
                      <a:gd name="connsiteX6" fmla="*/ 266135 w 610347"/>
                      <a:gd name="connsiteY6" fmla="*/ 4530 h 3778600"/>
                      <a:gd name="connsiteX7" fmla="*/ 9658 w 610347"/>
                      <a:gd name="connsiteY7" fmla="*/ 249856 h 377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0347" h="3778600">
                        <a:moveTo>
                          <a:pt x="9658" y="3305291"/>
                        </a:moveTo>
                        <a:cubicBezTo>
                          <a:pt x="1294" y="3393571"/>
                          <a:pt x="-7069" y="3481851"/>
                          <a:pt x="9658" y="3550617"/>
                        </a:cubicBezTo>
                        <a:cubicBezTo>
                          <a:pt x="26385" y="3619383"/>
                          <a:pt x="31960" y="3686291"/>
                          <a:pt x="110019" y="3717886"/>
                        </a:cubicBezTo>
                        <a:cubicBezTo>
                          <a:pt x="188078" y="3749481"/>
                          <a:pt x="401809" y="3823822"/>
                          <a:pt x="478009" y="3740188"/>
                        </a:cubicBezTo>
                        <a:cubicBezTo>
                          <a:pt x="554209" y="3656554"/>
                          <a:pt x="548634" y="3764349"/>
                          <a:pt x="567219" y="3216081"/>
                        </a:cubicBezTo>
                        <a:cubicBezTo>
                          <a:pt x="585804" y="2667813"/>
                          <a:pt x="639703" y="985836"/>
                          <a:pt x="589522" y="450578"/>
                        </a:cubicBezTo>
                        <a:cubicBezTo>
                          <a:pt x="539341" y="-84680"/>
                          <a:pt x="362779" y="37984"/>
                          <a:pt x="266135" y="4530"/>
                        </a:cubicBezTo>
                        <a:cubicBezTo>
                          <a:pt x="169491" y="-28924"/>
                          <a:pt x="-2423" y="129980"/>
                          <a:pt x="9658" y="249856"/>
                        </a:cubicBezTo>
                      </a:path>
                    </a:pathLst>
                  </a:cu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9" name="Straight Arrow Connector 218"/>
                  <p:cNvCxnSpPr/>
                  <p:nvPr/>
                </p:nvCxnSpPr>
                <p:spPr>
                  <a:xfrm flipH="1">
                    <a:off x="8382000" y="2095500"/>
                    <a:ext cx="13471" cy="1143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Arrow Connector 219"/>
                  <p:cNvCxnSpPr/>
                  <p:nvPr/>
                </p:nvCxnSpPr>
                <p:spPr>
                  <a:xfrm flipV="1">
                    <a:off x="8382000" y="5257800"/>
                    <a:ext cx="0" cy="16406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21" name="Straight Connector 220"/>
            <p:cNvCxnSpPr>
              <a:stCxn id="169" idx="3"/>
            </p:cNvCxnSpPr>
            <p:nvPr/>
          </p:nvCxnSpPr>
          <p:spPr>
            <a:xfrm flipV="1">
              <a:off x="5649959" y="2324100"/>
              <a:ext cx="2628900" cy="8651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71" idx="7"/>
              <a:endCxn id="156" idx="2"/>
            </p:cNvCxnSpPr>
            <p:nvPr/>
          </p:nvCxnSpPr>
          <p:spPr>
            <a:xfrm flipV="1">
              <a:off x="5703841" y="2297668"/>
              <a:ext cx="2601959" cy="1158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715000" y="5193268"/>
              <a:ext cx="2563859" cy="322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6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Inserting</a:t>
                </a:r>
                <a:r>
                  <a:rPr lang="en-US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dirty="0" err="1"/>
                  <a:t>POINt</a:t>
                </a:r>
                <a:endParaRPr lang="en-US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23622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752600"/>
            <a:ext cx="4656127" cy="4267200"/>
            <a:chOff x="381000" y="1752600"/>
            <a:chExt cx="4656127" cy="426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9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Randomized </a:t>
            </a:r>
            <a:r>
              <a:rPr lang="en-US" sz="3600" dirty="0">
                <a:solidFill>
                  <a:srgbClr val="7030A0"/>
                </a:solidFill>
              </a:rPr>
              <a:t>Incremental </a:t>
            </a:r>
            <a:r>
              <a:rPr lang="en-US" sz="3600" dirty="0"/>
              <a:t>Construction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657600"/>
            <a:ext cx="76200" cy="397322"/>
            <a:chOff x="5638800" y="2057400"/>
            <a:chExt cx="76200" cy="397322"/>
          </a:xfrm>
        </p:grpSpPr>
        <p:sp>
          <p:nvSpPr>
            <p:cNvPr id="118" name="Oval 117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0" name="Straight Arrow Connector 189"/>
            <p:cNvCxnSpPr>
              <a:endCxn id="85" idx="0"/>
            </p:cNvCxnSpPr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104" idx="0"/>
            </p:cNvCxnSpPr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107" idx="0"/>
            </p:cNvCxnSpPr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54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val 194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657600"/>
            <a:ext cx="76200" cy="397322"/>
            <a:chOff x="5638800" y="2057400"/>
            <a:chExt cx="76200" cy="397322"/>
          </a:xfrm>
        </p:grpSpPr>
        <p:sp>
          <p:nvSpPr>
            <p:cNvPr id="118" name="Oval 117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5638800" y="3505200"/>
            <a:ext cx="2640059" cy="206822"/>
            <a:chOff x="5741941" y="2667000"/>
            <a:chExt cx="2640059" cy="206822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 188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1" name="Freeform 190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9" name="Oval 198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76400" y="28194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19400"/>
                <a:ext cx="45230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5262697" y="35052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697" y="3505200"/>
                <a:ext cx="452303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4729297" y="3276600"/>
                <a:ext cx="45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97" y="3276600"/>
                <a:ext cx="452303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75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3AFDF37-14C1-36B2-F579-1C0645692995}"/>
              </a:ext>
            </a:extLst>
          </p:cNvPr>
          <p:cNvGrpSpPr/>
          <p:nvPr/>
        </p:nvGrpSpPr>
        <p:grpSpPr>
          <a:xfrm rot="4374052">
            <a:off x="228599" y="1333500"/>
            <a:ext cx="2438400" cy="2971800"/>
            <a:chOff x="3048000" y="2743200"/>
            <a:chExt cx="2438400" cy="29718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34A27F-1E65-FFBC-D50F-E30B33DA0ECC}"/>
                </a:ext>
              </a:extLst>
            </p:cNvPr>
            <p:cNvCxnSpPr/>
            <p:nvPr/>
          </p:nvCxnSpPr>
          <p:spPr>
            <a:xfrm>
              <a:off x="3505200" y="3276600"/>
              <a:ext cx="1752600" cy="2133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69C8DB2-E066-9A61-EEAF-ACF6977952BA}"/>
                </a:ext>
              </a:extLst>
            </p:cNvPr>
            <p:cNvCxnSpPr/>
            <p:nvPr/>
          </p:nvCxnSpPr>
          <p:spPr>
            <a:xfrm>
              <a:off x="5257800" y="54102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405163-510B-6D7B-8EF5-6652C47DE13B}"/>
                </a:ext>
              </a:extLst>
            </p:cNvPr>
            <p:cNvCxnSpPr/>
            <p:nvPr/>
          </p:nvCxnSpPr>
          <p:spPr>
            <a:xfrm>
              <a:off x="3048000" y="2743200"/>
              <a:ext cx="457200" cy="5334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08A5BF-C649-C217-2EC4-4DD6C798EC87}"/>
              </a:ext>
            </a:extLst>
          </p:cNvPr>
          <p:cNvGrpSpPr/>
          <p:nvPr/>
        </p:nvGrpSpPr>
        <p:grpSpPr>
          <a:xfrm rot="2739444">
            <a:off x="3137671" y="2438730"/>
            <a:ext cx="2438400" cy="2971800"/>
            <a:chOff x="3048000" y="2743200"/>
            <a:chExt cx="2438400" cy="29718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701EE3-5568-DEF4-5CCA-A7AFDF415609}"/>
                </a:ext>
              </a:extLst>
            </p:cNvPr>
            <p:cNvCxnSpPr/>
            <p:nvPr/>
          </p:nvCxnSpPr>
          <p:spPr>
            <a:xfrm>
              <a:off x="3505200" y="3276600"/>
              <a:ext cx="1752600" cy="2133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298FDA-6144-860D-ED57-FE07163D6E89}"/>
                </a:ext>
              </a:extLst>
            </p:cNvPr>
            <p:cNvCxnSpPr/>
            <p:nvPr/>
          </p:nvCxnSpPr>
          <p:spPr>
            <a:xfrm>
              <a:off x="5257800" y="5410200"/>
              <a:ext cx="2286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BC9DD6A-2CFE-A04E-34BB-0DDAF9D161E2}"/>
                </a:ext>
              </a:extLst>
            </p:cNvPr>
            <p:cNvCxnSpPr/>
            <p:nvPr/>
          </p:nvCxnSpPr>
          <p:spPr>
            <a:xfrm>
              <a:off x="3048000" y="2743200"/>
              <a:ext cx="457200" cy="5334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4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99" grpId="0" animBg="1"/>
      <p:bldP spid="199" grpId="1" animBg="1"/>
      <p:bldP spid="14" grpId="0"/>
      <p:bldP spid="14" grpId="1"/>
      <p:bldP spid="2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7422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5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8" idx="2"/>
          </p:cNvCxnSpPr>
          <p:nvPr/>
        </p:nvCxnSpPr>
        <p:spPr>
          <a:xfrm flipH="1" flipV="1">
            <a:off x="3886198" y="3341132"/>
            <a:ext cx="1219202" cy="1259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triped Right Arrow 96"/>
          <p:cNvSpPr/>
          <p:nvPr/>
        </p:nvSpPr>
        <p:spPr>
          <a:xfrm rot="14959827">
            <a:off x="4724398" y="2323122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Striped Right Arrow 184"/>
          <p:cNvSpPr/>
          <p:nvPr/>
        </p:nvSpPr>
        <p:spPr>
          <a:xfrm rot="16200000">
            <a:off x="8602889" y="3040289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Oval 202"/>
          <p:cNvSpPr/>
          <p:nvPr/>
        </p:nvSpPr>
        <p:spPr>
          <a:xfrm>
            <a:off x="5638800" y="3657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Connector 203"/>
          <p:cNvCxnSpPr/>
          <p:nvPr/>
        </p:nvCxnSpPr>
        <p:spPr>
          <a:xfrm flipV="1">
            <a:off x="5688059" y="3581400"/>
            <a:ext cx="2590800" cy="130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1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185" grpId="0" animBg="1"/>
      <p:bldP spid="20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triped Right Arrow 184"/>
          <p:cNvSpPr/>
          <p:nvPr/>
        </p:nvSpPr>
        <p:spPr>
          <a:xfrm rot="16200000">
            <a:off x="8602889" y="2723831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1"/>
          </p:cNvCxnSpPr>
          <p:nvPr/>
        </p:nvCxnSpPr>
        <p:spPr>
          <a:xfrm flipH="1" flipV="1">
            <a:off x="3657598" y="2590800"/>
            <a:ext cx="1458961" cy="8493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Striped Right Arrow 160"/>
          <p:cNvSpPr/>
          <p:nvPr/>
        </p:nvSpPr>
        <p:spPr>
          <a:xfrm rot="13784125">
            <a:off x="4348254" y="1916646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9" name="Freeform 198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49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61" grpId="0" animBg="1"/>
      <p:bldP spid="16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</p:cNvCxnSpPr>
          <p:nvPr/>
        </p:nvCxnSpPr>
        <p:spPr>
          <a:xfrm flipH="1" flipV="1">
            <a:off x="2674927" y="1784866"/>
            <a:ext cx="2441632" cy="165529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25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Striped Right Arrow 184"/>
          <p:cNvSpPr/>
          <p:nvPr/>
        </p:nvSpPr>
        <p:spPr>
          <a:xfrm rot="5400000">
            <a:off x="8679089" y="3726089"/>
            <a:ext cx="597941" cy="33188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triped Right Arrow 162"/>
          <p:cNvSpPr/>
          <p:nvPr/>
        </p:nvSpPr>
        <p:spPr>
          <a:xfrm rot="6509131">
            <a:off x="4899682" y="3758961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88" idx="3"/>
          </p:cNvCxnSpPr>
          <p:nvPr/>
        </p:nvCxnSpPr>
        <p:spPr>
          <a:xfrm flipH="1">
            <a:off x="3951242" y="3494041"/>
            <a:ext cx="1165317" cy="16494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84" name="Straight Arrow Connector 183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204" name="Freeform 203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7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63" grpId="0" animBg="1"/>
      <p:bldP spid="16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Striped Right Arrow 162"/>
          <p:cNvSpPr/>
          <p:nvPr/>
        </p:nvSpPr>
        <p:spPr>
          <a:xfrm rot="7881727">
            <a:off x="4637564" y="4674194"/>
            <a:ext cx="685802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Group 183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91" name="Straight Arrow Connector 190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205" name="Freeform 20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3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15198" y="4648200"/>
            <a:ext cx="582659" cy="10779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51241" y="2705100"/>
            <a:ext cx="468359" cy="6588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23986" y="2263682"/>
            <a:ext cx="555717" cy="4033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94142" y="3429000"/>
            <a:ext cx="125458" cy="115415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238498" y="1524000"/>
            <a:ext cx="114301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238498" y="1981200"/>
            <a:ext cx="2019300" cy="3042420"/>
            <a:chOff x="3238498" y="1981200"/>
            <a:chExt cx="2019300" cy="304242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 flipV="1">
            <a:off x="533398" y="4076700"/>
            <a:ext cx="26670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</p:cNvCxnSpPr>
          <p:nvPr/>
        </p:nvCxnSpPr>
        <p:spPr>
          <a:xfrm flipH="1" flipV="1">
            <a:off x="304800" y="3086101"/>
            <a:ext cx="2895598" cy="990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5"/>
          </p:cNvCxnSpPr>
          <p:nvPr/>
        </p:nvCxnSpPr>
        <p:spPr>
          <a:xfrm flipH="1" flipV="1">
            <a:off x="3265439" y="4103641"/>
            <a:ext cx="468360" cy="183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1" idx="1"/>
          </p:cNvCxnSpPr>
          <p:nvPr/>
        </p:nvCxnSpPr>
        <p:spPr>
          <a:xfrm flipH="1" flipV="1">
            <a:off x="838198" y="1676400"/>
            <a:ext cx="2373359" cy="237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88068"/>
                <a:ext cx="46512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65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978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93268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305800" y="2590800"/>
            <a:ext cx="609600" cy="369332"/>
            <a:chOff x="8305800" y="1828800"/>
            <a:chExt cx="609600" cy="369332"/>
          </a:xfrm>
        </p:grpSpPr>
        <p:sp>
          <p:nvSpPr>
            <p:cNvPr id="85" name="Oval 84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8305800" y="2971800"/>
            <a:ext cx="609600" cy="369332"/>
            <a:chOff x="8305800" y="1828800"/>
            <a:chExt cx="609600" cy="369332"/>
          </a:xfrm>
        </p:grpSpPr>
        <p:sp>
          <p:nvSpPr>
            <p:cNvPr id="104" name="Oval 10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305800" y="3352800"/>
            <a:ext cx="609600" cy="369332"/>
            <a:chOff x="8305800" y="1828800"/>
            <a:chExt cx="609600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Oval 118"/>
          <p:cNvSpPr/>
          <p:nvPr/>
        </p:nvSpPr>
        <p:spPr>
          <a:xfrm>
            <a:off x="5638800" y="38263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5638800" y="397872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657600"/>
            <a:ext cx="609600" cy="369332"/>
            <a:chOff x="8305800" y="1828800"/>
            <a:chExt cx="609600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21122"/>
            <a:chOff x="5715000" y="2667000"/>
            <a:chExt cx="2628900" cy="321122"/>
          </a:xfrm>
        </p:grpSpPr>
        <p:cxnSp>
          <p:nvCxnSpPr>
            <p:cNvPr id="153" name="Straight Connector 152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124200"/>
            <a:ext cx="2640059" cy="206822"/>
            <a:chOff x="5741941" y="2667000"/>
            <a:chExt cx="2640059" cy="206822"/>
          </a:xfrm>
        </p:grpSpPr>
        <p:cxnSp>
          <p:nvCxnSpPr>
            <p:cNvPr id="158" name="Straight Connector 157"/>
            <p:cNvCxnSpPr>
              <a:endCxn id="104" idx="2"/>
            </p:cNvCxnSpPr>
            <p:nvPr/>
          </p:nvCxnSpPr>
          <p:spPr>
            <a:xfrm>
              <a:off x="5741941" y="26670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4" idx="2"/>
            </p:cNvCxnSpPr>
            <p:nvPr/>
          </p:nvCxnSpPr>
          <p:spPr>
            <a:xfrm flipV="1">
              <a:off x="5791200" y="2743200"/>
              <a:ext cx="2590800" cy="1306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676900" y="3874532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85" idx="0"/>
          </p:cNvCxnSpPr>
          <p:nvPr/>
        </p:nvCxnSpPr>
        <p:spPr>
          <a:xfrm>
            <a:off x="8382000" y="2362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04" idx="0"/>
          </p:cNvCxnSpPr>
          <p:nvPr/>
        </p:nvCxnSpPr>
        <p:spPr>
          <a:xfrm>
            <a:off x="8382000" y="2895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107" idx="0"/>
          </p:cNvCxnSpPr>
          <p:nvPr/>
        </p:nvCxnSpPr>
        <p:spPr>
          <a:xfrm>
            <a:off x="8382000" y="3276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8382000" y="3657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8382000" y="3962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41" idx="1"/>
          </p:cNvCxnSpPr>
          <p:nvPr/>
        </p:nvCxnSpPr>
        <p:spPr>
          <a:xfrm flipH="1">
            <a:off x="3211557" y="3369122"/>
            <a:ext cx="2198643" cy="68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2362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2895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8382000" y="3276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8382000" y="36576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8382000" y="39624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191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94" name="Freeform 193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202" grpId="0"/>
      <p:bldP spid="2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099319" y="2560591"/>
            <a:ext cx="544558" cy="82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66798" y="3429000"/>
            <a:ext cx="152401" cy="1676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97256" y="5181600"/>
            <a:ext cx="2362200" cy="609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730279" y="2236741"/>
            <a:ext cx="1546319" cy="2509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238498" y="1524000"/>
            <a:ext cx="114301" cy="25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33398" y="4076700"/>
            <a:ext cx="2667000" cy="1485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2"/>
          </p:cNvCxnSpPr>
          <p:nvPr/>
        </p:nvCxnSpPr>
        <p:spPr>
          <a:xfrm flipH="1" flipV="1">
            <a:off x="304800" y="3086101"/>
            <a:ext cx="2895598" cy="990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41" idx="5"/>
          </p:cNvCxnSpPr>
          <p:nvPr/>
        </p:nvCxnSpPr>
        <p:spPr>
          <a:xfrm flipH="1" flipV="1">
            <a:off x="3265439" y="4103641"/>
            <a:ext cx="468360" cy="183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1" idx="1"/>
          </p:cNvCxnSpPr>
          <p:nvPr/>
        </p:nvCxnSpPr>
        <p:spPr>
          <a:xfrm flipH="1" flipV="1">
            <a:off x="838198" y="1676400"/>
            <a:ext cx="2373359" cy="2373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38800" y="2117278"/>
            <a:ext cx="76200" cy="397322"/>
            <a:chOff x="5638800" y="2057400"/>
            <a:chExt cx="76200" cy="397322"/>
          </a:xfrm>
        </p:grpSpPr>
        <p:sp>
          <p:nvSpPr>
            <p:cNvPr id="64" name="Oval 6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305800" y="2069068"/>
            <a:ext cx="609600" cy="369332"/>
            <a:chOff x="8305800" y="1828800"/>
            <a:chExt cx="609600" cy="369332"/>
          </a:xfrm>
        </p:grpSpPr>
        <p:sp>
          <p:nvSpPr>
            <p:cNvPr id="2" name="Oval 1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873" y="2450068"/>
                <a:ext cx="41389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73" y="4355068"/>
                <a:ext cx="44595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50468"/>
                <a:ext cx="46512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62400"/>
                <a:ext cx="465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46512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8305800" y="2819400"/>
            <a:ext cx="558369" cy="369332"/>
            <a:chOff x="8305800" y="1828800"/>
            <a:chExt cx="558369" cy="369332"/>
          </a:xfrm>
        </p:grpSpPr>
        <p:sp>
          <p:nvSpPr>
            <p:cNvPr id="107" name="Oval 10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8450273" y="1828800"/>
                  <a:ext cx="413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138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5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5638800" y="2650678"/>
            <a:ext cx="76200" cy="397322"/>
            <a:chOff x="5638800" y="2057400"/>
            <a:chExt cx="76200" cy="397322"/>
          </a:xfrm>
        </p:grpSpPr>
        <p:sp>
          <p:nvSpPr>
            <p:cNvPr id="110" name="Oval 10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638800" y="3124200"/>
            <a:ext cx="76200" cy="397322"/>
            <a:chOff x="5638800" y="2057400"/>
            <a:chExt cx="76200" cy="397322"/>
          </a:xfrm>
        </p:grpSpPr>
        <p:sp>
          <p:nvSpPr>
            <p:cNvPr id="114" name="Oval 113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38800" y="3826322"/>
            <a:ext cx="76200" cy="228600"/>
            <a:chOff x="5638800" y="2226122"/>
            <a:chExt cx="76200" cy="228600"/>
          </a:xfrm>
        </p:grpSpPr>
        <p:sp>
          <p:nvSpPr>
            <p:cNvPr id="119" name="Oval 118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5638800" y="4174678"/>
            <a:ext cx="76200" cy="397322"/>
            <a:chOff x="5638800" y="2057400"/>
            <a:chExt cx="76200" cy="397322"/>
          </a:xfrm>
        </p:grpSpPr>
        <p:sp>
          <p:nvSpPr>
            <p:cNvPr id="122" name="Oval 121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638800" y="4648200"/>
            <a:ext cx="76200" cy="397322"/>
            <a:chOff x="5638800" y="2057400"/>
            <a:chExt cx="76200" cy="397322"/>
          </a:xfrm>
        </p:grpSpPr>
        <p:sp>
          <p:nvSpPr>
            <p:cNvPr id="126" name="Oval 125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638800" y="5181600"/>
            <a:ext cx="76200" cy="397322"/>
            <a:chOff x="5638800" y="2057400"/>
            <a:chExt cx="76200" cy="397322"/>
          </a:xfrm>
        </p:grpSpPr>
        <p:sp>
          <p:nvSpPr>
            <p:cNvPr id="130" name="Oval 129"/>
            <p:cNvSpPr/>
            <p:nvPr/>
          </p:nvSpPr>
          <p:spPr>
            <a:xfrm>
              <a:off x="5638800" y="205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/>
            <p:cNvSpPr/>
            <p:nvPr/>
          </p:nvSpPr>
          <p:spPr>
            <a:xfrm>
              <a:off x="5638800" y="22261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5638800" y="2378522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305800" y="3352800"/>
            <a:ext cx="590429" cy="369332"/>
            <a:chOff x="8305800" y="1828800"/>
            <a:chExt cx="590429" cy="369332"/>
          </a:xfrm>
        </p:grpSpPr>
        <p:sp>
          <p:nvSpPr>
            <p:cNvPr id="138" name="Oval 137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450273" y="1828800"/>
                  <a:ext cx="445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"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45956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1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8305800" y="3949756"/>
            <a:ext cx="609600" cy="369332"/>
            <a:chOff x="8305800" y="1828800"/>
            <a:chExt cx="609600" cy="369332"/>
          </a:xfrm>
        </p:grpSpPr>
        <p:sp>
          <p:nvSpPr>
            <p:cNvPr id="141" name="Oval 140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8305800" y="4507468"/>
            <a:ext cx="609600" cy="369332"/>
            <a:chOff x="8305800" y="1828800"/>
            <a:chExt cx="609600" cy="369332"/>
          </a:xfrm>
        </p:grpSpPr>
        <p:sp>
          <p:nvSpPr>
            <p:cNvPr id="144" name="Oval 143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8305800" y="4953000"/>
            <a:ext cx="609600" cy="369332"/>
            <a:chOff x="8305800" y="1828800"/>
            <a:chExt cx="609600" cy="369332"/>
          </a:xfrm>
        </p:grpSpPr>
        <p:sp>
          <p:nvSpPr>
            <p:cNvPr id="147" name="Oval 146"/>
            <p:cNvSpPr/>
            <p:nvPr/>
          </p:nvSpPr>
          <p:spPr>
            <a:xfrm>
              <a:off x="830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273" y="1828800"/>
                  <a:ext cx="46512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688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/>
          <p:cNvCxnSpPr>
            <a:stCxn id="64" idx="7"/>
            <a:endCxn id="2" idx="2"/>
          </p:cNvCxnSpPr>
          <p:nvPr/>
        </p:nvCxnSpPr>
        <p:spPr>
          <a:xfrm>
            <a:off x="5703841" y="2128437"/>
            <a:ext cx="2601959" cy="169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65" idx="0"/>
            <a:endCxn id="2" idx="2"/>
          </p:cNvCxnSpPr>
          <p:nvPr/>
        </p:nvCxnSpPr>
        <p:spPr>
          <a:xfrm>
            <a:off x="5676900" y="2286000"/>
            <a:ext cx="2628900" cy="11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67" idx="7"/>
            <a:endCxn id="2" idx="2"/>
          </p:cNvCxnSpPr>
          <p:nvPr/>
        </p:nvCxnSpPr>
        <p:spPr>
          <a:xfrm flipV="1">
            <a:off x="5703841" y="2297668"/>
            <a:ext cx="2601959" cy="15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5676900" y="2667000"/>
            <a:ext cx="2628900" cy="381000"/>
            <a:chOff x="5715000" y="2667000"/>
            <a:chExt cx="2628900" cy="381000"/>
          </a:xfrm>
        </p:grpSpPr>
        <p:cxnSp>
          <p:nvCxnSpPr>
            <p:cNvPr id="153" name="Straight Connector 152"/>
            <p:cNvCxnSpPr>
              <a:endCxn id="107" idx="2"/>
            </p:cNvCxnSpPr>
            <p:nvPr/>
          </p:nvCxnSpPr>
          <p:spPr>
            <a:xfrm>
              <a:off x="5741941" y="2667000"/>
              <a:ext cx="2601959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endCxn id="107" idx="2"/>
            </p:cNvCxnSpPr>
            <p:nvPr/>
          </p:nvCxnSpPr>
          <p:spPr>
            <a:xfrm>
              <a:off x="5715000" y="2824563"/>
              <a:ext cx="2628900" cy="2234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>
              <a:endCxn id="107" idx="2"/>
            </p:cNvCxnSpPr>
            <p:nvPr/>
          </p:nvCxnSpPr>
          <p:spPr>
            <a:xfrm>
              <a:off x="5741941" y="2988123"/>
              <a:ext cx="2601959" cy="59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65741" y="3048000"/>
            <a:ext cx="2640059" cy="283022"/>
            <a:chOff x="5741941" y="2590800"/>
            <a:chExt cx="2640059" cy="283022"/>
          </a:xfrm>
        </p:grpSpPr>
        <p:cxnSp>
          <p:nvCxnSpPr>
            <p:cNvPr id="158" name="Straight Connector 157"/>
            <p:cNvCxnSpPr>
              <a:endCxn id="107" idx="2"/>
            </p:cNvCxnSpPr>
            <p:nvPr/>
          </p:nvCxnSpPr>
          <p:spPr>
            <a:xfrm flipV="1">
              <a:off x="5741941" y="2590800"/>
              <a:ext cx="2640059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15" idx="6"/>
              <a:endCxn id="107" idx="2"/>
            </p:cNvCxnSpPr>
            <p:nvPr/>
          </p:nvCxnSpPr>
          <p:spPr>
            <a:xfrm flipV="1">
              <a:off x="5791200" y="2590800"/>
              <a:ext cx="2590800" cy="283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/>
          <p:cNvCxnSpPr/>
          <p:nvPr/>
        </p:nvCxnSpPr>
        <p:spPr>
          <a:xfrm>
            <a:off x="5638800" y="3505200"/>
            <a:ext cx="2640059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676900" y="3581400"/>
            <a:ext cx="2601959" cy="293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5676900" y="4038600"/>
            <a:ext cx="2628900" cy="321122"/>
            <a:chOff x="5715000" y="2667000"/>
            <a:chExt cx="2628900" cy="321122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5676900" y="4555678"/>
            <a:ext cx="2628900" cy="321122"/>
            <a:chOff x="5715000" y="2667000"/>
            <a:chExt cx="2628900" cy="321122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741941" y="2836231"/>
              <a:ext cx="2601959" cy="15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5638800" y="5012878"/>
            <a:ext cx="2667000" cy="375544"/>
            <a:chOff x="5676900" y="2667000"/>
            <a:chExt cx="2667000" cy="375544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5741941" y="2667000"/>
              <a:ext cx="2601959" cy="1692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5715000" y="2824563"/>
              <a:ext cx="2628900" cy="11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31" idx="2"/>
            </p:cNvCxnSpPr>
            <p:nvPr/>
          </p:nvCxnSpPr>
          <p:spPr>
            <a:xfrm flipV="1">
              <a:off x="5676900" y="2836232"/>
              <a:ext cx="2667000" cy="206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/>
          <p:cNvCxnSpPr>
            <a:endCxn id="147" idx="2"/>
          </p:cNvCxnSpPr>
          <p:nvPr/>
        </p:nvCxnSpPr>
        <p:spPr>
          <a:xfrm flipV="1">
            <a:off x="5715000" y="5181600"/>
            <a:ext cx="2590800" cy="37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8" y="1600200"/>
                <a:ext cx="1328697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825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7957433" y="1600200"/>
            <a:ext cx="72936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cones</a:t>
            </a:r>
          </a:p>
        </p:txBody>
      </p: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Straight Arrow Connector 189"/>
          <p:cNvCxnSpPr>
            <a:endCxn id="107" idx="0"/>
          </p:cNvCxnSpPr>
          <p:nvPr/>
        </p:nvCxnSpPr>
        <p:spPr>
          <a:xfrm>
            <a:off x="8382000" y="2362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382000" y="4800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382000" y="4267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38" idx="0"/>
            <a:endCxn id="107" idx="4"/>
          </p:cNvCxnSpPr>
          <p:nvPr/>
        </p:nvCxnSpPr>
        <p:spPr>
          <a:xfrm flipV="1">
            <a:off x="8382000" y="3124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38" idx="4"/>
            <a:endCxn id="141" idx="0"/>
          </p:cNvCxnSpPr>
          <p:nvPr/>
        </p:nvCxnSpPr>
        <p:spPr>
          <a:xfrm>
            <a:off x="8382000" y="3657600"/>
            <a:ext cx="0" cy="4445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8" idx="1"/>
            <a:endCxn id="12" idx="1"/>
          </p:cNvCxnSpPr>
          <p:nvPr/>
        </p:nvCxnSpPr>
        <p:spPr>
          <a:xfrm flipH="1" flipV="1">
            <a:off x="3287758" y="2220959"/>
            <a:ext cx="1828801" cy="1219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3428998" y="3505200"/>
            <a:ext cx="1676402" cy="274320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endCxn id="41" idx="1"/>
          </p:cNvCxnSpPr>
          <p:nvPr/>
        </p:nvCxnSpPr>
        <p:spPr>
          <a:xfrm flipH="1">
            <a:off x="3211557" y="3369122"/>
            <a:ext cx="2198643" cy="68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91200" y="2269008"/>
            <a:ext cx="4734931" cy="3548968"/>
            <a:chOff x="791200" y="2269008"/>
            <a:chExt cx="4734931" cy="3548968"/>
          </a:xfrm>
        </p:grpSpPr>
        <p:sp>
          <p:nvSpPr>
            <p:cNvPr id="87" name="Arc 86"/>
            <p:cNvSpPr/>
            <p:nvPr/>
          </p:nvSpPr>
          <p:spPr>
            <a:xfrm rot="4831881">
              <a:off x="1395484" y="1687328"/>
              <a:ext cx="3526364" cy="4734931"/>
            </a:xfrm>
            <a:prstGeom prst="arc">
              <a:avLst>
                <a:gd name="adj1" fmla="val 12260343"/>
                <a:gd name="adj2" fmla="val 20400601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 flipV="1">
              <a:off x="3390898" y="2269008"/>
              <a:ext cx="304801" cy="169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>
              <a:off x="3733800" y="5627641"/>
              <a:ext cx="315961" cy="8735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0"/>
                <a:ext cx="465127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710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/>
          <p:cNvGrpSpPr/>
          <p:nvPr/>
        </p:nvGrpSpPr>
        <p:grpSpPr>
          <a:xfrm>
            <a:off x="8376059" y="1958086"/>
            <a:ext cx="610347" cy="3778600"/>
            <a:chOff x="8376059" y="1958086"/>
            <a:chExt cx="610347" cy="3778600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8382000" y="4800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8382000" y="42672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8376059" y="1958086"/>
              <a:ext cx="610347" cy="3778600"/>
              <a:chOff x="8376059" y="1958086"/>
              <a:chExt cx="610347" cy="3778600"/>
            </a:xfrm>
          </p:grpSpPr>
          <p:sp>
            <p:nvSpPr>
              <p:cNvPr id="185" name="Freeform 184"/>
              <p:cNvSpPr/>
              <p:nvPr/>
            </p:nvSpPr>
            <p:spPr>
              <a:xfrm>
                <a:off x="8376059" y="1958086"/>
                <a:ext cx="610347" cy="3778600"/>
              </a:xfrm>
              <a:custGeom>
                <a:avLst/>
                <a:gdLst>
                  <a:gd name="connsiteX0" fmla="*/ 9657 w 599067"/>
                  <a:gd name="connsiteY0" fmla="*/ 3353731 h 3827040"/>
                  <a:gd name="connsiteX1" fmla="*/ 9657 w 599067"/>
                  <a:gd name="connsiteY1" fmla="*/ 3599057 h 3827040"/>
                  <a:gd name="connsiteX2" fmla="*/ 110018 w 599067"/>
                  <a:gd name="connsiteY2" fmla="*/ 3766326 h 3827040"/>
                  <a:gd name="connsiteX3" fmla="*/ 478008 w 599067"/>
                  <a:gd name="connsiteY3" fmla="*/ 3788628 h 3827040"/>
                  <a:gd name="connsiteX4" fmla="*/ 567218 w 599067"/>
                  <a:gd name="connsiteY4" fmla="*/ 3264521 h 3827040"/>
                  <a:gd name="connsiteX5" fmla="*/ 556067 w 599067"/>
                  <a:gd name="connsiteY5" fmla="*/ 331750 h 3827040"/>
                  <a:gd name="connsiteX6" fmla="*/ 76564 w 599067"/>
                  <a:gd name="connsiteY6" fmla="*/ 64121 h 3827040"/>
                  <a:gd name="connsiteX7" fmla="*/ 9657 w 599067"/>
                  <a:gd name="connsiteY7" fmla="*/ 298296 h 3827040"/>
                  <a:gd name="connsiteX0" fmla="*/ 11837 w 602051"/>
                  <a:gd name="connsiteY0" fmla="*/ 3394021 h 3867330"/>
                  <a:gd name="connsiteX1" fmla="*/ 11837 w 602051"/>
                  <a:gd name="connsiteY1" fmla="*/ 3639347 h 3867330"/>
                  <a:gd name="connsiteX2" fmla="*/ 112198 w 602051"/>
                  <a:gd name="connsiteY2" fmla="*/ 3806616 h 3867330"/>
                  <a:gd name="connsiteX3" fmla="*/ 480188 w 602051"/>
                  <a:gd name="connsiteY3" fmla="*/ 3828918 h 3867330"/>
                  <a:gd name="connsiteX4" fmla="*/ 569398 w 602051"/>
                  <a:gd name="connsiteY4" fmla="*/ 3304811 h 3867330"/>
                  <a:gd name="connsiteX5" fmla="*/ 558247 w 602051"/>
                  <a:gd name="connsiteY5" fmla="*/ 372040 h 3867330"/>
                  <a:gd name="connsiteX6" fmla="*/ 67592 w 602051"/>
                  <a:gd name="connsiteY6" fmla="*/ 37504 h 3867330"/>
                  <a:gd name="connsiteX7" fmla="*/ 11837 w 602051"/>
                  <a:gd name="connsiteY7" fmla="*/ 338586 h 3867330"/>
                  <a:gd name="connsiteX0" fmla="*/ 13559 w 629053"/>
                  <a:gd name="connsiteY0" fmla="*/ 3360014 h 3833323"/>
                  <a:gd name="connsiteX1" fmla="*/ 13559 w 629053"/>
                  <a:gd name="connsiteY1" fmla="*/ 3605340 h 3833323"/>
                  <a:gd name="connsiteX2" fmla="*/ 113920 w 629053"/>
                  <a:gd name="connsiteY2" fmla="*/ 3772609 h 3833323"/>
                  <a:gd name="connsiteX3" fmla="*/ 481910 w 629053"/>
                  <a:gd name="connsiteY3" fmla="*/ 3794911 h 3833323"/>
                  <a:gd name="connsiteX4" fmla="*/ 571120 w 629053"/>
                  <a:gd name="connsiteY4" fmla="*/ 3270804 h 3833323"/>
                  <a:gd name="connsiteX5" fmla="*/ 593423 w 629053"/>
                  <a:gd name="connsiteY5" fmla="*/ 505301 h 3833323"/>
                  <a:gd name="connsiteX6" fmla="*/ 69314 w 629053"/>
                  <a:gd name="connsiteY6" fmla="*/ 3497 h 3833323"/>
                  <a:gd name="connsiteX7" fmla="*/ 13559 w 629053"/>
                  <a:gd name="connsiteY7" fmla="*/ 304579 h 3833323"/>
                  <a:gd name="connsiteX0" fmla="*/ 9658 w 610347"/>
                  <a:gd name="connsiteY0" fmla="*/ 3305291 h 3778600"/>
                  <a:gd name="connsiteX1" fmla="*/ 9658 w 610347"/>
                  <a:gd name="connsiteY1" fmla="*/ 3550617 h 3778600"/>
                  <a:gd name="connsiteX2" fmla="*/ 110019 w 610347"/>
                  <a:gd name="connsiteY2" fmla="*/ 3717886 h 3778600"/>
                  <a:gd name="connsiteX3" fmla="*/ 478009 w 610347"/>
                  <a:gd name="connsiteY3" fmla="*/ 3740188 h 3778600"/>
                  <a:gd name="connsiteX4" fmla="*/ 567219 w 610347"/>
                  <a:gd name="connsiteY4" fmla="*/ 3216081 h 3778600"/>
                  <a:gd name="connsiteX5" fmla="*/ 589522 w 610347"/>
                  <a:gd name="connsiteY5" fmla="*/ 450578 h 3778600"/>
                  <a:gd name="connsiteX6" fmla="*/ 266135 w 610347"/>
                  <a:gd name="connsiteY6" fmla="*/ 4530 h 3778600"/>
                  <a:gd name="connsiteX7" fmla="*/ 9658 w 610347"/>
                  <a:gd name="connsiteY7" fmla="*/ 249856 h 377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347" h="3778600">
                    <a:moveTo>
                      <a:pt x="9658" y="3305291"/>
                    </a:moveTo>
                    <a:cubicBezTo>
                      <a:pt x="1294" y="3393571"/>
                      <a:pt x="-7069" y="3481851"/>
                      <a:pt x="9658" y="3550617"/>
                    </a:cubicBezTo>
                    <a:cubicBezTo>
                      <a:pt x="26385" y="3619383"/>
                      <a:pt x="31960" y="3686291"/>
                      <a:pt x="110019" y="3717886"/>
                    </a:cubicBezTo>
                    <a:cubicBezTo>
                      <a:pt x="188078" y="3749481"/>
                      <a:pt x="401809" y="3823822"/>
                      <a:pt x="478009" y="3740188"/>
                    </a:cubicBezTo>
                    <a:cubicBezTo>
                      <a:pt x="554209" y="3656554"/>
                      <a:pt x="548634" y="3764349"/>
                      <a:pt x="567219" y="3216081"/>
                    </a:cubicBezTo>
                    <a:cubicBezTo>
                      <a:pt x="585804" y="2667813"/>
                      <a:pt x="639703" y="985836"/>
                      <a:pt x="589522" y="450578"/>
                    </a:cubicBezTo>
                    <a:cubicBezTo>
                      <a:pt x="539341" y="-84680"/>
                      <a:pt x="362779" y="37984"/>
                      <a:pt x="266135" y="4530"/>
                    </a:cubicBezTo>
                    <a:cubicBezTo>
                      <a:pt x="169491" y="-28924"/>
                      <a:pt x="-2423" y="129980"/>
                      <a:pt x="9658" y="249856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8382000" y="2095500"/>
                <a:ext cx="13471" cy="114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 flipV="1">
                <a:off x="8382000" y="5257800"/>
                <a:ext cx="0" cy="164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5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Running time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iteration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/>
                  <a:t>th</a:t>
                </a:r>
                <a:r>
                  <a:rPr lang="en-US" sz="2000" b="1" dirty="0"/>
                  <a:t> iteration </a:t>
                </a:r>
                <a:r>
                  <a:rPr lang="en-US" sz="2000" dirty="0"/>
                  <a:t>is of the order of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Number of edges of convex hull that are </a:t>
                </a:r>
                <a:r>
                  <a:rPr lang="en-US" sz="2000" b="1" dirty="0"/>
                  <a:t>destroyed</a:t>
                </a:r>
              </a:p>
              <a:p>
                <a:endParaRPr lang="en-US" sz="2000" b="1" dirty="0"/>
              </a:p>
              <a:p>
                <a:r>
                  <a:rPr lang="en-US" sz="2000" dirty="0"/>
                  <a:t>Number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new</a:t>
                </a:r>
                <a:r>
                  <a:rPr lang="en-US" sz="2000" dirty="0"/>
                  <a:t> edges of convex hull that are </a:t>
                </a:r>
                <a:r>
                  <a:rPr lang="en-US" sz="2000" b="1" dirty="0"/>
                  <a:t>created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Number of points in the </a:t>
                </a:r>
                <a:r>
                  <a:rPr lang="en-US" sz="2000" b="1" dirty="0"/>
                  <a:t>two adjacent cones </a:t>
                </a:r>
                <a:r>
                  <a:rPr lang="en-US" sz="2000" dirty="0"/>
                  <a:t>that get </a:t>
                </a:r>
                <a:r>
                  <a:rPr lang="en-US" sz="2000" b="1" dirty="0"/>
                  <a:t>created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What is the max. number of new edges created in an iteration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Number of edges created during the algorithm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every edge destroyed was once created, so </a:t>
                </a:r>
              </a:p>
              <a:p>
                <a:pPr marL="0" indent="0">
                  <a:buNone/>
                </a:pPr>
                <a:r>
                  <a:rPr lang="en-US" sz="2000" dirty="0"/>
                  <a:t>Total number of edges </a:t>
                </a:r>
                <a:r>
                  <a:rPr lang="en-US" sz="2000" b="1" dirty="0"/>
                  <a:t>destroyed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Total number of edges </a:t>
                </a:r>
                <a:r>
                  <a:rPr lang="en-US" sz="2000" b="1" dirty="0"/>
                  <a:t>created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741" t="-635" b="-9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6248" y="2678668"/>
                <a:ext cx="2582054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iterations</a:t>
                </a:r>
              </a:p>
              <a:p>
                <a:r>
                  <a:rPr lang="en-US" dirty="0"/>
                  <a:t>       =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48" y="2678668"/>
                <a:ext cx="258205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128" t="-4717" r="-40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85800" y="3657600"/>
            <a:ext cx="65532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251192" y="3782568"/>
            <a:ext cx="1435608" cy="484632"/>
            <a:chOff x="7251192" y="3782568"/>
            <a:chExt cx="1435608" cy="484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216864" y="3810000"/>
                  <a:ext cx="4699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864" y="3810000"/>
                  <a:ext cx="46993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Left Arrow 11"/>
            <p:cNvSpPr/>
            <p:nvPr/>
          </p:nvSpPr>
          <p:spPr>
            <a:xfrm>
              <a:off x="7251192" y="3782568"/>
              <a:ext cx="978408" cy="484632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>
            <a:off x="6248400" y="2209800"/>
            <a:ext cx="307848" cy="13716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44958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0" y="45720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4" grpId="1" animBg="1"/>
      <p:bldP spid="10" grpId="0" animBg="1"/>
      <p:bldP spid="14" grpId="0" animBg="1"/>
      <p:bldP spid="14" grpId="1" animBg="1"/>
      <p:bldP spid="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6C31"/>
                </a:solidFill>
              </a:rPr>
              <a:t>Homework of the last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Theorem:</a:t>
            </a:r>
          </a:p>
          <a:p>
            <a:pPr marL="0" indent="0">
              <a:buNone/>
            </a:pPr>
            <a:r>
              <a:rPr lang="en-US" sz="2000" dirty="0"/>
              <a:t>There exists a </a:t>
            </a:r>
            <a:r>
              <a:rPr lang="en-US" sz="2000" u="sng" dirty="0"/>
              <a:t>linear time</a:t>
            </a:r>
            <a:r>
              <a:rPr lang="en-US" sz="2000" dirty="0"/>
              <a:t> </a:t>
            </a:r>
            <a:r>
              <a:rPr lang="en-US" sz="2000" b="1" dirty="0"/>
              <a:t>Las Vegas </a:t>
            </a:r>
            <a:r>
              <a:rPr lang="en-US" sz="2000" dirty="0"/>
              <a:t>algorithm </a:t>
            </a:r>
          </a:p>
          <a:p>
            <a:pPr marL="0" indent="0">
              <a:buNone/>
            </a:pPr>
            <a:r>
              <a:rPr lang="en-US" sz="2000" dirty="0"/>
              <a:t>to compute closest pair of points in plane.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Note:</a:t>
            </a:r>
            <a:r>
              <a:rPr lang="en-US" sz="2000" b="1" dirty="0"/>
              <a:t> </a:t>
            </a:r>
            <a:r>
              <a:rPr lang="en-US" sz="2000" dirty="0"/>
              <a:t>We made an </a:t>
            </a:r>
            <a:r>
              <a:rPr lang="en-US" sz="2000" dirty="0">
                <a:solidFill>
                  <a:srgbClr val="7030A0"/>
                </a:solidFill>
              </a:rPr>
              <a:t>assumption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          “Distance between each pair of points is </a:t>
            </a:r>
            <a:r>
              <a:rPr lang="en-US" sz="2000" b="1" dirty="0"/>
              <a:t>distinct</a:t>
            </a:r>
            <a:r>
              <a:rPr lang="en-US" sz="2000" dirty="0"/>
              <a:t>.”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 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What will be the time complexity if we discard this assumption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defines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latin typeface="Cambria Math"/>
                          </a:rPr>
                          <m:t>[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>
                <a:blip r:embed="rId3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09600" y="2895600"/>
                <a:ext cx="38100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Convex hull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at the </a:t>
                </a:r>
                <a:r>
                  <a:rPr lang="en-US" u="sng" dirty="0">
                    <a:solidFill>
                      <a:srgbClr val="C00000"/>
                    </a:solidFill>
                  </a:rPr>
                  <a:t>end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err="1">
                    <a:solidFill>
                      <a:schemeClr val="tx1"/>
                    </a:solidFill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95600"/>
                <a:ext cx="38100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562600" y="1524000"/>
            <a:ext cx="26670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1828800"/>
            <a:ext cx="2819400" cy="341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uiExpand="1" build="p"/>
      <p:bldP spid="2" grpId="0" animBg="1"/>
      <p:bldP spid="3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defines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1" smtClean="0">
                            <a:latin typeface="Cambria Math"/>
                          </a:rPr>
                          <m:t>[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>
                <a:blip r:embed="rId3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80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defines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>
                <a:blip r:embed="rId3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9DB2BB6-178E-B6D4-8479-90A31676B386}"/>
              </a:ext>
            </a:extLst>
          </p:cNvPr>
          <p:cNvSpPr/>
          <p:nvPr/>
        </p:nvSpPr>
        <p:spPr>
          <a:xfrm>
            <a:off x="1818471" y="3403525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111" grpId="0" animBg="1"/>
      <p:bldP spid="111" grpId="1" animBg="1"/>
      <p:bldP spid="112" grpId="0" animBg="1"/>
      <p:bldP spid="112" grpId="1" animBg="1"/>
      <p:bldP spid="113" grpId="0" animBg="1"/>
      <p:bldP spid="114" grpId="0" animBg="1"/>
      <p:bldP spid="115" grpId="0" animBg="1"/>
      <p:bldP spid="2" grpId="0" animBg="1"/>
      <p:bldP spid="102" grpId="0" animBg="1"/>
      <p:bldP spid="103" grpId="0" animBg="1"/>
      <p:bldP spid="104" grpId="0" animBg="1"/>
      <p:bldP spid="3" grpId="0" animBg="1"/>
      <p:bldP spid="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defines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</a:t>
                </a: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>
                <a:blip r:embed="rId3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581400" y="5638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1143000" y="50292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986635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596235" y="24384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 rot="4831881">
            <a:off x="321739" y="1497124"/>
            <a:ext cx="4698970" cy="5096059"/>
          </a:xfrm>
          <a:prstGeom prst="arc">
            <a:avLst>
              <a:gd name="adj1" fmla="val 20672759"/>
              <a:gd name="adj2" fmla="val 72048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4831881">
            <a:off x="321739" y="1801924"/>
            <a:ext cx="4698970" cy="5096059"/>
          </a:xfrm>
          <a:prstGeom prst="arc">
            <a:avLst>
              <a:gd name="adj1" fmla="val 17707246"/>
              <a:gd name="adj2" fmla="val 3895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4831881">
            <a:off x="169339" y="1484017"/>
            <a:ext cx="4698970" cy="5096059"/>
          </a:xfrm>
          <a:prstGeom prst="arc">
            <a:avLst>
              <a:gd name="adj1" fmla="val 4082935"/>
              <a:gd name="adj2" fmla="val 94330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4831881">
            <a:off x="541891" y="1560217"/>
            <a:ext cx="4698970" cy="5096059"/>
          </a:xfrm>
          <a:prstGeom prst="arc">
            <a:avLst>
              <a:gd name="adj1" fmla="val 7383853"/>
              <a:gd name="adj2" fmla="val 120582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282434"/>
                <a:ext cx="103252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10000"/>
                <a:ext cx="10325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343400"/>
                <a:ext cx="103252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888468"/>
                <a:ext cx="1032527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6553200" y="57912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791200"/>
                <a:ext cx="10325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6553200" y="6324600"/>
                <a:ext cx="10325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6324600"/>
                <a:ext cx="1032527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333" r="-71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7086600" y="5295900"/>
            <a:ext cx="76200" cy="419100"/>
            <a:chOff x="7086600" y="5295900"/>
            <a:chExt cx="76200" cy="419100"/>
          </a:xfrm>
        </p:grpSpPr>
        <p:sp>
          <p:nvSpPr>
            <p:cNvPr id="121" name="Oval 120"/>
            <p:cNvSpPr/>
            <p:nvPr/>
          </p:nvSpPr>
          <p:spPr>
            <a:xfrm>
              <a:off x="7086600" y="52959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86600" y="54483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7086600" y="5638800"/>
              <a:ext cx="76200" cy="76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8166410" y="32004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10" y="3200400"/>
                <a:ext cx="332142" cy="497059"/>
              </a:xfrm>
              <a:prstGeom prst="rect">
                <a:avLst/>
              </a:prstGeom>
              <a:blipFill rotWithShape="1">
                <a:blip r:embed="rId26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/>
          <p:cNvSpPr/>
          <p:nvPr/>
        </p:nvSpPr>
        <p:spPr>
          <a:xfrm>
            <a:off x="8564530" y="3162300"/>
            <a:ext cx="470210" cy="3581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8153400" y="37338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733800"/>
                <a:ext cx="332142" cy="497059"/>
              </a:xfrm>
              <a:prstGeom prst="rect">
                <a:avLst/>
              </a:prstGeom>
              <a:blipFill rotWithShape="1">
                <a:blip r:embed="rId27"/>
                <a:stretch>
                  <a:fillRect r="-1296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8153400" y="42672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267200"/>
                <a:ext cx="332142" cy="497059"/>
              </a:xfrm>
              <a:prstGeom prst="rect">
                <a:avLst/>
              </a:prstGeom>
              <a:blipFill rotWithShape="1">
                <a:blip r:embed="rId28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8153400" y="48006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800600"/>
                <a:ext cx="332142" cy="497059"/>
              </a:xfrm>
              <a:prstGeom prst="rect">
                <a:avLst/>
              </a:prstGeom>
              <a:blipFill rotWithShape="1">
                <a:blip r:embed="rId27"/>
                <a:stretch>
                  <a:fillRect r="-1296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8202258" y="5638800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58" y="5638800"/>
                <a:ext cx="332142" cy="497059"/>
              </a:xfrm>
              <a:prstGeom prst="rect">
                <a:avLst/>
              </a:prstGeom>
              <a:blipFill rotWithShape="1">
                <a:blip r:embed="rId26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8229600" y="6208541"/>
                <a:ext cx="332142" cy="49705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6208541"/>
                <a:ext cx="332142" cy="497059"/>
              </a:xfrm>
              <a:prstGeom prst="rect">
                <a:avLst/>
              </a:prstGeom>
              <a:blipFill rotWithShape="1">
                <a:blip r:embed="rId29"/>
                <a:stretch>
                  <a:fillRect r="-12963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936559" y="3543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934200" y="4121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936559" y="4614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934200" y="51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934200" y="6031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4" name="TextBox 133"/>
          <p:cNvSpPr txBox="1"/>
          <p:nvPr/>
        </p:nvSpPr>
        <p:spPr>
          <a:xfrm rot="2430392">
            <a:off x="7703987" y="3311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5" name="TextBox 134"/>
          <p:cNvSpPr txBox="1"/>
          <p:nvPr/>
        </p:nvSpPr>
        <p:spPr>
          <a:xfrm rot="2430392">
            <a:off x="7693131" y="3844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6" name="TextBox 135"/>
          <p:cNvSpPr txBox="1"/>
          <p:nvPr/>
        </p:nvSpPr>
        <p:spPr>
          <a:xfrm rot="2430392">
            <a:off x="7703987" y="43780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/>
          <p:cNvSpPr txBox="1"/>
          <p:nvPr/>
        </p:nvSpPr>
        <p:spPr>
          <a:xfrm rot="2430392">
            <a:off x="7703987" y="4929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8" name="TextBox 137"/>
          <p:cNvSpPr txBox="1"/>
          <p:nvPr/>
        </p:nvSpPr>
        <p:spPr>
          <a:xfrm rot="2430392">
            <a:off x="7703987" y="57496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9" name="TextBox 138"/>
          <p:cNvSpPr txBox="1"/>
          <p:nvPr/>
        </p:nvSpPr>
        <p:spPr>
          <a:xfrm rot="2430392">
            <a:off x="7693131" y="6301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39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9" grpId="0" animBg="1"/>
      <p:bldP spid="120" grpId="0" animBg="1"/>
      <p:bldP spid="124" grpId="0" animBg="1"/>
      <p:bldP spid="31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32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Backward analysis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defines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 i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Calculating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be the set of all subsets of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𝐄</m:t>
                        </m:r>
                        <m:r>
                          <a:rPr lang="en-US" sz="1800" b="1">
                            <a:latin typeface="Cambria Math"/>
                          </a:rPr>
                          <m:t>[</m:t>
                        </m:r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b="1" dirty="0">
                    <a:latin typeface="Cambria Math"/>
                  </a:rPr>
                  <a:t>=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8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524000"/>
                <a:ext cx="3733800" cy="4602163"/>
              </a:xfrm>
              <a:blipFill>
                <a:blip r:embed="rId3"/>
                <a:stretch>
                  <a:fillRect t="-662" b="-68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4998" y="3505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5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76398" y="2514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76599" y="2209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219199" y="51054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66798" y="3352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57599" y="5715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86198" y="2667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267199" y="45720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0398" y="4038600"/>
            <a:ext cx="76200" cy="76200"/>
          </a:xfrm>
          <a:prstGeom prst="ellipse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3" name="Group 202"/>
          <p:cNvGrpSpPr/>
          <p:nvPr/>
        </p:nvGrpSpPr>
        <p:grpSpPr>
          <a:xfrm>
            <a:off x="1066798" y="2236741"/>
            <a:ext cx="3352802" cy="3554459"/>
            <a:chOff x="1066798" y="2236741"/>
            <a:chExt cx="3352802" cy="355445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099319" y="2560591"/>
              <a:ext cx="544558" cy="8224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066798" y="3429000"/>
              <a:ext cx="152401" cy="16764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297256" y="5181600"/>
              <a:ext cx="2362200" cy="6096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15198" y="4648200"/>
              <a:ext cx="582659" cy="10779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51241" y="2705100"/>
              <a:ext cx="468359" cy="6588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23986" y="2263682"/>
              <a:ext cx="555717" cy="4033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730279" y="2236741"/>
              <a:ext cx="1546319" cy="250918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294142" y="3429000"/>
              <a:ext cx="125458" cy="115415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04800" y="1524000"/>
            <a:ext cx="4952998" cy="4419600"/>
            <a:chOff x="304800" y="1524000"/>
            <a:chExt cx="4952998" cy="4419600"/>
          </a:xfrm>
        </p:grpSpPr>
        <p:cxnSp>
          <p:nvCxnSpPr>
            <p:cNvPr id="69" name="Straight Connector 68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1916161" cy="9199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41" idx="0"/>
            </p:cNvCxnSpPr>
            <p:nvPr/>
          </p:nvCxnSpPr>
          <p:spPr>
            <a:xfrm flipH="1">
              <a:off x="3238498" y="1981200"/>
              <a:ext cx="1066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238498" y="1524000"/>
              <a:ext cx="114301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41" idx="0"/>
            </p:cNvCxnSpPr>
            <p:nvPr/>
          </p:nvCxnSpPr>
          <p:spPr>
            <a:xfrm flipH="1">
              <a:off x="3238498" y="2971800"/>
              <a:ext cx="20193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33398" y="4076700"/>
              <a:ext cx="2667000" cy="1485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41" idx="2"/>
            </p:cNvCxnSpPr>
            <p:nvPr/>
          </p:nvCxnSpPr>
          <p:spPr>
            <a:xfrm flipH="1" flipV="1">
              <a:off x="304800" y="3086101"/>
              <a:ext cx="2895598" cy="9905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41" idx="5"/>
            </p:cNvCxnSpPr>
            <p:nvPr/>
          </p:nvCxnSpPr>
          <p:spPr>
            <a:xfrm flipH="1" flipV="1">
              <a:off x="3265439" y="4103641"/>
              <a:ext cx="468360" cy="183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41" idx="1"/>
            </p:cNvCxnSpPr>
            <p:nvPr/>
          </p:nvCxnSpPr>
          <p:spPr>
            <a:xfrm flipH="1" flipV="1">
              <a:off x="838198" y="1676400"/>
              <a:ext cx="2373359" cy="2373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22859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7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733798" y="4648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8955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00398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811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52798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743198" y="5029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438398" y="2590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71598" y="40386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57398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2198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971798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198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798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371598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990598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3398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398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838198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19598" y="2362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666998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581398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86198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886198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428998" y="31242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886198" y="373380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648198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381000" y="1688068"/>
            <a:ext cx="4656127" cy="4331732"/>
            <a:chOff x="381000" y="1688068"/>
            <a:chExt cx="4656127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752600"/>
                  <a:ext cx="465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073" y="1688068"/>
                  <a:ext cx="46512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2450068"/>
                  <a:ext cx="4651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897868"/>
                  <a:ext cx="46512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193268"/>
                  <a:ext cx="4651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5650468"/>
                  <a:ext cx="46512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3962400"/>
                  <a:ext cx="46512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209800"/>
                  <a:ext cx="46512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Oval 187"/>
          <p:cNvSpPr/>
          <p:nvPr/>
        </p:nvSpPr>
        <p:spPr>
          <a:xfrm>
            <a:off x="51054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/>
          <p:cNvSpPr/>
          <p:nvPr/>
        </p:nvSpPr>
        <p:spPr>
          <a:xfrm rot="4831881">
            <a:off x="623448" y="1420924"/>
            <a:ext cx="4698970" cy="5096059"/>
          </a:xfrm>
          <a:prstGeom prst="arc">
            <a:avLst>
              <a:gd name="adj1" fmla="val 13443589"/>
              <a:gd name="adj2" fmla="val 182732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/>
          <p:nvPr/>
        </p:nvSpPr>
        <p:spPr>
          <a:xfrm rot="4831881">
            <a:off x="626539" y="1407817"/>
            <a:ext cx="4698970" cy="5096059"/>
          </a:xfrm>
          <a:prstGeom prst="arc">
            <a:avLst>
              <a:gd name="adj1" fmla="val 8851138"/>
              <a:gd name="adj2" fmla="val 1319798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00400" y="2133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Arc 110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2521420"/>
              <a:gd name="adj2" fmla="val 15352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4831881">
            <a:off x="321739" y="1484017"/>
            <a:ext cx="4698970" cy="5096059"/>
          </a:xfrm>
          <a:prstGeom prst="arc">
            <a:avLst>
              <a:gd name="adj1" fmla="val 15668491"/>
              <a:gd name="adj2" fmla="val 204845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2590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67200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4191000" y="4495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581400" y="56388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1143000" y="50292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986635" y="32766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596235" y="2438400"/>
            <a:ext cx="232565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Arc 105"/>
          <p:cNvSpPr/>
          <p:nvPr/>
        </p:nvSpPr>
        <p:spPr>
          <a:xfrm rot="4831881">
            <a:off x="321739" y="1497124"/>
            <a:ext cx="4698970" cy="5096059"/>
          </a:xfrm>
          <a:prstGeom prst="arc">
            <a:avLst>
              <a:gd name="adj1" fmla="val 20672759"/>
              <a:gd name="adj2" fmla="val 720486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4831881">
            <a:off x="321739" y="1801924"/>
            <a:ext cx="4698970" cy="5096059"/>
          </a:xfrm>
          <a:prstGeom prst="arc">
            <a:avLst>
              <a:gd name="adj1" fmla="val 17707246"/>
              <a:gd name="adj2" fmla="val 38955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4831881">
            <a:off x="169339" y="1484017"/>
            <a:ext cx="4698970" cy="5096059"/>
          </a:xfrm>
          <a:prstGeom prst="arc">
            <a:avLst>
              <a:gd name="adj1" fmla="val 4082935"/>
              <a:gd name="adj2" fmla="val 94330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4831881">
            <a:off x="541891" y="1560217"/>
            <a:ext cx="4698970" cy="5096059"/>
          </a:xfrm>
          <a:prstGeom prst="arc">
            <a:avLst>
              <a:gd name="adj1" fmla="val 7383853"/>
              <a:gd name="adj2" fmla="val 120582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57906" y="2344848"/>
                <a:ext cx="1077539" cy="61991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06" y="2344848"/>
                <a:ext cx="1077539" cy="619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948957" y="5800349"/>
                <a:ext cx="888385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57" y="5800349"/>
                <a:ext cx="888385" cy="497637"/>
              </a:xfrm>
              <a:prstGeom prst="rect">
                <a:avLst/>
              </a:prstGeom>
              <a:blipFill>
                <a:blip r:embed="rId13"/>
                <a:stretch>
                  <a:fillRect l="-616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73272" y="4686300"/>
                <a:ext cx="2170274" cy="720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sz="1600" b="1" i="1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𝐄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6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|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1600" b="1" i="1">
                                      <a:latin typeface="Cambria Math"/>
                                    </a:rPr>
                                    <m:t>𝓔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>
                              <a:latin typeface="Cambria Math"/>
                            </a:rPr>
                            <m:t>𝐏</m:t>
                          </m:r>
                          <m:r>
                            <a:rPr lang="en-US" sz="1600" b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/>
                                </a:rPr>
                                <m:t>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sz="1600" b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72" y="4686300"/>
                <a:ext cx="2170274" cy="7200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1066800" y="2286000"/>
            <a:ext cx="3521887" cy="3352800"/>
            <a:chOff x="1066800" y="2286000"/>
            <a:chExt cx="3521887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2286000"/>
                  <a:ext cx="55008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25" y="2743200"/>
                  <a:ext cx="5500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428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55008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507468"/>
                  <a:ext cx="550087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25" y="5269468"/>
                  <a:ext cx="550087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648200"/>
                  <a:ext cx="550087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1444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352800"/>
                  <a:ext cx="550087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25" y="2602468"/>
                  <a:ext cx="550087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4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20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14" grpId="0" animBg="1"/>
      <p:bldP spid="27" grpId="0"/>
      <p:bldP spid="2" grpId="0" uiExpan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Expected running time </a:t>
                </a:r>
                <a:r>
                  <a:rPr lang="en-US" sz="2000" dirty="0"/>
                  <a:t>of </a:t>
                </a:r>
                <a:r>
                  <a:rPr lang="en-US" sz="2000" b="1" i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iteration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𝐄</m:t>
                        </m:r>
                        <m:r>
                          <a:rPr lang="en-US" sz="2000" b="1">
                            <a:latin typeface="Cambria Math"/>
                          </a:rPr>
                          <m:t>[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Expected running time of the algorithm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 time Las Vegas algorithm for computing convex hull.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7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USING Backward analysis for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Miscellaneous Applications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3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200" y="2438400"/>
            <a:ext cx="4267200" cy="3048000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1242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581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49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points randomly uniformly from a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points, 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expected no. of points that remain outside the smallest circle </a:t>
                </a:r>
              </a:p>
              <a:p>
                <a:pPr marL="0" indent="0">
                  <a:buNone/>
                </a:pPr>
                <a:r>
                  <a:rPr lang="en-US" sz="2000" dirty="0"/>
                  <a:t>enclosing the sample?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400" y="3048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810000" y="3733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41910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24200" y="4343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67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8006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715000" y="33528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86400" y="2819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814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648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00600" y="51816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43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8800" y="1676400"/>
            <a:ext cx="2984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95750" y="2070100"/>
            <a:ext cx="4057650" cy="36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Down Ribbon 36"/>
              <p:cNvSpPr/>
              <p:nvPr/>
            </p:nvSpPr>
            <p:spPr>
              <a:xfrm>
                <a:off x="2286000" y="5715000"/>
                <a:ext cx="51816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answer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Down Ribbon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15000"/>
                <a:ext cx="51816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3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32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Geometric Algorithms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Convex Hull </a:t>
            </a:r>
            <a:r>
              <a:rPr lang="en-US" sz="2400" dirty="0"/>
              <a:t>of a set of points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Trapezoidal decomposition </a:t>
            </a:r>
            <a:r>
              <a:rPr lang="en-US" sz="2400" dirty="0"/>
              <a:t>of a set of segments.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Smallest sphere </a:t>
            </a:r>
            <a:r>
              <a:rPr lang="en-US" sz="2400" dirty="0"/>
              <a:t>enclosing a set of points.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Linear programming </a:t>
            </a:r>
            <a:r>
              <a:rPr lang="en-US" sz="2400" dirty="0"/>
              <a:t>in finite dimensions.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Convex polytope </a:t>
            </a:r>
            <a:r>
              <a:rPr lang="en-US" sz="2400" dirty="0"/>
              <a:t>of a set of half-planes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Facts 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276600" y="3581400"/>
            <a:ext cx="2971800" cy="2209800"/>
            <a:chOff x="3810000" y="2438400"/>
            <a:chExt cx="2971800" cy="2209800"/>
          </a:xfrm>
          <a:solidFill>
            <a:schemeClr val="tx1"/>
          </a:solidFill>
        </p:grpSpPr>
        <p:sp>
          <p:nvSpPr>
            <p:cNvPr id="21" name="Oval 20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8768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3276600" y="32766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276600" y="4648200"/>
            <a:ext cx="2971800" cy="76200"/>
            <a:chOff x="3276600" y="4648200"/>
            <a:chExt cx="2971800" cy="76200"/>
          </a:xfrm>
        </p:grpSpPr>
        <p:sp>
          <p:nvSpPr>
            <p:cNvPr id="35" name="Oval 34"/>
            <p:cNvSpPr/>
            <p:nvPr/>
          </p:nvSpPr>
          <p:spPr>
            <a:xfrm>
              <a:off x="6172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766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1641" y="4648200"/>
            <a:ext cx="2906759" cy="76200"/>
            <a:chOff x="3341641" y="4800600"/>
            <a:chExt cx="2906759" cy="7620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341641" y="4849859"/>
              <a:ext cx="2906759" cy="269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24400" y="4800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5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50225">
            <a:off x="3490655" y="3273553"/>
            <a:ext cx="2588328" cy="727921"/>
          </a:xfrm>
          <a:prstGeom prst="triangle">
            <a:avLst>
              <a:gd name="adj" fmla="val 486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29000" y="3733800"/>
            <a:ext cx="2667000" cy="2209800"/>
            <a:chOff x="3429000" y="3581400"/>
            <a:chExt cx="2667000" cy="2209800"/>
          </a:xfrm>
        </p:grpSpPr>
        <p:grpSp>
          <p:nvGrpSpPr>
            <p:cNvPr id="20" name="Group 19"/>
            <p:cNvGrpSpPr/>
            <p:nvPr/>
          </p:nvGrpSpPr>
          <p:grpSpPr>
            <a:xfrm>
              <a:off x="3733800" y="3581400"/>
              <a:ext cx="1828800" cy="2209800"/>
              <a:chOff x="4267200" y="2438400"/>
              <a:chExt cx="1828800" cy="2209800"/>
            </a:xfrm>
            <a:solidFill>
              <a:schemeClr val="tx1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4343400" y="3048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19800" y="38862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006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257800" y="4572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67200" y="4191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674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38100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150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486400" y="28194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482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876800" y="2438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4290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Facts 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32766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429000" y="3962400"/>
            <a:ext cx="2667000" cy="152400"/>
            <a:chOff x="3276600" y="4648200"/>
            <a:chExt cx="2667000" cy="152400"/>
          </a:xfrm>
        </p:grpSpPr>
        <p:sp>
          <p:nvSpPr>
            <p:cNvPr id="35" name="Oval 34"/>
            <p:cNvSpPr/>
            <p:nvPr/>
          </p:nvSpPr>
          <p:spPr>
            <a:xfrm>
              <a:off x="5867400" y="47244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766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1641" y="4648200"/>
            <a:ext cx="2906759" cy="76200"/>
            <a:chOff x="3341641" y="4800600"/>
            <a:chExt cx="2906759" cy="7620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341641" y="4800600"/>
              <a:ext cx="2906759" cy="269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24400" y="4800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66" y="3791313"/>
            <a:ext cx="32051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 the smallest enclosing circle</a:t>
            </a:r>
          </a:p>
          <a:p>
            <a:r>
              <a:rPr lang="en-US" dirty="0"/>
              <a:t>Since the defining points form </a:t>
            </a:r>
          </a:p>
          <a:p>
            <a:r>
              <a:rPr lang="en-US" dirty="0"/>
              <a:t>an obtuse triangle.</a:t>
            </a:r>
          </a:p>
        </p:txBody>
      </p:sp>
    </p:spTree>
    <p:extLst>
      <p:ext uri="{BB962C8B-B14F-4D97-AF65-F5344CB8AC3E}">
        <p14:creationId xmlns:p14="http://schemas.microsoft.com/office/powerpoint/2010/main" val="385226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4" grpId="0" animBg="1"/>
      <p:bldP spid="41" grpId="0" animBg="1"/>
      <p:bldP spid="44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/>
          <p:cNvSpPr/>
          <p:nvPr/>
        </p:nvSpPr>
        <p:spPr>
          <a:xfrm rot="150225">
            <a:off x="3421772" y="3258596"/>
            <a:ext cx="2629719" cy="209516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2800" y="3733800"/>
            <a:ext cx="2743200" cy="2209800"/>
            <a:chOff x="3352800" y="3581400"/>
            <a:chExt cx="2743200" cy="2209800"/>
          </a:xfrm>
        </p:grpSpPr>
        <p:grpSp>
          <p:nvGrpSpPr>
            <p:cNvPr id="20" name="Group 19"/>
            <p:cNvGrpSpPr/>
            <p:nvPr/>
          </p:nvGrpSpPr>
          <p:grpSpPr>
            <a:xfrm>
              <a:off x="3733800" y="3581400"/>
              <a:ext cx="1828800" cy="2209800"/>
              <a:chOff x="4267200" y="2438400"/>
              <a:chExt cx="1828800" cy="2209800"/>
            </a:xfrm>
            <a:solidFill>
              <a:schemeClr val="tx1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4343400" y="3048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19800" y="38862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006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257800" y="4572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267200" y="4191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674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38100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7150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486400" y="28194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6482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876800" y="2438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60198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Facts 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32766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352800" y="5257800"/>
            <a:ext cx="2743200" cy="152400"/>
            <a:chOff x="3276600" y="4648200"/>
            <a:chExt cx="2743200" cy="152400"/>
          </a:xfrm>
        </p:grpSpPr>
        <p:sp>
          <p:nvSpPr>
            <p:cNvPr id="35" name="Oval 34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766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1641" y="4648200"/>
            <a:ext cx="2906759" cy="76200"/>
            <a:chOff x="3341641" y="4800600"/>
            <a:chExt cx="2906759" cy="7620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341641" y="4800600"/>
              <a:ext cx="2906759" cy="269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724400" y="4800600"/>
              <a:ext cx="76200" cy="762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724400" y="3200400"/>
            <a:ext cx="76200" cy="762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266" y="3791313"/>
            <a:ext cx="3107389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the smallest enclosing </a:t>
            </a:r>
          </a:p>
          <a:p>
            <a:r>
              <a:rPr lang="en-US" dirty="0"/>
              <a:t>Circle since the defining points </a:t>
            </a:r>
          </a:p>
          <a:p>
            <a:r>
              <a:rPr lang="en-US" dirty="0"/>
              <a:t>form an acute angle triangle.</a:t>
            </a:r>
          </a:p>
        </p:txBody>
      </p:sp>
    </p:spTree>
    <p:extLst>
      <p:ext uri="{BB962C8B-B14F-4D97-AF65-F5344CB8AC3E}">
        <p14:creationId xmlns:p14="http://schemas.microsoft.com/office/powerpoint/2010/main" val="166740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4" grpId="0" animBg="1"/>
      <p:bldP spid="41" grpId="0" animBg="1"/>
      <p:bldP spid="44" grpId="0" animBg="1"/>
      <p:bldP spid="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smallest enclosing circle for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of point.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Facts from high school geometry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defined by 2 or 3 points lying on its boundary.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 lies outside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 must be one of the defining point of smallest enclosing circle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638800"/>
              </a:xfrm>
              <a:blipFill rotWithShape="1">
                <a:blip r:embed="rId2"/>
                <a:stretch>
                  <a:fillRect l="-741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562600" y="3200400"/>
            <a:ext cx="2971800" cy="2933700"/>
            <a:chOff x="5562600" y="3200400"/>
            <a:chExt cx="2971800" cy="2933700"/>
          </a:xfrm>
        </p:grpSpPr>
        <p:grpSp>
          <p:nvGrpSpPr>
            <p:cNvPr id="5" name="Group 4"/>
            <p:cNvGrpSpPr/>
            <p:nvPr/>
          </p:nvGrpSpPr>
          <p:grpSpPr>
            <a:xfrm>
              <a:off x="5638800" y="3733800"/>
              <a:ext cx="2743200" cy="2209800"/>
              <a:chOff x="3352800" y="3581400"/>
              <a:chExt cx="2743200" cy="22098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3733800" y="3581400"/>
                <a:ext cx="1828800" cy="2209800"/>
                <a:chOff x="4267200" y="2438400"/>
                <a:chExt cx="1828800" cy="2209800"/>
              </a:xfrm>
              <a:solidFill>
                <a:schemeClr val="tx1"/>
              </a:solidFill>
            </p:grpSpPr>
            <p:sp>
              <p:nvSpPr>
                <p:cNvPr id="21" name="Oval 20"/>
                <p:cNvSpPr/>
                <p:nvPr/>
              </p:nvSpPr>
              <p:spPr>
                <a:xfrm>
                  <a:off x="4343400" y="30480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019800" y="38862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800600" y="33528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5257800" y="45720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267200" y="41910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867400" y="44958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800600" y="38100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715000" y="3352800"/>
                  <a:ext cx="76200" cy="7620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486400" y="28194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648200" y="4495800"/>
                  <a:ext cx="76200" cy="76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243840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Oval 37"/>
              <p:cNvSpPr/>
              <p:nvPr/>
            </p:nvSpPr>
            <p:spPr>
              <a:xfrm>
                <a:off x="6019800" y="5181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52800" y="5105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5562600" y="3276600"/>
              <a:ext cx="2971800" cy="28575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38800" y="5257800"/>
              <a:ext cx="2743200" cy="152400"/>
              <a:chOff x="3276600" y="4648200"/>
              <a:chExt cx="2743200" cy="152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943600" y="47244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76600" y="4648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62600" y="4648200"/>
              <a:ext cx="2906759" cy="76200"/>
              <a:chOff x="3276600" y="4800600"/>
              <a:chExt cx="2906759" cy="76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3276600" y="4800600"/>
                <a:ext cx="2906759" cy="269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4724400" y="480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70104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4400" y="3276600"/>
            <a:ext cx="2971800" cy="2857500"/>
            <a:chOff x="914400" y="3276600"/>
            <a:chExt cx="2971800" cy="2857500"/>
          </a:xfrm>
        </p:grpSpPr>
        <p:grpSp>
          <p:nvGrpSpPr>
            <p:cNvPr id="45" name="Group 44"/>
            <p:cNvGrpSpPr/>
            <p:nvPr/>
          </p:nvGrpSpPr>
          <p:grpSpPr>
            <a:xfrm>
              <a:off x="914400" y="3581400"/>
              <a:ext cx="2971800" cy="2209800"/>
              <a:chOff x="3810000" y="2438400"/>
              <a:chExt cx="2971800" cy="2209800"/>
            </a:xfrm>
            <a:solidFill>
              <a:schemeClr val="tx1"/>
            </a:solidFill>
          </p:grpSpPr>
          <p:sp>
            <p:nvSpPr>
              <p:cNvPr id="46" name="Oval 45"/>
              <p:cNvSpPr/>
              <p:nvPr/>
            </p:nvSpPr>
            <p:spPr>
              <a:xfrm>
                <a:off x="4343400" y="3048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7056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19800" y="38862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006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257800" y="4572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8100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962400" y="41910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674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800600" y="38100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715000" y="3352800"/>
                <a:ext cx="76200" cy="7620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486400" y="28194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648200" y="44958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876800" y="24384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914400" y="3276600"/>
              <a:ext cx="2971800" cy="28575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14400" y="4648200"/>
              <a:ext cx="2971800" cy="76200"/>
              <a:chOff x="3276600" y="4648200"/>
              <a:chExt cx="297180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6172200" y="4648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276600" y="4648200"/>
                <a:ext cx="76200" cy="7620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979441" y="4648200"/>
              <a:ext cx="2906759" cy="76200"/>
              <a:chOff x="3341641" y="4800600"/>
              <a:chExt cx="2906759" cy="762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H="1">
                <a:off x="3341641" y="4849859"/>
                <a:ext cx="2906759" cy="2694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724400" y="480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Isosceles Triangle 65"/>
          <p:cNvSpPr/>
          <p:nvPr/>
        </p:nvSpPr>
        <p:spPr>
          <a:xfrm rot="150225">
            <a:off x="5708612" y="3258913"/>
            <a:ext cx="2643368" cy="20564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9600" y="4114800"/>
            <a:ext cx="76200" cy="76200"/>
          </a:xfrm>
          <a:prstGeom prst="ellipse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562600" y="3810000"/>
            <a:ext cx="76200" cy="76200"/>
          </a:xfrm>
          <a:prstGeom prst="ellipse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6324600"/>
            <a:ext cx="412843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7" grpId="0" animBg="1"/>
      <p:bldP spid="68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     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Randomized Incremental Construction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Smallest-Enclosing-Circle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Circle(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if 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lies outside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   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times will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updated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udated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ith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iteration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4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357693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?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2819400"/>
            <a:ext cx="2971800" cy="2438400"/>
            <a:chOff x="3810000" y="2819400"/>
            <a:chExt cx="2971800" cy="2438400"/>
          </a:xfrm>
          <a:solidFill>
            <a:schemeClr val="tx1"/>
          </a:solidFill>
        </p:grpSpPr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wn Ribbon 31"/>
              <p:cNvSpPr/>
              <p:nvPr/>
            </p:nvSpPr>
            <p:spPr>
              <a:xfrm>
                <a:off x="3429000" y="3352800"/>
                <a:ext cx="4419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Smallest Enclosing Circle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at the </a:t>
                </a:r>
                <a:r>
                  <a:rPr lang="en-US" u="sng" dirty="0">
                    <a:solidFill>
                      <a:srgbClr val="C00000"/>
                    </a:solidFill>
                  </a:rPr>
                  <a:t>end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IN" dirty="0" err="1">
                    <a:solidFill>
                      <a:schemeClr val="tx1"/>
                    </a:solidFill>
                  </a:rPr>
                  <a:t>th</a:t>
                </a:r>
                <a:r>
                  <a:rPr lang="en-IN" dirty="0">
                    <a:solidFill>
                      <a:schemeClr val="tx1"/>
                    </a:solidFill>
                  </a:rPr>
                  <a:t> iteration</a:t>
                </a:r>
              </a:p>
            </p:txBody>
          </p:sp>
        </mc:Choice>
        <mc:Fallback xmlns="">
          <p:sp>
            <p:nvSpPr>
              <p:cNvPr id="32" name="Down Ribbon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352800"/>
                <a:ext cx="4419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2" grpId="0" animBg="1"/>
      <p:bldP spid="32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Use it to solve the given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0000" y="2819400"/>
            <a:ext cx="2971800" cy="2438400"/>
            <a:chOff x="3810000" y="2819400"/>
            <a:chExt cx="2971800" cy="2438400"/>
          </a:xfrm>
          <a:solidFill>
            <a:schemeClr val="tx1"/>
          </a:solidFill>
        </p:grpSpPr>
        <p:sp>
          <p:nvSpPr>
            <p:cNvPr id="35" name="Oval 34"/>
            <p:cNvSpPr/>
            <p:nvPr/>
          </p:nvSpPr>
          <p:spPr>
            <a:xfrm>
              <a:off x="4343400" y="3048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7056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100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41910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74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00600" y="38100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15000" y="3352800"/>
              <a:ext cx="76200" cy="762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86400" y="28194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648200" y="4495800"/>
              <a:ext cx="76200" cy="76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800600" y="5181600"/>
              <a:ext cx="76200" cy="762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810000" y="2438400"/>
            <a:ext cx="2971800" cy="2857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0" y="1066800"/>
                <a:ext cx="612668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66800"/>
                <a:ext cx="612668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740" y="499693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Lemma 1</a:t>
            </a:r>
          </a:p>
        </p:txBody>
      </p:sp>
    </p:spTree>
    <p:extLst>
      <p:ext uri="{BB962C8B-B14F-4D97-AF65-F5344CB8AC3E}">
        <p14:creationId xmlns:p14="http://schemas.microsoft.com/office/powerpoint/2010/main" val="11886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17238" y="1676400"/>
            <a:ext cx="8117162" cy="4038600"/>
            <a:chOff x="417238" y="1676400"/>
            <a:chExt cx="8117164" cy="4038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219200" y="1676400"/>
              <a:ext cx="7315202" cy="4038600"/>
              <a:chOff x="1219200" y="1676400"/>
              <a:chExt cx="7315202" cy="4038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1219200" y="5181600"/>
                <a:ext cx="5715000" cy="9130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447800" y="2209800"/>
                <a:ext cx="3200400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367458" y="4206567"/>
                <a:ext cx="996178" cy="22999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666998" y="2209800"/>
                <a:ext cx="4953002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676400" y="4057650"/>
                <a:ext cx="3956819" cy="165735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319022" y="1905000"/>
                <a:ext cx="2215378" cy="45789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5865547" y="1676400"/>
                <a:ext cx="2668855" cy="10668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417238" y="2313765"/>
              <a:ext cx="2095503" cy="838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Trapezoidal </a:t>
            </a:r>
            <a:r>
              <a:rPr lang="en-US" b="1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78" y="1676399"/>
            <a:ext cx="8134820" cy="4038601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4678" y="3758749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3240878" y="2590800"/>
            <a:ext cx="0" cy="1167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865546" y="4321564"/>
            <a:ext cx="1854" cy="707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5791201" y="5029200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6781799" y="2209800"/>
            <a:ext cx="1" cy="5552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05600" y="2765036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1064945" y="2590800"/>
            <a:ext cx="1854" cy="20030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90600" y="4593836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523999" y="3140701"/>
            <a:ext cx="0" cy="18123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447800" y="4953000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4529258" y="6096000"/>
                <a:ext cx="160011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58" y="6096000"/>
                <a:ext cx="160011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435" t="-8197" r="-61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Ribbon 25"/>
          <p:cNvSpPr/>
          <p:nvPr/>
        </p:nvSpPr>
        <p:spPr>
          <a:xfrm>
            <a:off x="2468990" y="1118050"/>
            <a:ext cx="3619502" cy="7869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the segment just above a query point.</a:t>
            </a:r>
          </a:p>
        </p:txBody>
      </p:sp>
    </p:spTree>
    <p:extLst>
      <p:ext uri="{BB962C8B-B14F-4D97-AF65-F5344CB8AC3E}">
        <p14:creationId xmlns:p14="http://schemas.microsoft.com/office/powerpoint/2010/main" val="29639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6" grpId="0" animBg="1"/>
      <p:bldP spid="72" grpId="0" animBg="1"/>
      <p:bldP spid="74" grpId="0" animBg="1"/>
      <p:bldP spid="76" grpId="0" animBg="1"/>
      <p:bldP spid="78" grpId="0" animBg="1"/>
      <p:bldP spid="79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17238" y="1676400"/>
            <a:ext cx="8117162" cy="4038600"/>
            <a:chOff x="417238" y="1676400"/>
            <a:chExt cx="8117164" cy="4038600"/>
          </a:xfrm>
        </p:grpSpPr>
        <p:grpSp>
          <p:nvGrpSpPr>
            <p:cNvPr id="39" name="Group 38"/>
            <p:cNvGrpSpPr/>
            <p:nvPr/>
          </p:nvGrpSpPr>
          <p:grpSpPr>
            <a:xfrm>
              <a:off x="1219200" y="1676400"/>
              <a:ext cx="7315202" cy="4038600"/>
              <a:chOff x="1219200" y="1676400"/>
              <a:chExt cx="7315202" cy="4038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 flipV="1">
                <a:off x="1219200" y="5181600"/>
                <a:ext cx="5715000" cy="9130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447800" y="2209800"/>
                <a:ext cx="3200400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5367458" y="4206567"/>
                <a:ext cx="996178" cy="22999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666998" y="2209800"/>
                <a:ext cx="4953002" cy="93090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676400" y="4057650"/>
                <a:ext cx="3956819" cy="165735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319022" y="1905000"/>
                <a:ext cx="2215378" cy="45789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5865547" y="1676400"/>
                <a:ext cx="2668855" cy="10668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417238" y="2313765"/>
              <a:ext cx="2095503" cy="8382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Trapezoidal </a:t>
            </a:r>
            <a:r>
              <a:rPr lang="en-US" b="1" dirty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78" y="1676399"/>
            <a:ext cx="8134820" cy="4038601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848098" y="1676400"/>
            <a:ext cx="1" cy="714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3" idx="0"/>
          </p:cNvCxnSpPr>
          <p:nvPr/>
        </p:nvCxnSpPr>
        <p:spPr>
          <a:xfrm flipV="1">
            <a:off x="2019300" y="1676400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81200" y="2133600"/>
            <a:ext cx="5181600" cy="3124200"/>
            <a:chOff x="1981200" y="2133600"/>
            <a:chExt cx="5181600" cy="3124200"/>
          </a:xfrm>
        </p:grpSpPr>
        <p:sp>
          <p:nvSpPr>
            <p:cNvPr id="40" name="Oval 39"/>
            <p:cNvSpPr/>
            <p:nvPr/>
          </p:nvSpPr>
          <p:spPr>
            <a:xfrm>
              <a:off x="3809999" y="236382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4196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9812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flipV="1">
            <a:off x="2002573" y="2911167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848098" y="2388918"/>
            <a:ext cx="1" cy="256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595372" y="2363826"/>
            <a:ext cx="0" cy="776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4"/>
          </p:cNvCxnSpPr>
          <p:nvPr/>
        </p:nvCxnSpPr>
        <p:spPr>
          <a:xfrm flipV="1">
            <a:off x="7124700" y="167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363636" y="2911167"/>
            <a:ext cx="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367458" y="2732865"/>
            <a:ext cx="0" cy="1703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934198" y="2971800"/>
            <a:ext cx="0" cy="2312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457700" y="25908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224774" y="2675250"/>
            <a:ext cx="0" cy="250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319021" y="1804639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447800" y="2743200"/>
            <a:ext cx="17189" cy="40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90901" y="2819400"/>
            <a:ext cx="0" cy="280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615562" y="5272904"/>
            <a:ext cx="17656" cy="44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679188" y="4057650"/>
            <a:ext cx="0" cy="116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227562" y="5133975"/>
            <a:ext cx="0" cy="58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470708" y="5133974"/>
            <a:ext cx="0" cy="581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490901" y="3099984"/>
            <a:ext cx="0" cy="1336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1676400" y="3031568"/>
            <a:ext cx="2788" cy="1026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464989" y="3124200"/>
            <a:ext cx="2788" cy="205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7592584" y="3124201"/>
            <a:ext cx="1394" cy="259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925370" y="5257800"/>
            <a:ext cx="17656" cy="44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2666998" y="2208493"/>
            <a:ext cx="462" cy="54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648199" y="2209801"/>
            <a:ext cx="462" cy="380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460" y="16383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648199" y="167509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319021" y="2367396"/>
            <a:ext cx="462" cy="54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367920" y="4405672"/>
            <a:ext cx="0" cy="8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63635" y="4206567"/>
            <a:ext cx="0" cy="107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865546" y="1682901"/>
            <a:ext cx="8826" cy="1136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7238" y="6096000"/>
                <a:ext cx="37178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deterministic time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8" y="6096000"/>
                <a:ext cx="3717813" cy="369332"/>
              </a:xfrm>
              <a:prstGeom prst="rect">
                <a:avLst/>
              </a:prstGeom>
              <a:blipFill>
                <a:blip r:embed="rId2"/>
                <a:stretch>
                  <a:fillRect l="-1311" t="-8197" r="-82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291296" y="6107668"/>
                <a:ext cx="315067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𝐥𝐨𝐠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 expected time</a:t>
                </a: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96" y="6107668"/>
                <a:ext cx="3150671" cy="369332"/>
              </a:xfrm>
              <a:prstGeom prst="rect">
                <a:avLst/>
              </a:prstGeom>
              <a:blipFill>
                <a:blip r:embed="rId3"/>
                <a:stretch>
                  <a:fillRect l="-1741" t="-9836" r="-77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>
          <a:xfrm>
            <a:off x="4165090" y="60466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164678" y="3758749"/>
            <a:ext cx="152399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>
          <a:xfrm flipV="1">
            <a:off x="3240878" y="2590800"/>
            <a:ext cx="0" cy="11679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036D1C-369D-8478-0265-D4AE7A2D0BFC}"/>
              </a:ext>
            </a:extLst>
          </p:cNvPr>
          <p:cNvSpPr txBox="1"/>
          <p:nvPr/>
        </p:nvSpPr>
        <p:spPr>
          <a:xfrm>
            <a:off x="2441956" y="5714999"/>
            <a:ext cx="32694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to build this decomposition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7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0" grpId="0" animBg="1"/>
      <p:bldP spid="28" grpId="0" animBg="1"/>
      <p:bldP spid="7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/>
                  <a:t>Permute the elements of input </a:t>
                </a:r>
                <a:r>
                  <a:rPr lang="en-US" sz="2400" u="sng" dirty="0"/>
                  <a:t>randomly uniformly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Build the structure </a:t>
                </a:r>
                <a:r>
                  <a:rPr lang="en-US" sz="2400" u="sng" dirty="0"/>
                  <a:t>incrementally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Keep some </a:t>
                </a:r>
                <a:r>
                  <a:rPr lang="en-US" sz="2400" u="sng" dirty="0"/>
                  <a:t>data structure</a:t>
                </a:r>
                <a:r>
                  <a:rPr lang="en-US" sz="2400" dirty="0"/>
                  <a:t> to perform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iteration efficiently.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Use </a:t>
                </a:r>
                <a:r>
                  <a:rPr lang="en-US" sz="2400" u="sng" dirty="0"/>
                  <a:t>Backward analysis</a:t>
                </a:r>
                <a:r>
                  <a:rPr lang="en-US" sz="2400" dirty="0"/>
                  <a:t> to analyze the expected running time.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4800" y="3886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D720B2-C4FF-438C-4D63-AC089821CAE7}"/>
              </a:ext>
            </a:extLst>
          </p:cNvPr>
          <p:cNvSpPr txBox="1"/>
          <p:nvPr/>
        </p:nvSpPr>
        <p:spPr>
          <a:xfrm>
            <a:off x="4953000" y="4465320"/>
            <a:ext cx="15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Conflict graph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Incremental </a:t>
            </a:r>
            <a:r>
              <a:rPr lang="en-US" sz="3200" b="1" dirty="0"/>
              <a:t>algorithm for a geometric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Rand-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Incre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-algorithm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</a:t>
                </a:r>
                <a:r>
                  <a:rPr lang="en-US" sz="2000" b="1" dirty="0"/>
                  <a:t>Let</a:t>
                </a:r>
                <a:r>
                  <a:rPr lang="en-US" sz="20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&gt; be a </a:t>
                </a:r>
                <a:r>
                  <a:rPr lang="en-US" sz="2000" u="sng" dirty="0"/>
                  <a:t>uniformly random</a:t>
                </a:r>
                <a:r>
                  <a:rPr lang="en-US" sz="2000" dirty="0"/>
                  <a:t> permutation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Base-structure(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update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8A146-A9F4-EF16-4FB6-9E7D73434A8F}"/>
              </a:ext>
            </a:extLst>
          </p:cNvPr>
          <p:cNvSpPr/>
          <p:nvPr/>
        </p:nvSpPr>
        <p:spPr>
          <a:xfrm>
            <a:off x="1219200" y="3962400"/>
            <a:ext cx="2743200" cy="4572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1B7B7-5EBE-0CBB-348A-53BEA8ED8FB8}"/>
              </a:ext>
            </a:extLst>
          </p:cNvPr>
          <p:cNvSpPr txBox="1"/>
          <p:nvPr/>
        </p:nvSpPr>
        <p:spPr>
          <a:xfrm>
            <a:off x="4267200" y="3980895"/>
            <a:ext cx="267579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 efficient Data Structure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509574-FA1E-48E8-8C22-9296BA8A5815}"/>
                  </a:ext>
                </a:extLst>
              </p:cNvPr>
              <p:cNvSpPr txBox="1"/>
              <p:nvPr/>
            </p:nvSpPr>
            <p:spPr>
              <a:xfrm>
                <a:off x="4561643" y="3311804"/>
                <a:ext cx="246484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IN" dirty="0"/>
                  <a:t> : a very small constant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509574-FA1E-48E8-8C22-9296BA8A5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643" y="3311804"/>
                <a:ext cx="2464842" cy="369332"/>
              </a:xfrm>
              <a:prstGeom prst="rect">
                <a:avLst/>
              </a:prstGeom>
              <a:blipFill>
                <a:blip r:embed="rId3"/>
                <a:stretch>
                  <a:fillRect t="-6349" r="-172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4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2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Convex hull 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4407</TotalTime>
  <Words>1688</Words>
  <Application>Microsoft Macintosh PowerPoint</Application>
  <PresentationFormat>On-screen Show (4:3)</PresentationFormat>
  <Paragraphs>665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Wingdings</vt:lpstr>
      <vt:lpstr>Office Theme</vt:lpstr>
      <vt:lpstr>Randomized Algorithms CS648 </vt:lpstr>
      <vt:lpstr>Randomized Incremental Construction</vt:lpstr>
      <vt:lpstr>Homework of the last class</vt:lpstr>
      <vt:lpstr>Geometric Algorithms</vt:lpstr>
      <vt:lpstr>Trapezoidal decomposition</vt:lpstr>
      <vt:lpstr>Trapezoidal decomposition</vt:lpstr>
      <vt:lpstr>Randomized Incremental Construction</vt:lpstr>
      <vt:lpstr>Randomized Incremental algorithm for a geometric problem</vt:lpstr>
      <vt:lpstr>problem 2 Convex hull of Points</vt:lpstr>
      <vt:lpstr>Convex hull of Points</vt:lpstr>
      <vt:lpstr>Convex hull of Points</vt:lpstr>
      <vt:lpstr>Randomized algorithm for convex hull</vt:lpstr>
      <vt:lpstr>A simple exercise from geometry</vt:lpstr>
      <vt:lpstr>PowerPoint Presentation</vt:lpstr>
      <vt:lpstr>Conflict graph : a powerful data structure</vt:lpstr>
      <vt:lpstr>PowerPoint Presentation</vt:lpstr>
      <vt:lpstr>Before entering the for loop</vt:lpstr>
      <vt:lpstr>Inserting  ith POINt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ith iteration</vt:lpstr>
      <vt:lpstr>Running time of ith iteration</vt:lpstr>
      <vt:lpstr>Backward analysis of ith iteration</vt:lpstr>
      <vt:lpstr>Backward analysis of ith iteration</vt:lpstr>
      <vt:lpstr>Backward analysis of ith iteration</vt:lpstr>
      <vt:lpstr>Backward analysis of ith iteration</vt:lpstr>
      <vt:lpstr>Backward analysis of ith iteration</vt:lpstr>
      <vt:lpstr>Running time of the algorithm</vt:lpstr>
      <vt:lpstr>USING Backward analysis for Miscellaneous Applications</vt:lpstr>
      <vt:lpstr>problem 3 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  <vt:lpstr>Smallest Enclosing Circle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636</cp:revision>
  <dcterms:created xsi:type="dcterms:W3CDTF">2011-12-03T04:13:03Z</dcterms:created>
  <dcterms:modified xsi:type="dcterms:W3CDTF">2025-03-23T06:54:32Z</dcterms:modified>
</cp:coreProperties>
</file>