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9"/>
  </p:notesMasterIdLst>
  <p:sldIdLst>
    <p:sldId id="428" r:id="rId2"/>
    <p:sldId id="597" r:id="rId3"/>
    <p:sldId id="668" r:id="rId4"/>
    <p:sldId id="669" r:id="rId5"/>
    <p:sldId id="670" r:id="rId6"/>
    <p:sldId id="671" r:id="rId7"/>
    <p:sldId id="601" r:id="rId8"/>
    <p:sldId id="672" r:id="rId9"/>
    <p:sldId id="673" r:id="rId10"/>
    <p:sldId id="674" r:id="rId11"/>
    <p:sldId id="675" r:id="rId12"/>
    <p:sldId id="606" r:id="rId13"/>
    <p:sldId id="607" r:id="rId14"/>
    <p:sldId id="611" r:id="rId15"/>
    <p:sldId id="608" r:id="rId16"/>
    <p:sldId id="609" r:id="rId17"/>
    <p:sldId id="625" r:id="rId18"/>
    <p:sldId id="626" r:id="rId19"/>
    <p:sldId id="677" r:id="rId20"/>
    <p:sldId id="678" r:id="rId21"/>
    <p:sldId id="679" r:id="rId22"/>
    <p:sldId id="612" r:id="rId23"/>
    <p:sldId id="613" r:id="rId24"/>
    <p:sldId id="586" r:id="rId25"/>
    <p:sldId id="587" r:id="rId26"/>
    <p:sldId id="588" r:id="rId27"/>
    <p:sldId id="589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10" autoAdjust="0"/>
    <p:restoredTop sz="94659" autoAdjust="0"/>
  </p:normalViewPr>
  <p:slideViewPr>
    <p:cSldViewPr>
      <p:cViewPr varScale="1">
        <p:scale>
          <a:sx n="106" d="100"/>
          <a:sy n="106" d="100"/>
        </p:scale>
        <p:origin x="183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3/25/2025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3/25/2025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3/25/2025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3/25/2025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3/25/2025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3/25/2025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3/25/2025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0.png"/><Relationship Id="rId13" Type="http://schemas.openxmlformats.org/officeDocument/2006/relationships/image" Target="../media/image670.png"/><Relationship Id="rId18" Type="http://schemas.openxmlformats.org/officeDocument/2006/relationships/image" Target="../media/image720.png"/><Relationship Id="rId3" Type="http://schemas.openxmlformats.org/officeDocument/2006/relationships/image" Target="../media/image570.png"/><Relationship Id="rId21" Type="http://schemas.openxmlformats.org/officeDocument/2006/relationships/image" Target="../media/image770.png"/><Relationship Id="rId7" Type="http://schemas.openxmlformats.org/officeDocument/2006/relationships/image" Target="../media/image614.png"/><Relationship Id="rId12" Type="http://schemas.openxmlformats.org/officeDocument/2006/relationships/image" Target="../media/image660.png"/><Relationship Id="rId17" Type="http://schemas.openxmlformats.org/officeDocument/2006/relationships/image" Target="../media/image714.png"/><Relationship Id="rId25" Type="http://schemas.openxmlformats.org/officeDocument/2006/relationships/image" Target="../media/image790.png"/><Relationship Id="rId2" Type="http://schemas.openxmlformats.org/officeDocument/2006/relationships/image" Target="../media/image560.png"/><Relationship Id="rId16" Type="http://schemas.openxmlformats.org/officeDocument/2006/relationships/image" Target="../media/image700.png"/><Relationship Id="rId20" Type="http://schemas.openxmlformats.org/officeDocument/2006/relationships/image" Target="../media/image7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0.png"/><Relationship Id="rId11" Type="http://schemas.openxmlformats.org/officeDocument/2006/relationships/image" Target="../media/image650.png"/><Relationship Id="rId24" Type="http://schemas.openxmlformats.org/officeDocument/2006/relationships/image" Target="../media/image452.png"/><Relationship Id="rId5" Type="http://schemas.openxmlformats.org/officeDocument/2006/relationships/image" Target="../media/image590.png"/><Relationship Id="rId15" Type="http://schemas.openxmlformats.org/officeDocument/2006/relationships/image" Target="../media/image690.png"/><Relationship Id="rId23" Type="http://schemas.openxmlformats.org/officeDocument/2006/relationships/image" Target="../media/image351.png"/><Relationship Id="rId10" Type="http://schemas.openxmlformats.org/officeDocument/2006/relationships/image" Target="../media/image640.png"/><Relationship Id="rId19" Type="http://schemas.openxmlformats.org/officeDocument/2006/relationships/image" Target="../media/image730.png"/><Relationship Id="rId4" Type="http://schemas.openxmlformats.org/officeDocument/2006/relationships/image" Target="../media/image580.png"/><Relationship Id="rId9" Type="http://schemas.openxmlformats.org/officeDocument/2006/relationships/image" Target="../media/image630.png"/><Relationship Id="rId14" Type="http://schemas.openxmlformats.org/officeDocument/2006/relationships/image" Target="../media/image680.png"/><Relationship Id="rId22" Type="http://schemas.openxmlformats.org/officeDocument/2006/relationships/image" Target="../media/image34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1.png"/><Relationship Id="rId2" Type="http://schemas.openxmlformats.org/officeDocument/2006/relationships/image" Target="../media/image7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1.png"/><Relationship Id="rId4" Type="http://schemas.openxmlformats.org/officeDocument/2006/relationships/image" Target="../media/image8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0.png"/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0.png"/><Relationship Id="rId4" Type="http://schemas.openxmlformats.org/officeDocument/2006/relationships/image" Target="../media/image24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../media/image10.png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7" Type="http://schemas.openxmlformats.org/officeDocument/2006/relationships/image" Target="../media/image38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0.png"/><Relationship Id="rId5" Type="http://schemas.openxmlformats.org/officeDocument/2006/relationships/image" Target="../media/image360.png"/><Relationship Id="rId4" Type="http://schemas.openxmlformats.org/officeDocument/2006/relationships/image" Target="../media/image35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340.png"/><Relationship Id="rId7" Type="http://schemas.openxmlformats.org/officeDocument/2006/relationships/image" Target="../media/image38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0.png"/><Relationship Id="rId5" Type="http://schemas.openxmlformats.org/officeDocument/2006/relationships/image" Target="../media/image360.png"/><Relationship Id="rId4" Type="http://schemas.openxmlformats.org/officeDocument/2006/relationships/image" Target="../media/image350.png"/><Relationship Id="rId9" Type="http://schemas.openxmlformats.org/officeDocument/2006/relationships/image" Target="../media/image4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414.png"/><Relationship Id="rId7" Type="http://schemas.openxmlformats.org/officeDocument/2006/relationships/image" Target="../media/image88.png"/><Relationship Id="rId2" Type="http://schemas.openxmlformats.org/officeDocument/2006/relationships/image" Target="../media/image3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3.png"/><Relationship Id="rId5" Type="http://schemas.openxmlformats.org/officeDocument/2006/relationships/image" Target="../media/image613.png"/><Relationship Id="rId4" Type="http://schemas.openxmlformats.org/officeDocument/2006/relationships/image" Target="../media/image511.png"/><Relationship Id="rId9" Type="http://schemas.openxmlformats.org/officeDocument/2006/relationships/image" Target="../media/image10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11.png"/><Relationship Id="rId7" Type="http://schemas.openxmlformats.org/officeDocument/2006/relationships/image" Target="../media/image3.png"/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.png"/><Relationship Id="rId4" Type="http://schemas.openxmlformats.org/officeDocument/2006/relationships/image" Target="../media/image2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0.png"/><Relationship Id="rId13" Type="http://schemas.openxmlformats.org/officeDocument/2006/relationships/image" Target="../media/image670.png"/><Relationship Id="rId18" Type="http://schemas.openxmlformats.org/officeDocument/2006/relationships/image" Target="../media/image720.png"/><Relationship Id="rId3" Type="http://schemas.openxmlformats.org/officeDocument/2006/relationships/image" Target="../media/image570.png"/><Relationship Id="rId7" Type="http://schemas.openxmlformats.org/officeDocument/2006/relationships/image" Target="../media/image614.png"/><Relationship Id="rId12" Type="http://schemas.openxmlformats.org/officeDocument/2006/relationships/image" Target="../media/image660.png"/><Relationship Id="rId17" Type="http://schemas.openxmlformats.org/officeDocument/2006/relationships/image" Target="../media/image714.png"/><Relationship Id="rId2" Type="http://schemas.openxmlformats.org/officeDocument/2006/relationships/image" Target="../media/image560.png"/><Relationship Id="rId16" Type="http://schemas.openxmlformats.org/officeDocument/2006/relationships/image" Target="../media/image700.png"/><Relationship Id="rId20" Type="http://schemas.openxmlformats.org/officeDocument/2006/relationships/image" Target="../media/image7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0.png"/><Relationship Id="rId11" Type="http://schemas.openxmlformats.org/officeDocument/2006/relationships/image" Target="../media/image650.png"/><Relationship Id="rId5" Type="http://schemas.openxmlformats.org/officeDocument/2006/relationships/image" Target="../media/image590.png"/><Relationship Id="rId15" Type="http://schemas.openxmlformats.org/officeDocument/2006/relationships/image" Target="../media/image690.png"/><Relationship Id="rId10" Type="http://schemas.openxmlformats.org/officeDocument/2006/relationships/image" Target="../media/image640.png"/><Relationship Id="rId19" Type="http://schemas.openxmlformats.org/officeDocument/2006/relationships/image" Target="../media/image730.png"/><Relationship Id="rId4" Type="http://schemas.openxmlformats.org/officeDocument/2006/relationships/image" Target="../media/image580.png"/><Relationship Id="rId9" Type="http://schemas.openxmlformats.org/officeDocument/2006/relationships/image" Target="../media/image630.png"/><Relationship Id="rId14" Type="http://schemas.openxmlformats.org/officeDocument/2006/relationships/image" Target="../media/image68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0.png"/><Relationship Id="rId2" Type="http://schemas.openxmlformats.org/officeDocument/2006/relationships/image" Target="../media/image75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Randomized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CS648</a:t>
            </a:r>
            <a:r>
              <a:rPr lang="en-US" sz="3200" b="1" dirty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</a:t>
            </a:r>
            <a:r>
              <a:rPr lang="en-US" sz="2400" b="1" dirty="0">
                <a:solidFill>
                  <a:srgbClr val="0070C0"/>
                </a:solidFill>
              </a:rPr>
              <a:t>18</a:t>
            </a:r>
            <a:endParaRPr lang="en-US" sz="2400" b="1" dirty="0">
              <a:solidFill>
                <a:srgbClr val="7030A0"/>
              </a:solidFill>
            </a:endParaRP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rgbClr val="7030A0"/>
                </a:solidFill>
              </a:rPr>
              <a:t>Randomized Algorithm </a:t>
            </a:r>
            <a:r>
              <a:rPr lang="en-US" sz="2000" b="1" dirty="0">
                <a:solidFill>
                  <a:schemeClr val="tx1"/>
                </a:solidFill>
              </a:rPr>
              <a:t>for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>
                <a:solidFill>
                  <a:srgbClr val="0070C0"/>
                </a:solidFill>
              </a:rPr>
              <a:t>Min-cut </a:t>
            </a:r>
            <a:r>
              <a:rPr lang="en-US" sz="2000" dirty="0">
                <a:solidFill>
                  <a:schemeClr val="tx1"/>
                </a:solidFill>
              </a:rPr>
              <a:t>(part I)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chemeClr val="tx1"/>
                </a:solidFill>
              </a:rPr>
              <a:t>Optimizing the number of </a:t>
            </a:r>
            <a:r>
              <a:rPr lang="en-US" sz="2000" b="1" dirty="0">
                <a:solidFill>
                  <a:srgbClr val="7030A0"/>
                </a:solidFill>
              </a:rPr>
              <a:t>random bits</a:t>
            </a:r>
            <a:endParaRPr lang="en-US" sz="2000" b="1" dirty="0">
              <a:solidFill>
                <a:schemeClr val="tx1"/>
              </a:solidFill>
            </a:endParaRPr>
          </a:p>
          <a:p>
            <a:pPr algn="l" fontAlgn="auto">
              <a:spcAft>
                <a:spcPts val="0"/>
              </a:spcAft>
              <a:defRPr/>
            </a:pPr>
            <a:endParaRPr lang="en-US" sz="2000" dirty="0">
              <a:solidFill>
                <a:schemeClr val="tx1"/>
              </a:solidFill>
            </a:endParaRPr>
          </a:p>
          <a:p>
            <a:pPr algn="l" fontAlgn="auto">
              <a:spcAft>
                <a:spcPts val="0"/>
              </a:spcAft>
              <a:defRPr/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 fontAlgn="auto">
              <a:spcAft>
                <a:spcPts val="0"/>
              </a:spcAft>
              <a:defRPr/>
            </a:pP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68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>
                    <a:solidFill>
                      <a:srgbClr val="7030A0"/>
                    </a:solidFill>
                  </a:rPr>
                  <a:t>Contract</a:t>
                </a:r>
                <a:r>
                  <a:rPr lang="en-US" sz="3600" dirty="0"/>
                  <a:t>(</a:t>
                </a:r>
                <a14:m>
                  <m:oMath xmlns:m="http://schemas.openxmlformats.org/officeDocument/2006/math">
                    <m:r>
                      <a:rPr lang="en-US" sz="3600" b="1" i="1">
                        <a:latin typeface="Cambria Math"/>
                      </a:rPr>
                      <m:t>𝑮</m:t>
                    </m:r>
                    <m:r>
                      <a:rPr lang="en-US" sz="3600" b="1" i="1" smtClean="0">
                        <a:latin typeface="Cambria Math"/>
                      </a:rPr>
                      <m:t>,</m:t>
                    </m:r>
                    <m:r>
                      <a:rPr lang="en-US" sz="3600" b="1" i="1" smtClean="0">
                        <a:latin typeface="Cambria Math"/>
                      </a:rPr>
                      <m:t>𝒆</m:t>
                    </m:r>
                  </m:oMath>
                </a14:m>
                <a:r>
                  <a:rPr lang="en-US" sz="3600" dirty="0">
                    <a:solidFill>
                      <a:srgbClr val="7030A0"/>
                    </a:solidFill>
                  </a:rPr>
                  <a:t>)</a:t>
                </a:r>
                <a:endParaRPr lang="en-US" sz="36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600200"/>
            <a:ext cx="8305800" cy="5257800"/>
          </a:xfrm>
        </p:spPr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447800" y="1828800"/>
            <a:ext cx="5638800" cy="1447800"/>
            <a:chOff x="1447800" y="1828800"/>
            <a:chExt cx="5638800" cy="1447800"/>
          </a:xfrm>
        </p:grpSpPr>
        <p:grpSp>
          <p:nvGrpSpPr>
            <p:cNvPr id="7" name="Group 6"/>
            <p:cNvGrpSpPr/>
            <p:nvPr/>
          </p:nvGrpSpPr>
          <p:grpSpPr>
            <a:xfrm>
              <a:off x="1447800" y="1828800"/>
              <a:ext cx="5638800" cy="1447800"/>
              <a:chOff x="1447800" y="3200400"/>
              <a:chExt cx="5638800" cy="1447800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2438400" y="32004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4038600" y="34290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2362200" y="45720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4038600" y="43434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486400" y="34290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  </a:t>
                </a: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447800" y="3886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486400" y="44196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7010400" y="44196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010400" y="33528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Connector 16"/>
              <p:cNvCxnSpPr>
                <a:stCxn id="13" idx="7"/>
                <a:endCxn id="8" idx="3"/>
              </p:cNvCxnSpPr>
              <p:nvPr/>
            </p:nvCxnSpPr>
            <p:spPr>
              <a:xfrm flipV="1">
                <a:off x="1512841" y="3265441"/>
                <a:ext cx="936718" cy="6319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8" idx="6"/>
                <a:endCxn id="9" idx="3"/>
              </p:cNvCxnSpPr>
              <p:nvPr/>
            </p:nvCxnSpPr>
            <p:spPr>
              <a:xfrm>
                <a:off x="2514600" y="3238500"/>
                <a:ext cx="1535159" cy="25554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stCxn id="13" idx="5"/>
                <a:endCxn id="10" idx="1"/>
              </p:cNvCxnSpPr>
              <p:nvPr/>
            </p:nvCxnSpPr>
            <p:spPr>
              <a:xfrm>
                <a:off x="1512841" y="3951241"/>
                <a:ext cx="860518" cy="6319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10" idx="5"/>
                <a:endCxn id="11" idx="2"/>
              </p:cNvCxnSpPr>
              <p:nvPr/>
            </p:nvCxnSpPr>
            <p:spPr>
              <a:xfrm flipV="1">
                <a:off x="2427241" y="4381500"/>
                <a:ext cx="1611359" cy="25554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11" idx="0"/>
                <a:endCxn id="9" idx="5"/>
              </p:cNvCxnSpPr>
              <p:nvPr/>
            </p:nvCxnSpPr>
            <p:spPr>
              <a:xfrm flipV="1">
                <a:off x="4076700" y="3494041"/>
                <a:ext cx="26941" cy="8493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9" idx="3"/>
                <a:endCxn id="10" idx="0"/>
              </p:cNvCxnSpPr>
              <p:nvPr/>
            </p:nvCxnSpPr>
            <p:spPr>
              <a:xfrm flipH="1">
                <a:off x="2400300" y="3494041"/>
                <a:ext cx="1649459" cy="10779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stCxn id="8" idx="4"/>
                <a:endCxn id="10" idx="0"/>
              </p:cNvCxnSpPr>
              <p:nvPr/>
            </p:nvCxnSpPr>
            <p:spPr>
              <a:xfrm flipH="1">
                <a:off x="2400300" y="3276600"/>
                <a:ext cx="76200" cy="1295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13" idx="7"/>
                <a:endCxn id="11" idx="1"/>
              </p:cNvCxnSpPr>
              <p:nvPr/>
            </p:nvCxnSpPr>
            <p:spPr>
              <a:xfrm>
                <a:off x="1512841" y="3897359"/>
                <a:ext cx="2536918" cy="457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12" idx="6"/>
                <a:endCxn id="16" idx="3"/>
              </p:cNvCxnSpPr>
              <p:nvPr/>
            </p:nvCxnSpPr>
            <p:spPr>
              <a:xfrm flipV="1">
                <a:off x="5562600" y="3417841"/>
                <a:ext cx="1458959" cy="492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stCxn id="14" idx="1"/>
                <a:endCxn id="15" idx="0"/>
              </p:cNvCxnSpPr>
              <p:nvPr/>
            </p:nvCxnSpPr>
            <p:spPr>
              <a:xfrm flipV="1">
                <a:off x="5497559" y="4419600"/>
                <a:ext cx="1550941" cy="111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stCxn id="12" idx="5"/>
                <a:endCxn id="14" idx="0"/>
              </p:cNvCxnSpPr>
              <p:nvPr/>
            </p:nvCxnSpPr>
            <p:spPr>
              <a:xfrm flipH="1">
                <a:off x="5524500" y="3494041"/>
                <a:ext cx="26941" cy="9255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stCxn id="16" idx="3"/>
                <a:endCxn id="15" idx="0"/>
              </p:cNvCxnSpPr>
              <p:nvPr/>
            </p:nvCxnSpPr>
            <p:spPr>
              <a:xfrm>
                <a:off x="7021559" y="3417841"/>
                <a:ext cx="26941" cy="10017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12" idx="5"/>
                <a:endCxn id="15" idx="1"/>
              </p:cNvCxnSpPr>
              <p:nvPr/>
            </p:nvCxnSpPr>
            <p:spPr>
              <a:xfrm>
                <a:off x="5551441" y="3494041"/>
                <a:ext cx="1470118" cy="9367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16" idx="3"/>
                <a:endCxn id="14" idx="7"/>
              </p:cNvCxnSpPr>
              <p:nvPr/>
            </p:nvCxnSpPr>
            <p:spPr>
              <a:xfrm flipH="1">
                <a:off x="5551441" y="3417841"/>
                <a:ext cx="1470118" cy="10129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stCxn id="12" idx="3"/>
                <a:endCxn id="9" idx="5"/>
              </p:cNvCxnSpPr>
              <p:nvPr/>
            </p:nvCxnSpPr>
            <p:spPr>
              <a:xfrm flipH="1">
                <a:off x="4103641" y="3494041"/>
                <a:ext cx="139391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stCxn id="14" idx="0"/>
                <a:endCxn id="11" idx="6"/>
              </p:cNvCxnSpPr>
              <p:nvPr/>
            </p:nvCxnSpPr>
            <p:spPr>
              <a:xfrm flipH="1" flipV="1">
                <a:off x="4114800" y="4381500"/>
                <a:ext cx="1409700" cy="381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3" name="Straight Connector 62"/>
            <p:cNvCxnSpPr/>
            <p:nvPr/>
          </p:nvCxnSpPr>
          <p:spPr>
            <a:xfrm flipH="1" flipV="1">
              <a:off x="2514600" y="1866900"/>
              <a:ext cx="1524000" cy="1143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1143000" y="1447800"/>
            <a:ext cx="6189924" cy="2209800"/>
            <a:chOff x="1143000" y="1447800"/>
            <a:chExt cx="6189924" cy="2209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2286000" y="14478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0" y="1447800"/>
                  <a:ext cx="38664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063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1143000" y="25262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000" y="2526268"/>
                  <a:ext cx="37542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2215376" y="3288268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𝒘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5376" y="3288268"/>
                  <a:ext cx="41870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884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3886200" y="3048000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6200" y="3048000"/>
                  <a:ext cx="3754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3972786" y="16880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2786" y="1688068"/>
                  <a:ext cx="37061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5344386" y="1688068"/>
                  <a:ext cx="380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𝒂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4386" y="1688068"/>
                  <a:ext cx="380232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5334768" y="3135868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𝒃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768" y="3135868"/>
                  <a:ext cx="37702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258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6938174" y="3059668"/>
                  <a:ext cx="3834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𝒉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8174" y="3059668"/>
                  <a:ext cx="383438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222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/>
                <p:cNvSpPr txBox="1"/>
                <p:nvPr/>
              </p:nvSpPr>
              <p:spPr>
                <a:xfrm>
                  <a:off x="7010400" y="1688068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𝒍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400" y="1688068"/>
                  <a:ext cx="32252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3834927" y="5105400"/>
                <a:ext cx="5084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𝒙𝒚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4927" y="5105400"/>
                <a:ext cx="508473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1547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" name="Group 92"/>
          <p:cNvGrpSpPr/>
          <p:nvPr/>
        </p:nvGrpSpPr>
        <p:grpSpPr>
          <a:xfrm>
            <a:off x="1125276" y="3962400"/>
            <a:ext cx="6189924" cy="2209800"/>
            <a:chOff x="1125276" y="3962400"/>
            <a:chExt cx="6189924" cy="2209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2268276" y="39624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8276" y="3962400"/>
                  <a:ext cx="386644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1125276" y="50408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5276" y="5040868"/>
                  <a:ext cx="375424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2197652" y="5802868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𝒘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7652" y="5802868"/>
                  <a:ext cx="418704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8197" r="-1911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5326662" y="4202668"/>
                  <a:ext cx="380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𝒂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6662" y="4202668"/>
                  <a:ext cx="380232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5317044" y="5650468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𝒃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7044" y="5650468"/>
                  <a:ext cx="377026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8197" r="-2258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6920450" y="5574268"/>
                  <a:ext cx="3834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𝒉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0450" y="5574268"/>
                  <a:ext cx="383438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t="-8197" r="-2222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6992676" y="4202668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𝒍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2676" y="4202668"/>
                  <a:ext cx="322524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t="-8197" r="-245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0" name="Group 89"/>
            <p:cNvGrpSpPr/>
            <p:nvPr/>
          </p:nvGrpSpPr>
          <p:grpSpPr>
            <a:xfrm>
              <a:off x="1447800" y="4267200"/>
              <a:ext cx="5638800" cy="1475743"/>
              <a:chOff x="1447800" y="4267200"/>
              <a:chExt cx="5638800" cy="1475743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1447800" y="4267200"/>
                <a:ext cx="5638800" cy="1447800"/>
                <a:chOff x="1447800" y="3200400"/>
                <a:chExt cx="5638800" cy="1447800"/>
              </a:xfrm>
            </p:grpSpPr>
            <p:sp>
              <p:nvSpPr>
                <p:cNvPr id="36" name="Oval 35"/>
                <p:cNvSpPr/>
                <p:nvPr/>
              </p:nvSpPr>
              <p:spPr>
                <a:xfrm>
                  <a:off x="2438400" y="32004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2362200" y="45720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4038600" y="39624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5486400" y="34290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</a:t>
                  </a:r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1447800" y="3886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/>
                <p:cNvSpPr/>
                <p:nvPr/>
              </p:nvSpPr>
              <p:spPr>
                <a:xfrm>
                  <a:off x="5486400" y="44196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7010400" y="44196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/>
                <p:cNvSpPr/>
                <p:nvPr/>
              </p:nvSpPr>
              <p:spPr>
                <a:xfrm>
                  <a:off x="7010400" y="33528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5" name="Straight Connector 44"/>
                <p:cNvCxnSpPr>
                  <a:stCxn id="41" idx="7"/>
                  <a:endCxn id="36" idx="3"/>
                </p:cNvCxnSpPr>
                <p:nvPr/>
              </p:nvCxnSpPr>
              <p:spPr>
                <a:xfrm flipV="1">
                  <a:off x="1512841" y="3265441"/>
                  <a:ext cx="936718" cy="63191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>
                  <a:stCxn id="41" idx="5"/>
                  <a:endCxn id="38" idx="1"/>
                </p:cNvCxnSpPr>
                <p:nvPr/>
              </p:nvCxnSpPr>
              <p:spPr>
                <a:xfrm>
                  <a:off x="1512841" y="3951241"/>
                  <a:ext cx="860518" cy="63191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>
                  <a:stCxn id="38" idx="5"/>
                  <a:endCxn id="39" idx="2"/>
                </p:cNvCxnSpPr>
                <p:nvPr/>
              </p:nvCxnSpPr>
              <p:spPr>
                <a:xfrm flipV="1">
                  <a:off x="2427241" y="4000500"/>
                  <a:ext cx="1611359" cy="63654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>
                  <a:stCxn id="39" idx="2"/>
                  <a:endCxn id="36" idx="6"/>
                </p:cNvCxnSpPr>
                <p:nvPr/>
              </p:nvCxnSpPr>
              <p:spPr>
                <a:xfrm flipH="1" flipV="1">
                  <a:off x="2514600" y="3238500"/>
                  <a:ext cx="1524000" cy="762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>
                  <a:stCxn id="36" idx="4"/>
                  <a:endCxn id="38" idx="0"/>
                </p:cNvCxnSpPr>
                <p:nvPr/>
              </p:nvCxnSpPr>
              <p:spPr>
                <a:xfrm flipH="1">
                  <a:off x="2400300" y="3276600"/>
                  <a:ext cx="76200" cy="1295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>
                  <a:stCxn id="41" idx="7"/>
                  <a:endCxn id="39" idx="1"/>
                </p:cNvCxnSpPr>
                <p:nvPr/>
              </p:nvCxnSpPr>
              <p:spPr>
                <a:xfrm>
                  <a:off x="1512841" y="3897359"/>
                  <a:ext cx="2536918" cy="762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>
                  <a:stCxn id="40" idx="6"/>
                  <a:endCxn id="44" idx="3"/>
                </p:cNvCxnSpPr>
                <p:nvPr/>
              </p:nvCxnSpPr>
              <p:spPr>
                <a:xfrm flipV="1">
                  <a:off x="5562600" y="3417841"/>
                  <a:ext cx="1458959" cy="4925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>
                  <a:stCxn id="42" idx="1"/>
                  <a:endCxn id="43" idx="0"/>
                </p:cNvCxnSpPr>
                <p:nvPr/>
              </p:nvCxnSpPr>
              <p:spPr>
                <a:xfrm flipV="1">
                  <a:off x="5497559" y="4419600"/>
                  <a:ext cx="1550941" cy="1115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>
                  <a:stCxn id="40" idx="5"/>
                  <a:endCxn id="42" idx="0"/>
                </p:cNvCxnSpPr>
                <p:nvPr/>
              </p:nvCxnSpPr>
              <p:spPr>
                <a:xfrm flipH="1">
                  <a:off x="5524500" y="3494041"/>
                  <a:ext cx="26941" cy="92555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>
                  <a:stCxn id="44" idx="3"/>
                  <a:endCxn id="43" idx="0"/>
                </p:cNvCxnSpPr>
                <p:nvPr/>
              </p:nvCxnSpPr>
              <p:spPr>
                <a:xfrm>
                  <a:off x="7021559" y="3417841"/>
                  <a:ext cx="26941" cy="100175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>
                  <a:stCxn id="40" idx="5"/>
                  <a:endCxn id="43" idx="1"/>
                </p:cNvCxnSpPr>
                <p:nvPr/>
              </p:nvCxnSpPr>
              <p:spPr>
                <a:xfrm>
                  <a:off x="5551441" y="3494041"/>
                  <a:ext cx="1470118" cy="93671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>
                  <a:stCxn id="44" idx="3"/>
                  <a:endCxn id="42" idx="7"/>
                </p:cNvCxnSpPr>
                <p:nvPr/>
              </p:nvCxnSpPr>
              <p:spPr>
                <a:xfrm flipH="1">
                  <a:off x="5551441" y="3417841"/>
                  <a:ext cx="1470118" cy="101291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>
                  <a:stCxn id="40" idx="3"/>
                  <a:endCxn id="39" idx="7"/>
                </p:cNvCxnSpPr>
                <p:nvPr/>
              </p:nvCxnSpPr>
              <p:spPr>
                <a:xfrm flipH="1">
                  <a:off x="4103641" y="3494041"/>
                  <a:ext cx="1393918" cy="47951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>
                  <a:stCxn id="42" idx="0"/>
                  <a:endCxn id="39" idx="6"/>
                </p:cNvCxnSpPr>
                <p:nvPr/>
              </p:nvCxnSpPr>
              <p:spPr>
                <a:xfrm flipH="1" flipV="1">
                  <a:off x="4114800" y="4000500"/>
                  <a:ext cx="1409700" cy="4191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5" name="Freeform 84"/>
              <p:cNvSpPr/>
              <p:nvPr/>
            </p:nvSpPr>
            <p:spPr>
              <a:xfrm>
                <a:off x="2419815" y="5096106"/>
                <a:ext cx="1650380" cy="646837"/>
              </a:xfrm>
              <a:custGeom>
                <a:avLst/>
                <a:gdLst>
                  <a:gd name="connsiteX0" fmla="*/ 0 w 1650380"/>
                  <a:gd name="connsiteY0" fmla="*/ 591015 h 707078"/>
                  <a:gd name="connsiteX1" fmla="*/ 557561 w 1650380"/>
                  <a:gd name="connsiteY1" fmla="*/ 702527 h 707078"/>
                  <a:gd name="connsiteX2" fmla="*/ 1182029 w 1650380"/>
                  <a:gd name="connsiteY2" fmla="*/ 613317 h 707078"/>
                  <a:gd name="connsiteX3" fmla="*/ 1650380 w 1650380"/>
                  <a:gd name="connsiteY3" fmla="*/ 0 h 707078"/>
                  <a:gd name="connsiteX0" fmla="*/ 0 w 1650380"/>
                  <a:gd name="connsiteY0" fmla="*/ 591015 h 706883"/>
                  <a:gd name="connsiteX1" fmla="*/ 557561 w 1650380"/>
                  <a:gd name="connsiteY1" fmla="*/ 702527 h 706883"/>
                  <a:gd name="connsiteX2" fmla="*/ 1248937 w 1650380"/>
                  <a:gd name="connsiteY2" fmla="*/ 446049 h 706883"/>
                  <a:gd name="connsiteX3" fmla="*/ 1650380 w 1650380"/>
                  <a:gd name="connsiteY3" fmla="*/ 0 h 706883"/>
                  <a:gd name="connsiteX0" fmla="*/ 0 w 1650380"/>
                  <a:gd name="connsiteY0" fmla="*/ 591015 h 646837"/>
                  <a:gd name="connsiteX1" fmla="*/ 557561 w 1650380"/>
                  <a:gd name="connsiteY1" fmla="*/ 635620 h 646837"/>
                  <a:gd name="connsiteX2" fmla="*/ 1248937 w 1650380"/>
                  <a:gd name="connsiteY2" fmla="*/ 446049 h 646837"/>
                  <a:gd name="connsiteX3" fmla="*/ 1650380 w 1650380"/>
                  <a:gd name="connsiteY3" fmla="*/ 0 h 646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50380" h="646837">
                    <a:moveTo>
                      <a:pt x="0" y="591015"/>
                    </a:moveTo>
                    <a:cubicBezTo>
                      <a:pt x="180278" y="644912"/>
                      <a:pt x="349405" y="659781"/>
                      <a:pt x="557561" y="635620"/>
                    </a:cubicBezTo>
                    <a:cubicBezTo>
                      <a:pt x="765717" y="611459"/>
                      <a:pt x="1066801" y="551986"/>
                      <a:pt x="1248937" y="446049"/>
                    </a:cubicBezTo>
                    <a:cubicBezTo>
                      <a:pt x="1431073" y="340112"/>
                      <a:pt x="1507273" y="248114"/>
                      <a:pt x="1650380" y="0"/>
                    </a:cubicBez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Freeform 85"/>
              <p:cNvSpPr/>
              <p:nvPr/>
            </p:nvSpPr>
            <p:spPr>
              <a:xfrm rot="12971213">
                <a:off x="2509142" y="4307839"/>
                <a:ext cx="1735728" cy="521317"/>
              </a:xfrm>
              <a:custGeom>
                <a:avLst/>
                <a:gdLst>
                  <a:gd name="connsiteX0" fmla="*/ 0 w 1650380"/>
                  <a:gd name="connsiteY0" fmla="*/ 591015 h 707078"/>
                  <a:gd name="connsiteX1" fmla="*/ 557561 w 1650380"/>
                  <a:gd name="connsiteY1" fmla="*/ 702527 h 707078"/>
                  <a:gd name="connsiteX2" fmla="*/ 1182029 w 1650380"/>
                  <a:gd name="connsiteY2" fmla="*/ 613317 h 707078"/>
                  <a:gd name="connsiteX3" fmla="*/ 1650380 w 1650380"/>
                  <a:gd name="connsiteY3" fmla="*/ 0 h 707078"/>
                  <a:gd name="connsiteX0" fmla="*/ 0 w 1650380"/>
                  <a:gd name="connsiteY0" fmla="*/ 591015 h 705113"/>
                  <a:gd name="connsiteX1" fmla="*/ 557561 w 1650380"/>
                  <a:gd name="connsiteY1" fmla="*/ 702527 h 705113"/>
                  <a:gd name="connsiteX2" fmla="*/ 978350 w 1650380"/>
                  <a:gd name="connsiteY2" fmla="*/ 485987 h 705113"/>
                  <a:gd name="connsiteX3" fmla="*/ 1650380 w 1650380"/>
                  <a:gd name="connsiteY3" fmla="*/ 0 h 705113"/>
                  <a:gd name="connsiteX0" fmla="*/ 0 w 1650380"/>
                  <a:gd name="connsiteY0" fmla="*/ 591015 h 606087"/>
                  <a:gd name="connsiteX1" fmla="*/ 466050 w 1650380"/>
                  <a:gd name="connsiteY1" fmla="*/ 520774 h 606087"/>
                  <a:gd name="connsiteX2" fmla="*/ 978350 w 1650380"/>
                  <a:gd name="connsiteY2" fmla="*/ 485987 h 606087"/>
                  <a:gd name="connsiteX3" fmla="*/ 1650380 w 1650380"/>
                  <a:gd name="connsiteY3" fmla="*/ 0 h 606087"/>
                  <a:gd name="connsiteX0" fmla="*/ 0 w 1735728"/>
                  <a:gd name="connsiteY0" fmla="*/ 266590 h 549930"/>
                  <a:gd name="connsiteX1" fmla="*/ 551398 w 1735728"/>
                  <a:gd name="connsiteY1" fmla="*/ 520774 h 549930"/>
                  <a:gd name="connsiteX2" fmla="*/ 1063698 w 1735728"/>
                  <a:gd name="connsiteY2" fmla="*/ 485987 h 549930"/>
                  <a:gd name="connsiteX3" fmla="*/ 1735728 w 1735728"/>
                  <a:gd name="connsiteY3" fmla="*/ 0 h 549930"/>
                  <a:gd name="connsiteX0" fmla="*/ 0 w 1735728"/>
                  <a:gd name="connsiteY0" fmla="*/ 266590 h 525494"/>
                  <a:gd name="connsiteX1" fmla="*/ 551398 w 1735728"/>
                  <a:gd name="connsiteY1" fmla="*/ 520774 h 525494"/>
                  <a:gd name="connsiteX2" fmla="*/ 1220867 w 1735728"/>
                  <a:gd name="connsiteY2" fmla="*/ 398645 h 525494"/>
                  <a:gd name="connsiteX3" fmla="*/ 1735728 w 1735728"/>
                  <a:gd name="connsiteY3" fmla="*/ 0 h 525494"/>
                  <a:gd name="connsiteX0" fmla="*/ 0 w 1735728"/>
                  <a:gd name="connsiteY0" fmla="*/ 266590 h 479443"/>
                  <a:gd name="connsiteX1" fmla="*/ 431558 w 1735728"/>
                  <a:gd name="connsiteY1" fmla="*/ 470276 h 479443"/>
                  <a:gd name="connsiteX2" fmla="*/ 1220867 w 1735728"/>
                  <a:gd name="connsiteY2" fmla="*/ 398645 h 479443"/>
                  <a:gd name="connsiteX3" fmla="*/ 1735728 w 1735728"/>
                  <a:gd name="connsiteY3" fmla="*/ 0 h 479443"/>
                  <a:gd name="connsiteX0" fmla="*/ 0 w 1735728"/>
                  <a:gd name="connsiteY0" fmla="*/ 266590 h 474043"/>
                  <a:gd name="connsiteX1" fmla="*/ 431558 w 1735728"/>
                  <a:gd name="connsiteY1" fmla="*/ 470276 h 474043"/>
                  <a:gd name="connsiteX2" fmla="*/ 1074027 w 1735728"/>
                  <a:gd name="connsiteY2" fmla="*/ 367900 h 474043"/>
                  <a:gd name="connsiteX3" fmla="*/ 1735728 w 1735728"/>
                  <a:gd name="connsiteY3" fmla="*/ 0 h 474043"/>
                  <a:gd name="connsiteX0" fmla="*/ 0 w 1735728"/>
                  <a:gd name="connsiteY0" fmla="*/ 266590 h 437145"/>
                  <a:gd name="connsiteX1" fmla="*/ 374054 w 1735728"/>
                  <a:gd name="connsiteY1" fmla="*/ 429442 h 437145"/>
                  <a:gd name="connsiteX2" fmla="*/ 1074027 w 1735728"/>
                  <a:gd name="connsiteY2" fmla="*/ 367900 h 437145"/>
                  <a:gd name="connsiteX3" fmla="*/ 1735728 w 1735728"/>
                  <a:gd name="connsiteY3" fmla="*/ 0 h 437145"/>
                  <a:gd name="connsiteX0" fmla="*/ 0 w 1735728"/>
                  <a:gd name="connsiteY0" fmla="*/ 266590 h 432853"/>
                  <a:gd name="connsiteX1" fmla="*/ 494558 w 1735728"/>
                  <a:gd name="connsiteY1" fmla="*/ 424187 h 432853"/>
                  <a:gd name="connsiteX2" fmla="*/ 1074027 w 1735728"/>
                  <a:gd name="connsiteY2" fmla="*/ 367900 h 432853"/>
                  <a:gd name="connsiteX3" fmla="*/ 1735728 w 1735728"/>
                  <a:gd name="connsiteY3" fmla="*/ 0 h 432853"/>
                  <a:gd name="connsiteX0" fmla="*/ 0 w 1735728"/>
                  <a:gd name="connsiteY0" fmla="*/ 266590 h 482911"/>
                  <a:gd name="connsiteX1" fmla="*/ 494558 w 1735728"/>
                  <a:gd name="connsiteY1" fmla="*/ 424187 h 482911"/>
                  <a:gd name="connsiteX2" fmla="*/ 997194 w 1735728"/>
                  <a:gd name="connsiteY2" fmla="*/ 451740 h 482911"/>
                  <a:gd name="connsiteX3" fmla="*/ 1735728 w 1735728"/>
                  <a:gd name="connsiteY3" fmla="*/ 0 h 482911"/>
                  <a:gd name="connsiteX0" fmla="*/ 0 w 1735728"/>
                  <a:gd name="connsiteY0" fmla="*/ 266590 h 515658"/>
                  <a:gd name="connsiteX1" fmla="*/ 475894 w 1735728"/>
                  <a:gd name="connsiteY1" fmla="*/ 493107 h 515658"/>
                  <a:gd name="connsiteX2" fmla="*/ 997194 w 1735728"/>
                  <a:gd name="connsiteY2" fmla="*/ 451740 h 515658"/>
                  <a:gd name="connsiteX3" fmla="*/ 1735728 w 1735728"/>
                  <a:gd name="connsiteY3" fmla="*/ 0 h 515658"/>
                  <a:gd name="connsiteX0" fmla="*/ 0 w 1735728"/>
                  <a:gd name="connsiteY0" fmla="*/ 266590 h 528603"/>
                  <a:gd name="connsiteX1" fmla="*/ 696486 w 1735728"/>
                  <a:gd name="connsiteY1" fmla="*/ 511351 h 528603"/>
                  <a:gd name="connsiteX2" fmla="*/ 997194 w 1735728"/>
                  <a:gd name="connsiteY2" fmla="*/ 451740 h 528603"/>
                  <a:gd name="connsiteX3" fmla="*/ 1735728 w 1735728"/>
                  <a:gd name="connsiteY3" fmla="*/ 0 h 528603"/>
                  <a:gd name="connsiteX0" fmla="*/ 0 w 1735728"/>
                  <a:gd name="connsiteY0" fmla="*/ 266590 h 543976"/>
                  <a:gd name="connsiteX1" fmla="*/ 696486 w 1735728"/>
                  <a:gd name="connsiteY1" fmla="*/ 511351 h 543976"/>
                  <a:gd name="connsiteX2" fmla="*/ 1007946 w 1735728"/>
                  <a:gd name="connsiteY2" fmla="*/ 485324 h 543976"/>
                  <a:gd name="connsiteX3" fmla="*/ 1735728 w 1735728"/>
                  <a:gd name="connsiteY3" fmla="*/ 0 h 543976"/>
                  <a:gd name="connsiteX0" fmla="*/ 0 w 1735728"/>
                  <a:gd name="connsiteY0" fmla="*/ 266590 h 535299"/>
                  <a:gd name="connsiteX1" fmla="*/ 696486 w 1735728"/>
                  <a:gd name="connsiteY1" fmla="*/ 511351 h 535299"/>
                  <a:gd name="connsiteX2" fmla="*/ 1007946 w 1735728"/>
                  <a:gd name="connsiteY2" fmla="*/ 485324 h 535299"/>
                  <a:gd name="connsiteX3" fmla="*/ 1735728 w 1735728"/>
                  <a:gd name="connsiteY3" fmla="*/ 0 h 535299"/>
                  <a:gd name="connsiteX0" fmla="*/ 0 w 1735728"/>
                  <a:gd name="connsiteY0" fmla="*/ 266590 h 521317"/>
                  <a:gd name="connsiteX1" fmla="*/ 696486 w 1735728"/>
                  <a:gd name="connsiteY1" fmla="*/ 511351 h 521317"/>
                  <a:gd name="connsiteX2" fmla="*/ 1007946 w 1735728"/>
                  <a:gd name="connsiteY2" fmla="*/ 485324 h 521317"/>
                  <a:gd name="connsiteX3" fmla="*/ 1735728 w 1735728"/>
                  <a:gd name="connsiteY3" fmla="*/ 0 h 521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35728" h="521317">
                    <a:moveTo>
                      <a:pt x="0" y="266590"/>
                    </a:moveTo>
                    <a:cubicBezTo>
                      <a:pt x="180278" y="320487"/>
                      <a:pt x="499079" y="510230"/>
                      <a:pt x="696486" y="511351"/>
                    </a:cubicBezTo>
                    <a:cubicBezTo>
                      <a:pt x="893893" y="512472"/>
                      <a:pt x="774819" y="545301"/>
                      <a:pt x="1007946" y="485324"/>
                    </a:cubicBezTo>
                    <a:cubicBezTo>
                      <a:pt x="1241073" y="425347"/>
                      <a:pt x="1592621" y="248114"/>
                      <a:pt x="1735728" y="0"/>
                    </a:cubicBez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91" name="Straight Connector 90"/>
          <p:cNvCxnSpPr/>
          <p:nvPr/>
        </p:nvCxnSpPr>
        <p:spPr>
          <a:xfrm flipV="1">
            <a:off x="4087859" y="2133600"/>
            <a:ext cx="26941" cy="849359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4261624" y="3581400"/>
            <a:ext cx="3129776" cy="489466"/>
            <a:chOff x="4261624" y="3581400"/>
            <a:chExt cx="3129776" cy="489466"/>
          </a:xfrm>
        </p:grpSpPr>
        <p:sp>
          <p:nvSpPr>
            <p:cNvPr id="92" name="Down Arrow 91"/>
            <p:cNvSpPr/>
            <p:nvPr/>
          </p:nvSpPr>
          <p:spPr>
            <a:xfrm>
              <a:off x="4261624" y="3581400"/>
              <a:ext cx="1055420" cy="489466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5364050" y="3593068"/>
                  <a:ext cx="20273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7030A0"/>
                      </a:solidFill>
                    </a:rPr>
                    <a:t>Contract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𝑮</m:t>
                      </m:r>
                      <m:r>
                        <a:rPr lang="en-US" b="1" i="1">
                          <a:latin typeface="Cambria Math"/>
                        </a:rPr>
                        <m:t>,(</m:t>
                      </m:r>
                      <m:r>
                        <a:rPr lang="en-US" b="1" i="1" smtClean="0">
                          <a:latin typeface="Cambria Math"/>
                        </a:rPr>
                        <m:t>𝒙</m:t>
                      </m:r>
                      <m:r>
                        <a:rPr lang="en-US" b="1" i="1" smtClean="0">
                          <a:latin typeface="Cambria Math"/>
                        </a:rPr>
                        <m:t>,</m:t>
                      </m:r>
                      <m:r>
                        <a:rPr lang="en-US" b="1" i="1" smtClean="0">
                          <a:latin typeface="Cambria Math"/>
                        </a:rPr>
                        <m:t>𝒚</m:t>
                      </m:r>
                      <m:r>
                        <a:rPr lang="en-US" b="1" i="1" smtClean="0">
                          <a:latin typeface="Cambria Math"/>
                        </a:rPr>
                        <m:t>))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4050" y="3593068"/>
                  <a:ext cx="2027350" cy="369332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l="-2703" t="-8197" r="-120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3762421" y="6019800"/>
                <a:ext cx="452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𝑮</m:t>
                      </m:r>
                      <m:r>
                        <a:rPr lang="en-US" b="1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421" y="6019800"/>
                <a:ext cx="452367" cy="369332"/>
              </a:xfrm>
              <a:prstGeom prst="rect">
                <a:avLst/>
              </a:prstGeom>
              <a:blipFill rotWithShape="1">
                <a:blip r:embed="rId21"/>
                <a:stretch>
                  <a:fillRect t="-8333" r="-1891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Connector 87"/>
          <p:cNvCxnSpPr/>
          <p:nvPr/>
        </p:nvCxnSpPr>
        <p:spPr>
          <a:xfrm>
            <a:off x="1981200" y="1676400"/>
            <a:ext cx="0" cy="1981200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3276600" y="1600200"/>
            <a:ext cx="1600200" cy="1981200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4800600" y="1676400"/>
            <a:ext cx="0" cy="2057400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1981200" y="4191000"/>
            <a:ext cx="0" cy="1981200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4800600" y="4343400"/>
            <a:ext cx="0" cy="2057400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Down Ribbon 1"/>
              <p:cNvSpPr/>
              <p:nvPr/>
            </p:nvSpPr>
            <p:spPr>
              <a:xfrm>
                <a:off x="5199699" y="5943600"/>
                <a:ext cx="3962400" cy="6858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rgbClr val="7030A0"/>
                    </a:solidFill>
                  </a:rPr>
                  <a:t>Observation</a:t>
                </a:r>
                <a:r>
                  <a:rPr lang="en-US" sz="1600" b="1" dirty="0">
                    <a:solidFill>
                      <a:schemeClr val="tx1"/>
                    </a:solidFill>
                  </a:rPr>
                  <a:t>:</a:t>
                </a:r>
                <a:r>
                  <a:rPr lang="en-US" sz="1600" b="1" dirty="0"/>
                  <a:t> 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Every cut of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chemeClr val="tx1"/>
                        </a:solidFill>
                        <a:latin typeface="Cambria Math"/>
                      </a:rPr>
                      <m:t>𝑮</m:t>
                    </m:r>
                    <m:r>
                      <a:rPr lang="en-US" sz="1600" b="1" i="1">
                        <a:solidFill>
                          <a:schemeClr val="tx1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6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</a:rPr>
                  <a:t>is also a cut of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chemeClr val="tx1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2" name="Down Ribbon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699" y="5943600"/>
                <a:ext cx="3962400" cy="6858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22"/>
                <a:stretch>
                  <a:fillRect b="-94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loud Callout 2"/>
              <p:cNvSpPr/>
              <p:nvPr/>
            </p:nvSpPr>
            <p:spPr>
              <a:xfrm>
                <a:off x="5739629" y="5867400"/>
                <a:ext cx="2590800" cy="838200"/>
              </a:xfrm>
              <a:prstGeom prst="cloudCallout">
                <a:avLst>
                  <a:gd name="adj1" fmla="val 45347"/>
                  <a:gd name="adj2" fmla="val 6068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Is a cut of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chemeClr val="tx1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also a cut of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chemeClr val="tx1"/>
                        </a:solidFill>
                        <a:latin typeface="Cambria Math"/>
                      </a:rPr>
                      <m:t>𝑮</m:t>
                    </m:r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?</a:t>
                </a:r>
              </a:p>
            </p:txBody>
          </p:sp>
        </mc:Choice>
        <mc:Fallback xmlns="">
          <p:sp>
            <p:nvSpPr>
              <p:cNvPr id="3" name="Cloud Callout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9629" y="5867400"/>
                <a:ext cx="2590800" cy="838200"/>
              </a:xfrm>
              <a:prstGeom prst="cloudCallout">
                <a:avLst>
                  <a:gd name="adj1" fmla="val 45347"/>
                  <a:gd name="adj2" fmla="val 60680"/>
                </a:avLst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1752600" y="6336268"/>
            <a:ext cx="485518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4648200" y="6324600"/>
            <a:ext cx="485518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3583026" y="1503402"/>
            <a:ext cx="455574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Cloud Callout 101"/>
              <p:cNvSpPr/>
              <p:nvPr/>
            </p:nvSpPr>
            <p:spPr>
              <a:xfrm>
                <a:off x="4231354" y="5802868"/>
                <a:ext cx="2931446" cy="826532"/>
              </a:xfrm>
              <a:prstGeom prst="cloudCallout">
                <a:avLst>
                  <a:gd name="adj1" fmla="val 45347"/>
                  <a:gd name="adj2" fmla="val 6068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Which cuts of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chemeClr val="tx1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are absent from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chemeClr val="tx1"/>
                        </a:solidFill>
                        <a:latin typeface="Cambria Math"/>
                      </a:rPr>
                      <m:t>𝑮</m:t>
                    </m:r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?</a:t>
                </a:r>
              </a:p>
            </p:txBody>
          </p:sp>
        </mc:Choice>
        <mc:Fallback xmlns="">
          <p:sp>
            <p:nvSpPr>
              <p:cNvPr id="102" name="Cloud Callout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1354" y="5802868"/>
                <a:ext cx="2931446" cy="826532"/>
              </a:xfrm>
              <a:prstGeom prst="cloudCallout">
                <a:avLst>
                  <a:gd name="adj1" fmla="val 45347"/>
                  <a:gd name="adj2" fmla="val 60680"/>
                </a:avLst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42056" y="5986193"/>
                <a:ext cx="1745029" cy="58477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Those which </a:t>
                </a:r>
              </a:p>
              <a:p>
                <a:pPr algn="ctr"/>
                <a:r>
                  <a:rPr lang="en-US" sz="1600" dirty="0"/>
                  <a:t>contain edge (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latin typeface="Cambria Math"/>
                      </a:rPr>
                      <m:t>𝒙</m:t>
                    </m:r>
                    <m:r>
                      <a:rPr lang="en-US" sz="1600" b="1" i="1" dirty="0" smtClean="0">
                        <a:latin typeface="Cambria Math"/>
                      </a:rPr>
                      <m:t>,</m:t>
                    </m:r>
                    <m:r>
                      <a:rPr lang="en-US" sz="1600" b="1" i="1" dirty="0" smtClean="0">
                        <a:latin typeface="Cambria Math"/>
                      </a:rPr>
                      <m:t>𝒚</m:t>
                    </m:r>
                  </m:oMath>
                </a14:m>
                <a:r>
                  <a:rPr lang="en-US" sz="1600" dirty="0"/>
                  <a:t>)</a:t>
                </a: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056" y="5986193"/>
                <a:ext cx="1745029" cy="584775"/>
              </a:xfrm>
              <a:prstGeom prst="rect">
                <a:avLst/>
              </a:prstGeom>
              <a:blipFill rotWithShape="1">
                <a:blip r:embed="rId25"/>
                <a:stretch>
                  <a:fillRect l="-1394" t="-3125" r="-3833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1920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2" grpId="0" animBg="1"/>
      <p:bldP spid="2" grpId="1" animBg="1"/>
      <p:bldP spid="3" grpId="0" animBg="1"/>
      <p:bldP spid="3" grpId="1" animBg="1"/>
      <p:bldP spid="22" grpId="0" animBg="1"/>
      <p:bldP spid="22" grpId="1" animBg="1"/>
      <p:bldP spid="100" grpId="0" animBg="1"/>
      <p:bldP spid="100" grpId="1" animBg="1"/>
      <p:bldP spid="101" grpId="0" animBg="1"/>
      <p:bldP spid="101" grpId="1" animBg="1"/>
      <p:bldP spid="102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>
                    <a:solidFill>
                      <a:srgbClr val="7030A0"/>
                    </a:solidFill>
                  </a:rPr>
                  <a:t>Contract</a:t>
                </a:r>
                <a:r>
                  <a:rPr lang="en-US" sz="3600" dirty="0"/>
                  <a:t>(</a:t>
                </a:r>
                <a14:m>
                  <m:oMath xmlns:m="http://schemas.openxmlformats.org/officeDocument/2006/math">
                    <m:r>
                      <a:rPr lang="en-US" sz="3600" b="1" i="1">
                        <a:latin typeface="Cambria Math"/>
                      </a:rPr>
                      <m:t>𝑮</m:t>
                    </m:r>
                    <m:r>
                      <a:rPr lang="en-US" sz="3600" b="1" i="1">
                        <a:latin typeface="Cambria Math"/>
                      </a:rPr>
                      <m:t>,</m:t>
                    </m:r>
                    <m:r>
                      <a:rPr lang="en-US" sz="3600" b="1" i="1">
                        <a:latin typeface="Cambria Math"/>
                      </a:rPr>
                      <m:t>𝒆</m:t>
                    </m:r>
                  </m:oMath>
                </a14:m>
                <a:r>
                  <a:rPr lang="en-US" sz="3600" dirty="0"/>
                  <a:t>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be the size of min-cut of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 be any min-cut of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b="1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be the graph after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Contract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b="1" i="1">
                        <a:latin typeface="Cambria Math"/>
                      </a:rPr>
                      <m:t>,</m:t>
                    </m:r>
                    <m:r>
                      <a:rPr lang="en-US" sz="2000" b="1" i="1">
                        <a:latin typeface="Cambria Math"/>
                      </a:rPr>
                      <m:t>𝒆</m:t>
                    </m:r>
                  </m:oMath>
                </a14:m>
                <a:r>
                  <a:rPr lang="en-US" sz="2000" dirty="0"/>
                  <a:t>).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b="1" dirty="0"/>
                  <a:t>: </a:t>
                </a:r>
                <a:r>
                  <a:rPr lang="en-US" sz="2000" dirty="0"/>
                  <a:t>Under what circumstance will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be a cut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𝑮</m:t>
                    </m:r>
                    <m:r>
                      <a:rPr lang="en-US" sz="2000" b="1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Answer:</a:t>
                </a:r>
                <a:r>
                  <a:rPr lang="en-US" sz="2000" dirty="0"/>
                  <a:t> if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𝒆</m:t>
                    </m:r>
                    <m:r>
                      <a:rPr lang="en-US" sz="2000" b="1" i="1" smtClean="0">
                        <a:latin typeface="Cambria Math"/>
                      </a:rPr>
                      <m:t>∉</m:t>
                    </m:r>
                    <m:r>
                      <a:rPr lang="en-US" sz="2000" b="1" i="1" smtClean="0"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b="1" dirty="0"/>
                  <a:t>: </a:t>
                </a: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𝒆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is selected randomly uniformly,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what is the probability that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is absent from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𝑮</m:t>
                    </m:r>
                    <m:r>
                      <a:rPr lang="en-US" sz="2000" b="1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num>
                      <m:den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den>
                    </m:f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  <a:blipFill rotWithShape="1">
                <a:blip r:embed="rId3"/>
                <a:stretch>
                  <a:fillRect l="-741" t="-616" b="-65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63099" y="5715000"/>
                <a:ext cx="1108701" cy="7287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𝒏𝒌</m:t>
                          </m:r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/</m:t>
                          </m:r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099" y="5715000"/>
                <a:ext cx="1108701" cy="728789"/>
              </a:xfrm>
              <a:prstGeom prst="rect">
                <a:avLst/>
              </a:prstGeom>
              <a:blipFill rotWithShape="1">
                <a:blip r:embed="rId4"/>
                <a:stretch>
                  <a:fillRect r="-8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895600" y="5791200"/>
                <a:ext cx="623889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5791200"/>
                <a:ext cx="623889" cy="612732"/>
              </a:xfrm>
              <a:prstGeom prst="rect">
                <a:avLst/>
              </a:prstGeom>
              <a:blipFill rotWithShape="1">
                <a:blip r:embed="rId5"/>
                <a:stretch>
                  <a:fillRect r="-127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4343400" y="3733800"/>
            <a:ext cx="3785371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>
                    <a:solidFill>
                      <a:srgbClr val="7030A0"/>
                    </a:solidFill>
                  </a:rPr>
                  <a:t>Contract</a:t>
                </a:r>
                <a:r>
                  <a:rPr lang="en-US" sz="3600" dirty="0"/>
                  <a:t>(</a:t>
                </a:r>
                <a14:m>
                  <m:oMath xmlns:m="http://schemas.openxmlformats.org/officeDocument/2006/math">
                    <m:r>
                      <a:rPr lang="en-US" sz="3600" b="1" i="1">
                        <a:latin typeface="Cambria Math"/>
                      </a:rPr>
                      <m:t>𝑮</m:t>
                    </m:r>
                    <m:r>
                      <a:rPr lang="en-US" sz="3600" b="1" i="1">
                        <a:latin typeface="Cambria Math"/>
                      </a:rPr>
                      <m:t>,</m:t>
                    </m:r>
                    <m:r>
                      <a:rPr lang="en-US" sz="3600" b="1" i="1">
                        <a:latin typeface="Cambria Math"/>
                      </a:rPr>
                      <m:t>𝒆</m:t>
                    </m:r>
                  </m:oMath>
                </a14:m>
                <a:r>
                  <a:rPr lang="en-US" sz="3600" dirty="0"/>
                  <a:t>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be the size of min-cut of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 be any min-cut of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Lemma</a:t>
                </a:r>
                <a:r>
                  <a:rPr lang="en-US" sz="2000" dirty="0"/>
                  <a:t>:  If edge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𝒆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to be contracted is selected randomly uniformly,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is preserved with probability at least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1−</m:t>
                    </m:r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𝒆</m:t>
                    </m:r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𝒓</m:t>
                        </m:r>
                      </m:sub>
                    </m:sSub>
                    <m:r>
                      <a:rPr lang="en-US" sz="2000" b="1" i="1" smtClean="0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b="1" i="1"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b="1" dirty="0">
                    <a:sym typeface="Wingdings" pitchFamily="2" charset="2"/>
                  </a:rPr>
                  <a:t>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Contract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b="1" i="1">
                        <a:latin typeface="Cambria Math"/>
                      </a:rPr>
                      <m:t>,</m:t>
                    </m:r>
                    <m:r>
                      <a:rPr lang="en-US" sz="2000" b="1" i="1">
                        <a:latin typeface="Cambria Math"/>
                      </a:rPr>
                      <m:t>𝒆</m:t>
                    </m:r>
                  </m:oMath>
                </a14:m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𝒆</m:t>
                    </m:r>
                    <m:r>
                      <a:rPr lang="en-US" sz="2000" b="1" i="1" smtClean="0">
                        <a:latin typeface="Cambria Math"/>
                      </a:rPr>
                      <m:t>′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𝒓</m:t>
                        </m:r>
                      </m:sub>
                    </m:sSub>
                    <m:r>
                      <a:rPr lang="en-US" sz="2000" b="1" i="1" smtClean="0">
                        <a:latin typeface="Cambria Math"/>
                      </a:rPr>
                      <m:t>𝑮</m:t>
                    </m:r>
                    <m:r>
                      <a:rPr lang="en-US" sz="2000" b="1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b="1" i="1" smtClean="0">
                        <a:latin typeface="Cambria Math"/>
                      </a:rPr>
                      <m:t>′</m:t>
                    </m:r>
                    <m:r>
                      <a:rPr lang="en-US" sz="2000" b="1" i="1"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b="1" dirty="0">
                    <a:sym typeface="Wingdings" pitchFamily="2" charset="2"/>
                  </a:rPr>
                  <a:t>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Contract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b="1" i="1" smtClean="0">
                        <a:latin typeface="Cambria Math"/>
                      </a:rPr>
                      <m:t>′</m:t>
                    </m:r>
                    <m:r>
                      <a:rPr lang="en-US" sz="2000" b="1" i="1">
                        <a:latin typeface="Cambria Math"/>
                      </a:rPr>
                      <m:t>,</m:t>
                    </m:r>
                    <m:r>
                      <a:rPr lang="en-US" sz="2000" b="1" i="1">
                        <a:latin typeface="Cambria Math"/>
                      </a:rPr>
                      <m:t>𝒆</m:t>
                    </m:r>
                  </m:oMath>
                </a14:m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b="1" dirty="0"/>
                  <a:t>: </a:t>
                </a:r>
                <a:r>
                  <a:rPr lang="en-US" sz="2000" dirty="0"/>
                  <a:t>What is probability that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 is preserved in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b="1" i="1">
                        <a:latin typeface="Cambria Math"/>
                      </a:rPr>
                      <m:t>′′</m:t>
                    </m:r>
                  </m:oMath>
                </a14:m>
                <a:r>
                  <a:rPr lang="en-US" sz="2000" b="1" dirty="0"/>
                  <a:t> ?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Answer: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den>
                        </m:f>
                      </m:e>
                    </m:d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den>
                        </m:f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  <a:blipFill rotWithShape="1">
                <a:blip r:embed="rId3"/>
                <a:stretch>
                  <a:fillRect l="-741" t="-645" b="-1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62200" y="5791200"/>
            <a:ext cx="18288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34000" y="2209800"/>
            <a:ext cx="22860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8000" y="2819400"/>
            <a:ext cx="32004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0A5731-BB9B-04A1-1997-5595C3552D9F}"/>
              </a:ext>
            </a:extLst>
          </p:cNvPr>
          <p:cNvSpPr/>
          <p:nvPr/>
        </p:nvSpPr>
        <p:spPr>
          <a:xfrm>
            <a:off x="228600" y="1409700"/>
            <a:ext cx="3785371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64DAD0-F12D-D019-E359-45F40D8B8910}"/>
              </a:ext>
            </a:extLst>
          </p:cNvPr>
          <p:cNvSpPr/>
          <p:nvPr/>
        </p:nvSpPr>
        <p:spPr>
          <a:xfrm>
            <a:off x="405629" y="1943100"/>
            <a:ext cx="3785371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442B52D-7B25-211C-393D-E7C47BA24111}"/>
                  </a:ext>
                </a:extLst>
              </p:cNvPr>
              <p:cNvSpPr txBox="1"/>
              <p:nvPr/>
            </p:nvSpPr>
            <p:spPr>
              <a:xfrm>
                <a:off x="3356838" y="3806605"/>
                <a:ext cx="5787162" cy="1187889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𝑪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is preserved in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𝑮</m:t>
                    </m:r>
                    <m:r>
                      <a:rPr lang="en-US" b="1" i="1"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, the </a:t>
                </a:r>
                <a:r>
                  <a:rPr lang="en-US" sz="1800" dirty="0" err="1"/>
                  <a:t>mincut</a:t>
                </a:r>
                <a:r>
                  <a:rPr lang="en-US" sz="1800" dirty="0"/>
                  <a:t> value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𝑮</m:t>
                    </m:r>
                    <m:r>
                      <a:rPr lang="en-US" b="1" i="1"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 is still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sz="1800" dirty="0"/>
                  <a:t>,</a:t>
                </a:r>
              </a:p>
              <a:p>
                <a:r>
                  <a:rPr lang="en-US" dirty="0">
                    <a:sym typeface="Wingdings" panose="05000000000000000000" pitchFamily="2" charset="2"/>
                  </a:rPr>
                  <a:t> </a:t>
                </a:r>
                <a:r>
                  <a:rPr lang="en-US" sz="1800" dirty="0"/>
                  <a:t>number of edges in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𝑮</m:t>
                    </m:r>
                    <m:r>
                      <a:rPr lang="en-US" b="1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IN" dirty="0"/>
                  <a:t> is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IN" dirty="0"/>
                  <a:t>.</a:t>
                </a:r>
              </a:p>
              <a:p>
                <a:r>
                  <a:rPr lang="en-IN" dirty="0">
                    <a:sym typeface="Wingdings" panose="05000000000000000000" pitchFamily="2" charset="2"/>
                  </a:rPr>
                  <a:t> The probability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𝑪</m:t>
                    </m:r>
                  </m:oMath>
                </a14:m>
                <a:r>
                  <a:rPr lang="en-IN" dirty="0"/>
                  <a:t> is preserved in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en-IN" dirty="0"/>
                  <a:t> is at least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rgbClr val="0070C0"/>
                            </a:solidFill>
                            <a:latin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den>
                        </m:f>
                      </m:e>
                    </m:d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442B52D-7B25-211C-393D-E7C47BA241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6838" y="3806605"/>
                <a:ext cx="5787162" cy="1187889"/>
              </a:xfrm>
              <a:prstGeom prst="rect">
                <a:avLst/>
              </a:prstGeom>
              <a:blipFill>
                <a:blip r:embed="rId4"/>
                <a:stretch>
                  <a:fillRect l="-948" t="-2564" b="-20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loud Callout 8">
            <a:extLst>
              <a:ext uri="{FF2B5EF4-FFF2-40B4-BE49-F238E27FC236}">
                <a16:creationId xmlns:a16="http://schemas.microsoft.com/office/drawing/2014/main" id="{CD9EDDEC-2E26-1B02-04A3-0903F9880B54}"/>
              </a:ext>
            </a:extLst>
          </p:cNvPr>
          <p:cNvSpPr/>
          <p:nvPr/>
        </p:nvSpPr>
        <p:spPr>
          <a:xfrm>
            <a:off x="3657600" y="4149505"/>
            <a:ext cx="3810000" cy="860864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Let us apply one more contraction step.</a:t>
            </a:r>
          </a:p>
        </p:txBody>
      </p:sp>
      <p:sp>
        <p:nvSpPr>
          <p:cNvPr id="12" name="Cloud Callout 8">
            <a:extLst>
              <a:ext uri="{FF2B5EF4-FFF2-40B4-BE49-F238E27FC236}">
                <a16:creationId xmlns:a16="http://schemas.microsoft.com/office/drawing/2014/main" id="{C050A00F-B225-599D-CB20-6F64B0917C17}"/>
              </a:ext>
            </a:extLst>
          </p:cNvPr>
          <p:cNvSpPr/>
          <p:nvPr/>
        </p:nvSpPr>
        <p:spPr>
          <a:xfrm>
            <a:off x="4953002" y="5856576"/>
            <a:ext cx="3810000" cy="860864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 you design the algorithm now ?</a:t>
            </a:r>
          </a:p>
        </p:txBody>
      </p:sp>
    </p:spTree>
    <p:extLst>
      <p:ext uri="{BB962C8B-B14F-4D97-AF65-F5344CB8AC3E}">
        <p14:creationId xmlns:p14="http://schemas.microsoft.com/office/powerpoint/2010/main" val="517548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2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uiExpand="1" animBg="1"/>
      <p:bldP spid="7" grpId="0" uiExpand="1" animBg="1"/>
      <p:bldP spid="8" grpId="0" animBg="1"/>
      <p:bldP spid="9" grpId="0" animBg="1"/>
      <p:bldP spid="10" grpId="0" animBg="1"/>
      <p:bldP spid="11" grpId="0" animBg="1"/>
      <p:bldP spid="11" grpId="1" animBg="1"/>
      <p:bldP spid="12" grpId="0" animBg="1"/>
      <p:bldP spid="12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Algorithm </a:t>
            </a:r>
            <a:r>
              <a:rPr lang="en-US" sz="3600" b="1" dirty="0"/>
              <a:t>for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>
                <a:solidFill>
                  <a:srgbClr val="0070C0"/>
                </a:solidFill>
              </a:rPr>
              <a:t>min-cut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Min-cut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400" dirty="0"/>
                  <a:t>):</a:t>
                </a:r>
              </a:p>
              <a:p>
                <a:pPr marL="0" indent="0">
                  <a:buNone/>
                </a:pPr>
                <a:r>
                  <a:rPr lang="en-US" sz="2000" dirty="0"/>
                  <a:t>{       </a:t>
                </a:r>
                <a:r>
                  <a:rPr lang="en-US" sz="2000" b="1" dirty="0"/>
                  <a:t>Repeat </a:t>
                </a:r>
                <a:r>
                  <a:rPr lang="en-US" sz="2000" dirty="0"/>
                  <a:t>     ??     times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{</a:t>
                </a:r>
              </a:p>
              <a:p>
                <a:pPr marL="0" indent="0">
                  <a:buNone/>
                </a:pPr>
                <a:r>
                  <a:rPr lang="en-US" sz="2000" dirty="0"/>
                  <a:t>	 Let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𝒆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𝒓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	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b="1" dirty="0">
                    <a:sym typeface="Wingdings" pitchFamily="2" charset="2"/>
                  </a:rPr>
                  <a:t>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Contract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b="1" i="1">
                        <a:latin typeface="Cambria Math"/>
                      </a:rPr>
                      <m:t>,</m:t>
                    </m:r>
                    <m:r>
                      <a:rPr lang="en-US" sz="2000" b="1" i="1">
                        <a:latin typeface="Cambria Math"/>
                      </a:rPr>
                      <m:t>𝒆</m:t>
                    </m:r>
                  </m:oMath>
                </a14:m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</a:t>
                </a:r>
                <a:r>
                  <a:rPr lang="en-US" sz="2000" b="1" dirty="0"/>
                  <a:t>return</a:t>
                </a:r>
                <a:r>
                  <a:rPr lang="en-US" sz="2000" dirty="0"/>
                  <a:t> the edges of multi-graph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} 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Running time</a:t>
                </a:r>
                <a:r>
                  <a:rPr lang="en-US" sz="2000" dirty="0"/>
                  <a:t>: 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𝑶</m:t>
                    </m:r>
                    <m:r>
                      <a:rPr lang="en-US" sz="2000" b="1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 b="-3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90581" y="2438400"/>
                <a:ext cx="80021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581" y="2438400"/>
                <a:ext cx="800219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916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620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2484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463428" y="609600"/>
            <a:ext cx="2279772" cy="1424464"/>
            <a:chOff x="231714" y="545068"/>
            <a:chExt cx="2279772" cy="1424464"/>
          </a:xfrm>
        </p:grpSpPr>
        <p:grpSp>
          <p:nvGrpSpPr>
            <p:cNvPr id="28" name="Group 27"/>
            <p:cNvGrpSpPr/>
            <p:nvPr/>
          </p:nvGrpSpPr>
          <p:grpSpPr>
            <a:xfrm>
              <a:off x="457200" y="685800"/>
              <a:ext cx="1828800" cy="1143000"/>
              <a:chOff x="457200" y="685800"/>
              <a:chExt cx="1828800" cy="11430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457200" y="6858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7" name="Straight Connector 6"/>
              <p:cNvCxnSpPr>
                <a:stCxn id="5" idx="4"/>
              </p:cNvCxnSpPr>
              <p:nvPr/>
            </p:nvCxnSpPr>
            <p:spPr>
              <a:xfrm>
                <a:off x="533400" y="838200"/>
                <a:ext cx="0" cy="838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/>
              <p:cNvSpPr/>
              <p:nvPr/>
            </p:nvSpPr>
            <p:spPr>
              <a:xfrm>
                <a:off x="457200" y="16764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2133600" y="11430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447800" y="6858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3" name="Straight Connector 12"/>
              <p:cNvCxnSpPr>
                <a:stCxn id="12" idx="4"/>
              </p:cNvCxnSpPr>
              <p:nvPr/>
            </p:nvCxnSpPr>
            <p:spPr>
              <a:xfrm>
                <a:off x="1524000" y="838200"/>
                <a:ext cx="0" cy="838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/>
              <p:cNvSpPr/>
              <p:nvPr/>
            </p:nvSpPr>
            <p:spPr>
              <a:xfrm>
                <a:off x="1447800" y="16764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5" name="Straight Connector 14"/>
              <p:cNvCxnSpPr>
                <a:stCxn id="5" idx="6"/>
                <a:endCxn id="12" idx="2"/>
              </p:cNvCxnSpPr>
              <p:nvPr/>
            </p:nvCxnSpPr>
            <p:spPr>
              <a:xfrm>
                <a:off x="609600" y="762000"/>
                <a:ext cx="838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609600" y="1752600"/>
                <a:ext cx="838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endCxn id="11" idx="3"/>
              </p:cNvCxnSpPr>
              <p:nvPr/>
            </p:nvCxnSpPr>
            <p:spPr>
              <a:xfrm flipV="1">
                <a:off x="1524000" y="1273082"/>
                <a:ext cx="631918" cy="47951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>
                <a:stCxn id="12" idx="5"/>
                <a:endCxn id="11" idx="1"/>
              </p:cNvCxnSpPr>
              <p:nvPr/>
            </p:nvCxnSpPr>
            <p:spPr>
              <a:xfrm>
                <a:off x="1577882" y="815882"/>
                <a:ext cx="578036" cy="3494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231714" y="1524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2</a:t>
              </a:r>
              <a:endParaRPr lang="en-IN" b="1" dirty="0">
                <a:solidFill>
                  <a:srgbClr val="0070C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31714" y="609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1</a:t>
              </a:r>
              <a:endParaRPr lang="en-IN" b="1" dirty="0">
                <a:solidFill>
                  <a:srgbClr val="0070C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24000" y="545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</a:t>
              </a:r>
              <a:endParaRPr lang="en-IN" b="1" dirty="0">
                <a:solidFill>
                  <a:srgbClr val="0070C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24000" y="16002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</a:t>
              </a:r>
              <a:endParaRPr lang="en-IN" b="1" dirty="0">
                <a:solidFill>
                  <a:srgbClr val="0070C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209800" y="1078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</a:t>
              </a:r>
              <a:endParaRPr lang="en-IN" b="1" dirty="0">
                <a:solidFill>
                  <a:srgbClr val="0070C0"/>
                </a:solidFill>
              </a:endParaRPr>
            </a:p>
          </p:txBody>
        </p:sp>
        <p:cxnSp>
          <p:nvCxnSpPr>
            <p:cNvPr id="34" name="Straight Connector 33"/>
            <p:cNvCxnSpPr>
              <a:stCxn id="12" idx="3"/>
              <a:endCxn id="10" idx="7"/>
            </p:cNvCxnSpPr>
            <p:nvPr/>
          </p:nvCxnSpPr>
          <p:spPr>
            <a:xfrm flipH="1">
              <a:off x="587282" y="815882"/>
              <a:ext cx="882836" cy="8828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5" idx="5"/>
              <a:endCxn id="14" idx="1"/>
            </p:cNvCxnSpPr>
            <p:nvPr/>
          </p:nvCxnSpPr>
          <p:spPr>
            <a:xfrm>
              <a:off x="587282" y="815882"/>
              <a:ext cx="882836" cy="8828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Straight Connector 40"/>
          <p:cNvCxnSpPr/>
          <p:nvPr/>
        </p:nvCxnSpPr>
        <p:spPr>
          <a:xfrm>
            <a:off x="1752600" y="914400"/>
            <a:ext cx="0" cy="83820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457200" y="2373868"/>
            <a:ext cx="2279772" cy="1283732"/>
            <a:chOff x="457200" y="1688068"/>
            <a:chExt cx="2279772" cy="1283732"/>
          </a:xfrm>
        </p:grpSpPr>
        <p:grpSp>
          <p:nvGrpSpPr>
            <p:cNvPr id="42" name="Group 41"/>
            <p:cNvGrpSpPr/>
            <p:nvPr/>
          </p:nvGrpSpPr>
          <p:grpSpPr>
            <a:xfrm>
              <a:off x="457200" y="1688068"/>
              <a:ext cx="2279772" cy="1283732"/>
              <a:chOff x="231714" y="609600"/>
              <a:chExt cx="2279772" cy="1283732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457200" y="685800"/>
                <a:ext cx="1828800" cy="1143000"/>
                <a:chOff x="457200" y="685800"/>
                <a:chExt cx="1828800" cy="1143000"/>
              </a:xfrm>
            </p:grpSpPr>
            <p:sp>
              <p:nvSpPr>
                <p:cNvPr id="51" name="Oval 50"/>
                <p:cNvSpPr/>
                <p:nvPr/>
              </p:nvSpPr>
              <p:spPr>
                <a:xfrm>
                  <a:off x="457200" y="685800"/>
                  <a:ext cx="152400" cy="152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52" name="Straight Connector 51"/>
                <p:cNvCxnSpPr>
                  <a:stCxn id="51" idx="4"/>
                </p:cNvCxnSpPr>
                <p:nvPr/>
              </p:nvCxnSpPr>
              <p:spPr>
                <a:xfrm>
                  <a:off x="533400" y="838200"/>
                  <a:ext cx="0" cy="8382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Oval 52"/>
                <p:cNvSpPr/>
                <p:nvPr/>
              </p:nvSpPr>
              <p:spPr>
                <a:xfrm>
                  <a:off x="457200" y="1676400"/>
                  <a:ext cx="152400" cy="152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4" name="Oval 53"/>
                <p:cNvSpPr/>
                <p:nvPr/>
              </p:nvSpPr>
              <p:spPr>
                <a:xfrm>
                  <a:off x="2133600" y="1143000"/>
                  <a:ext cx="152400" cy="152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1447800" y="1055132"/>
                  <a:ext cx="152400" cy="152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58" name="Straight Connector 57"/>
                <p:cNvCxnSpPr>
                  <a:stCxn id="51" idx="6"/>
                  <a:endCxn id="55" idx="2"/>
                </p:cNvCxnSpPr>
                <p:nvPr/>
              </p:nvCxnSpPr>
              <p:spPr>
                <a:xfrm>
                  <a:off x="609600" y="762000"/>
                  <a:ext cx="838200" cy="36933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>
                  <a:stCxn id="55" idx="5"/>
                  <a:endCxn id="54" idx="1"/>
                </p:cNvCxnSpPr>
                <p:nvPr/>
              </p:nvCxnSpPr>
              <p:spPr>
                <a:xfrm flipV="1">
                  <a:off x="1577882" y="1165318"/>
                  <a:ext cx="578036" cy="1989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" name="TextBox 43"/>
              <p:cNvSpPr txBox="1"/>
              <p:nvPr/>
            </p:nvSpPr>
            <p:spPr>
              <a:xfrm>
                <a:off x="231714" y="1524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2</a:t>
                </a:r>
                <a:endParaRPr lang="en-IN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231714" y="6096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1</a:t>
                </a:r>
                <a:endParaRPr lang="en-IN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298514" y="750332"/>
                <a:ext cx="4780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3,4</a:t>
                </a:r>
                <a:endParaRPr lang="en-IN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2209800" y="10784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5</a:t>
                </a:r>
                <a:endParaRPr lang="en-IN" b="1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49" name="Straight Connector 48"/>
              <p:cNvCxnSpPr>
                <a:stCxn id="55" idx="3"/>
                <a:endCxn id="53" idx="7"/>
              </p:cNvCxnSpPr>
              <p:nvPr/>
            </p:nvCxnSpPr>
            <p:spPr>
              <a:xfrm flipH="1">
                <a:off x="587282" y="1185214"/>
                <a:ext cx="882836" cy="51350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Freeform 61"/>
            <p:cNvSpPr/>
            <p:nvPr/>
          </p:nvSpPr>
          <p:spPr>
            <a:xfrm>
              <a:off x="791737" y="1750754"/>
              <a:ext cx="936702" cy="468339"/>
            </a:xfrm>
            <a:custGeom>
              <a:avLst/>
              <a:gdLst>
                <a:gd name="connsiteX0" fmla="*/ 0 w 936702"/>
                <a:gd name="connsiteY0" fmla="*/ 33441 h 468339"/>
                <a:gd name="connsiteX1" fmla="*/ 490653 w 936702"/>
                <a:gd name="connsiteY1" fmla="*/ 44592 h 468339"/>
                <a:gd name="connsiteX2" fmla="*/ 936702 w 936702"/>
                <a:gd name="connsiteY2" fmla="*/ 468339 h 468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6702" h="468339">
                  <a:moveTo>
                    <a:pt x="0" y="33441"/>
                  </a:moveTo>
                  <a:cubicBezTo>
                    <a:pt x="167268" y="2775"/>
                    <a:pt x="334536" y="-27891"/>
                    <a:pt x="490653" y="44592"/>
                  </a:cubicBezTo>
                  <a:cubicBezTo>
                    <a:pt x="646770" y="117075"/>
                    <a:pt x="791736" y="292707"/>
                    <a:pt x="936702" y="46833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3" name="Freeform 62"/>
            <p:cNvSpPr/>
            <p:nvPr/>
          </p:nvSpPr>
          <p:spPr>
            <a:xfrm>
              <a:off x="802888" y="2241395"/>
              <a:ext cx="959005" cy="635620"/>
            </a:xfrm>
            <a:custGeom>
              <a:avLst/>
              <a:gdLst>
                <a:gd name="connsiteX0" fmla="*/ 0 w 959005"/>
                <a:gd name="connsiteY0" fmla="*/ 635620 h 635620"/>
                <a:gd name="connsiteX1" fmla="*/ 680224 w 959005"/>
                <a:gd name="connsiteY1" fmla="*/ 479503 h 635620"/>
                <a:gd name="connsiteX2" fmla="*/ 959005 w 959005"/>
                <a:gd name="connsiteY2" fmla="*/ 0 h 635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9005" h="635620">
                  <a:moveTo>
                    <a:pt x="0" y="635620"/>
                  </a:moveTo>
                  <a:cubicBezTo>
                    <a:pt x="260195" y="610530"/>
                    <a:pt x="520390" y="585440"/>
                    <a:pt x="680224" y="479503"/>
                  </a:cubicBezTo>
                  <a:cubicBezTo>
                    <a:pt x="840058" y="373566"/>
                    <a:pt x="899531" y="186783"/>
                    <a:pt x="959005" y="0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" name="Freeform 63"/>
            <p:cNvSpPr/>
            <p:nvPr/>
          </p:nvSpPr>
          <p:spPr>
            <a:xfrm>
              <a:off x="1739590" y="2061752"/>
              <a:ext cx="691376" cy="190794"/>
            </a:xfrm>
            <a:custGeom>
              <a:avLst/>
              <a:gdLst>
                <a:gd name="connsiteX0" fmla="*/ 0 w 691376"/>
                <a:gd name="connsiteY0" fmla="*/ 123887 h 190794"/>
                <a:gd name="connsiteX1" fmla="*/ 367990 w 691376"/>
                <a:gd name="connsiteY1" fmla="*/ 1224 h 190794"/>
                <a:gd name="connsiteX2" fmla="*/ 691376 w 691376"/>
                <a:gd name="connsiteY2" fmla="*/ 190794 h 19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1376" h="190794">
                  <a:moveTo>
                    <a:pt x="0" y="123887"/>
                  </a:moveTo>
                  <a:cubicBezTo>
                    <a:pt x="126380" y="56980"/>
                    <a:pt x="252761" y="-9927"/>
                    <a:pt x="367990" y="1224"/>
                  </a:cubicBezTo>
                  <a:cubicBezTo>
                    <a:pt x="483219" y="12375"/>
                    <a:pt x="587297" y="101584"/>
                    <a:pt x="691376" y="190794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65" name="Straight Connector 64"/>
          <p:cNvCxnSpPr/>
          <p:nvPr/>
        </p:nvCxnSpPr>
        <p:spPr>
          <a:xfrm>
            <a:off x="838200" y="2514600"/>
            <a:ext cx="838200" cy="35766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Down Arrow 68"/>
          <p:cNvSpPr/>
          <p:nvPr/>
        </p:nvSpPr>
        <p:spPr>
          <a:xfrm>
            <a:off x="1219200" y="2057400"/>
            <a:ext cx="242316" cy="216932"/>
          </a:xfrm>
          <a:prstGeom prst="down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Down Arrow 69"/>
          <p:cNvSpPr/>
          <p:nvPr/>
        </p:nvSpPr>
        <p:spPr>
          <a:xfrm>
            <a:off x="1219200" y="3745468"/>
            <a:ext cx="242316" cy="216932"/>
          </a:xfrm>
          <a:prstGeom prst="down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1" name="Group 70"/>
          <p:cNvGrpSpPr/>
          <p:nvPr/>
        </p:nvGrpSpPr>
        <p:grpSpPr>
          <a:xfrm>
            <a:off x="304800" y="4419600"/>
            <a:ext cx="2355972" cy="697468"/>
            <a:chOff x="381000" y="1828800"/>
            <a:chExt cx="2355972" cy="697468"/>
          </a:xfrm>
        </p:grpSpPr>
        <p:grpSp>
          <p:nvGrpSpPr>
            <p:cNvPr id="72" name="Group 71"/>
            <p:cNvGrpSpPr/>
            <p:nvPr/>
          </p:nvGrpSpPr>
          <p:grpSpPr>
            <a:xfrm>
              <a:off x="381000" y="1828800"/>
              <a:ext cx="2355972" cy="697468"/>
              <a:chOff x="155514" y="750332"/>
              <a:chExt cx="2355972" cy="697468"/>
            </a:xfrm>
          </p:grpSpPr>
          <p:grpSp>
            <p:nvGrpSpPr>
              <p:cNvPr id="76" name="Group 75"/>
              <p:cNvGrpSpPr/>
              <p:nvPr/>
            </p:nvGrpSpPr>
            <p:grpSpPr>
              <a:xfrm>
                <a:off x="457200" y="1055132"/>
                <a:ext cx="1828800" cy="240268"/>
                <a:chOff x="457200" y="1055132"/>
                <a:chExt cx="1828800" cy="240268"/>
              </a:xfrm>
            </p:grpSpPr>
            <p:sp>
              <p:nvSpPr>
                <p:cNvPr id="84" name="Oval 83"/>
                <p:cNvSpPr/>
                <p:nvPr/>
              </p:nvSpPr>
              <p:spPr>
                <a:xfrm>
                  <a:off x="457200" y="1131332"/>
                  <a:ext cx="152400" cy="152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>
                  <a:off x="2133600" y="1143000"/>
                  <a:ext cx="152400" cy="152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1447800" y="1055132"/>
                  <a:ext cx="152400" cy="152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88" name="Straight Connector 87"/>
                <p:cNvCxnSpPr>
                  <a:stCxn id="86" idx="5"/>
                  <a:endCxn id="85" idx="1"/>
                </p:cNvCxnSpPr>
                <p:nvPr/>
              </p:nvCxnSpPr>
              <p:spPr>
                <a:xfrm flipV="1">
                  <a:off x="1577882" y="1165318"/>
                  <a:ext cx="578036" cy="1989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7" name="TextBox 76"/>
              <p:cNvSpPr txBox="1"/>
              <p:nvPr/>
            </p:nvSpPr>
            <p:spPr>
              <a:xfrm>
                <a:off x="155514" y="9906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2</a:t>
                </a:r>
                <a:endParaRPr lang="en-IN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146114" y="762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1</a:t>
                </a:r>
                <a:endParaRPr lang="en-IN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1298514" y="750332"/>
                <a:ext cx="5373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,3,4</a:t>
                </a:r>
                <a:endParaRPr lang="en-IN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2209800" y="10784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5</a:t>
                </a:r>
                <a:endParaRPr lang="en-IN" b="1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81" name="Straight Connector 80"/>
              <p:cNvCxnSpPr>
                <a:stCxn id="86" idx="3"/>
                <a:endCxn id="84" idx="7"/>
              </p:cNvCxnSpPr>
              <p:nvPr/>
            </p:nvCxnSpPr>
            <p:spPr>
              <a:xfrm flipH="1" flipV="1">
                <a:off x="587282" y="1153650"/>
                <a:ext cx="882836" cy="3156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Freeform 72"/>
            <p:cNvSpPr/>
            <p:nvPr/>
          </p:nvSpPr>
          <p:spPr>
            <a:xfrm>
              <a:off x="769435" y="2040630"/>
              <a:ext cx="959004" cy="178463"/>
            </a:xfrm>
            <a:custGeom>
              <a:avLst/>
              <a:gdLst>
                <a:gd name="connsiteX0" fmla="*/ 0 w 936702"/>
                <a:gd name="connsiteY0" fmla="*/ 33441 h 468339"/>
                <a:gd name="connsiteX1" fmla="*/ 490653 w 936702"/>
                <a:gd name="connsiteY1" fmla="*/ 44592 h 468339"/>
                <a:gd name="connsiteX2" fmla="*/ 936702 w 936702"/>
                <a:gd name="connsiteY2" fmla="*/ 468339 h 468339"/>
                <a:gd name="connsiteX0" fmla="*/ 0 w 959004"/>
                <a:gd name="connsiteY0" fmla="*/ 412602 h 423754"/>
                <a:gd name="connsiteX1" fmla="*/ 512955 w 959004"/>
                <a:gd name="connsiteY1" fmla="*/ 7 h 423754"/>
                <a:gd name="connsiteX2" fmla="*/ 959004 w 959004"/>
                <a:gd name="connsiteY2" fmla="*/ 423754 h 423754"/>
                <a:gd name="connsiteX0" fmla="*/ 0 w 959004"/>
                <a:gd name="connsiteY0" fmla="*/ 412603 h 423755"/>
                <a:gd name="connsiteX1" fmla="*/ 512955 w 959004"/>
                <a:gd name="connsiteY1" fmla="*/ 8 h 423755"/>
                <a:gd name="connsiteX2" fmla="*/ 959004 w 959004"/>
                <a:gd name="connsiteY2" fmla="*/ 423755 h 423755"/>
                <a:gd name="connsiteX0" fmla="*/ 0 w 959004"/>
                <a:gd name="connsiteY0" fmla="*/ 167311 h 178463"/>
                <a:gd name="connsiteX1" fmla="*/ 490653 w 959004"/>
                <a:gd name="connsiteY1" fmla="*/ 42 h 178463"/>
                <a:gd name="connsiteX2" fmla="*/ 959004 w 959004"/>
                <a:gd name="connsiteY2" fmla="*/ 178463 h 178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9004" h="178463">
                  <a:moveTo>
                    <a:pt x="0" y="167311"/>
                  </a:moveTo>
                  <a:cubicBezTo>
                    <a:pt x="111512" y="58586"/>
                    <a:pt x="330819" y="-1817"/>
                    <a:pt x="490653" y="42"/>
                  </a:cubicBezTo>
                  <a:cubicBezTo>
                    <a:pt x="650487" y="1901"/>
                    <a:pt x="814038" y="2831"/>
                    <a:pt x="959004" y="178463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4" name="Freeform 73"/>
            <p:cNvSpPr/>
            <p:nvPr/>
          </p:nvSpPr>
          <p:spPr>
            <a:xfrm>
              <a:off x="747132" y="2241394"/>
              <a:ext cx="1014761" cy="246490"/>
            </a:xfrm>
            <a:custGeom>
              <a:avLst/>
              <a:gdLst>
                <a:gd name="connsiteX0" fmla="*/ 0 w 959005"/>
                <a:gd name="connsiteY0" fmla="*/ 635620 h 635620"/>
                <a:gd name="connsiteX1" fmla="*/ 680224 w 959005"/>
                <a:gd name="connsiteY1" fmla="*/ 479503 h 635620"/>
                <a:gd name="connsiteX2" fmla="*/ 959005 w 959005"/>
                <a:gd name="connsiteY2" fmla="*/ 0 h 635620"/>
                <a:gd name="connsiteX0" fmla="*/ 0 w 1014761"/>
                <a:gd name="connsiteY0" fmla="*/ 66908 h 479707"/>
                <a:gd name="connsiteX1" fmla="*/ 735980 w 1014761"/>
                <a:gd name="connsiteY1" fmla="*/ 479503 h 479707"/>
                <a:gd name="connsiteX2" fmla="*/ 1014761 w 1014761"/>
                <a:gd name="connsiteY2" fmla="*/ 0 h 479707"/>
                <a:gd name="connsiteX0" fmla="*/ 0 w 1014761"/>
                <a:gd name="connsiteY0" fmla="*/ 66908 h 479801"/>
                <a:gd name="connsiteX1" fmla="*/ 735980 w 1014761"/>
                <a:gd name="connsiteY1" fmla="*/ 479503 h 479801"/>
                <a:gd name="connsiteX2" fmla="*/ 1014761 w 1014761"/>
                <a:gd name="connsiteY2" fmla="*/ 0 h 479801"/>
                <a:gd name="connsiteX0" fmla="*/ 0 w 1014761"/>
                <a:gd name="connsiteY0" fmla="*/ 66908 h 246490"/>
                <a:gd name="connsiteX1" fmla="*/ 546409 w 1014761"/>
                <a:gd name="connsiteY1" fmla="*/ 245327 h 246490"/>
                <a:gd name="connsiteX2" fmla="*/ 1014761 w 1014761"/>
                <a:gd name="connsiteY2" fmla="*/ 0 h 246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4761" h="246490">
                  <a:moveTo>
                    <a:pt x="0" y="66908"/>
                  </a:moveTo>
                  <a:cubicBezTo>
                    <a:pt x="237893" y="186784"/>
                    <a:pt x="377282" y="256478"/>
                    <a:pt x="546409" y="245327"/>
                  </a:cubicBezTo>
                  <a:cubicBezTo>
                    <a:pt x="715536" y="234176"/>
                    <a:pt x="955287" y="186783"/>
                    <a:pt x="1014761" y="0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5" name="Freeform 74"/>
            <p:cNvSpPr/>
            <p:nvPr/>
          </p:nvSpPr>
          <p:spPr>
            <a:xfrm>
              <a:off x="1739590" y="2061752"/>
              <a:ext cx="691376" cy="190794"/>
            </a:xfrm>
            <a:custGeom>
              <a:avLst/>
              <a:gdLst>
                <a:gd name="connsiteX0" fmla="*/ 0 w 691376"/>
                <a:gd name="connsiteY0" fmla="*/ 123887 h 190794"/>
                <a:gd name="connsiteX1" fmla="*/ 367990 w 691376"/>
                <a:gd name="connsiteY1" fmla="*/ 1224 h 190794"/>
                <a:gd name="connsiteX2" fmla="*/ 691376 w 691376"/>
                <a:gd name="connsiteY2" fmla="*/ 190794 h 19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1376" h="190794">
                  <a:moveTo>
                    <a:pt x="0" y="123887"/>
                  </a:moveTo>
                  <a:cubicBezTo>
                    <a:pt x="126380" y="56980"/>
                    <a:pt x="252761" y="-9927"/>
                    <a:pt x="367990" y="1224"/>
                  </a:cubicBezTo>
                  <a:cubicBezTo>
                    <a:pt x="483219" y="12375"/>
                    <a:pt x="587297" y="101584"/>
                    <a:pt x="691376" y="190794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40923" y="5726668"/>
            <a:ext cx="1967449" cy="521732"/>
            <a:chOff x="769523" y="2004536"/>
            <a:chExt cx="1967449" cy="521732"/>
          </a:xfrm>
        </p:grpSpPr>
        <p:grpSp>
          <p:nvGrpSpPr>
            <p:cNvPr id="90" name="Group 89"/>
            <p:cNvGrpSpPr/>
            <p:nvPr/>
          </p:nvGrpSpPr>
          <p:grpSpPr>
            <a:xfrm>
              <a:off x="769523" y="2004536"/>
              <a:ext cx="1967449" cy="521732"/>
              <a:chOff x="544037" y="926068"/>
              <a:chExt cx="1967449" cy="521732"/>
            </a:xfrm>
          </p:grpSpPr>
          <p:grpSp>
            <p:nvGrpSpPr>
              <p:cNvPr id="94" name="Group 93"/>
              <p:cNvGrpSpPr/>
              <p:nvPr/>
            </p:nvGrpSpPr>
            <p:grpSpPr>
              <a:xfrm>
                <a:off x="1447800" y="1143000"/>
                <a:ext cx="838200" cy="152400"/>
                <a:chOff x="1447800" y="1143000"/>
                <a:chExt cx="838200" cy="152400"/>
              </a:xfrm>
            </p:grpSpPr>
            <p:sp>
              <p:nvSpPr>
                <p:cNvPr id="101" name="Oval 100"/>
                <p:cNvSpPr/>
                <p:nvPr/>
              </p:nvSpPr>
              <p:spPr>
                <a:xfrm>
                  <a:off x="2133600" y="1143000"/>
                  <a:ext cx="152400" cy="152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1447800" y="1143000"/>
                  <a:ext cx="152400" cy="152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103" name="Straight Connector 102"/>
                <p:cNvCxnSpPr>
                  <a:stCxn id="102" idx="6"/>
                  <a:endCxn id="101" idx="2"/>
                </p:cNvCxnSpPr>
                <p:nvPr/>
              </p:nvCxnSpPr>
              <p:spPr>
                <a:xfrm>
                  <a:off x="1600200" y="1219200"/>
                  <a:ext cx="5334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TextBox 96"/>
              <p:cNvSpPr txBox="1"/>
              <p:nvPr/>
            </p:nvSpPr>
            <p:spPr>
              <a:xfrm>
                <a:off x="544037" y="926068"/>
                <a:ext cx="8306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1,2,3,4</a:t>
                </a:r>
                <a:endParaRPr lang="en-IN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2209800" y="10784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5</a:t>
                </a:r>
                <a:endParaRPr lang="en-IN" b="1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93" name="Freeform 92"/>
            <p:cNvSpPr/>
            <p:nvPr/>
          </p:nvSpPr>
          <p:spPr>
            <a:xfrm>
              <a:off x="1784195" y="2062953"/>
              <a:ext cx="646771" cy="189593"/>
            </a:xfrm>
            <a:custGeom>
              <a:avLst/>
              <a:gdLst>
                <a:gd name="connsiteX0" fmla="*/ 0 w 691376"/>
                <a:gd name="connsiteY0" fmla="*/ 123887 h 190794"/>
                <a:gd name="connsiteX1" fmla="*/ 367990 w 691376"/>
                <a:gd name="connsiteY1" fmla="*/ 1224 h 190794"/>
                <a:gd name="connsiteX2" fmla="*/ 691376 w 691376"/>
                <a:gd name="connsiteY2" fmla="*/ 190794 h 190794"/>
                <a:gd name="connsiteX0" fmla="*/ 0 w 646771"/>
                <a:gd name="connsiteY0" fmla="*/ 178442 h 189593"/>
                <a:gd name="connsiteX1" fmla="*/ 323385 w 646771"/>
                <a:gd name="connsiteY1" fmla="*/ 23 h 189593"/>
                <a:gd name="connsiteX2" fmla="*/ 646771 w 646771"/>
                <a:gd name="connsiteY2" fmla="*/ 189593 h 189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6771" h="189593">
                  <a:moveTo>
                    <a:pt x="0" y="178442"/>
                  </a:moveTo>
                  <a:cubicBezTo>
                    <a:pt x="126380" y="111535"/>
                    <a:pt x="215590" y="-1835"/>
                    <a:pt x="323385" y="23"/>
                  </a:cubicBezTo>
                  <a:cubicBezTo>
                    <a:pt x="431180" y="1881"/>
                    <a:pt x="542692" y="100383"/>
                    <a:pt x="646771" y="189593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04" name="Straight Connector 103"/>
          <p:cNvCxnSpPr/>
          <p:nvPr/>
        </p:nvCxnSpPr>
        <p:spPr>
          <a:xfrm flipH="1" flipV="1">
            <a:off x="717364" y="4800600"/>
            <a:ext cx="882836" cy="3156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Down Arrow 104"/>
          <p:cNvSpPr/>
          <p:nvPr/>
        </p:nvSpPr>
        <p:spPr>
          <a:xfrm>
            <a:off x="1219200" y="5269468"/>
            <a:ext cx="242316" cy="216932"/>
          </a:xfrm>
          <a:prstGeom prst="down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9" name="TextBox 108"/>
          <p:cNvSpPr txBox="1"/>
          <p:nvPr/>
        </p:nvSpPr>
        <p:spPr>
          <a:xfrm>
            <a:off x="956261" y="6324600"/>
            <a:ext cx="114967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Success </a:t>
            </a:r>
            <a:r>
              <a:rPr lang="en-US" dirty="0">
                <a:sym typeface="Wingdings" pitchFamily="2" charset="2"/>
              </a:rPr>
              <a:t></a:t>
            </a:r>
            <a:endParaRPr lang="en-IN" dirty="0"/>
          </a:p>
        </p:txBody>
      </p:sp>
      <p:grpSp>
        <p:nvGrpSpPr>
          <p:cNvPr id="110" name="Group 109"/>
          <p:cNvGrpSpPr/>
          <p:nvPr/>
        </p:nvGrpSpPr>
        <p:grpSpPr>
          <a:xfrm>
            <a:off x="5873628" y="533400"/>
            <a:ext cx="2279772" cy="1424464"/>
            <a:chOff x="231714" y="545068"/>
            <a:chExt cx="2279772" cy="1424464"/>
          </a:xfrm>
        </p:grpSpPr>
        <p:grpSp>
          <p:nvGrpSpPr>
            <p:cNvPr id="111" name="Group 110"/>
            <p:cNvGrpSpPr/>
            <p:nvPr/>
          </p:nvGrpSpPr>
          <p:grpSpPr>
            <a:xfrm>
              <a:off x="457200" y="685800"/>
              <a:ext cx="1828800" cy="1143000"/>
              <a:chOff x="457200" y="685800"/>
              <a:chExt cx="1828800" cy="1143000"/>
            </a:xfrm>
          </p:grpSpPr>
          <p:sp>
            <p:nvSpPr>
              <p:cNvPr id="119" name="Oval 118"/>
              <p:cNvSpPr/>
              <p:nvPr/>
            </p:nvSpPr>
            <p:spPr>
              <a:xfrm>
                <a:off x="457200" y="6858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20" name="Straight Connector 119"/>
              <p:cNvCxnSpPr>
                <a:stCxn id="119" idx="4"/>
              </p:cNvCxnSpPr>
              <p:nvPr/>
            </p:nvCxnSpPr>
            <p:spPr>
              <a:xfrm>
                <a:off x="533400" y="838200"/>
                <a:ext cx="0" cy="838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Oval 120"/>
              <p:cNvSpPr/>
              <p:nvPr/>
            </p:nvSpPr>
            <p:spPr>
              <a:xfrm>
                <a:off x="457200" y="16764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2133600" y="11430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1447800" y="6858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24" name="Straight Connector 123"/>
              <p:cNvCxnSpPr>
                <a:stCxn id="123" idx="4"/>
              </p:cNvCxnSpPr>
              <p:nvPr/>
            </p:nvCxnSpPr>
            <p:spPr>
              <a:xfrm>
                <a:off x="1524000" y="838200"/>
                <a:ext cx="0" cy="838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Oval 124"/>
              <p:cNvSpPr/>
              <p:nvPr/>
            </p:nvSpPr>
            <p:spPr>
              <a:xfrm>
                <a:off x="1447800" y="1676400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26" name="Straight Connector 125"/>
              <p:cNvCxnSpPr>
                <a:stCxn id="119" idx="6"/>
                <a:endCxn id="123" idx="2"/>
              </p:cNvCxnSpPr>
              <p:nvPr/>
            </p:nvCxnSpPr>
            <p:spPr>
              <a:xfrm>
                <a:off x="609600" y="762000"/>
                <a:ext cx="838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609600" y="1752600"/>
                <a:ext cx="838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>
                <a:endCxn id="122" idx="3"/>
              </p:cNvCxnSpPr>
              <p:nvPr/>
            </p:nvCxnSpPr>
            <p:spPr>
              <a:xfrm flipV="1">
                <a:off x="1524000" y="1273082"/>
                <a:ext cx="631918" cy="47951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>
                <a:stCxn id="123" idx="5"/>
                <a:endCxn id="122" idx="1"/>
              </p:cNvCxnSpPr>
              <p:nvPr/>
            </p:nvCxnSpPr>
            <p:spPr>
              <a:xfrm>
                <a:off x="1577882" y="815882"/>
                <a:ext cx="578036" cy="3494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TextBox 111"/>
            <p:cNvSpPr txBox="1"/>
            <p:nvPr/>
          </p:nvSpPr>
          <p:spPr>
            <a:xfrm>
              <a:off x="231714" y="1524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2</a:t>
              </a:r>
              <a:endParaRPr lang="en-IN" b="1" dirty="0">
                <a:solidFill>
                  <a:srgbClr val="0070C0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31714" y="609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1</a:t>
              </a:r>
              <a:endParaRPr lang="en-IN" b="1" dirty="0">
                <a:solidFill>
                  <a:srgbClr val="0070C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524000" y="545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</a:t>
              </a:r>
              <a:endParaRPr lang="en-IN" b="1" dirty="0">
                <a:solidFill>
                  <a:srgbClr val="0070C0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524000" y="16002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</a:t>
              </a:r>
              <a:endParaRPr lang="en-IN" b="1" dirty="0">
                <a:solidFill>
                  <a:srgbClr val="0070C0"/>
                </a:solidFill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2209800" y="1078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</a:t>
              </a:r>
              <a:endParaRPr lang="en-IN" b="1" dirty="0">
                <a:solidFill>
                  <a:srgbClr val="0070C0"/>
                </a:solidFill>
              </a:endParaRPr>
            </a:p>
          </p:txBody>
        </p:sp>
        <p:cxnSp>
          <p:nvCxnSpPr>
            <p:cNvPr id="117" name="Straight Connector 116"/>
            <p:cNvCxnSpPr>
              <a:stCxn id="123" idx="3"/>
              <a:endCxn id="121" idx="7"/>
            </p:cNvCxnSpPr>
            <p:nvPr/>
          </p:nvCxnSpPr>
          <p:spPr>
            <a:xfrm flipH="1">
              <a:off x="587282" y="815882"/>
              <a:ext cx="882836" cy="8828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119" idx="5"/>
              <a:endCxn id="125" idx="1"/>
            </p:cNvCxnSpPr>
            <p:nvPr/>
          </p:nvCxnSpPr>
          <p:spPr>
            <a:xfrm>
              <a:off x="587282" y="815882"/>
              <a:ext cx="882836" cy="8828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/>
          <p:cNvGrpSpPr/>
          <p:nvPr/>
        </p:nvGrpSpPr>
        <p:grpSpPr>
          <a:xfrm>
            <a:off x="5867400" y="2286000"/>
            <a:ext cx="2279772" cy="1283732"/>
            <a:chOff x="457200" y="1688068"/>
            <a:chExt cx="2279772" cy="1283732"/>
          </a:xfrm>
        </p:grpSpPr>
        <p:grpSp>
          <p:nvGrpSpPr>
            <p:cNvPr id="131" name="Group 130"/>
            <p:cNvGrpSpPr/>
            <p:nvPr/>
          </p:nvGrpSpPr>
          <p:grpSpPr>
            <a:xfrm>
              <a:off x="457200" y="1688068"/>
              <a:ext cx="2279772" cy="1283732"/>
              <a:chOff x="231714" y="609600"/>
              <a:chExt cx="2279772" cy="1283732"/>
            </a:xfrm>
          </p:grpSpPr>
          <p:grpSp>
            <p:nvGrpSpPr>
              <p:cNvPr id="135" name="Group 134"/>
              <p:cNvGrpSpPr/>
              <p:nvPr/>
            </p:nvGrpSpPr>
            <p:grpSpPr>
              <a:xfrm>
                <a:off x="457200" y="685800"/>
                <a:ext cx="1828800" cy="1143000"/>
                <a:chOff x="457200" y="685800"/>
                <a:chExt cx="1828800" cy="1143000"/>
              </a:xfrm>
            </p:grpSpPr>
            <p:sp>
              <p:nvSpPr>
                <p:cNvPr id="141" name="Oval 140"/>
                <p:cNvSpPr/>
                <p:nvPr/>
              </p:nvSpPr>
              <p:spPr>
                <a:xfrm>
                  <a:off x="457200" y="685800"/>
                  <a:ext cx="152400" cy="152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142" name="Straight Connector 141"/>
                <p:cNvCxnSpPr>
                  <a:stCxn id="141" idx="4"/>
                </p:cNvCxnSpPr>
                <p:nvPr/>
              </p:nvCxnSpPr>
              <p:spPr>
                <a:xfrm>
                  <a:off x="533400" y="838200"/>
                  <a:ext cx="0" cy="8382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3" name="Oval 142"/>
                <p:cNvSpPr/>
                <p:nvPr/>
              </p:nvSpPr>
              <p:spPr>
                <a:xfrm>
                  <a:off x="457200" y="1676400"/>
                  <a:ext cx="152400" cy="152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44" name="Oval 143"/>
                <p:cNvSpPr/>
                <p:nvPr/>
              </p:nvSpPr>
              <p:spPr>
                <a:xfrm>
                  <a:off x="2133600" y="1143000"/>
                  <a:ext cx="152400" cy="152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45" name="Oval 144"/>
                <p:cNvSpPr/>
                <p:nvPr/>
              </p:nvSpPr>
              <p:spPr>
                <a:xfrm>
                  <a:off x="1447800" y="1055132"/>
                  <a:ext cx="152400" cy="152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146" name="Straight Connector 145"/>
                <p:cNvCxnSpPr>
                  <a:stCxn id="141" idx="6"/>
                  <a:endCxn id="145" idx="2"/>
                </p:cNvCxnSpPr>
                <p:nvPr/>
              </p:nvCxnSpPr>
              <p:spPr>
                <a:xfrm>
                  <a:off x="609600" y="762000"/>
                  <a:ext cx="838200" cy="36933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/>
                <p:cNvCxnSpPr>
                  <a:stCxn id="145" idx="5"/>
                  <a:endCxn id="144" idx="1"/>
                </p:cNvCxnSpPr>
                <p:nvPr/>
              </p:nvCxnSpPr>
              <p:spPr>
                <a:xfrm flipV="1">
                  <a:off x="1577882" y="1165318"/>
                  <a:ext cx="578036" cy="1989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6" name="TextBox 135"/>
              <p:cNvSpPr txBox="1"/>
              <p:nvPr/>
            </p:nvSpPr>
            <p:spPr>
              <a:xfrm>
                <a:off x="231714" y="1524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2</a:t>
                </a:r>
                <a:endParaRPr lang="en-IN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231714" y="6096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1</a:t>
                </a:r>
                <a:endParaRPr lang="en-IN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1298514" y="750332"/>
                <a:ext cx="4780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3,4</a:t>
                </a:r>
                <a:endParaRPr lang="en-IN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2209800" y="10784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5</a:t>
                </a:r>
                <a:endParaRPr lang="en-IN" b="1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140" name="Straight Connector 139"/>
              <p:cNvCxnSpPr>
                <a:stCxn id="145" idx="3"/>
                <a:endCxn id="143" idx="7"/>
              </p:cNvCxnSpPr>
              <p:nvPr/>
            </p:nvCxnSpPr>
            <p:spPr>
              <a:xfrm flipH="1">
                <a:off x="587282" y="1185214"/>
                <a:ext cx="882836" cy="51350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2" name="Freeform 131"/>
            <p:cNvSpPr/>
            <p:nvPr/>
          </p:nvSpPr>
          <p:spPr>
            <a:xfrm>
              <a:off x="791737" y="1750754"/>
              <a:ext cx="936702" cy="468339"/>
            </a:xfrm>
            <a:custGeom>
              <a:avLst/>
              <a:gdLst>
                <a:gd name="connsiteX0" fmla="*/ 0 w 936702"/>
                <a:gd name="connsiteY0" fmla="*/ 33441 h 468339"/>
                <a:gd name="connsiteX1" fmla="*/ 490653 w 936702"/>
                <a:gd name="connsiteY1" fmla="*/ 44592 h 468339"/>
                <a:gd name="connsiteX2" fmla="*/ 936702 w 936702"/>
                <a:gd name="connsiteY2" fmla="*/ 468339 h 468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6702" h="468339">
                  <a:moveTo>
                    <a:pt x="0" y="33441"/>
                  </a:moveTo>
                  <a:cubicBezTo>
                    <a:pt x="167268" y="2775"/>
                    <a:pt x="334536" y="-27891"/>
                    <a:pt x="490653" y="44592"/>
                  </a:cubicBezTo>
                  <a:cubicBezTo>
                    <a:pt x="646770" y="117075"/>
                    <a:pt x="791736" y="292707"/>
                    <a:pt x="936702" y="46833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3" name="Freeform 132"/>
            <p:cNvSpPr/>
            <p:nvPr/>
          </p:nvSpPr>
          <p:spPr>
            <a:xfrm>
              <a:off x="802888" y="2241395"/>
              <a:ext cx="959005" cy="635620"/>
            </a:xfrm>
            <a:custGeom>
              <a:avLst/>
              <a:gdLst>
                <a:gd name="connsiteX0" fmla="*/ 0 w 959005"/>
                <a:gd name="connsiteY0" fmla="*/ 635620 h 635620"/>
                <a:gd name="connsiteX1" fmla="*/ 680224 w 959005"/>
                <a:gd name="connsiteY1" fmla="*/ 479503 h 635620"/>
                <a:gd name="connsiteX2" fmla="*/ 959005 w 959005"/>
                <a:gd name="connsiteY2" fmla="*/ 0 h 635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9005" h="635620">
                  <a:moveTo>
                    <a:pt x="0" y="635620"/>
                  </a:moveTo>
                  <a:cubicBezTo>
                    <a:pt x="260195" y="610530"/>
                    <a:pt x="520390" y="585440"/>
                    <a:pt x="680224" y="479503"/>
                  </a:cubicBezTo>
                  <a:cubicBezTo>
                    <a:pt x="840058" y="373566"/>
                    <a:pt x="899531" y="186783"/>
                    <a:pt x="959005" y="0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4" name="Freeform 133"/>
            <p:cNvSpPr/>
            <p:nvPr/>
          </p:nvSpPr>
          <p:spPr>
            <a:xfrm>
              <a:off x="1739590" y="2061752"/>
              <a:ext cx="691376" cy="190794"/>
            </a:xfrm>
            <a:custGeom>
              <a:avLst/>
              <a:gdLst>
                <a:gd name="connsiteX0" fmla="*/ 0 w 691376"/>
                <a:gd name="connsiteY0" fmla="*/ 123887 h 190794"/>
                <a:gd name="connsiteX1" fmla="*/ 367990 w 691376"/>
                <a:gd name="connsiteY1" fmla="*/ 1224 h 190794"/>
                <a:gd name="connsiteX2" fmla="*/ 691376 w 691376"/>
                <a:gd name="connsiteY2" fmla="*/ 190794 h 19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1376" h="190794">
                  <a:moveTo>
                    <a:pt x="0" y="123887"/>
                  </a:moveTo>
                  <a:cubicBezTo>
                    <a:pt x="126380" y="56980"/>
                    <a:pt x="252761" y="-9927"/>
                    <a:pt x="367990" y="1224"/>
                  </a:cubicBezTo>
                  <a:cubicBezTo>
                    <a:pt x="483219" y="12375"/>
                    <a:pt x="587297" y="101584"/>
                    <a:pt x="691376" y="190794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49" name="Straight Connector 148"/>
          <p:cNvCxnSpPr/>
          <p:nvPr/>
        </p:nvCxnSpPr>
        <p:spPr>
          <a:xfrm>
            <a:off x="7162800" y="838200"/>
            <a:ext cx="0" cy="83820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V="1">
            <a:off x="7194364" y="2819400"/>
            <a:ext cx="578036" cy="198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Down Arrow 150"/>
          <p:cNvSpPr/>
          <p:nvPr/>
        </p:nvSpPr>
        <p:spPr>
          <a:xfrm>
            <a:off x="7010400" y="1981200"/>
            <a:ext cx="242316" cy="216932"/>
          </a:xfrm>
          <a:prstGeom prst="down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2" name="Down Arrow 151"/>
          <p:cNvSpPr/>
          <p:nvPr/>
        </p:nvSpPr>
        <p:spPr>
          <a:xfrm>
            <a:off x="7010400" y="3669268"/>
            <a:ext cx="242316" cy="216932"/>
          </a:xfrm>
          <a:prstGeom prst="down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53" name="Group 152"/>
          <p:cNvGrpSpPr/>
          <p:nvPr/>
        </p:nvGrpSpPr>
        <p:grpSpPr>
          <a:xfrm>
            <a:off x="5867400" y="3897868"/>
            <a:ext cx="1721146" cy="1283732"/>
            <a:chOff x="457200" y="1688068"/>
            <a:chExt cx="1721146" cy="1283732"/>
          </a:xfrm>
        </p:grpSpPr>
        <p:grpSp>
          <p:nvGrpSpPr>
            <p:cNvPr id="154" name="Group 153"/>
            <p:cNvGrpSpPr/>
            <p:nvPr/>
          </p:nvGrpSpPr>
          <p:grpSpPr>
            <a:xfrm>
              <a:off x="457200" y="1688068"/>
              <a:ext cx="1721146" cy="1283732"/>
              <a:chOff x="231714" y="609600"/>
              <a:chExt cx="1721146" cy="1283732"/>
            </a:xfrm>
          </p:grpSpPr>
          <p:grpSp>
            <p:nvGrpSpPr>
              <p:cNvPr id="158" name="Group 157"/>
              <p:cNvGrpSpPr/>
              <p:nvPr/>
            </p:nvGrpSpPr>
            <p:grpSpPr>
              <a:xfrm>
                <a:off x="457200" y="685800"/>
                <a:ext cx="1143000" cy="1143000"/>
                <a:chOff x="457200" y="685800"/>
                <a:chExt cx="1143000" cy="1143000"/>
              </a:xfrm>
            </p:grpSpPr>
            <p:sp>
              <p:nvSpPr>
                <p:cNvPr id="164" name="Oval 163"/>
                <p:cNvSpPr/>
                <p:nvPr/>
              </p:nvSpPr>
              <p:spPr>
                <a:xfrm>
                  <a:off x="457200" y="685800"/>
                  <a:ext cx="152400" cy="152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165" name="Straight Connector 164"/>
                <p:cNvCxnSpPr>
                  <a:stCxn id="164" idx="4"/>
                </p:cNvCxnSpPr>
                <p:nvPr/>
              </p:nvCxnSpPr>
              <p:spPr>
                <a:xfrm>
                  <a:off x="533400" y="838200"/>
                  <a:ext cx="0" cy="8382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6" name="Oval 165"/>
                <p:cNvSpPr/>
                <p:nvPr/>
              </p:nvSpPr>
              <p:spPr>
                <a:xfrm>
                  <a:off x="457200" y="1676400"/>
                  <a:ext cx="152400" cy="152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68" name="Oval 167"/>
                <p:cNvSpPr/>
                <p:nvPr/>
              </p:nvSpPr>
              <p:spPr>
                <a:xfrm>
                  <a:off x="1447800" y="1055132"/>
                  <a:ext cx="152400" cy="152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169" name="Straight Connector 168"/>
                <p:cNvCxnSpPr>
                  <a:stCxn id="164" idx="6"/>
                  <a:endCxn id="168" idx="2"/>
                </p:cNvCxnSpPr>
                <p:nvPr/>
              </p:nvCxnSpPr>
              <p:spPr>
                <a:xfrm>
                  <a:off x="609600" y="762000"/>
                  <a:ext cx="838200" cy="36933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9" name="TextBox 158"/>
              <p:cNvSpPr txBox="1"/>
              <p:nvPr/>
            </p:nvSpPr>
            <p:spPr>
              <a:xfrm>
                <a:off x="231714" y="1524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2</a:t>
                </a:r>
                <a:endParaRPr lang="en-IN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231714" y="6096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1</a:t>
                </a:r>
                <a:endParaRPr lang="en-IN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1298514" y="750332"/>
                <a:ext cx="6543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3,4,5</a:t>
                </a:r>
                <a:endParaRPr lang="en-IN" b="1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163" name="Straight Connector 162"/>
              <p:cNvCxnSpPr>
                <a:stCxn id="168" idx="3"/>
                <a:endCxn id="166" idx="7"/>
              </p:cNvCxnSpPr>
              <p:nvPr/>
            </p:nvCxnSpPr>
            <p:spPr>
              <a:xfrm flipH="1">
                <a:off x="587282" y="1185214"/>
                <a:ext cx="882836" cy="51350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5" name="Freeform 154"/>
            <p:cNvSpPr/>
            <p:nvPr/>
          </p:nvSpPr>
          <p:spPr>
            <a:xfrm>
              <a:off x="791737" y="1750754"/>
              <a:ext cx="936702" cy="468339"/>
            </a:xfrm>
            <a:custGeom>
              <a:avLst/>
              <a:gdLst>
                <a:gd name="connsiteX0" fmla="*/ 0 w 936702"/>
                <a:gd name="connsiteY0" fmla="*/ 33441 h 468339"/>
                <a:gd name="connsiteX1" fmla="*/ 490653 w 936702"/>
                <a:gd name="connsiteY1" fmla="*/ 44592 h 468339"/>
                <a:gd name="connsiteX2" fmla="*/ 936702 w 936702"/>
                <a:gd name="connsiteY2" fmla="*/ 468339 h 468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6702" h="468339">
                  <a:moveTo>
                    <a:pt x="0" y="33441"/>
                  </a:moveTo>
                  <a:cubicBezTo>
                    <a:pt x="167268" y="2775"/>
                    <a:pt x="334536" y="-27891"/>
                    <a:pt x="490653" y="44592"/>
                  </a:cubicBezTo>
                  <a:cubicBezTo>
                    <a:pt x="646770" y="117075"/>
                    <a:pt x="791736" y="292707"/>
                    <a:pt x="936702" y="46833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6" name="Freeform 155"/>
            <p:cNvSpPr/>
            <p:nvPr/>
          </p:nvSpPr>
          <p:spPr>
            <a:xfrm>
              <a:off x="802888" y="2241395"/>
              <a:ext cx="959005" cy="635620"/>
            </a:xfrm>
            <a:custGeom>
              <a:avLst/>
              <a:gdLst>
                <a:gd name="connsiteX0" fmla="*/ 0 w 959005"/>
                <a:gd name="connsiteY0" fmla="*/ 635620 h 635620"/>
                <a:gd name="connsiteX1" fmla="*/ 680224 w 959005"/>
                <a:gd name="connsiteY1" fmla="*/ 479503 h 635620"/>
                <a:gd name="connsiteX2" fmla="*/ 959005 w 959005"/>
                <a:gd name="connsiteY2" fmla="*/ 0 h 635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9005" h="635620">
                  <a:moveTo>
                    <a:pt x="0" y="635620"/>
                  </a:moveTo>
                  <a:cubicBezTo>
                    <a:pt x="260195" y="610530"/>
                    <a:pt x="520390" y="585440"/>
                    <a:pt x="680224" y="479503"/>
                  </a:cubicBezTo>
                  <a:cubicBezTo>
                    <a:pt x="840058" y="373566"/>
                    <a:pt x="899531" y="186783"/>
                    <a:pt x="959005" y="0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71" name="Straight Connector 170"/>
          <p:cNvCxnSpPr/>
          <p:nvPr/>
        </p:nvCxnSpPr>
        <p:spPr>
          <a:xfrm flipH="1">
            <a:off x="6203764" y="4495800"/>
            <a:ext cx="882836" cy="51350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Down Arrow 180"/>
          <p:cNvSpPr/>
          <p:nvPr/>
        </p:nvSpPr>
        <p:spPr>
          <a:xfrm>
            <a:off x="7010400" y="5269468"/>
            <a:ext cx="242316" cy="216932"/>
          </a:xfrm>
          <a:prstGeom prst="down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83" name="Group 182"/>
          <p:cNvGrpSpPr/>
          <p:nvPr/>
        </p:nvGrpSpPr>
        <p:grpSpPr>
          <a:xfrm>
            <a:off x="6179723" y="5697217"/>
            <a:ext cx="1969268" cy="473968"/>
            <a:chOff x="6179723" y="5697217"/>
            <a:chExt cx="1969268" cy="473968"/>
          </a:xfrm>
        </p:grpSpPr>
        <p:grpSp>
          <p:nvGrpSpPr>
            <p:cNvPr id="172" name="Group 171"/>
            <p:cNvGrpSpPr/>
            <p:nvPr/>
          </p:nvGrpSpPr>
          <p:grpSpPr>
            <a:xfrm>
              <a:off x="6179723" y="5697217"/>
              <a:ext cx="1969268" cy="398783"/>
              <a:chOff x="1372895" y="2062953"/>
              <a:chExt cx="1969268" cy="398783"/>
            </a:xfrm>
          </p:grpSpPr>
          <p:grpSp>
            <p:nvGrpSpPr>
              <p:cNvPr id="173" name="Group 172"/>
              <p:cNvGrpSpPr/>
              <p:nvPr/>
            </p:nvGrpSpPr>
            <p:grpSpPr>
              <a:xfrm>
                <a:off x="1372895" y="2080736"/>
                <a:ext cx="1969268" cy="381000"/>
                <a:chOff x="1147409" y="1002268"/>
                <a:chExt cx="1969268" cy="381000"/>
              </a:xfrm>
            </p:grpSpPr>
            <p:grpSp>
              <p:nvGrpSpPr>
                <p:cNvPr id="175" name="Group 174"/>
                <p:cNvGrpSpPr/>
                <p:nvPr/>
              </p:nvGrpSpPr>
              <p:grpSpPr>
                <a:xfrm>
                  <a:off x="1447800" y="1143000"/>
                  <a:ext cx="838200" cy="152400"/>
                  <a:chOff x="1447800" y="1143000"/>
                  <a:chExt cx="838200" cy="152400"/>
                </a:xfrm>
              </p:grpSpPr>
              <p:sp>
                <p:nvSpPr>
                  <p:cNvPr id="178" name="Oval 177"/>
                  <p:cNvSpPr/>
                  <p:nvPr/>
                </p:nvSpPr>
                <p:spPr>
                  <a:xfrm>
                    <a:off x="2133600" y="1143000"/>
                    <a:ext cx="152400" cy="1524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79" name="Oval 178"/>
                  <p:cNvSpPr/>
                  <p:nvPr/>
                </p:nvSpPr>
                <p:spPr>
                  <a:xfrm>
                    <a:off x="1447800" y="1143000"/>
                    <a:ext cx="152400" cy="1524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cxnSp>
                <p:nvCxnSpPr>
                  <p:cNvPr id="180" name="Straight Connector 179"/>
                  <p:cNvCxnSpPr>
                    <a:stCxn id="179" idx="6"/>
                    <a:endCxn id="178" idx="2"/>
                  </p:cNvCxnSpPr>
                  <p:nvPr/>
                </p:nvCxnSpPr>
                <p:spPr>
                  <a:xfrm>
                    <a:off x="1600200" y="1219200"/>
                    <a:ext cx="53340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76" name="TextBox 175"/>
                <p:cNvSpPr txBox="1"/>
                <p:nvPr/>
              </p:nvSpPr>
              <p:spPr>
                <a:xfrm>
                  <a:off x="1147409" y="1013936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70C0"/>
                      </a:solidFill>
                    </a:rPr>
                    <a:t>1</a:t>
                  </a:r>
                  <a:endParaRPr lang="en-IN" b="1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77" name="TextBox 176"/>
                <p:cNvSpPr txBox="1"/>
                <p:nvPr/>
              </p:nvSpPr>
              <p:spPr>
                <a:xfrm>
                  <a:off x="2286000" y="1002268"/>
                  <a:ext cx="8306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70C0"/>
                      </a:solidFill>
                    </a:rPr>
                    <a:t>2,3,4,5</a:t>
                  </a:r>
                  <a:endParaRPr lang="en-IN" b="1" dirty="0">
                    <a:solidFill>
                      <a:srgbClr val="0070C0"/>
                    </a:solidFill>
                  </a:endParaRPr>
                </a:p>
              </p:txBody>
            </p:sp>
          </p:grpSp>
          <p:sp>
            <p:nvSpPr>
              <p:cNvPr id="174" name="Freeform 173"/>
              <p:cNvSpPr/>
              <p:nvPr/>
            </p:nvSpPr>
            <p:spPr>
              <a:xfrm>
                <a:off x="1784195" y="2062953"/>
                <a:ext cx="646771" cy="189593"/>
              </a:xfrm>
              <a:custGeom>
                <a:avLst/>
                <a:gdLst>
                  <a:gd name="connsiteX0" fmla="*/ 0 w 691376"/>
                  <a:gd name="connsiteY0" fmla="*/ 123887 h 190794"/>
                  <a:gd name="connsiteX1" fmla="*/ 367990 w 691376"/>
                  <a:gd name="connsiteY1" fmla="*/ 1224 h 190794"/>
                  <a:gd name="connsiteX2" fmla="*/ 691376 w 691376"/>
                  <a:gd name="connsiteY2" fmla="*/ 190794 h 190794"/>
                  <a:gd name="connsiteX0" fmla="*/ 0 w 646771"/>
                  <a:gd name="connsiteY0" fmla="*/ 178442 h 189593"/>
                  <a:gd name="connsiteX1" fmla="*/ 323385 w 646771"/>
                  <a:gd name="connsiteY1" fmla="*/ 23 h 189593"/>
                  <a:gd name="connsiteX2" fmla="*/ 646771 w 646771"/>
                  <a:gd name="connsiteY2" fmla="*/ 189593 h 189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46771" h="189593">
                    <a:moveTo>
                      <a:pt x="0" y="178442"/>
                    </a:moveTo>
                    <a:cubicBezTo>
                      <a:pt x="126380" y="111535"/>
                      <a:pt x="215590" y="-1835"/>
                      <a:pt x="323385" y="23"/>
                    </a:cubicBezTo>
                    <a:cubicBezTo>
                      <a:pt x="431180" y="1881"/>
                      <a:pt x="542692" y="100383"/>
                      <a:pt x="646771" y="189593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82" name="Freeform 181"/>
            <p:cNvSpPr/>
            <p:nvPr/>
          </p:nvSpPr>
          <p:spPr>
            <a:xfrm>
              <a:off x="6584794" y="5943600"/>
              <a:ext cx="652999" cy="227585"/>
            </a:xfrm>
            <a:custGeom>
              <a:avLst/>
              <a:gdLst>
                <a:gd name="connsiteX0" fmla="*/ 0 w 691376"/>
                <a:gd name="connsiteY0" fmla="*/ 123887 h 190794"/>
                <a:gd name="connsiteX1" fmla="*/ 367990 w 691376"/>
                <a:gd name="connsiteY1" fmla="*/ 1224 h 190794"/>
                <a:gd name="connsiteX2" fmla="*/ 691376 w 691376"/>
                <a:gd name="connsiteY2" fmla="*/ 190794 h 190794"/>
                <a:gd name="connsiteX0" fmla="*/ 0 w 646771"/>
                <a:gd name="connsiteY0" fmla="*/ 178442 h 189593"/>
                <a:gd name="connsiteX1" fmla="*/ 323385 w 646771"/>
                <a:gd name="connsiteY1" fmla="*/ 23 h 189593"/>
                <a:gd name="connsiteX2" fmla="*/ 646771 w 646771"/>
                <a:gd name="connsiteY2" fmla="*/ 189593 h 189593"/>
                <a:gd name="connsiteX0" fmla="*/ 0 w 691376"/>
                <a:gd name="connsiteY0" fmla="*/ 21078 h 299858"/>
                <a:gd name="connsiteX1" fmla="*/ 367990 w 691376"/>
                <a:gd name="connsiteY1" fmla="*/ 110288 h 299858"/>
                <a:gd name="connsiteX2" fmla="*/ 691376 w 691376"/>
                <a:gd name="connsiteY2" fmla="*/ 299858 h 299858"/>
                <a:gd name="connsiteX0" fmla="*/ 0 w 691376"/>
                <a:gd name="connsiteY0" fmla="*/ 0 h 278780"/>
                <a:gd name="connsiteX1" fmla="*/ 367990 w 691376"/>
                <a:gd name="connsiteY1" fmla="*/ 89210 h 278780"/>
                <a:gd name="connsiteX2" fmla="*/ 691376 w 691376"/>
                <a:gd name="connsiteY2" fmla="*/ 278780 h 278780"/>
                <a:gd name="connsiteX0" fmla="*/ 0 w 691376"/>
                <a:gd name="connsiteY0" fmla="*/ 0 h 278780"/>
                <a:gd name="connsiteX1" fmla="*/ 367990 w 691376"/>
                <a:gd name="connsiteY1" fmla="*/ 200722 h 278780"/>
                <a:gd name="connsiteX2" fmla="*/ 691376 w 691376"/>
                <a:gd name="connsiteY2" fmla="*/ 278780 h 278780"/>
                <a:gd name="connsiteX0" fmla="*/ 0 w 657922"/>
                <a:gd name="connsiteY0" fmla="*/ 0 h 203625"/>
                <a:gd name="connsiteX1" fmla="*/ 367990 w 657922"/>
                <a:gd name="connsiteY1" fmla="*/ 200722 h 203625"/>
                <a:gd name="connsiteX2" fmla="*/ 657922 w 657922"/>
                <a:gd name="connsiteY2" fmla="*/ 156117 h 203625"/>
                <a:gd name="connsiteX0" fmla="*/ 0 w 657922"/>
                <a:gd name="connsiteY0" fmla="*/ 0 h 209464"/>
                <a:gd name="connsiteX1" fmla="*/ 367990 w 657922"/>
                <a:gd name="connsiteY1" fmla="*/ 200722 h 209464"/>
                <a:gd name="connsiteX2" fmla="*/ 657922 w 657922"/>
                <a:gd name="connsiteY2" fmla="*/ 156117 h 209464"/>
                <a:gd name="connsiteX0" fmla="*/ 0 w 657922"/>
                <a:gd name="connsiteY0" fmla="*/ 0 h 209464"/>
                <a:gd name="connsiteX1" fmla="*/ 367990 w 657922"/>
                <a:gd name="connsiteY1" fmla="*/ 200722 h 209464"/>
                <a:gd name="connsiteX2" fmla="*/ 657922 w 657922"/>
                <a:gd name="connsiteY2" fmla="*/ 156117 h 209464"/>
                <a:gd name="connsiteX0" fmla="*/ 0 w 624468"/>
                <a:gd name="connsiteY0" fmla="*/ 0 h 201028"/>
                <a:gd name="connsiteX1" fmla="*/ 367990 w 624468"/>
                <a:gd name="connsiteY1" fmla="*/ 200722 h 201028"/>
                <a:gd name="connsiteX2" fmla="*/ 624468 w 624468"/>
                <a:gd name="connsiteY2" fmla="*/ 44605 h 201028"/>
                <a:gd name="connsiteX0" fmla="*/ 0 w 624468"/>
                <a:gd name="connsiteY0" fmla="*/ 0 h 201565"/>
                <a:gd name="connsiteX1" fmla="*/ 367990 w 624468"/>
                <a:gd name="connsiteY1" fmla="*/ 200722 h 201565"/>
                <a:gd name="connsiteX2" fmla="*/ 624468 w 624468"/>
                <a:gd name="connsiteY2" fmla="*/ 44605 h 201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4468" h="201565">
                  <a:moveTo>
                    <a:pt x="0" y="0"/>
                  </a:moveTo>
                  <a:cubicBezTo>
                    <a:pt x="148682" y="133815"/>
                    <a:pt x="263912" y="193288"/>
                    <a:pt x="367990" y="200722"/>
                  </a:cubicBezTo>
                  <a:cubicBezTo>
                    <a:pt x="472068" y="208156"/>
                    <a:pt x="498088" y="167268"/>
                    <a:pt x="624468" y="44605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84" name="TextBox 183"/>
          <p:cNvSpPr txBox="1"/>
          <p:nvPr/>
        </p:nvSpPr>
        <p:spPr>
          <a:xfrm>
            <a:off x="6400800" y="6336268"/>
            <a:ext cx="1061894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Failure </a:t>
            </a:r>
            <a:r>
              <a:rPr lang="en-US" dirty="0">
                <a:sym typeface="Wingdings" pitchFamily="2" charset="2"/>
              </a:rPr>
              <a:t></a:t>
            </a:r>
            <a:endParaRPr lang="en-IN" dirty="0"/>
          </a:p>
        </p:txBody>
      </p:sp>
      <p:sp>
        <p:nvSpPr>
          <p:cNvPr id="185" name="Down Ribbon 184"/>
          <p:cNvSpPr/>
          <p:nvPr/>
        </p:nvSpPr>
        <p:spPr>
          <a:xfrm>
            <a:off x="2819400" y="2622395"/>
            <a:ext cx="2819400" cy="882805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Sample executions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94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  <p:bldP spid="105" grpId="0" animBg="1"/>
      <p:bldP spid="109" grpId="0" animBg="1"/>
      <p:bldP spid="151" grpId="0" animBg="1"/>
      <p:bldP spid="152" grpId="0" animBg="1"/>
      <p:bldP spid="181" grpId="0" animBg="1"/>
      <p:bldP spid="184" grpId="0" animBg="1"/>
      <p:bldP spid="18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Algorithm </a:t>
            </a:r>
            <a:r>
              <a:rPr lang="en-US" sz="3600" b="1" dirty="0"/>
              <a:t>for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>
                <a:solidFill>
                  <a:srgbClr val="0070C0"/>
                </a:solidFill>
              </a:rPr>
              <a:t>min-cut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b="1" dirty="0"/>
                  <a:t>: </a:t>
                </a:r>
                <a:r>
                  <a:rPr lang="en-US" sz="2000" dirty="0"/>
                  <a:t>What is probability that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 is preserved during the algorithm </a:t>
                </a:r>
                <a:r>
                  <a:rPr lang="en-US" sz="2000" b="1" dirty="0"/>
                  <a:t>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den>
                        </m:f>
                      </m:e>
                    </m:d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d>
                      <m:d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den>
                        </m:f>
                      </m:e>
                    </m:d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…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den>
                    </m:f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den>
                        </m:f>
                      </m:e>
                    </m:d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d>
                      <m:d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den>
                        </m:f>
                      </m:e>
                    </m:d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d>
                      <m:d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…</m:t>
                    </m:r>
                    <m:f>
                      <m:f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den>
                    </m:f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f>
                      <m:f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f>
                      <m:f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den>
                    </m:f>
                  </m:oMath>
                </a14:m>
                <a:endParaRPr lang="en-US" sz="2000" b="1" i="1" dirty="0"/>
              </a:p>
              <a:p>
                <a:pPr marL="0" indent="0">
                  <a:buNone/>
                </a:pPr>
                <a:r>
                  <a:rPr lang="en-US" sz="2000" b="1" i="1" dirty="0"/>
                  <a:t>                 </a:t>
                </a:r>
              </a:p>
              <a:p>
                <a:pPr marL="0" indent="0">
                  <a:buNone/>
                </a:pPr>
                <a:r>
                  <a:rPr lang="en-US" sz="2000" b="1" i="1" dirty="0"/>
                  <a:t>                 </a:t>
                </a:r>
                <a:r>
                  <a:rPr lang="en-US" sz="2000" b="1" dirty="0"/>
                  <a:t>&gt;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lang="en-US" sz="2000" b="1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81400" y="2743200"/>
            <a:ext cx="11430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24400" y="2743200"/>
            <a:ext cx="12192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828800" y="3733800"/>
            <a:ext cx="4191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352800" y="4038600"/>
            <a:ext cx="4191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514600" y="3733800"/>
            <a:ext cx="4191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314700" y="3733800"/>
            <a:ext cx="4191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495800" y="4038600"/>
            <a:ext cx="4191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038600" y="4038600"/>
            <a:ext cx="4191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267200" y="4038600"/>
            <a:ext cx="4191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810000" y="3733800"/>
            <a:ext cx="4191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loud Callout 8">
            <a:extLst>
              <a:ext uri="{FF2B5EF4-FFF2-40B4-BE49-F238E27FC236}">
                <a16:creationId xmlns:a16="http://schemas.microsoft.com/office/drawing/2014/main" id="{F0078780-E0A7-AB1C-F63E-14D2D74454C9}"/>
              </a:ext>
            </a:extLst>
          </p:cNvPr>
          <p:cNvSpPr/>
          <p:nvPr/>
        </p:nvSpPr>
        <p:spPr>
          <a:xfrm>
            <a:off x="4149941" y="5495486"/>
            <a:ext cx="3810000" cy="860864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to increase the success probability ?</a:t>
            </a:r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16A852C1-662B-0782-C9F3-27DF3F66D628}"/>
              </a:ext>
            </a:extLst>
          </p:cNvPr>
          <p:cNvSpPr/>
          <p:nvPr/>
        </p:nvSpPr>
        <p:spPr>
          <a:xfrm>
            <a:off x="2476500" y="6264275"/>
            <a:ext cx="457200" cy="457200"/>
          </a:xfrm>
          <a:prstGeom prst="smileyFace">
            <a:avLst>
              <a:gd name="adj" fmla="val -465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3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  <p:bldP spid="7" grpId="1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Algorithm </a:t>
            </a:r>
            <a:r>
              <a:rPr lang="en-US" sz="3600" b="1" dirty="0"/>
              <a:t>for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>
                <a:solidFill>
                  <a:srgbClr val="0070C0"/>
                </a:solidFill>
              </a:rPr>
              <a:t>min-cut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/>
                  <a:t>Min-cut-high-probability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400" dirty="0"/>
                  <a:t>):</a:t>
                </a:r>
              </a:p>
              <a:p>
                <a:pPr marL="0" indent="0">
                  <a:buNone/>
                </a:pPr>
                <a:r>
                  <a:rPr lang="en-US" sz="2000" dirty="0"/>
                  <a:t>{       </a:t>
                </a:r>
                <a:r>
                  <a:rPr lang="en-US" sz="2000" b="1" dirty="0"/>
                  <a:t>Repeat </a:t>
                </a:r>
                <a:r>
                  <a:rPr lang="en-US" sz="2000" dirty="0"/>
                  <a:t>     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Min-cut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) algorithm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/>
                  <a:t>log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     times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and report the smallest cut computed;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Running time</a:t>
                </a:r>
                <a:r>
                  <a:rPr lang="en-US" sz="2000" dirty="0"/>
                  <a:t>: 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𝑶</m:t>
                    </m:r>
                    <m:r>
                      <a:rPr lang="en-US" sz="2000" b="1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sup>
                    </m:sSup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/>
                      </a:rPr>
                      <m:t>𝐥𝐨𝐠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Error Probability 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20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1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𝒏</m:t>
                                    </m:r>
                                  </m:e>
                                  <m:sup>
                                    <m:r>
                                      <a:rPr lang="en-US" sz="2000" b="1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  <m:sSup>
                          <m:sSupPr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sz="20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𝐥𝐨𝐠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&lt;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𝒄</m:t>
                            </m:r>
                          </m:sup>
                        </m:sSup>
                      </m:den>
                    </m:f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09800" y="5990917"/>
                <a:ext cx="3818225" cy="71468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num>
                            <m:den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den>
                          </m:f>
                        </m:e>
                      </m:d>
                      <m:r>
                        <a:rPr lang="en-US">
                          <a:solidFill>
                            <a:srgbClr val="0070C0"/>
                          </a:solidFill>
                          <a:latin typeface="Cambria Math"/>
                        </a:rPr>
                        <m:t>.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num>
                            <m:den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.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num>
                            <m:den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  <m:r>
                        <a:rPr lang="en-US">
                          <a:solidFill>
                            <a:srgbClr val="0070C0"/>
                          </a:solidFill>
                          <a:latin typeface="Cambria Math"/>
                        </a:rPr>
                        <m:t>…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num>
                        <m:den>
                          <m:r>
                            <a:rPr lang="en-US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5</m:t>
                          </m:r>
                        </m:den>
                      </m:f>
                      <m:r>
                        <a:rPr lang="en-US">
                          <a:solidFill>
                            <a:srgbClr val="0070C0"/>
                          </a:solidFill>
                          <a:latin typeface="Cambria Math"/>
                        </a:rPr>
                        <m:t>.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  <m:r>
                        <a:rPr lang="en-US">
                          <a:solidFill>
                            <a:srgbClr val="0070C0"/>
                          </a:solidFill>
                          <a:latin typeface="Cambria Math"/>
                        </a:rPr>
                        <m:t>.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990917"/>
                <a:ext cx="3818225" cy="714683"/>
              </a:xfrm>
              <a:prstGeom prst="rect">
                <a:avLst/>
              </a:prstGeom>
              <a:blipFill rotWithShape="1">
                <a:blip r:embed="rId3"/>
                <a:stretch>
                  <a:fillRect r="-14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own Arrow 5"/>
          <p:cNvSpPr/>
          <p:nvPr/>
        </p:nvSpPr>
        <p:spPr>
          <a:xfrm>
            <a:off x="2653284" y="5650992"/>
            <a:ext cx="242316" cy="36880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7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4.07407E-6 L 0.31337 0.00463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60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6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Algorithm for min-cut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Probability that </a:t>
                </a:r>
                <a:r>
                  <a:rPr lang="en-US" sz="2000" b="1" dirty="0"/>
                  <a:t>min-cut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 is preserved during the algorithm   :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den>
                        </m:f>
                      </m:e>
                    </m:d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d>
                      <m:d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den>
                        </m:f>
                      </m:e>
                    </m:d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…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den>
                    </m:f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den>
                        </m:f>
                      </m:e>
                    </m:d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d>
                      <m:d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den>
                        </m:f>
                      </m:e>
                    </m:d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d>
                      <m:d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…</m:t>
                    </m:r>
                    <m:f>
                      <m:f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den>
                    </m:f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f>
                      <m:f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f>
                      <m:f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endParaRPr lang="en-US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/>
                  <a:t>What is probability that </a:t>
                </a:r>
                <a:r>
                  <a:rPr lang="en-US" sz="2000" b="1" dirty="0"/>
                  <a:t>min-cut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𝑪</m:t>
                    </m:r>
                    <m:r>
                      <a:rPr lang="en-US" sz="20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is preserved in first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iteration ?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b="1" dirty="0"/>
                  <a:t>Answer</a:t>
                </a:r>
                <a:r>
                  <a:rPr lang="en-US" sz="2000" dirty="0"/>
                  <a:t>: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den>
                    </m:f>
                  </m:oMath>
                </a14:m>
                <a:endParaRPr lang="en-US" sz="2000" b="1" i="1" dirty="0"/>
              </a:p>
              <a:p>
                <a:pPr marL="0" indent="0">
                  <a:buNone/>
                </a:pPr>
                <a:endParaRPr lang="en-US" sz="2000" b="1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867228" y="3795198"/>
                <a:ext cx="1095172" cy="6244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≈</m:t>
                      </m:r>
                      <m:sSup>
                        <m:sSupPr>
                          <m:ctrlP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4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𝒏</m:t>
                                  </m:r>
                                  <m:r>
                                    <a:rPr lang="en-US" sz="14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14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</m:num>
                                <m:den>
                                  <m:r>
                                    <a:rPr lang="en-US" sz="14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𝒏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7228" y="3795198"/>
                <a:ext cx="1095172" cy="624402"/>
              </a:xfrm>
              <a:prstGeom prst="rect">
                <a:avLst/>
              </a:prstGeom>
              <a:blipFill rotWithShape="1">
                <a:blip r:embed="rId3"/>
                <a:stretch>
                  <a:fillRect r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1600200" y="3124200"/>
            <a:ext cx="2514600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114800" y="3200400"/>
            <a:ext cx="2362200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77000" y="3200400"/>
            <a:ext cx="2362200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86000" y="3810000"/>
            <a:ext cx="2362200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1828800" y="2590800"/>
            <a:ext cx="4191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352800" y="2895600"/>
            <a:ext cx="4191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514600" y="2590800"/>
            <a:ext cx="4191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366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 animBg="1"/>
      <p:bldP spid="7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7030A0"/>
                </a:solidFill>
              </a:rPr>
              <a:t>Key observations about </a:t>
            </a:r>
            <a:br>
              <a:rPr lang="en-US" sz="2800" b="1" dirty="0">
                <a:solidFill>
                  <a:srgbClr val="7030A0"/>
                </a:solidFill>
              </a:rPr>
            </a:br>
            <a:r>
              <a:rPr lang="en-US" sz="2800" b="1" dirty="0"/>
              <a:t>Min-Cut algorithm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Algorithm performs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/>
                  <a:t> contractions 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b="1" i="1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685800" y="2514600"/>
            <a:ext cx="7239000" cy="228600"/>
            <a:chOff x="685800" y="4572000"/>
            <a:chExt cx="7239000" cy="228600"/>
          </a:xfrm>
        </p:grpSpPr>
        <p:grpSp>
          <p:nvGrpSpPr>
            <p:cNvPr id="12" name="Group 11"/>
            <p:cNvGrpSpPr/>
            <p:nvPr/>
          </p:nvGrpSpPr>
          <p:grpSpPr>
            <a:xfrm>
              <a:off x="685800" y="4572000"/>
              <a:ext cx="1143000" cy="228600"/>
              <a:chOff x="685800" y="4572000"/>
              <a:chExt cx="1143000" cy="2286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6858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9906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12954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16002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3124200" y="4572000"/>
              <a:ext cx="1143000" cy="228600"/>
              <a:chOff x="685800" y="4572000"/>
              <a:chExt cx="1143000" cy="228600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6858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9906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2954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16002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905000" y="4572000"/>
              <a:ext cx="1143000" cy="228600"/>
              <a:chOff x="685800" y="4572000"/>
              <a:chExt cx="1143000" cy="228600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858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9906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12954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16002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4343400" y="4572000"/>
              <a:ext cx="1143000" cy="228600"/>
              <a:chOff x="685800" y="4572000"/>
              <a:chExt cx="1143000" cy="228600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6858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9906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12954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16002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5562600" y="4572000"/>
              <a:ext cx="1143000" cy="228600"/>
              <a:chOff x="685800" y="4572000"/>
              <a:chExt cx="1143000" cy="22860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6858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9906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12954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16002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6781800" y="4572000"/>
              <a:ext cx="1143000" cy="228600"/>
              <a:chOff x="685800" y="4572000"/>
              <a:chExt cx="1143000" cy="228600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6858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9906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12954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16002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40" name="Straight Connector 39"/>
          <p:cNvCxnSpPr/>
          <p:nvPr/>
        </p:nvCxnSpPr>
        <p:spPr>
          <a:xfrm>
            <a:off x="4343400" y="2362200"/>
            <a:ext cx="0" cy="76200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800100" y="2907268"/>
            <a:ext cx="3467100" cy="369332"/>
            <a:chOff x="800100" y="2907268"/>
            <a:chExt cx="3467100" cy="369332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800100" y="2971800"/>
              <a:ext cx="34671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2362200" y="2907268"/>
                  <a:ext cx="6383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200" y="2907268"/>
                  <a:ext cx="638315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25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Line Callout 2 8"/>
              <p:cNvSpPr/>
              <p:nvPr/>
            </p:nvSpPr>
            <p:spPr>
              <a:xfrm>
                <a:off x="990600" y="4876800"/>
                <a:ext cx="2857500" cy="612648"/>
              </a:xfrm>
              <a:prstGeom prst="borderCallout2">
                <a:avLst>
                  <a:gd name="adj1" fmla="val 548"/>
                  <a:gd name="adj2" fmla="val 48931"/>
                  <a:gd name="adj3" fmla="val -130504"/>
                  <a:gd name="adj4" fmla="val 49929"/>
                  <a:gd name="adj5" fmla="val -297038"/>
                  <a:gd name="adj6" fmla="val 115793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Min-cut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tx1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preserved with probability at least </a:t>
                </a:r>
                <a:r>
                  <a:rPr lang="en-US" dirty="0">
                    <a:solidFill>
                      <a:srgbClr val="0070C0"/>
                    </a:solidFill>
                  </a:rPr>
                  <a:t>¼</a:t>
                </a:r>
                <a:endParaRPr lang="en-US" dirty="0"/>
              </a:p>
            </p:txBody>
          </p:sp>
        </mc:Choice>
        <mc:Fallback xmlns="">
          <p:sp>
            <p:nvSpPr>
              <p:cNvPr id="9" name="Line Callout 2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4876800"/>
                <a:ext cx="2857500" cy="612648"/>
              </a:xfrm>
              <a:prstGeom prst="borderCallout2">
                <a:avLst>
                  <a:gd name="adj1" fmla="val 548"/>
                  <a:gd name="adj2" fmla="val 48931"/>
                  <a:gd name="adj3" fmla="val -130504"/>
                  <a:gd name="adj4" fmla="val 49929"/>
                  <a:gd name="adj5" fmla="val -297038"/>
                  <a:gd name="adj6" fmla="val 115793"/>
                </a:avLst>
              </a:prstGeom>
              <a:blipFill rotWithShape="1">
                <a:blip r:embed="rId4"/>
                <a:stretch>
                  <a:fillRect b="-3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Line Callout 2 41"/>
              <p:cNvSpPr/>
              <p:nvPr/>
            </p:nvSpPr>
            <p:spPr>
              <a:xfrm>
                <a:off x="5295900" y="4876800"/>
                <a:ext cx="2857500" cy="612648"/>
              </a:xfrm>
              <a:prstGeom prst="borderCallout2">
                <a:avLst>
                  <a:gd name="adj1" fmla="val 548"/>
                  <a:gd name="adj2" fmla="val 48931"/>
                  <a:gd name="adj3" fmla="val -130504"/>
                  <a:gd name="adj4" fmla="val 49929"/>
                  <a:gd name="adj5" fmla="val -293398"/>
                  <a:gd name="adj6" fmla="val -31329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There are only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vertices left</a:t>
                </a:r>
              </a:p>
            </p:txBody>
          </p:sp>
        </mc:Choice>
        <mc:Fallback xmlns="">
          <p:sp>
            <p:nvSpPr>
              <p:cNvPr id="42" name="Line Callout 2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900" y="4876800"/>
                <a:ext cx="2857500" cy="612648"/>
              </a:xfrm>
              <a:prstGeom prst="borderCallout2">
                <a:avLst>
                  <a:gd name="adj1" fmla="val 548"/>
                  <a:gd name="adj2" fmla="val 48931"/>
                  <a:gd name="adj3" fmla="val -130504"/>
                  <a:gd name="adj4" fmla="val 49929"/>
                  <a:gd name="adj5" fmla="val -293398"/>
                  <a:gd name="adj6" fmla="val -31329"/>
                </a:avLst>
              </a:prstGeom>
              <a:blipFill rotWithShape="1">
                <a:blip r:embed="rId5"/>
                <a:stretch>
                  <a:fillRect r="-646" b="-3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miley Face 9"/>
          <p:cNvSpPr/>
          <p:nvPr/>
        </p:nvSpPr>
        <p:spPr>
          <a:xfrm>
            <a:off x="4207727" y="4114800"/>
            <a:ext cx="457200" cy="457200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10C892-06B4-4374-BB8F-DEBB425F6637}"/>
              </a:ext>
            </a:extLst>
          </p:cNvPr>
          <p:cNvSpPr txBox="1"/>
          <p:nvPr/>
        </p:nvSpPr>
        <p:spPr>
          <a:xfrm>
            <a:off x="1516280" y="6505197"/>
            <a:ext cx="663521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Homework</a:t>
            </a:r>
            <a:r>
              <a:rPr lang="en-US" dirty="0"/>
              <a:t>: Ponder over this question before coming to next lecture.</a:t>
            </a:r>
          </a:p>
        </p:txBody>
      </p:sp>
      <p:sp>
        <p:nvSpPr>
          <p:cNvPr id="39" name="Cloud Callout 8">
            <a:extLst>
              <a:ext uri="{FF2B5EF4-FFF2-40B4-BE49-F238E27FC236}">
                <a16:creationId xmlns:a16="http://schemas.microsoft.com/office/drawing/2014/main" id="{A81BE158-7C19-5091-F42C-A67C9C91D103}"/>
              </a:ext>
            </a:extLst>
          </p:cNvPr>
          <p:cNvSpPr/>
          <p:nvPr/>
        </p:nvSpPr>
        <p:spPr>
          <a:xfrm>
            <a:off x="2743200" y="5562600"/>
            <a:ext cx="3352800" cy="838200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to exploit these two observations ?</a:t>
            </a:r>
          </a:p>
        </p:txBody>
      </p:sp>
    </p:spTree>
    <p:extLst>
      <p:ext uri="{BB962C8B-B14F-4D97-AF65-F5344CB8AC3E}">
        <p14:creationId xmlns:p14="http://schemas.microsoft.com/office/powerpoint/2010/main" val="1433209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9" grpId="0" animBg="1"/>
      <p:bldP spid="42" grpId="0" animBg="1"/>
      <p:bldP spid="10" grpId="0" animBg="1"/>
      <p:bldP spid="11" grpId="0" animBg="1"/>
      <p:bldP spid="3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3600" b="1" dirty="0"/>
              <a:t>Helping</a:t>
            </a:r>
            <a:r>
              <a:rPr lang="en-US" sz="3600" b="1" dirty="0">
                <a:solidFill>
                  <a:srgbClr val="0070C0"/>
                </a:solidFill>
              </a:rPr>
              <a:t> Ram</a:t>
            </a:r>
            <a:br>
              <a:rPr lang="en-US" sz="3600" b="1" dirty="0">
                <a:solidFill>
                  <a:srgbClr val="0070C0"/>
                </a:solidFill>
              </a:rPr>
            </a:br>
            <a:r>
              <a:rPr lang="en-US" sz="3600" b="1" dirty="0"/>
              <a:t>distribute the</a:t>
            </a:r>
            <a:r>
              <a:rPr lang="en-US" sz="3600" b="1" dirty="0">
                <a:solidFill>
                  <a:srgbClr val="0070C0"/>
                </a:solidFill>
              </a:rPr>
              <a:t> apple </a:t>
            </a:r>
            <a:r>
              <a:rPr lang="en-US" sz="3600" b="1" dirty="0"/>
              <a:t>among two friends</a:t>
            </a:r>
            <a:endParaRPr lang="en-US" sz="2400" b="1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Using least no. of random bits.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49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0070C0"/>
                </a:solidFill>
              </a:rPr>
              <a:t>Min-cut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A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rgbClr val="7030A0"/>
                </a:solidFill>
              </a:rPr>
              <a:t>Randomized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tx1"/>
                </a:solidFill>
              </a:rPr>
              <a:t>Algorithm</a:t>
            </a:r>
            <a:br>
              <a:rPr lang="en-US" sz="3200" b="1" dirty="0">
                <a:solidFill>
                  <a:schemeClr val="tx1"/>
                </a:solidFill>
              </a:rPr>
            </a:b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316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/>
              <a:t>An illustrative </a:t>
            </a:r>
            <a:r>
              <a:rPr lang="en-US" sz="3600" b="1" dirty="0">
                <a:solidFill>
                  <a:srgbClr val="7030A0"/>
                </a:solidFill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5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𝑘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,  and</a:t>
                </a:r>
              </a:p>
              <a:p>
                <a:r>
                  <a:rPr lang="en-US" sz="2400" b="1" dirty="0">
                    <a:solidFill>
                      <a:schemeClr val="tx1"/>
                    </a:solidFill>
                  </a:rPr>
                  <a:t>   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0070C0"/>
                        </a:solidFill>
                        <a:latin typeface="Cambria Math"/>
                      </a:rPr>
                      <m:t>1−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sz="2400" b="1" dirty="0"/>
                  <a:t> </a:t>
                </a:r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6" name="Sub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2"/>
                <a:stretch>
                  <a:fillRect t="-4181" b="-49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038600" y="3810000"/>
            <a:ext cx="1143000" cy="609600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B850CA-C331-8FB4-17F0-B8322CE27B20}"/>
              </a:ext>
            </a:extLst>
          </p:cNvPr>
          <p:cNvSpPr txBox="1"/>
          <p:nvPr/>
        </p:nvSpPr>
        <p:spPr>
          <a:xfrm>
            <a:off x="533400" y="6172200"/>
            <a:ext cx="228536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Homework</a:t>
            </a:r>
            <a:r>
              <a:rPr lang="en-US" dirty="0"/>
              <a:t> in the past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B8567B3-609B-C96E-24C2-B5F8358F7C6B}"/>
                  </a:ext>
                </a:extLst>
              </p:cNvPr>
              <p:cNvSpPr txBox="1"/>
              <p:nvPr/>
            </p:nvSpPr>
            <p:spPr>
              <a:xfrm>
                <a:off x="5791200" y="6051811"/>
                <a:ext cx="375424" cy="609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B8567B3-609B-C96E-24C2-B5F8358F7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6051811"/>
                <a:ext cx="375424" cy="6090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2507DA3-465C-6EC0-4EF3-2D4EEF7C0EB3}"/>
              </a:ext>
            </a:extLst>
          </p:cNvPr>
          <p:cNvSpPr txBox="1"/>
          <p:nvPr/>
        </p:nvSpPr>
        <p:spPr>
          <a:xfrm>
            <a:off x="3205345" y="6172200"/>
            <a:ext cx="2649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Expected number of bits =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220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2" grpId="0" animBg="1"/>
      <p:bldP spid="3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/>
              <a:t>The generic </a:t>
            </a:r>
            <a:r>
              <a:rPr lang="en-US" sz="3600" b="1" dirty="0">
                <a:solidFill>
                  <a:srgbClr val="7030A0"/>
                </a:solidFill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5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𝛼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    ,    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/>
                      </a:rPr>
                      <m:t>1−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𝛼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b="1" dirty="0"/>
                  <a:t> </a:t>
                </a:r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6" name="Sub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31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How many </a:t>
            </a:r>
            <a:r>
              <a:rPr lang="en-US" sz="3600" b="1" dirty="0">
                <a:solidFill>
                  <a:srgbClr val="7030A0"/>
                </a:solidFill>
              </a:rPr>
              <a:t>random</a:t>
            </a:r>
            <a:r>
              <a:rPr lang="en-US" sz="3600" b="1" dirty="0"/>
              <a:t> bits ?</a:t>
            </a:r>
            <a:br>
              <a:rPr lang="en-US" sz="3600" b="1" dirty="0"/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Without loss of generality assume that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𝛼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sSup>
                      <m:sSupPr>
                        <m:ctrlP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24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57200" y="2895600"/>
            <a:ext cx="8229600" cy="152400"/>
            <a:chOff x="381000" y="4267200"/>
            <a:chExt cx="8229600" cy="1524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81000" y="4343400"/>
              <a:ext cx="8229600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81000" y="42672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Connector 8"/>
          <p:cNvCxnSpPr/>
          <p:nvPr/>
        </p:nvCxnSpPr>
        <p:spPr>
          <a:xfrm>
            <a:off x="3733800" y="2895600"/>
            <a:ext cx="0" cy="152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239000" y="2895600"/>
            <a:ext cx="0" cy="152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236943" y="3056776"/>
                <a:ext cx="1106457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943" y="3056776"/>
                <a:ext cx="1106457" cy="374270"/>
              </a:xfrm>
              <a:prstGeom prst="rect">
                <a:avLst/>
              </a:prstGeom>
              <a:blipFill rotWithShape="1">
                <a:blip r:embed="rId3"/>
                <a:stretch>
                  <a:fillRect t="-6452" r="-6044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809354" y="3048000"/>
                <a:ext cx="886846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</m:sSup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354" y="3048000"/>
                <a:ext cx="886846" cy="374270"/>
              </a:xfrm>
              <a:prstGeom prst="rect">
                <a:avLst/>
              </a:prstGeom>
              <a:blipFill rotWithShape="1">
                <a:blip r:embed="rId4"/>
                <a:stretch>
                  <a:fillRect t="-6557" r="-8219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490231" y="3048000"/>
                <a:ext cx="7863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𝛼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0231" y="3048000"/>
                <a:ext cx="78636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930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/>
          <p:cNvCxnSpPr/>
          <p:nvPr/>
        </p:nvCxnSpPr>
        <p:spPr>
          <a:xfrm>
            <a:off x="2895600" y="2895600"/>
            <a:ext cx="0" cy="152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/>
              <p:cNvGraphicFramePr>
                <a:graphicFrameLocks noGrp="1"/>
              </p:cNvGraphicFramePr>
              <p:nvPr/>
            </p:nvGraphicFramePr>
            <p:xfrm>
              <a:off x="4645119" y="1600200"/>
              <a:ext cx="3381912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2273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2273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2273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2273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2273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2273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22739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22739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0485442"/>
                  </p:ext>
                </p:extLst>
              </p:nvPr>
            </p:nvGraphicFramePr>
            <p:xfrm>
              <a:off x="4645119" y="1600200"/>
              <a:ext cx="3381912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22739"/>
                    <a:gridCol w="422739"/>
                    <a:gridCol w="422739"/>
                    <a:gridCol w="422739"/>
                    <a:gridCol w="422739"/>
                    <a:gridCol w="422739"/>
                    <a:gridCol w="422739"/>
                    <a:gridCol w="422739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1449" t="-8333" r="-704348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100000" t="-8333" r="-594286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202899" t="-8333" r="-50289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298571" t="-8333" r="-39571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404348" t="-8333" r="-30144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504348" t="-8333" r="-20144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595714" t="-8333" r="-9857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705797" t="-8333" b="-25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648200" y="1953642"/>
                <a:ext cx="35961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1      2  … 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                 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𝑘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1953642"/>
                <a:ext cx="3596177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8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687406" y="3059668"/>
                <a:ext cx="110318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1 1 1…1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406" y="3059668"/>
                <a:ext cx="1103187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718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19995" y="29834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995" y="2983468"/>
                <a:ext cx="365805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200400" y="3059668"/>
                <a:ext cx="110318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0 1 1…1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3059668"/>
                <a:ext cx="1103187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663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0" y="3059668"/>
                <a:ext cx="110318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0 0 0…0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59668"/>
                <a:ext cx="1103187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663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ight Brace 20"/>
          <p:cNvSpPr/>
          <p:nvPr/>
        </p:nvSpPr>
        <p:spPr>
          <a:xfrm rot="5400000">
            <a:off x="3662839" y="3195161"/>
            <a:ext cx="370522" cy="68580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e 21"/>
          <p:cNvSpPr/>
          <p:nvPr/>
        </p:nvSpPr>
        <p:spPr>
          <a:xfrm rot="5400000">
            <a:off x="7067515" y="3094639"/>
            <a:ext cx="370523" cy="886846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451421" y="3711655"/>
                <a:ext cx="11759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−1)1</m:t>
                    </m:r>
                  </m:oMath>
                </a14:m>
                <a:r>
                  <a:rPr lang="en-US" dirty="0"/>
                  <a:t>’s</a:t>
                </a: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421" y="3711655"/>
                <a:ext cx="1175963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1036" t="-8333" r="-829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010400" y="3723324"/>
                <a:ext cx="7187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𝑘</m:t>
                      </m:r>
                      <m:sSup>
                        <m:sSupPr>
                          <m:ctrlP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e>
                        <m:sup>
                          <m:r>
                            <a:rPr lang="en-US" b="0" i="0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s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3723324"/>
                <a:ext cx="718723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333" r="-1016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ight Brace 25"/>
          <p:cNvSpPr/>
          <p:nvPr/>
        </p:nvSpPr>
        <p:spPr>
          <a:xfrm rot="5400000" flipH="1">
            <a:off x="6400800" y="0"/>
            <a:ext cx="228600" cy="29718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865650" y="990600"/>
            <a:ext cx="1297150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 needed</a:t>
            </a:r>
          </a:p>
        </p:txBody>
      </p:sp>
      <p:sp>
        <p:nvSpPr>
          <p:cNvPr id="29" name="Oval 28"/>
          <p:cNvSpPr/>
          <p:nvPr/>
        </p:nvSpPr>
        <p:spPr>
          <a:xfrm>
            <a:off x="6096000" y="2895600"/>
            <a:ext cx="152400" cy="152400"/>
          </a:xfrm>
          <a:prstGeom prst="ellipse">
            <a:avLst/>
          </a:prstGeom>
          <a:solidFill>
            <a:srgbClr val="006C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Brace 29"/>
          <p:cNvSpPr/>
          <p:nvPr/>
        </p:nvSpPr>
        <p:spPr>
          <a:xfrm rot="5400000">
            <a:off x="361915" y="3040583"/>
            <a:ext cx="370523" cy="886846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04800" y="3669268"/>
                <a:ext cx="5729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dirty="0"/>
                  <a:t>’s</a:t>
                </a: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669268"/>
                <a:ext cx="572914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197" r="-1702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028772" y="5257800"/>
                <a:ext cx="4474302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Suppose a random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-bit number is generated.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772" y="5257800"/>
                <a:ext cx="4474302" cy="369332"/>
              </a:xfrm>
              <a:prstGeom prst="rect">
                <a:avLst/>
              </a:prstGeom>
              <a:blipFill rotWithShape="1">
                <a:blip r:embed="rId15"/>
                <a:stretch>
                  <a:fillRect l="-1087" t="-6452" r="-2310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loud Callout 31"/>
              <p:cNvSpPr/>
              <p:nvPr/>
            </p:nvSpPr>
            <p:spPr>
              <a:xfrm>
                <a:off x="4191001" y="4724400"/>
                <a:ext cx="4724399" cy="1374648"/>
              </a:xfrm>
              <a:prstGeom prst="cloudCallout">
                <a:avLst>
                  <a:gd name="adj1" fmla="val 35043"/>
                  <a:gd name="adj2" fmla="val 60415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If the Most Significant Bit is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do we need other bits of the number ?</a:t>
                </a:r>
              </a:p>
            </p:txBody>
          </p:sp>
        </mc:Choice>
        <mc:Fallback xmlns="">
          <p:sp>
            <p:nvSpPr>
              <p:cNvPr id="32" name="Cloud Callout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1" y="4724400"/>
                <a:ext cx="4724399" cy="1374648"/>
              </a:xfrm>
              <a:prstGeom prst="cloudCallout">
                <a:avLst>
                  <a:gd name="adj1" fmla="val 35043"/>
                  <a:gd name="adj2" fmla="val 60415"/>
                </a:avLst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Smiley Face 32"/>
          <p:cNvSpPr/>
          <p:nvPr/>
        </p:nvSpPr>
        <p:spPr>
          <a:xfrm>
            <a:off x="8400585" y="946666"/>
            <a:ext cx="457200" cy="457200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33400" y="2514600"/>
            <a:ext cx="2392703" cy="0"/>
          </a:xfrm>
          <a:prstGeom prst="straightConnector1">
            <a:avLst/>
          </a:prstGeom>
          <a:ln w="19050">
            <a:solidFill>
              <a:srgbClr val="006C3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377573" y="2450068"/>
            <a:ext cx="803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Shyam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971801" y="2513135"/>
            <a:ext cx="4343399" cy="0"/>
          </a:xfrm>
          <a:prstGeom prst="straightConnector1">
            <a:avLst/>
          </a:prstGeom>
          <a:ln w="19050">
            <a:solidFill>
              <a:srgbClr val="006C3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972271" y="2450068"/>
            <a:ext cx="666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Kabir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45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11" grpId="0"/>
      <p:bldP spid="12" grpId="0"/>
      <p:bldP spid="13" grpId="0"/>
      <p:bldP spid="16" grpId="0"/>
      <p:bldP spid="17" grpId="0" animBg="1"/>
      <p:bldP spid="18" grpId="0"/>
      <p:bldP spid="19" grpId="0" animBg="1"/>
      <p:bldP spid="20" grpId="0" animBg="1"/>
      <p:bldP spid="21" grpId="0" animBg="1"/>
      <p:bldP spid="22" grpId="0" animBg="1"/>
      <p:bldP spid="23" grpId="0"/>
      <p:bldP spid="24" grpId="0"/>
      <p:bldP spid="26" grpId="0" animBg="1"/>
      <p:bldP spid="27" grpId="0" animBg="1"/>
      <p:bldP spid="29" grpId="0" animBg="1"/>
      <p:bldP spid="30" grpId="0" animBg="1"/>
      <p:bldP spid="31" grpId="0"/>
      <p:bldP spid="8" grpId="0" animBg="1"/>
      <p:bldP spid="8" grpId="1" animBg="1"/>
      <p:bldP spid="32" grpId="0" animBg="1"/>
      <p:bldP spid="32" grpId="1" animBg="1"/>
      <p:bldP spid="33" grpId="0" animBg="1"/>
      <p:bldP spid="37" grpId="0"/>
      <p:bldP spid="3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How many </a:t>
            </a:r>
            <a:r>
              <a:rPr lang="en-US" sz="3600" b="1" dirty="0">
                <a:solidFill>
                  <a:srgbClr val="7030A0"/>
                </a:solidFill>
              </a:rPr>
              <a:t>random</a:t>
            </a:r>
            <a:r>
              <a:rPr lang="en-US" sz="3600" b="1" dirty="0"/>
              <a:t> bits ?</a:t>
            </a:r>
            <a:br>
              <a:rPr lang="en-US" sz="3600" b="1" dirty="0"/>
            </a:b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B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𝛼</m:t>
                    </m:r>
                    <m:r>
                      <a:rPr lang="en-US" sz="2000" b="0" i="1" smtClean="0">
                        <a:latin typeface="Cambria Math"/>
                      </a:rPr>
                      <m:t>,</m:t>
                    </m:r>
                    <m:r>
                      <a:rPr lang="en-US" sz="2000" i="1"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/>
                  <a:t>) : Expected number of bits to divide with parameters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𝛼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B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𝛼</m:t>
                    </m:r>
                    <m:r>
                      <a:rPr lang="en-US" sz="2000" b="0" i="1" smtClean="0">
                        <a:latin typeface="Cambria Math"/>
                      </a:rPr>
                      <m:t>, </m:t>
                    </m:r>
                    <m:r>
                      <a:rPr lang="en-US" sz="2000" i="1"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/>
                  <a:t>) =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  +   </m:t>
                    </m:r>
                    <m:f>
                      <m:fPr>
                        <m:ctrlP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⋅0   +</m:t>
                    </m:r>
                    <m:f>
                      <m:f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⋅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100" dirty="0"/>
                  <a:t> </a:t>
                </a:r>
                <a:r>
                  <a:rPr lang="en-US" sz="200" dirty="0"/>
                  <a:t>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=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⋅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B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𝛼</m:t>
                    </m:r>
                    <m:r>
                      <a:rPr lang="en-US" sz="2000" i="1">
                        <a:latin typeface="Cambria Math"/>
                      </a:rPr>
                      <m:t>,</m:t>
                    </m:r>
                    <m:r>
                      <a:rPr lang="en-US" sz="2000" i="1">
                        <a:latin typeface="Cambria Math"/>
                      </a:rPr>
                      <m:t>𝑘</m:t>
                    </m:r>
                    <m:r>
                      <a:rPr lang="en-US" sz="2000" i="1"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 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b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57200" y="2895600"/>
            <a:ext cx="8229600" cy="152400"/>
            <a:chOff x="381000" y="4267200"/>
            <a:chExt cx="8229600" cy="1524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81000" y="4343400"/>
              <a:ext cx="8229600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81000" y="42672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Connector 8"/>
          <p:cNvCxnSpPr/>
          <p:nvPr/>
        </p:nvCxnSpPr>
        <p:spPr>
          <a:xfrm>
            <a:off x="3733800" y="2895600"/>
            <a:ext cx="0" cy="152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239000" y="2895600"/>
            <a:ext cx="0" cy="152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236943" y="3056776"/>
                <a:ext cx="1106457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943" y="3056776"/>
                <a:ext cx="1106457" cy="374270"/>
              </a:xfrm>
              <a:prstGeom prst="rect">
                <a:avLst/>
              </a:prstGeom>
              <a:blipFill rotWithShape="1">
                <a:blip r:embed="rId3"/>
                <a:stretch>
                  <a:fillRect t="-6452" r="-6044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490231" y="3048000"/>
                <a:ext cx="7863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𝛼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0231" y="3048000"/>
                <a:ext cx="78636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930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/>
          <p:cNvCxnSpPr/>
          <p:nvPr/>
        </p:nvCxnSpPr>
        <p:spPr>
          <a:xfrm>
            <a:off x="2895600" y="2895600"/>
            <a:ext cx="0" cy="152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645119" y="1600200"/>
          <a:ext cx="338191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2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7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27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27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27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27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27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648200" y="1953642"/>
                <a:ext cx="35961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1      2  … 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                 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𝑘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1953642"/>
                <a:ext cx="3596177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8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687406" y="3070144"/>
                <a:ext cx="110318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1 1 1…1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406" y="3070144"/>
                <a:ext cx="1103187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718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19995" y="29834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995" y="2983468"/>
                <a:ext cx="365805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200400" y="3059668"/>
                <a:ext cx="110318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0 1 1…1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3059668"/>
                <a:ext cx="1103187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663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0" y="3059668"/>
                <a:ext cx="110318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0 0 0…0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59668"/>
                <a:ext cx="1103187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663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ight Brace 20"/>
          <p:cNvSpPr/>
          <p:nvPr/>
        </p:nvSpPr>
        <p:spPr>
          <a:xfrm rot="5400000">
            <a:off x="3662839" y="3195161"/>
            <a:ext cx="370522" cy="6858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e 21"/>
          <p:cNvSpPr/>
          <p:nvPr/>
        </p:nvSpPr>
        <p:spPr>
          <a:xfrm rot="5400000">
            <a:off x="7067515" y="3105115"/>
            <a:ext cx="370523" cy="886846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451421" y="3711655"/>
                <a:ext cx="774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𝑘</m:t>
                      </m:r>
                      <m:r>
                        <a:rPr lang="en-US" b="0" i="1" smtClean="0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421" y="3711655"/>
                <a:ext cx="774892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1023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010400" y="3723324"/>
                <a:ext cx="370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3723324"/>
                <a:ext cx="370934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2131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/>
          <p:cNvSpPr/>
          <p:nvPr/>
        </p:nvSpPr>
        <p:spPr>
          <a:xfrm>
            <a:off x="2133600" y="2895600"/>
            <a:ext cx="152400" cy="152400"/>
          </a:xfrm>
          <a:prstGeom prst="ellipse">
            <a:avLst/>
          </a:prstGeom>
          <a:solidFill>
            <a:srgbClr val="006C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124200" y="2895600"/>
            <a:ext cx="152400" cy="152400"/>
          </a:xfrm>
          <a:prstGeom prst="ellipse">
            <a:avLst/>
          </a:prstGeom>
          <a:solidFill>
            <a:srgbClr val="006C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71586" y="2602468"/>
            <a:ext cx="4991414" cy="5656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648200" y="16118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7030A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1611868"/>
                <a:ext cx="375424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347690" y="5117068"/>
                <a:ext cx="1224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6C31"/>
                    </a:solidFill>
                  </a:rPr>
                  <a:t>B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𝛼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690" y="5117068"/>
                <a:ext cx="1224310" cy="369332"/>
              </a:xfrm>
              <a:prstGeom prst="rect">
                <a:avLst/>
              </a:prstGeom>
              <a:blipFill>
                <a:blip r:embed="rId13"/>
                <a:stretch>
                  <a:fillRect l="-3980" t="-8197" r="-3980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371600" y="6152944"/>
                <a:ext cx="603050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&lt;2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6152944"/>
                <a:ext cx="603050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197" r="-1212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/>
          <p:cNvSpPr/>
          <p:nvPr/>
        </p:nvSpPr>
        <p:spPr>
          <a:xfrm>
            <a:off x="3350014" y="5029200"/>
            <a:ext cx="55626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133600" y="5029200"/>
            <a:ext cx="55626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447800" y="4572000"/>
            <a:ext cx="6342793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loud Callout 32"/>
              <p:cNvSpPr/>
              <p:nvPr/>
            </p:nvSpPr>
            <p:spPr>
              <a:xfrm>
                <a:off x="4191001" y="4191000"/>
                <a:ext cx="4724399" cy="1374648"/>
              </a:xfrm>
              <a:prstGeom prst="cloudCallout">
                <a:avLst>
                  <a:gd name="adj1" fmla="val 35043"/>
                  <a:gd name="adj2" fmla="val 60415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If the Most Significant Bit is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do we need other bits of the number ?</a:t>
                </a:r>
              </a:p>
            </p:txBody>
          </p:sp>
        </mc:Choice>
        <mc:Fallback xmlns="">
          <p:sp>
            <p:nvSpPr>
              <p:cNvPr id="33" name="Cloud Callout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1" y="4191000"/>
                <a:ext cx="4724399" cy="1374648"/>
              </a:xfrm>
              <a:prstGeom prst="cloudCallout">
                <a:avLst>
                  <a:gd name="adj1" fmla="val 35043"/>
                  <a:gd name="adj2" fmla="val 60415"/>
                </a:avLst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>
            <a:off x="5859751" y="5562600"/>
            <a:ext cx="1303049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Yes, indeed.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114800" y="6031468"/>
            <a:ext cx="4665893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But problem now reduces to a smaller problem.</a:t>
            </a:r>
          </a:p>
          <a:p>
            <a:pPr algn="ctr"/>
            <a:r>
              <a:rPr lang="en-US" dirty="0"/>
              <a:t>Think over it before pressing next button...</a:t>
            </a:r>
          </a:p>
        </p:txBody>
      </p:sp>
    </p:spTree>
    <p:extLst>
      <p:ext uri="{BB962C8B-B14F-4D97-AF65-F5344CB8AC3E}">
        <p14:creationId xmlns:p14="http://schemas.microsoft.com/office/powerpoint/2010/main" val="1721567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9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2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5" dur="500"/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5" dur="2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5" dur="2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0" dur="2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7" grpId="0" animBg="1"/>
      <p:bldP spid="22" grpId="0" animBg="1"/>
      <p:bldP spid="24" grpId="0"/>
      <p:bldP spid="28" grpId="0" animBg="1"/>
      <p:bldP spid="28" grpId="1" animBg="1"/>
      <p:bldP spid="30" grpId="0" animBg="1"/>
      <p:bldP spid="30" grpId="1" animBg="1"/>
      <p:bldP spid="8" grpId="0" animBg="1"/>
      <p:bldP spid="25" grpId="0"/>
      <p:bldP spid="34" grpId="0" animBg="1"/>
      <p:bldP spid="35" grpId="0" animBg="1"/>
      <p:bldP spid="36" grpId="0" animBg="1"/>
      <p:bldP spid="37" grpId="0" animBg="1"/>
      <p:bldP spid="33" grpId="0" animBg="1"/>
      <p:bldP spid="33" grpId="1" animBg="1"/>
      <p:bldP spid="38" grpId="0" animBg="1"/>
      <p:bldP spid="38" grpId="1" animBg="1"/>
      <p:bldP spid="39" grpId="0" animBg="1"/>
      <p:bldP spid="39" grpId="1" build="allAtOnce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83F2E1-5EDB-4656-EE13-5EA057B1B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177656EB-BD53-00D6-0A57-A2CD8B40E81F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/>
            <p:txBody>
              <a:bodyPr/>
              <a:lstStyle/>
              <a:p>
                <a:r>
                  <a:rPr lang="en-US" sz="3600" b="1" dirty="0"/>
                  <a:t>Computing a </a:t>
                </a:r>
                <a:r>
                  <a:rPr lang="en-US" sz="3600" b="1" dirty="0">
                    <a:solidFill>
                      <a:srgbClr val="0070C0"/>
                    </a:solidFill>
                  </a:rPr>
                  <a:t>random</a:t>
                </a:r>
                <a:r>
                  <a:rPr lang="en-US" sz="3600" b="1" dirty="0">
                    <a:solidFill>
                      <a:srgbClr val="7030A0"/>
                    </a:solidFill>
                  </a:rPr>
                  <a:t> sample </a:t>
                </a:r>
                <a:br>
                  <a:rPr lang="en-US" sz="3600" b="1" dirty="0"/>
                </a:br>
                <a:r>
                  <a:rPr lang="en-US" sz="3600" b="1" dirty="0"/>
                  <a:t>of size 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3600" b="1" dirty="0"/>
                  <a:t>from </a:t>
                </a:r>
                <a:r>
                  <a:rPr lang="en-US" sz="3200" b="1" dirty="0"/>
                  <a:t>[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3200" b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3200" b="1" dirty="0"/>
                  <a:t>]</a:t>
                </a:r>
                <a:br>
                  <a:rPr lang="en-US" sz="3200" b="1" dirty="0"/>
                </a:br>
                <a:endParaRPr lang="en-US" sz="2400" b="1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 rotWithShape="1">
                <a:blip r:embed="rId2"/>
                <a:stretch>
                  <a:fillRect t="-8678" b="-12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ubtitle 1">
            <a:extLst>
              <a:ext uri="{FF2B5EF4-FFF2-40B4-BE49-F238E27FC236}">
                <a16:creationId xmlns:a16="http://schemas.microsoft.com/office/drawing/2014/main" id="{ADD36993-0B63-1BB0-A5B9-7505F4A393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In an efficient manner.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85212-EB16-DA53-17D6-2A88C1DC8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40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84C745-9343-EC16-A318-669A673C5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E783B-7561-A37C-E929-9C2D382A9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8773D6-46CE-2209-9A16-EC833D8916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∅</m:t>
                    </m:r>
                  </m:oMath>
                </a14:m>
                <a:r>
                  <a:rPr lang="en-US" sz="2000" b="1" dirty="0"/>
                  <a:t>;</a:t>
                </a: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For</a:t>
                </a:r>
                <a:r>
                  <a:rPr lang="en-US" sz="2000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 =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{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	Repeat</a:t>
                </a:r>
                <a:r>
                  <a:rPr lang="en-US" sz="2000" dirty="0">
                    <a:solidFill>
                      <a:srgbClr val="0070C0"/>
                    </a:solidFill>
                  </a:rPr>
                  <a:t>   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            	  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dirty="0"/>
                  <a:t>a uniformly random number in the range </a:t>
                </a:r>
                <a:r>
                  <a:rPr lang="en-US" sz="2000" b="1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b="1" dirty="0"/>
                  <a:t>]</a:t>
                </a:r>
                <a:r>
                  <a:rPr lang="en-US" sz="2000" dirty="0"/>
                  <a:t>;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until </a:t>
                </a:r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sz="2000" dirty="0"/>
                  <a:t>] =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∪{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sz="2000" dirty="0"/>
                  <a:t>] =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:r>
                  <a:rPr lang="en-US" sz="2000" dirty="0"/>
                  <a:t>return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FD9F20-8069-4C0B-2D47-62A289F9F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E2B97DFA-2D5B-D786-B920-450735D5661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45119" y="1447800"/>
              <a:ext cx="3432080" cy="5232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2901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2901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2901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2901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2901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2901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2901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29010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5232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8843956"/>
                  </p:ext>
                </p:extLst>
              </p:nvPr>
            </p:nvGraphicFramePr>
            <p:xfrm>
              <a:off x="4645119" y="1447800"/>
              <a:ext cx="3432080" cy="5232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29010"/>
                    <a:gridCol w="429010"/>
                    <a:gridCol w="429010"/>
                    <a:gridCol w="429010"/>
                    <a:gridCol w="429010"/>
                    <a:gridCol w="429010"/>
                    <a:gridCol w="429010"/>
                    <a:gridCol w="429010"/>
                  </a:tblGrid>
                  <a:tr h="523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429" t="-1176" r="-704286" b="-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00000" t="-1176" r="-594366" b="-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202857" t="-1176" r="-502857" b="-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298592" t="-1176" r="-395775" b="-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404286" t="-1176" r="-301429" b="-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504286" t="-1176" r="-201429" b="-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595775" t="-1176" r="-98592" b="-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705714" t="-1176" b="-352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EAA0572-F501-278D-C94C-C8A8BCBE8643}"/>
                  </a:ext>
                </a:extLst>
              </p:cNvPr>
              <p:cNvSpPr txBox="1"/>
              <p:nvPr/>
            </p:nvSpPr>
            <p:spPr>
              <a:xfrm>
                <a:off x="4607556" y="1953642"/>
                <a:ext cx="39268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0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… 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             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−1    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556" y="1953642"/>
                <a:ext cx="392684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15F63B9-FD17-D92D-789F-95F542F28A45}"/>
                  </a:ext>
                </a:extLst>
              </p:cNvPr>
              <p:cNvSpPr txBox="1"/>
              <p:nvPr/>
            </p:nvSpPr>
            <p:spPr>
              <a:xfrm>
                <a:off x="4217706" y="158431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b="1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7706" y="1584310"/>
                <a:ext cx="389850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2031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C7C519A8-112F-79E7-0446-35B01E7BF00F}"/>
              </a:ext>
            </a:extLst>
          </p:cNvPr>
          <p:cNvSpPr/>
          <p:nvPr/>
        </p:nvSpPr>
        <p:spPr>
          <a:xfrm>
            <a:off x="2590800" y="3657600"/>
            <a:ext cx="55626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991A0E-CCC3-9108-BCF5-22231558D734}"/>
                  </a:ext>
                </a:extLst>
              </p:cNvPr>
              <p:cNvSpPr txBox="1"/>
              <p:nvPr/>
            </p:nvSpPr>
            <p:spPr>
              <a:xfrm>
                <a:off x="5970016" y="1524000"/>
                <a:ext cx="354584" cy="33855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0016" y="1524000"/>
                <a:ext cx="354584" cy="338554"/>
              </a:xfrm>
              <a:prstGeom prst="rect">
                <a:avLst/>
              </a:prstGeom>
              <a:blipFill rotWithShape="1">
                <a:blip r:embed="rId6"/>
                <a:stretch>
                  <a:fillRect t="-5357" r="-13559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4E6F78E-323F-418D-AB64-530F4AB33FB1}"/>
                  </a:ext>
                </a:extLst>
              </p:cNvPr>
              <p:cNvSpPr txBox="1"/>
              <p:nvPr/>
            </p:nvSpPr>
            <p:spPr>
              <a:xfrm>
                <a:off x="6808216" y="1524000"/>
                <a:ext cx="354584" cy="33855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8216" y="1524000"/>
                <a:ext cx="354584" cy="338554"/>
              </a:xfrm>
              <a:prstGeom prst="rect">
                <a:avLst/>
              </a:prstGeom>
              <a:blipFill rotWithShape="1">
                <a:blip r:embed="rId7"/>
                <a:stretch>
                  <a:fillRect t="-5357" r="-1379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80C9CEB-1D72-49D3-9539-9F3EE63CCE12}"/>
                  </a:ext>
                </a:extLst>
              </p:cNvPr>
              <p:cNvSpPr txBox="1"/>
              <p:nvPr/>
            </p:nvSpPr>
            <p:spPr>
              <a:xfrm>
                <a:off x="7265416" y="1524000"/>
                <a:ext cx="354584" cy="33855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416" y="1524000"/>
                <a:ext cx="354584" cy="338554"/>
              </a:xfrm>
              <a:prstGeom prst="rect">
                <a:avLst/>
              </a:prstGeom>
              <a:blipFill rotWithShape="1">
                <a:blip r:embed="rId7"/>
                <a:stretch>
                  <a:fillRect t="-5357" r="-1379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35DF793-B2A6-FC0F-2AEA-3F932C0C5027}"/>
                  </a:ext>
                </a:extLst>
              </p:cNvPr>
              <p:cNvSpPr txBox="1"/>
              <p:nvPr/>
            </p:nvSpPr>
            <p:spPr>
              <a:xfrm>
                <a:off x="4674616" y="1524000"/>
                <a:ext cx="354584" cy="33855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616" y="1524000"/>
                <a:ext cx="354584" cy="338554"/>
              </a:xfrm>
              <a:prstGeom prst="rect">
                <a:avLst/>
              </a:prstGeom>
              <a:blipFill rotWithShape="1">
                <a:blip r:embed="rId7"/>
                <a:stretch>
                  <a:fillRect t="-5357" r="-1379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Brace 12">
            <a:extLst>
              <a:ext uri="{FF2B5EF4-FFF2-40B4-BE49-F238E27FC236}">
                <a16:creationId xmlns:a16="http://schemas.microsoft.com/office/drawing/2014/main" id="{46B6ED46-BAFC-0CB1-351D-8D27C104F995}"/>
              </a:ext>
            </a:extLst>
          </p:cNvPr>
          <p:cNvSpPr/>
          <p:nvPr/>
        </p:nvSpPr>
        <p:spPr>
          <a:xfrm>
            <a:off x="7923276" y="3505200"/>
            <a:ext cx="460248" cy="91440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6D47B2-9F53-4BE2-2D5C-18BFC57CD8A3}"/>
              </a:ext>
            </a:extLst>
          </p:cNvPr>
          <p:cNvSpPr txBox="1"/>
          <p:nvPr/>
        </p:nvSpPr>
        <p:spPr>
          <a:xfrm>
            <a:off x="457200" y="6096000"/>
            <a:ext cx="6109493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6C31"/>
                </a:solidFill>
              </a:rPr>
              <a:t>Homework:</a:t>
            </a:r>
            <a:r>
              <a:rPr lang="en-US" dirty="0"/>
              <a:t> What is the expected no. of random bits needed ?</a:t>
            </a:r>
          </a:p>
        </p:txBody>
      </p:sp>
    </p:spTree>
    <p:extLst>
      <p:ext uri="{BB962C8B-B14F-4D97-AF65-F5344CB8AC3E}">
        <p14:creationId xmlns:p14="http://schemas.microsoft.com/office/powerpoint/2010/main" val="414559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2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8E0EC5-6F67-B356-3149-E4D471321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4F8D661C-E69E-10DF-3A65-24FBE5193C26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/>
            <p:txBody>
              <a:bodyPr/>
              <a:lstStyle/>
              <a:p>
                <a:r>
                  <a:rPr lang="en-US" sz="3600" b="1" dirty="0"/>
                  <a:t>Computing a </a:t>
                </a:r>
                <a:r>
                  <a:rPr lang="en-US" sz="3600" b="1" dirty="0">
                    <a:solidFill>
                      <a:srgbClr val="0070C0"/>
                    </a:solidFill>
                  </a:rPr>
                  <a:t>random</a:t>
                </a:r>
                <a:r>
                  <a:rPr lang="en-US" sz="3600" b="1" dirty="0"/>
                  <a:t> </a:t>
                </a:r>
                <a:r>
                  <a:rPr lang="en-US" sz="3600" b="1" dirty="0">
                    <a:solidFill>
                      <a:srgbClr val="7030A0"/>
                    </a:solidFill>
                  </a:rPr>
                  <a:t>permutation </a:t>
                </a:r>
                <a:r>
                  <a:rPr lang="en-US" sz="3600" b="1" dirty="0"/>
                  <a:t>of </a:t>
                </a:r>
                <a:r>
                  <a:rPr lang="en-US" sz="3200" b="1" dirty="0"/>
                  <a:t>[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3200" b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3200" b="1" dirty="0"/>
                  <a:t>]</a:t>
                </a:r>
                <a:br>
                  <a:rPr lang="en-US" sz="3200" b="1" dirty="0"/>
                </a:br>
                <a:endParaRPr lang="en-US" sz="2400" b="1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 rotWithShape="1">
                <a:blip r:embed="rId2"/>
                <a:stretch>
                  <a:fillRect t="-6612" b="-103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ubtitle 1">
            <a:extLst>
              <a:ext uri="{FF2B5EF4-FFF2-40B4-BE49-F238E27FC236}">
                <a16:creationId xmlns:a16="http://schemas.microsoft.com/office/drawing/2014/main" id="{06E3C11A-B48D-A5D2-C4C2-DD7C4CA434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In an efficient manner.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81FAA2-9F24-8A26-0725-6E43F22A7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90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5392A9-6690-1F7A-276C-1A4AF07F39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6735D-BF09-7385-8D9C-1A0E14E86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A68041-1402-DD3E-3929-6449AF2CDD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empty string</a:t>
                </a:r>
                <a:r>
                  <a:rPr lang="en-US" sz="2000" b="1" dirty="0"/>
                  <a:t>;</a:t>
                </a: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For</a:t>
                </a:r>
                <a:r>
                  <a:rPr lang="en-US" sz="2000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 =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{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	Repeat</a:t>
                </a:r>
                <a:r>
                  <a:rPr lang="en-US" sz="2000" dirty="0">
                    <a:solidFill>
                      <a:srgbClr val="0070C0"/>
                    </a:solidFill>
                  </a:rPr>
                  <a:t>   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            	  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dirty="0"/>
                  <a:t>a uniformly random number in the range </a:t>
                </a:r>
                <a:r>
                  <a:rPr lang="en-US" sz="2000" b="1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b="1" dirty="0"/>
                  <a:t>]</a:t>
                </a:r>
                <a:r>
                  <a:rPr lang="en-US" sz="2000" dirty="0"/>
                  <a:t>;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until </a:t>
                </a:r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sz="2000" dirty="0"/>
                  <a:t>] =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∷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sz="2000" dirty="0"/>
                  <a:t>] =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:r>
                  <a:rPr lang="en-US" sz="2000" dirty="0"/>
                  <a:t>return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B4857B-3700-27B4-D7F1-2E9287525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7C30D4D-FF96-931E-F4EB-FA5E6EF2353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45119" y="1447800"/>
              <a:ext cx="3432080" cy="5232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2901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2901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2901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2901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2901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2901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2901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29010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5232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4804040"/>
                  </p:ext>
                </p:extLst>
              </p:nvPr>
            </p:nvGraphicFramePr>
            <p:xfrm>
              <a:off x="4645119" y="1447800"/>
              <a:ext cx="3432080" cy="5232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29010"/>
                    <a:gridCol w="429010"/>
                    <a:gridCol w="429010"/>
                    <a:gridCol w="429010"/>
                    <a:gridCol w="429010"/>
                    <a:gridCol w="429010"/>
                    <a:gridCol w="429010"/>
                    <a:gridCol w="429010"/>
                  </a:tblGrid>
                  <a:tr h="523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429" t="-1176" r="-704286" b="-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00000" t="-1176" r="-594366" b="-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202857" t="-1176" r="-502857" b="-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298592" t="-1176" r="-395775" b="-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404286" t="-1176" r="-301429" b="-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504286" t="-1176" r="-201429" b="-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595775" t="-1176" r="-98592" b="-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705714" t="-1176" b="-352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56FFC2-8F8A-444E-BC02-E7D147683B57}"/>
                  </a:ext>
                </a:extLst>
              </p:cNvPr>
              <p:cNvSpPr txBox="1"/>
              <p:nvPr/>
            </p:nvSpPr>
            <p:spPr>
              <a:xfrm>
                <a:off x="4607556" y="1953642"/>
                <a:ext cx="39268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0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… 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             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−1    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556" y="1953642"/>
                <a:ext cx="392684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1EA3C1-E0F3-90FE-54B5-75B46C881B02}"/>
                  </a:ext>
                </a:extLst>
              </p:cNvPr>
              <p:cNvSpPr txBox="1"/>
              <p:nvPr/>
            </p:nvSpPr>
            <p:spPr>
              <a:xfrm>
                <a:off x="4217706" y="158431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b="1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7706" y="1584310"/>
                <a:ext cx="389850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2031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2B676D83-BF06-D6D7-9F9B-77BBF3641A73}"/>
              </a:ext>
            </a:extLst>
          </p:cNvPr>
          <p:cNvSpPr/>
          <p:nvPr/>
        </p:nvSpPr>
        <p:spPr>
          <a:xfrm>
            <a:off x="2590800" y="3657600"/>
            <a:ext cx="55626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A73BE9D-70EC-47BE-DDA5-B2E61224B589}"/>
                  </a:ext>
                </a:extLst>
              </p:cNvPr>
              <p:cNvSpPr txBox="1"/>
              <p:nvPr/>
            </p:nvSpPr>
            <p:spPr>
              <a:xfrm>
                <a:off x="5970016" y="1524000"/>
                <a:ext cx="354584" cy="33855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0016" y="1524000"/>
                <a:ext cx="354584" cy="338554"/>
              </a:xfrm>
              <a:prstGeom prst="rect">
                <a:avLst/>
              </a:prstGeom>
              <a:blipFill rotWithShape="1">
                <a:blip r:embed="rId6"/>
                <a:stretch>
                  <a:fillRect t="-5357" r="-13559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17CEDA2-44C8-2E56-A0F4-337F2DE9E77E}"/>
                  </a:ext>
                </a:extLst>
              </p:cNvPr>
              <p:cNvSpPr txBox="1"/>
              <p:nvPr/>
            </p:nvSpPr>
            <p:spPr>
              <a:xfrm>
                <a:off x="6808216" y="1524000"/>
                <a:ext cx="354584" cy="33855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8216" y="1524000"/>
                <a:ext cx="354584" cy="338554"/>
              </a:xfrm>
              <a:prstGeom prst="rect">
                <a:avLst/>
              </a:prstGeom>
              <a:blipFill rotWithShape="1">
                <a:blip r:embed="rId7"/>
                <a:stretch>
                  <a:fillRect t="-5357" r="-1379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C56D757-BCFB-9B39-1E31-5F0FF80D5702}"/>
                  </a:ext>
                </a:extLst>
              </p:cNvPr>
              <p:cNvSpPr txBox="1"/>
              <p:nvPr/>
            </p:nvSpPr>
            <p:spPr>
              <a:xfrm>
                <a:off x="7265416" y="1524000"/>
                <a:ext cx="354584" cy="33855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416" y="1524000"/>
                <a:ext cx="354584" cy="338554"/>
              </a:xfrm>
              <a:prstGeom prst="rect">
                <a:avLst/>
              </a:prstGeom>
              <a:blipFill rotWithShape="1">
                <a:blip r:embed="rId7"/>
                <a:stretch>
                  <a:fillRect t="-5357" r="-1379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AFBA196-AA7C-A321-C2B0-9B75465EDC67}"/>
                  </a:ext>
                </a:extLst>
              </p:cNvPr>
              <p:cNvSpPr txBox="1"/>
              <p:nvPr/>
            </p:nvSpPr>
            <p:spPr>
              <a:xfrm>
                <a:off x="4674616" y="1524000"/>
                <a:ext cx="354584" cy="33855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616" y="1524000"/>
                <a:ext cx="354584" cy="338554"/>
              </a:xfrm>
              <a:prstGeom prst="rect">
                <a:avLst/>
              </a:prstGeom>
              <a:blipFill rotWithShape="1">
                <a:blip r:embed="rId7"/>
                <a:stretch>
                  <a:fillRect t="-5357" r="-1379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EDCE5EE-317B-169D-78FC-2CBD497CCA1C}"/>
                  </a:ext>
                </a:extLst>
              </p:cNvPr>
              <p:cNvSpPr txBox="1"/>
              <p:nvPr/>
            </p:nvSpPr>
            <p:spPr>
              <a:xfrm>
                <a:off x="5539232" y="1524000"/>
                <a:ext cx="354584" cy="33855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232" y="1524000"/>
                <a:ext cx="354584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E3E1F30-C2EA-9529-18D9-6E009DB4C155}"/>
                  </a:ext>
                </a:extLst>
              </p:cNvPr>
              <p:cNvSpPr txBox="1"/>
              <p:nvPr/>
            </p:nvSpPr>
            <p:spPr>
              <a:xfrm>
                <a:off x="7696200" y="1566446"/>
                <a:ext cx="354584" cy="33855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1566446"/>
                <a:ext cx="354584" cy="338554"/>
              </a:xfrm>
              <a:prstGeom prst="rect">
                <a:avLst/>
              </a:prstGeom>
              <a:blipFill rotWithShape="1">
                <a:blip r:embed="rId9"/>
                <a:stretch>
                  <a:fillRect t="-5357" r="-1379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D9859AC7-6B71-FF29-F892-C36F1129F88D}"/>
              </a:ext>
            </a:extLst>
          </p:cNvPr>
          <p:cNvSpPr txBox="1"/>
          <p:nvPr/>
        </p:nvSpPr>
        <p:spPr>
          <a:xfrm>
            <a:off x="238845" y="6096000"/>
            <a:ext cx="5968429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6C31"/>
                </a:solidFill>
              </a:rPr>
              <a:t>Homework:</a:t>
            </a:r>
            <a:r>
              <a:rPr lang="en-US" dirty="0"/>
              <a:t> What is the expected no. of random bits used 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5A7BF3-8868-90FE-35DC-661F6C735942}"/>
              </a:ext>
            </a:extLst>
          </p:cNvPr>
          <p:cNvSpPr txBox="1"/>
          <p:nvPr/>
        </p:nvSpPr>
        <p:spPr>
          <a:xfrm>
            <a:off x="238845" y="6488668"/>
            <a:ext cx="598522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6C31"/>
                </a:solidFill>
              </a:rPr>
              <a:t>Homework:</a:t>
            </a:r>
            <a:r>
              <a:rPr lang="en-US" dirty="0"/>
              <a:t> Can you reduce the number random bits used ?</a:t>
            </a:r>
          </a:p>
        </p:txBody>
      </p:sp>
    </p:spTree>
    <p:extLst>
      <p:ext uri="{BB962C8B-B14F-4D97-AF65-F5344CB8AC3E}">
        <p14:creationId xmlns:p14="http://schemas.microsoft.com/office/powerpoint/2010/main" val="234386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2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Graph and Multi-graph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 multi-graph may have:</a:t>
            </a:r>
          </a:p>
          <a:p>
            <a:r>
              <a:rPr lang="en-US" sz="2000" b="1" dirty="0"/>
              <a:t>More than one edge </a:t>
            </a:r>
            <a:r>
              <a:rPr lang="en-US" sz="2000" dirty="0"/>
              <a:t>between a pair of vertices</a:t>
            </a:r>
          </a:p>
          <a:p>
            <a:r>
              <a:rPr lang="en-US" sz="2000" b="1" dirty="0"/>
              <a:t>No self loop</a:t>
            </a:r>
            <a:r>
              <a:rPr lang="en-US" sz="20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201476" y="1981200"/>
            <a:ext cx="6189924" cy="2209800"/>
            <a:chOff x="1125276" y="3962400"/>
            <a:chExt cx="6189924" cy="2209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3834927" y="51054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4927" y="5105400"/>
                  <a:ext cx="370614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333" r="-2333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2268276" y="39624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8276" y="3962400"/>
                  <a:ext cx="38664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1125276" y="50408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5276" y="5040868"/>
                  <a:ext cx="37542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2197652" y="5802868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𝒘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7652" y="5802868"/>
                  <a:ext cx="41870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884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5326662" y="4202668"/>
                  <a:ext cx="380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𝒂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6662" y="4202668"/>
                  <a:ext cx="380232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5317044" y="5650468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𝒃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7044" y="5650468"/>
                  <a:ext cx="377026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6920450" y="5574268"/>
                  <a:ext cx="3834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𝒉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0450" y="5574268"/>
                  <a:ext cx="383438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6992676" y="4202668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𝒍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2676" y="4202668"/>
                  <a:ext cx="322524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4"/>
          <p:cNvGrpSpPr/>
          <p:nvPr/>
        </p:nvGrpSpPr>
        <p:grpSpPr>
          <a:xfrm>
            <a:off x="1447800" y="2362200"/>
            <a:ext cx="5638800" cy="1447800"/>
            <a:chOff x="1447800" y="3200400"/>
            <a:chExt cx="5638800" cy="1447800"/>
          </a:xfrm>
        </p:grpSpPr>
        <p:sp>
          <p:nvSpPr>
            <p:cNvPr id="36" name="Oval 35"/>
            <p:cNvSpPr/>
            <p:nvPr/>
          </p:nvSpPr>
          <p:spPr>
            <a:xfrm>
              <a:off x="2438400" y="3200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2362200" y="4572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4038600" y="3962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486400" y="342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</a:t>
              </a:r>
            </a:p>
          </p:txBody>
        </p:sp>
        <p:sp>
          <p:nvSpPr>
            <p:cNvPr id="41" name="Oval 40"/>
            <p:cNvSpPr/>
            <p:nvPr/>
          </p:nvSpPr>
          <p:spPr>
            <a:xfrm>
              <a:off x="1447800" y="3886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5486400" y="4419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7010400" y="4419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7010400" y="3352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/>
            <p:cNvCxnSpPr>
              <a:stCxn id="41" idx="7"/>
              <a:endCxn id="36" idx="3"/>
            </p:cNvCxnSpPr>
            <p:nvPr/>
          </p:nvCxnSpPr>
          <p:spPr>
            <a:xfrm flipV="1">
              <a:off x="1512841" y="3265441"/>
              <a:ext cx="936718" cy="6319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41" idx="5"/>
              <a:endCxn id="38" idx="1"/>
            </p:cNvCxnSpPr>
            <p:nvPr/>
          </p:nvCxnSpPr>
          <p:spPr>
            <a:xfrm>
              <a:off x="1512841" y="3951241"/>
              <a:ext cx="860518" cy="6319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38" idx="5"/>
              <a:endCxn id="39" idx="2"/>
            </p:cNvCxnSpPr>
            <p:nvPr/>
          </p:nvCxnSpPr>
          <p:spPr>
            <a:xfrm flipV="1">
              <a:off x="2427241" y="4000500"/>
              <a:ext cx="1611359" cy="636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39" idx="2"/>
              <a:endCxn id="36" idx="6"/>
            </p:cNvCxnSpPr>
            <p:nvPr/>
          </p:nvCxnSpPr>
          <p:spPr>
            <a:xfrm flipH="1" flipV="1">
              <a:off x="2514600" y="3238500"/>
              <a:ext cx="15240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36" idx="4"/>
              <a:endCxn id="38" idx="0"/>
            </p:cNvCxnSpPr>
            <p:nvPr/>
          </p:nvCxnSpPr>
          <p:spPr>
            <a:xfrm flipH="1">
              <a:off x="2400300" y="3276600"/>
              <a:ext cx="76200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41" idx="7"/>
              <a:endCxn id="39" idx="1"/>
            </p:cNvCxnSpPr>
            <p:nvPr/>
          </p:nvCxnSpPr>
          <p:spPr>
            <a:xfrm>
              <a:off x="1512841" y="3897359"/>
              <a:ext cx="2536918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0" idx="6"/>
              <a:endCxn id="44" idx="3"/>
            </p:cNvCxnSpPr>
            <p:nvPr/>
          </p:nvCxnSpPr>
          <p:spPr>
            <a:xfrm flipV="1">
              <a:off x="5562600" y="3417841"/>
              <a:ext cx="1458959" cy="492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2" idx="1"/>
              <a:endCxn id="43" idx="0"/>
            </p:cNvCxnSpPr>
            <p:nvPr/>
          </p:nvCxnSpPr>
          <p:spPr>
            <a:xfrm flipV="1">
              <a:off x="5497559" y="4419600"/>
              <a:ext cx="1550941" cy="111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40" idx="5"/>
              <a:endCxn id="42" idx="0"/>
            </p:cNvCxnSpPr>
            <p:nvPr/>
          </p:nvCxnSpPr>
          <p:spPr>
            <a:xfrm flipH="1">
              <a:off x="5524500" y="3494041"/>
              <a:ext cx="26941" cy="925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44" idx="3"/>
              <a:endCxn id="43" idx="0"/>
            </p:cNvCxnSpPr>
            <p:nvPr/>
          </p:nvCxnSpPr>
          <p:spPr>
            <a:xfrm>
              <a:off x="7021559" y="3417841"/>
              <a:ext cx="26941" cy="10017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40" idx="5"/>
              <a:endCxn id="43" idx="1"/>
            </p:cNvCxnSpPr>
            <p:nvPr/>
          </p:nvCxnSpPr>
          <p:spPr>
            <a:xfrm>
              <a:off x="5551441" y="3494041"/>
              <a:ext cx="1470118" cy="9367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44" idx="3"/>
              <a:endCxn id="42" idx="7"/>
            </p:cNvCxnSpPr>
            <p:nvPr/>
          </p:nvCxnSpPr>
          <p:spPr>
            <a:xfrm flipH="1">
              <a:off x="5551441" y="3417841"/>
              <a:ext cx="1470118" cy="10129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40" idx="3"/>
              <a:endCxn id="39" idx="7"/>
            </p:cNvCxnSpPr>
            <p:nvPr/>
          </p:nvCxnSpPr>
          <p:spPr>
            <a:xfrm flipH="1">
              <a:off x="4103641" y="3494041"/>
              <a:ext cx="1393918" cy="4795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42" idx="0"/>
              <a:endCxn id="39" idx="6"/>
            </p:cNvCxnSpPr>
            <p:nvPr/>
          </p:nvCxnSpPr>
          <p:spPr>
            <a:xfrm flipH="1" flipV="1">
              <a:off x="4114800" y="4000500"/>
              <a:ext cx="1409700" cy="419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Freeform 84"/>
          <p:cNvSpPr/>
          <p:nvPr/>
        </p:nvSpPr>
        <p:spPr>
          <a:xfrm>
            <a:off x="2419815" y="3200400"/>
            <a:ext cx="1650380" cy="646837"/>
          </a:xfrm>
          <a:custGeom>
            <a:avLst/>
            <a:gdLst>
              <a:gd name="connsiteX0" fmla="*/ 0 w 1650380"/>
              <a:gd name="connsiteY0" fmla="*/ 591015 h 707078"/>
              <a:gd name="connsiteX1" fmla="*/ 557561 w 1650380"/>
              <a:gd name="connsiteY1" fmla="*/ 702527 h 707078"/>
              <a:gd name="connsiteX2" fmla="*/ 1182029 w 1650380"/>
              <a:gd name="connsiteY2" fmla="*/ 613317 h 707078"/>
              <a:gd name="connsiteX3" fmla="*/ 1650380 w 1650380"/>
              <a:gd name="connsiteY3" fmla="*/ 0 h 707078"/>
              <a:gd name="connsiteX0" fmla="*/ 0 w 1650380"/>
              <a:gd name="connsiteY0" fmla="*/ 591015 h 706883"/>
              <a:gd name="connsiteX1" fmla="*/ 557561 w 1650380"/>
              <a:gd name="connsiteY1" fmla="*/ 702527 h 706883"/>
              <a:gd name="connsiteX2" fmla="*/ 1248937 w 1650380"/>
              <a:gd name="connsiteY2" fmla="*/ 446049 h 706883"/>
              <a:gd name="connsiteX3" fmla="*/ 1650380 w 1650380"/>
              <a:gd name="connsiteY3" fmla="*/ 0 h 706883"/>
              <a:gd name="connsiteX0" fmla="*/ 0 w 1650380"/>
              <a:gd name="connsiteY0" fmla="*/ 591015 h 646837"/>
              <a:gd name="connsiteX1" fmla="*/ 557561 w 1650380"/>
              <a:gd name="connsiteY1" fmla="*/ 635620 h 646837"/>
              <a:gd name="connsiteX2" fmla="*/ 1248937 w 1650380"/>
              <a:gd name="connsiteY2" fmla="*/ 446049 h 646837"/>
              <a:gd name="connsiteX3" fmla="*/ 1650380 w 1650380"/>
              <a:gd name="connsiteY3" fmla="*/ 0 h 64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0380" h="646837">
                <a:moveTo>
                  <a:pt x="0" y="591015"/>
                </a:moveTo>
                <a:cubicBezTo>
                  <a:pt x="180278" y="644912"/>
                  <a:pt x="349405" y="659781"/>
                  <a:pt x="557561" y="635620"/>
                </a:cubicBezTo>
                <a:cubicBezTo>
                  <a:pt x="765717" y="611459"/>
                  <a:pt x="1066801" y="551986"/>
                  <a:pt x="1248937" y="446049"/>
                </a:cubicBezTo>
                <a:cubicBezTo>
                  <a:pt x="1431073" y="340112"/>
                  <a:pt x="1507273" y="248114"/>
                  <a:pt x="1650380" y="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 85"/>
          <p:cNvSpPr/>
          <p:nvPr/>
        </p:nvSpPr>
        <p:spPr>
          <a:xfrm rot="12971213">
            <a:off x="2509142" y="2445560"/>
            <a:ext cx="1735728" cy="521317"/>
          </a:xfrm>
          <a:custGeom>
            <a:avLst/>
            <a:gdLst>
              <a:gd name="connsiteX0" fmla="*/ 0 w 1650380"/>
              <a:gd name="connsiteY0" fmla="*/ 591015 h 707078"/>
              <a:gd name="connsiteX1" fmla="*/ 557561 w 1650380"/>
              <a:gd name="connsiteY1" fmla="*/ 702527 h 707078"/>
              <a:gd name="connsiteX2" fmla="*/ 1182029 w 1650380"/>
              <a:gd name="connsiteY2" fmla="*/ 613317 h 707078"/>
              <a:gd name="connsiteX3" fmla="*/ 1650380 w 1650380"/>
              <a:gd name="connsiteY3" fmla="*/ 0 h 707078"/>
              <a:gd name="connsiteX0" fmla="*/ 0 w 1650380"/>
              <a:gd name="connsiteY0" fmla="*/ 591015 h 705113"/>
              <a:gd name="connsiteX1" fmla="*/ 557561 w 1650380"/>
              <a:gd name="connsiteY1" fmla="*/ 702527 h 705113"/>
              <a:gd name="connsiteX2" fmla="*/ 978350 w 1650380"/>
              <a:gd name="connsiteY2" fmla="*/ 485987 h 705113"/>
              <a:gd name="connsiteX3" fmla="*/ 1650380 w 1650380"/>
              <a:gd name="connsiteY3" fmla="*/ 0 h 705113"/>
              <a:gd name="connsiteX0" fmla="*/ 0 w 1650380"/>
              <a:gd name="connsiteY0" fmla="*/ 591015 h 606087"/>
              <a:gd name="connsiteX1" fmla="*/ 466050 w 1650380"/>
              <a:gd name="connsiteY1" fmla="*/ 520774 h 606087"/>
              <a:gd name="connsiteX2" fmla="*/ 978350 w 1650380"/>
              <a:gd name="connsiteY2" fmla="*/ 485987 h 606087"/>
              <a:gd name="connsiteX3" fmla="*/ 1650380 w 1650380"/>
              <a:gd name="connsiteY3" fmla="*/ 0 h 606087"/>
              <a:gd name="connsiteX0" fmla="*/ 0 w 1735728"/>
              <a:gd name="connsiteY0" fmla="*/ 266590 h 549930"/>
              <a:gd name="connsiteX1" fmla="*/ 551398 w 1735728"/>
              <a:gd name="connsiteY1" fmla="*/ 520774 h 549930"/>
              <a:gd name="connsiteX2" fmla="*/ 1063698 w 1735728"/>
              <a:gd name="connsiteY2" fmla="*/ 485987 h 549930"/>
              <a:gd name="connsiteX3" fmla="*/ 1735728 w 1735728"/>
              <a:gd name="connsiteY3" fmla="*/ 0 h 549930"/>
              <a:gd name="connsiteX0" fmla="*/ 0 w 1735728"/>
              <a:gd name="connsiteY0" fmla="*/ 266590 h 525494"/>
              <a:gd name="connsiteX1" fmla="*/ 551398 w 1735728"/>
              <a:gd name="connsiteY1" fmla="*/ 520774 h 525494"/>
              <a:gd name="connsiteX2" fmla="*/ 1220867 w 1735728"/>
              <a:gd name="connsiteY2" fmla="*/ 398645 h 525494"/>
              <a:gd name="connsiteX3" fmla="*/ 1735728 w 1735728"/>
              <a:gd name="connsiteY3" fmla="*/ 0 h 525494"/>
              <a:gd name="connsiteX0" fmla="*/ 0 w 1735728"/>
              <a:gd name="connsiteY0" fmla="*/ 266590 h 479443"/>
              <a:gd name="connsiteX1" fmla="*/ 431558 w 1735728"/>
              <a:gd name="connsiteY1" fmla="*/ 470276 h 479443"/>
              <a:gd name="connsiteX2" fmla="*/ 1220867 w 1735728"/>
              <a:gd name="connsiteY2" fmla="*/ 398645 h 479443"/>
              <a:gd name="connsiteX3" fmla="*/ 1735728 w 1735728"/>
              <a:gd name="connsiteY3" fmla="*/ 0 h 479443"/>
              <a:gd name="connsiteX0" fmla="*/ 0 w 1735728"/>
              <a:gd name="connsiteY0" fmla="*/ 266590 h 474043"/>
              <a:gd name="connsiteX1" fmla="*/ 431558 w 1735728"/>
              <a:gd name="connsiteY1" fmla="*/ 470276 h 474043"/>
              <a:gd name="connsiteX2" fmla="*/ 1074027 w 1735728"/>
              <a:gd name="connsiteY2" fmla="*/ 367900 h 474043"/>
              <a:gd name="connsiteX3" fmla="*/ 1735728 w 1735728"/>
              <a:gd name="connsiteY3" fmla="*/ 0 h 474043"/>
              <a:gd name="connsiteX0" fmla="*/ 0 w 1735728"/>
              <a:gd name="connsiteY0" fmla="*/ 266590 h 437145"/>
              <a:gd name="connsiteX1" fmla="*/ 374054 w 1735728"/>
              <a:gd name="connsiteY1" fmla="*/ 429442 h 437145"/>
              <a:gd name="connsiteX2" fmla="*/ 1074027 w 1735728"/>
              <a:gd name="connsiteY2" fmla="*/ 367900 h 437145"/>
              <a:gd name="connsiteX3" fmla="*/ 1735728 w 1735728"/>
              <a:gd name="connsiteY3" fmla="*/ 0 h 437145"/>
              <a:gd name="connsiteX0" fmla="*/ 0 w 1735728"/>
              <a:gd name="connsiteY0" fmla="*/ 266590 h 432853"/>
              <a:gd name="connsiteX1" fmla="*/ 494558 w 1735728"/>
              <a:gd name="connsiteY1" fmla="*/ 424187 h 432853"/>
              <a:gd name="connsiteX2" fmla="*/ 1074027 w 1735728"/>
              <a:gd name="connsiteY2" fmla="*/ 367900 h 432853"/>
              <a:gd name="connsiteX3" fmla="*/ 1735728 w 1735728"/>
              <a:gd name="connsiteY3" fmla="*/ 0 h 432853"/>
              <a:gd name="connsiteX0" fmla="*/ 0 w 1735728"/>
              <a:gd name="connsiteY0" fmla="*/ 266590 h 482911"/>
              <a:gd name="connsiteX1" fmla="*/ 494558 w 1735728"/>
              <a:gd name="connsiteY1" fmla="*/ 424187 h 482911"/>
              <a:gd name="connsiteX2" fmla="*/ 997194 w 1735728"/>
              <a:gd name="connsiteY2" fmla="*/ 451740 h 482911"/>
              <a:gd name="connsiteX3" fmla="*/ 1735728 w 1735728"/>
              <a:gd name="connsiteY3" fmla="*/ 0 h 482911"/>
              <a:gd name="connsiteX0" fmla="*/ 0 w 1735728"/>
              <a:gd name="connsiteY0" fmla="*/ 266590 h 515658"/>
              <a:gd name="connsiteX1" fmla="*/ 475894 w 1735728"/>
              <a:gd name="connsiteY1" fmla="*/ 493107 h 515658"/>
              <a:gd name="connsiteX2" fmla="*/ 997194 w 1735728"/>
              <a:gd name="connsiteY2" fmla="*/ 451740 h 515658"/>
              <a:gd name="connsiteX3" fmla="*/ 1735728 w 1735728"/>
              <a:gd name="connsiteY3" fmla="*/ 0 h 515658"/>
              <a:gd name="connsiteX0" fmla="*/ 0 w 1735728"/>
              <a:gd name="connsiteY0" fmla="*/ 266590 h 528603"/>
              <a:gd name="connsiteX1" fmla="*/ 696486 w 1735728"/>
              <a:gd name="connsiteY1" fmla="*/ 511351 h 528603"/>
              <a:gd name="connsiteX2" fmla="*/ 997194 w 1735728"/>
              <a:gd name="connsiteY2" fmla="*/ 451740 h 528603"/>
              <a:gd name="connsiteX3" fmla="*/ 1735728 w 1735728"/>
              <a:gd name="connsiteY3" fmla="*/ 0 h 528603"/>
              <a:gd name="connsiteX0" fmla="*/ 0 w 1735728"/>
              <a:gd name="connsiteY0" fmla="*/ 266590 h 543976"/>
              <a:gd name="connsiteX1" fmla="*/ 696486 w 1735728"/>
              <a:gd name="connsiteY1" fmla="*/ 511351 h 543976"/>
              <a:gd name="connsiteX2" fmla="*/ 1007946 w 1735728"/>
              <a:gd name="connsiteY2" fmla="*/ 485324 h 543976"/>
              <a:gd name="connsiteX3" fmla="*/ 1735728 w 1735728"/>
              <a:gd name="connsiteY3" fmla="*/ 0 h 543976"/>
              <a:gd name="connsiteX0" fmla="*/ 0 w 1735728"/>
              <a:gd name="connsiteY0" fmla="*/ 266590 h 535299"/>
              <a:gd name="connsiteX1" fmla="*/ 696486 w 1735728"/>
              <a:gd name="connsiteY1" fmla="*/ 511351 h 535299"/>
              <a:gd name="connsiteX2" fmla="*/ 1007946 w 1735728"/>
              <a:gd name="connsiteY2" fmla="*/ 485324 h 535299"/>
              <a:gd name="connsiteX3" fmla="*/ 1735728 w 1735728"/>
              <a:gd name="connsiteY3" fmla="*/ 0 h 535299"/>
              <a:gd name="connsiteX0" fmla="*/ 0 w 1735728"/>
              <a:gd name="connsiteY0" fmla="*/ 266590 h 521317"/>
              <a:gd name="connsiteX1" fmla="*/ 696486 w 1735728"/>
              <a:gd name="connsiteY1" fmla="*/ 511351 h 521317"/>
              <a:gd name="connsiteX2" fmla="*/ 1007946 w 1735728"/>
              <a:gd name="connsiteY2" fmla="*/ 485324 h 521317"/>
              <a:gd name="connsiteX3" fmla="*/ 1735728 w 1735728"/>
              <a:gd name="connsiteY3" fmla="*/ 0 h 521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5728" h="521317">
                <a:moveTo>
                  <a:pt x="0" y="266590"/>
                </a:moveTo>
                <a:cubicBezTo>
                  <a:pt x="180278" y="320487"/>
                  <a:pt x="499079" y="510230"/>
                  <a:pt x="696486" y="511351"/>
                </a:cubicBezTo>
                <a:cubicBezTo>
                  <a:pt x="893893" y="512472"/>
                  <a:pt x="774819" y="545301"/>
                  <a:pt x="1007946" y="485324"/>
                </a:cubicBezTo>
                <a:cubicBezTo>
                  <a:pt x="1241073" y="425347"/>
                  <a:pt x="1592621" y="248114"/>
                  <a:pt x="1735728" y="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 88"/>
          <p:cNvSpPr/>
          <p:nvPr/>
        </p:nvSpPr>
        <p:spPr>
          <a:xfrm>
            <a:off x="3945948" y="2667000"/>
            <a:ext cx="351376" cy="475480"/>
          </a:xfrm>
          <a:custGeom>
            <a:avLst/>
            <a:gdLst>
              <a:gd name="connsiteX0" fmla="*/ 101945 w 351376"/>
              <a:gd name="connsiteY0" fmla="*/ 442027 h 475480"/>
              <a:gd name="connsiteX1" fmla="*/ 12735 w 351376"/>
              <a:gd name="connsiteY1" fmla="*/ 40583 h 475480"/>
              <a:gd name="connsiteX2" fmla="*/ 347272 w 351376"/>
              <a:gd name="connsiteY2" fmla="*/ 62885 h 475480"/>
              <a:gd name="connsiteX3" fmla="*/ 168852 w 351376"/>
              <a:gd name="connsiteY3" fmla="*/ 475480 h 475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376" h="475480">
                <a:moveTo>
                  <a:pt x="101945" y="442027"/>
                </a:moveTo>
                <a:cubicBezTo>
                  <a:pt x="36896" y="272900"/>
                  <a:pt x="-28153" y="103773"/>
                  <a:pt x="12735" y="40583"/>
                </a:cubicBezTo>
                <a:cubicBezTo>
                  <a:pt x="53623" y="-22607"/>
                  <a:pt x="321253" y="-9598"/>
                  <a:pt x="347272" y="62885"/>
                </a:cubicBezTo>
                <a:cubicBezTo>
                  <a:pt x="373291" y="135368"/>
                  <a:pt x="271071" y="305424"/>
                  <a:pt x="168852" y="47548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5542156" y="3601844"/>
            <a:ext cx="1516566" cy="157778"/>
          </a:xfrm>
          <a:custGeom>
            <a:avLst/>
            <a:gdLst>
              <a:gd name="connsiteX0" fmla="*/ 0 w 1516566"/>
              <a:gd name="connsiteY0" fmla="*/ 11151 h 157778"/>
              <a:gd name="connsiteX1" fmla="*/ 289932 w 1516566"/>
              <a:gd name="connsiteY1" fmla="*/ 78058 h 157778"/>
              <a:gd name="connsiteX2" fmla="*/ 959005 w 1516566"/>
              <a:gd name="connsiteY2" fmla="*/ 156117 h 157778"/>
              <a:gd name="connsiteX3" fmla="*/ 1516566 w 1516566"/>
              <a:gd name="connsiteY3" fmla="*/ 0 h 157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6566" h="157778">
                <a:moveTo>
                  <a:pt x="0" y="11151"/>
                </a:moveTo>
                <a:cubicBezTo>
                  <a:pt x="65049" y="32524"/>
                  <a:pt x="130098" y="53897"/>
                  <a:pt x="289932" y="78058"/>
                </a:cubicBezTo>
                <a:cubicBezTo>
                  <a:pt x="449766" y="102219"/>
                  <a:pt x="754566" y="169127"/>
                  <a:pt x="959005" y="156117"/>
                </a:cubicBezTo>
                <a:cubicBezTo>
                  <a:pt x="1163444" y="143107"/>
                  <a:pt x="1423639" y="22302"/>
                  <a:pt x="1516566" y="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/>
          <p:cNvGrpSpPr/>
          <p:nvPr/>
        </p:nvGrpSpPr>
        <p:grpSpPr>
          <a:xfrm>
            <a:off x="5519854" y="3601844"/>
            <a:ext cx="1538868" cy="499739"/>
            <a:chOff x="5519854" y="3601844"/>
            <a:chExt cx="1538868" cy="499739"/>
          </a:xfrm>
        </p:grpSpPr>
        <p:sp>
          <p:nvSpPr>
            <p:cNvPr id="3" name="Freeform 2"/>
            <p:cNvSpPr/>
            <p:nvPr/>
          </p:nvSpPr>
          <p:spPr>
            <a:xfrm>
              <a:off x="5519854" y="3601844"/>
              <a:ext cx="1527717" cy="315476"/>
            </a:xfrm>
            <a:custGeom>
              <a:avLst/>
              <a:gdLst>
                <a:gd name="connsiteX0" fmla="*/ 0 w 1527717"/>
                <a:gd name="connsiteY0" fmla="*/ 0 h 315476"/>
                <a:gd name="connsiteX1" fmla="*/ 256478 w 1527717"/>
                <a:gd name="connsiteY1" fmla="*/ 167268 h 315476"/>
                <a:gd name="connsiteX2" fmla="*/ 914400 w 1527717"/>
                <a:gd name="connsiteY2" fmla="*/ 312234 h 315476"/>
                <a:gd name="connsiteX3" fmla="*/ 1527717 w 1527717"/>
                <a:gd name="connsiteY3" fmla="*/ 22302 h 315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7717" h="315476">
                  <a:moveTo>
                    <a:pt x="0" y="0"/>
                  </a:moveTo>
                  <a:cubicBezTo>
                    <a:pt x="52039" y="57614"/>
                    <a:pt x="104078" y="115229"/>
                    <a:pt x="256478" y="167268"/>
                  </a:cubicBezTo>
                  <a:cubicBezTo>
                    <a:pt x="408878" y="219307"/>
                    <a:pt x="702527" y="336395"/>
                    <a:pt x="914400" y="312234"/>
                  </a:cubicBezTo>
                  <a:cubicBezTo>
                    <a:pt x="1126273" y="288073"/>
                    <a:pt x="1326995" y="155187"/>
                    <a:pt x="1527717" y="22302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5531005" y="3612995"/>
              <a:ext cx="1527717" cy="488588"/>
            </a:xfrm>
            <a:custGeom>
              <a:avLst/>
              <a:gdLst>
                <a:gd name="connsiteX0" fmla="*/ 0 w 1527717"/>
                <a:gd name="connsiteY0" fmla="*/ 0 h 488588"/>
                <a:gd name="connsiteX1" fmla="*/ 189571 w 1527717"/>
                <a:gd name="connsiteY1" fmla="*/ 278781 h 488588"/>
                <a:gd name="connsiteX2" fmla="*/ 613317 w 1527717"/>
                <a:gd name="connsiteY2" fmla="*/ 434898 h 488588"/>
                <a:gd name="connsiteX3" fmla="*/ 1081668 w 1527717"/>
                <a:gd name="connsiteY3" fmla="*/ 457200 h 488588"/>
                <a:gd name="connsiteX4" fmla="*/ 1527717 w 1527717"/>
                <a:gd name="connsiteY4" fmla="*/ 22303 h 488588"/>
                <a:gd name="connsiteX5" fmla="*/ 1527717 w 1527717"/>
                <a:gd name="connsiteY5" fmla="*/ 22303 h 488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7717" h="488588">
                  <a:moveTo>
                    <a:pt x="0" y="0"/>
                  </a:moveTo>
                  <a:cubicBezTo>
                    <a:pt x="43676" y="103149"/>
                    <a:pt x="87352" y="206298"/>
                    <a:pt x="189571" y="278781"/>
                  </a:cubicBezTo>
                  <a:cubicBezTo>
                    <a:pt x="291790" y="351264"/>
                    <a:pt x="464634" y="405161"/>
                    <a:pt x="613317" y="434898"/>
                  </a:cubicBezTo>
                  <a:cubicBezTo>
                    <a:pt x="762000" y="464635"/>
                    <a:pt x="929268" y="525966"/>
                    <a:pt x="1081668" y="457200"/>
                  </a:cubicBezTo>
                  <a:cubicBezTo>
                    <a:pt x="1234068" y="388434"/>
                    <a:pt x="1527717" y="22303"/>
                    <a:pt x="1527717" y="22303"/>
                  </a:cubicBezTo>
                  <a:lnTo>
                    <a:pt x="1527717" y="22303"/>
                  </a:ln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3962400" y="2514600"/>
            <a:ext cx="297964" cy="304800"/>
            <a:chOff x="4121636" y="4191000"/>
            <a:chExt cx="297964" cy="304800"/>
          </a:xfrm>
        </p:grpSpPr>
        <p:cxnSp>
          <p:nvCxnSpPr>
            <p:cNvPr id="75" name="Straight Connector 74"/>
            <p:cNvCxnSpPr/>
            <p:nvPr/>
          </p:nvCxnSpPr>
          <p:spPr>
            <a:xfrm>
              <a:off x="4121636" y="4191000"/>
              <a:ext cx="297964" cy="3048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V="1">
              <a:off x="4121636" y="4191000"/>
              <a:ext cx="297964" cy="3048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Freeform 100"/>
          <p:cNvSpPr/>
          <p:nvPr/>
        </p:nvSpPr>
        <p:spPr>
          <a:xfrm>
            <a:off x="7058722" y="2542478"/>
            <a:ext cx="297784" cy="1059366"/>
          </a:xfrm>
          <a:custGeom>
            <a:avLst/>
            <a:gdLst>
              <a:gd name="connsiteX0" fmla="*/ 0 w 297784"/>
              <a:gd name="connsiteY0" fmla="*/ 0 h 1059366"/>
              <a:gd name="connsiteX1" fmla="*/ 245327 w 297784"/>
              <a:gd name="connsiteY1" fmla="*/ 379142 h 1059366"/>
              <a:gd name="connsiteX2" fmla="*/ 278780 w 297784"/>
              <a:gd name="connsiteY2" fmla="*/ 691376 h 1059366"/>
              <a:gd name="connsiteX3" fmla="*/ 11151 w 297784"/>
              <a:gd name="connsiteY3" fmla="*/ 1059366 h 1059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784" h="1059366">
                <a:moveTo>
                  <a:pt x="0" y="0"/>
                </a:moveTo>
                <a:cubicBezTo>
                  <a:pt x="99432" y="131956"/>
                  <a:pt x="198864" y="263913"/>
                  <a:pt x="245327" y="379142"/>
                </a:cubicBezTo>
                <a:cubicBezTo>
                  <a:pt x="291790" y="494371"/>
                  <a:pt x="317809" y="578005"/>
                  <a:pt x="278780" y="691376"/>
                </a:cubicBezTo>
                <a:cubicBezTo>
                  <a:pt x="239751" y="804747"/>
                  <a:pt x="125451" y="932056"/>
                  <a:pt x="11151" y="1059366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830EA2-1BA8-91B1-DEF3-DB583E1F9E42}"/>
              </a:ext>
            </a:extLst>
          </p:cNvPr>
          <p:cNvSpPr/>
          <p:nvPr/>
        </p:nvSpPr>
        <p:spPr>
          <a:xfrm>
            <a:off x="3106089" y="4541067"/>
            <a:ext cx="4082280" cy="446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103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4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6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85" grpId="0" animBg="1"/>
      <p:bldP spid="86" grpId="0" animBg="1"/>
      <p:bldP spid="89" grpId="0" animBg="1"/>
      <p:bldP spid="89" grpId="1" animBg="1"/>
      <p:bldP spid="37" grpId="0" animBg="1"/>
      <p:bldP spid="101" grpId="0" animBg="1"/>
      <p:bldP spid="7" grpId="0" uiExpan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Min-Cut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𝑮</m:t>
                    </m:r>
                    <m:r>
                      <a:rPr lang="en-US" sz="2000" b="1" i="1" smtClean="0">
                        <a:latin typeface="Cambria Math"/>
                      </a:rPr>
                      <m:t>=(</m:t>
                    </m:r>
                    <m:r>
                      <a:rPr lang="en-US" sz="2000" b="1" i="1" smtClean="0">
                        <a:latin typeface="Cambria Math"/>
                      </a:rPr>
                      <m:t>𝑽</m:t>
                    </m:r>
                    <m:r>
                      <a:rPr lang="en-US" sz="2000" b="1" i="1" smtClean="0">
                        <a:latin typeface="Cambria Math"/>
                      </a:rPr>
                      <m:t>,</m:t>
                    </m:r>
                    <m:r>
                      <a:rPr lang="en-US" sz="2000" b="1" i="1" smtClean="0">
                        <a:latin typeface="Cambria Math"/>
                      </a:rPr>
                      <m:t>𝑬</m:t>
                    </m:r>
                    <m:r>
                      <a:rPr lang="en-US" sz="2000" b="1" i="1" smtClean="0">
                        <a:latin typeface="Cambria Math"/>
                      </a:rPr>
                      <m:t>) 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: </a:t>
                </a:r>
                <a:r>
                  <a:rPr lang="en-US" sz="2000" dirty="0"/>
                  <a:t>undirected connected graph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Definition (cut):</a:t>
                </a:r>
              </a:p>
              <a:p>
                <a:pPr marL="0" indent="0">
                  <a:buNone/>
                </a:pPr>
                <a:r>
                  <a:rPr lang="en-US" sz="2000" dirty="0"/>
                  <a:t>A subset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𝑪</m:t>
                    </m:r>
                    <m:r>
                      <a:rPr lang="en-US" sz="2000" b="1" i="1" smtClean="0">
                        <a:latin typeface="Cambria Math"/>
                      </a:rPr>
                      <m:t>⊆</m:t>
                    </m:r>
                    <m:r>
                      <a:rPr lang="en-US" sz="2000" b="1" i="1" smtClean="0">
                        <a:latin typeface="Cambria Math"/>
                      </a:rPr>
                      <m:t>𝑬</m:t>
                    </m:r>
                    <m:r>
                      <a:rPr lang="en-US" sz="20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whose removal disconnects the graph.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Definition (min-cut): </a:t>
                </a:r>
                <a:r>
                  <a:rPr lang="en-US" sz="2000" dirty="0"/>
                  <a:t>A cut of smallest size.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 Definition:</a:t>
                </a:r>
                <a:r>
                  <a:rPr lang="en-US" sz="2000" dirty="0"/>
                  <a:t> Design algorithm to compute min-cut of a given graph.</a:t>
                </a: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70" name="Group 69"/>
          <p:cNvGrpSpPr/>
          <p:nvPr/>
        </p:nvGrpSpPr>
        <p:grpSpPr>
          <a:xfrm>
            <a:off x="1447800" y="3200400"/>
            <a:ext cx="5638800" cy="1447800"/>
            <a:chOff x="1447800" y="3200400"/>
            <a:chExt cx="5638800" cy="1447800"/>
          </a:xfrm>
        </p:grpSpPr>
        <p:sp>
          <p:nvSpPr>
            <p:cNvPr id="7" name="Oval 6"/>
            <p:cNvSpPr/>
            <p:nvPr/>
          </p:nvSpPr>
          <p:spPr>
            <a:xfrm>
              <a:off x="2438400" y="3200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038600" y="342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362200" y="4572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0386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486400" y="342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1447800" y="3886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486400" y="4419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010400" y="4419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010400" y="3352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Connector 2"/>
            <p:cNvCxnSpPr>
              <a:stCxn id="12" idx="7"/>
              <a:endCxn id="7" idx="3"/>
            </p:cNvCxnSpPr>
            <p:nvPr/>
          </p:nvCxnSpPr>
          <p:spPr>
            <a:xfrm flipV="1">
              <a:off x="1512841" y="3265441"/>
              <a:ext cx="936718" cy="6319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7" idx="6"/>
              <a:endCxn id="8" idx="3"/>
            </p:cNvCxnSpPr>
            <p:nvPr/>
          </p:nvCxnSpPr>
          <p:spPr>
            <a:xfrm>
              <a:off x="2514600" y="3238500"/>
              <a:ext cx="1535159" cy="255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2" idx="5"/>
              <a:endCxn id="9" idx="1"/>
            </p:cNvCxnSpPr>
            <p:nvPr/>
          </p:nvCxnSpPr>
          <p:spPr>
            <a:xfrm>
              <a:off x="1512841" y="3951241"/>
              <a:ext cx="860518" cy="6319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9" idx="5"/>
              <a:endCxn id="10" idx="2"/>
            </p:cNvCxnSpPr>
            <p:nvPr/>
          </p:nvCxnSpPr>
          <p:spPr>
            <a:xfrm flipV="1">
              <a:off x="2427241" y="4381500"/>
              <a:ext cx="1611359" cy="255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0" idx="0"/>
              <a:endCxn id="8" idx="5"/>
            </p:cNvCxnSpPr>
            <p:nvPr/>
          </p:nvCxnSpPr>
          <p:spPr>
            <a:xfrm flipV="1">
              <a:off x="4076700" y="3494041"/>
              <a:ext cx="26941" cy="8493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10" idx="2"/>
              <a:endCxn id="7" idx="6"/>
            </p:cNvCxnSpPr>
            <p:nvPr/>
          </p:nvCxnSpPr>
          <p:spPr>
            <a:xfrm flipH="1" flipV="1">
              <a:off x="2514600" y="3238500"/>
              <a:ext cx="1524000" cy="1143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8" idx="5"/>
              <a:endCxn id="12" idx="7"/>
            </p:cNvCxnSpPr>
            <p:nvPr/>
          </p:nvCxnSpPr>
          <p:spPr>
            <a:xfrm flipH="1">
              <a:off x="1512841" y="3494041"/>
              <a:ext cx="2590800" cy="4033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8" idx="3"/>
              <a:endCxn id="9" idx="0"/>
            </p:cNvCxnSpPr>
            <p:nvPr/>
          </p:nvCxnSpPr>
          <p:spPr>
            <a:xfrm flipH="1">
              <a:off x="2400300" y="3494041"/>
              <a:ext cx="1649459" cy="10779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7" idx="4"/>
              <a:endCxn id="9" idx="0"/>
            </p:cNvCxnSpPr>
            <p:nvPr/>
          </p:nvCxnSpPr>
          <p:spPr>
            <a:xfrm flipH="1">
              <a:off x="2400300" y="3276600"/>
              <a:ext cx="76200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12" idx="7"/>
              <a:endCxn id="10" idx="1"/>
            </p:cNvCxnSpPr>
            <p:nvPr/>
          </p:nvCxnSpPr>
          <p:spPr>
            <a:xfrm>
              <a:off x="1512841" y="3897359"/>
              <a:ext cx="2536918" cy="457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11" idx="6"/>
              <a:endCxn id="16" idx="3"/>
            </p:cNvCxnSpPr>
            <p:nvPr/>
          </p:nvCxnSpPr>
          <p:spPr>
            <a:xfrm flipV="1">
              <a:off x="5562600" y="3417841"/>
              <a:ext cx="1458959" cy="492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14" idx="1"/>
              <a:endCxn id="15" idx="0"/>
            </p:cNvCxnSpPr>
            <p:nvPr/>
          </p:nvCxnSpPr>
          <p:spPr>
            <a:xfrm flipV="1">
              <a:off x="5497559" y="4419600"/>
              <a:ext cx="1550941" cy="111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11" idx="5"/>
              <a:endCxn id="14" idx="0"/>
            </p:cNvCxnSpPr>
            <p:nvPr/>
          </p:nvCxnSpPr>
          <p:spPr>
            <a:xfrm flipH="1">
              <a:off x="5524500" y="3494041"/>
              <a:ext cx="26941" cy="925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16" idx="3"/>
              <a:endCxn id="15" idx="0"/>
            </p:cNvCxnSpPr>
            <p:nvPr/>
          </p:nvCxnSpPr>
          <p:spPr>
            <a:xfrm>
              <a:off x="7021559" y="3417841"/>
              <a:ext cx="26941" cy="10017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11" idx="5"/>
              <a:endCxn id="15" idx="1"/>
            </p:cNvCxnSpPr>
            <p:nvPr/>
          </p:nvCxnSpPr>
          <p:spPr>
            <a:xfrm>
              <a:off x="5551441" y="3494041"/>
              <a:ext cx="1470118" cy="9367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16" idx="3"/>
              <a:endCxn id="14" idx="7"/>
            </p:cNvCxnSpPr>
            <p:nvPr/>
          </p:nvCxnSpPr>
          <p:spPr>
            <a:xfrm flipH="1">
              <a:off x="5551441" y="3417841"/>
              <a:ext cx="1470118" cy="10129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11" idx="3"/>
              <a:endCxn id="8" idx="5"/>
            </p:cNvCxnSpPr>
            <p:nvPr/>
          </p:nvCxnSpPr>
          <p:spPr>
            <a:xfrm flipH="1">
              <a:off x="4103641" y="3494041"/>
              <a:ext cx="139391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14" idx="0"/>
              <a:endCxn id="10" idx="6"/>
            </p:cNvCxnSpPr>
            <p:nvPr/>
          </p:nvCxnSpPr>
          <p:spPr>
            <a:xfrm flipH="1" flipV="1">
              <a:off x="4114800" y="4381500"/>
              <a:ext cx="1409700" cy="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Straight Connector 71"/>
          <p:cNvCxnSpPr/>
          <p:nvPr/>
        </p:nvCxnSpPr>
        <p:spPr>
          <a:xfrm>
            <a:off x="1981200" y="3048000"/>
            <a:ext cx="0" cy="1981200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2133600" y="3048000"/>
            <a:ext cx="1600200" cy="1981200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4800600" y="3048000"/>
            <a:ext cx="0" cy="2057400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209799" y="2285999"/>
            <a:ext cx="4082280" cy="446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708920" y="1524000"/>
            <a:ext cx="4082280" cy="446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743200" y="5181600"/>
            <a:ext cx="2274841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715000" y="5562600"/>
            <a:ext cx="2819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667000" y="5638800"/>
            <a:ext cx="3048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4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8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8" dur="1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3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36" grpId="0" uiExpand="1" animBg="1"/>
      <p:bldP spid="38" grpId="0" uiExpand="1" animBg="1"/>
      <p:bldP spid="2" grpId="0" animBg="1"/>
      <p:bldP spid="39" grpId="0" animBg="1"/>
      <p:bldP spid="4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70C0"/>
                </a:solidFill>
              </a:rPr>
              <a:t>Min-Cut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Deterministic Algorithms:</a:t>
                </a:r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𝑶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𝒎𝒏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b="1">
                            <a:latin typeface="Cambria Math"/>
                          </a:rPr>
                          <m:t>𝐩𝐨𝐥𝐲𝐥𝐨𝐠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time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- Designed in 1997,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- Quite complex to analyze and implement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Randomized  Algorithms:</a:t>
                </a:r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𝑶</m:t>
                    </m:r>
                    <m:r>
                      <a:rPr lang="en-US" sz="2000" b="1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/>
                      </a:rPr>
                      <m:t>𝐩𝐨𝐥𝐲𝐥𝐨𝐠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time </a:t>
                </a:r>
                <a:r>
                  <a:rPr lang="en-US" sz="2000" dirty="0">
                    <a:solidFill>
                      <a:srgbClr val="C00000"/>
                    </a:solidFill>
                  </a:rPr>
                  <a:t>Monte Carlo </a:t>
                </a:r>
                <a:r>
                  <a:rPr lang="en-US" sz="2000" dirty="0"/>
                  <a:t>[1993]</a:t>
                </a:r>
              </a:p>
              <a:p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𝑶</m:t>
                    </m:r>
                    <m:r>
                      <a:rPr lang="en-US" sz="2000" b="1" i="1">
                        <a:latin typeface="Cambria Math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>
                        <a:latin typeface="Cambria Math"/>
                      </a:rPr>
                      <m:t>𝐩𝐨𝐥𝐲𝐥𝐨𝐠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time </a:t>
                </a:r>
                <a:r>
                  <a:rPr lang="en-US" sz="2000" dirty="0">
                    <a:solidFill>
                      <a:srgbClr val="C00000"/>
                    </a:solidFill>
                  </a:rPr>
                  <a:t>Monte Carlo  </a:t>
                </a:r>
                <a:r>
                  <a:rPr lang="en-US" sz="2000" dirty="0"/>
                  <a:t>[1996]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- Both are much simpler and easier to implement.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5105400"/>
              </a:xfrm>
              <a:blipFill rotWithShape="1">
                <a:blip r:embed="rId2"/>
                <a:stretch>
                  <a:fillRect l="-741" t="-597" b="-3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E5AD8D-E70B-B4E1-4C03-732038426FF2}"/>
                  </a:ext>
                </a:extLst>
              </p:cNvPr>
              <p:cNvSpPr txBox="1"/>
              <p:nvPr/>
            </p:nvSpPr>
            <p:spPr>
              <a:xfrm>
                <a:off x="435006" y="3244334"/>
                <a:ext cx="354937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𝑶</m:t>
                    </m:r>
                    <m:r>
                      <a:rPr lang="en-US" sz="2000" b="1" i="1" smtClean="0">
                        <a:latin typeface="Cambria Math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>
                        <a:latin typeface="Cambria Math"/>
                      </a:rPr>
                      <m:t>𝐩𝐨𝐥𝐲𝐥𝐨𝐠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time [2015]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E5AD8D-E70B-B4E1-4C03-732038426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06" y="3244334"/>
                <a:ext cx="3549370" cy="400110"/>
              </a:xfrm>
              <a:prstGeom prst="rect">
                <a:avLst/>
              </a:prstGeom>
              <a:blipFill>
                <a:blip r:embed="rId3"/>
                <a:stretch>
                  <a:fillRect l="-1544" t="-7576" r="-1201" b="-257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row: Curved Up 2">
            <a:extLst>
              <a:ext uri="{FF2B5EF4-FFF2-40B4-BE49-F238E27FC236}">
                <a16:creationId xmlns:a16="http://schemas.microsoft.com/office/drawing/2014/main" id="{5050C922-CAF0-4079-8C4B-F9A19D3A5B10}"/>
              </a:ext>
            </a:extLst>
          </p:cNvPr>
          <p:cNvSpPr/>
          <p:nvPr/>
        </p:nvSpPr>
        <p:spPr>
          <a:xfrm rot="16200000" flipV="1">
            <a:off x="-469219" y="3830443"/>
            <a:ext cx="1781818" cy="609600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975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7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" grpId="0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/>
          <a:lstStyle/>
          <a:p>
            <a:pPr algn="ctr"/>
            <a:r>
              <a:rPr lang="en-US" sz="3600" dirty="0"/>
              <a:t>some basic facts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12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70C0"/>
                </a:solidFill>
              </a:rPr>
              <a:t>Min-Cut </a:t>
            </a:r>
            <a:endParaRPr lang="en-US" sz="28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07273"/>
                <a:ext cx="8229600" cy="4817327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How many cuts ?</a:t>
                </a:r>
              </a:p>
              <a:p>
                <a:pPr marL="0" indent="0">
                  <a:buNone/>
                </a:pPr>
                <a:r>
                  <a:rPr lang="en-US" sz="2000" dirty="0"/>
                  <a:t>Answer: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e>
                          <m:sup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sup>
                        </m:s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 </a:t>
                </a:r>
                <a:r>
                  <a:rPr lang="en-US" sz="2000" dirty="0"/>
                  <a:t>: what is relation between </a:t>
                </a:r>
                <a:r>
                  <a:rPr lang="en-US" sz="2000" b="1" dirty="0"/>
                  <a:t>degree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 and </a:t>
                </a:r>
                <a:r>
                  <a:rPr lang="en-US" sz="2000" b="1" dirty="0"/>
                  <a:t>size</a:t>
                </a:r>
                <a:r>
                  <a:rPr lang="en-US" sz="2000" dirty="0"/>
                  <a:t> of </a:t>
                </a:r>
                <a:r>
                  <a:rPr lang="en-US" sz="2000" dirty="0">
                    <a:solidFill>
                      <a:srgbClr val="7030A0"/>
                    </a:solidFill>
                  </a:rPr>
                  <a:t>min-cut</a:t>
                </a:r>
                <a:r>
                  <a:rPr lang="en-US" sz="2000" dirty="0"/>
                  <a:t> ?</a:t>
                </a:r>
              </a:p>
              <a:p>
                <a:pPr marL="0" indent="0">
                  <a:buNone/>
                </a:pPr>
                <a:r>
                  <a:rPr lang="en-US" sz="2000" dirty="0"/>
                  <a:t>Answer: </a:t>
                </a:r>
                <a:r>
                  <a:rPr lang="en-US" sz="2000" b="1" dirty="0"/>
                  <a:t>size</a:t>
                </a:r>
                <a:r>
                  <a:rPr lang="en-US" sz="2000" dirty="0"/>
                  <a:t> of </a:t>
                </a:r>
                <a:r>
                  <a:rPr lang="en-US" sz="2000" dirty="0">
                    <a:solidFill>
                      <a:srgbClr val="7030A0"/>
                    </a:solidFill>
                  </a:rPr>
                  <a:t>min-cut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≤</m:t>
                    </m:r>
                  </m:oMath>
                </a14:m>
                <a:r>
                  <a:rPr lang="en-US" sz="2000" b="1" dirty="0"/>
                  <a:t> degree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 </a:t>
                </a:r>
                <a:r>
                  <a:rPr lang="en-US" sz="2000" dirty="0"/>
                  <a:t>: If </a:t>
                </a:r>
                <a:r>
                  <a:rPr lang="en-US" sz="2000" b="1" dirty="0"/>
                  <a:t>size</a:t>
                </a:r>
                <a:r>
                  <a:rPr lang="en-US" sz="2000" dirty="0"/>
                  <a:t> of </a:t>
                </a:r>
                <a:r>
                  <a:rPr lang="en-US" sz="2000" dirty="0">
                    <a:solidFill>
                      <a:srgbClr val="7030A0"/>
                    </a:solidFill>
                  </a:rPr>
                  <a:t>min-cut</a:t>
                </a:r>
                <a:r>
                  <a:rPr lang="en-US" sz="2000" dirty="0"/>
                  <a:t> is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, what can be minimum value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 ?</a:t>
                </a:r>
              </a:p>
              <a:p>
                <a:pPr marL="0" indent="0">
                  <a:buNone/>
                </a:pPr>
                <a:r>
                  <a:rPr lang="en-US" sz="2000" dirty="0"/>
                  <a:t>Answer: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𝒏𝒌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07273"/>
                <a:ext cx="8229600" cy="4817327"/>
              </a:xfrm>
              <a:blipFill rotWithShape="1">
                <a:blip r:embed="rId2"/>
                <a:stretch>
                  <a:fillRect l="-741" t="-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447800" y="1828800"/>
            <a:ext cx="5638800" cy="1447800"/>
            <a:chOff x="1447800" y="3200400"/>
            <a:chExt cx="5638800" cy="1447800"/>
          </a:xfrm>
        </p:grpSpPr>
        <p:sp>
          <p:nvSpPr>
            <p:cNvPr id="6" name="Oval 5"/>
            <p:cNvSpPr/>
            <p:nvPr/>
          </p:nvSpPr>
          <p:spPr>
            <a:xfrm>
              <a:off x="2438400" y="3200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038600" y="342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362200" y="4572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0386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486400" y="342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1447800" y="3886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486400" y="4419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7010400" y="4419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010400" y="3352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>
              <a:stCxn id="11" idx="7"/>
              <a:endCxn id="6" idx="3"/>
            </p:cNvCxnSpPr>
            <p:nvPr/>
          </p:nvCxnSpPr>
          <p:spPr>
            <a:xfrm flipV="1">
              <a:off x="1512841" y="3265441"/>
              <a:ext cx="936718" cy="6319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6" idx="6"/>
              <a:endCxn id="7" idx="3"/>
            </p:cNvCxnSpPr>
            <p:nvPr/>
          </p:nvCxnSpPr>
          <p:spPr>
            <a:xfrm>
              <a:off x="2514600" y="3238500"/>
              <a:ext cx="1535159" cy="255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1" idx="5"/>
              <a:endCxn id="8" idx="1"/>
            </p:cNvCxnSpPr>
            <p:nvPr/>
          </p:nvCxnSpPr>
          <p:spPr>
            <a:xfrm>
              <a:off x="1512841" y="3951241"/>
              <a:ext cx="860518" cy="6319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8" idx="5"/>
              <a:endCxn id="9" idx="2"/>
            </p:cNvCxnSpPr>
            <p:nvPr/>
          </p:nvCxnSpPr>
          <p:spPr>
            <a:xfrm flipV="1">
              <a:off x="2427241" y="4381500"/>
              <a:ext cx="1611359" cy="255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9" idx="0"/>
              <a:endCxn id="7" idx="5"/>
            </p:cNvCxnSpPr>
            <p:nvPr/>
          </p:nvCxnSpPr>
          <p:spPr>
            <a:xfrm flipV="1">
              <a:off x="4076700" y="3494041"/>
              <a:ext cx="26941" cy="8493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9" idx="2"/>
              <a:endCxn id="6" idx="6"/>
            </p:cNvCxnSpPr>
            <p:nvPr/>
          </p:nvCxnSpPr>
          <p:spPr>
            <a:xfrm flipH="1" flipV="1">
              <a:off x="2514600" y="3238500"/>
              <a:ext cx="1524000" cy="1143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7" idx="3"/>
              <a:endCxn id="8" idx="0"/>
            </p:cNvCxnSpPr>
            <p:nvPr/>
          </p:nvCxnSpPr>
          <p:spPr>
            <a:xfrm flipH="1">
              <a:off x="2400300" y="3494041"/>
              <a:ext cx="1649459" cy="10779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6" idx="4"/>
              <a:endCxn id="8" idx="0"/>
            </p:cNvCxnSpPr>
            <p:nvPr/>
          </p:nvCxnSpPr>
          <p:spPr>
            <a:xfrm flipH="1">
              <a:off x="2400300" y="3276600"/>
              <a:ext cx="76200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1" idx="7"/>
              <a:endCxn id="9" idx="1"/>
            </p:cNvCxnSpPr>
            <p:nvPr/>
          </p:nvCxnSpPr>
          <p:spPr>
            <a:xfrm>
              <a:off x="1512841" y="3897359"/>
              <a:ext cx="2536918" cy="457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6"/>
              <a:endCxn id="14" idx="3"/>
            </p:cNvCxnSpPr>
            <p:nvPr/>
          </p:nvCxnSpPr>
          <p:spPr>
            <a:xfrm flipV="1">
              <a:off x="5562600" y="3417841"/>
              <a:ext cx="1458959" cy="492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2" idx="1"/>
              <a:endCxn id="13" idx="0"/>
            </p:cNvCxnSpPr>
            <p:nvPr/>
          </p:nvCxnSpPr>
          <p:spPr>
            <a:xfrm flipV="1">
              <a:off x="5497559" y="4419600"/>
              <a:ext cx="1550941" cy="111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0" idx="5"/>
              <a:endCxn id="12" idx="0"/>
            </p:cNvCxnSpPr>
            <p:nvPr/>
          </p:nvCxnSpPr>
          <p:spPr>
            <a:xfrm flipH="1">
              <a:off x="5524500" y="3494041"/>
              <a:ext cx="26941" cy="925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4" idx="3"/>
              <a:endCxn id="13" idx="0"/>
            </p:cNvCxnSpPr>
            <p:nvPr/>
          </p:nvCxnSpPr>
          <p:spPr>
            <a:xfrm>
              <a:off x="7021559" y="3417841"/>
              <a:ext cx="26941" cy="10017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10" idx="5"/>
              <a:endCxn id="13" idx="1"/>
            </p:cNvCxnSpPr>
            <p:nvPr/>
          </p:nvCxnSpPr>
          <p:spPr>
            <a:xfrm>
              <a:off x="5551441" y="3494041"/>
              <a:ext cx="1470118" cy="9367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4" idx="3"/>
              <a:endCxn id="12" idx="7"/>
            </p:cNvCxnSpPr>
            <p:nvPr/>
          </p:nvCxnSpPr>
          <p:spPr>
            <a:xfrm flipH="1">
              <a:off x="5551441" y="3417841"/>
              <a:ext cx="1470118" cy="10129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10" idx="3"/>
              <a:endCxn id="7" idx="5"/>
            </p:cNvCxnSpPr>
            <p:nvPr/>
          </p:nvCxnSpPr>
          <p:spPr>
            <a:xfrm flipH="1">
              <a:off x="4103641" y="3494041"/>
              <a:ext cx="139391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2" idx="0"/>
              <a:endCxn id="9" idx="6"/>
            </p:cNvCxnSpPr>
            <p:nvPr/>
          </p:nvCxnSpPr>
          <p:spPr>
            <a:xfrm flipH="1" flipV="1">
              <a:off x="4114800" y="4381500"/>
              <a:ext cx="1409700" cy="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1905000" y="1524000"/>
            <a:ext cx="2819400" cy="2057400"/>
            <a:chOff x="1981200" y="3048000"/>
            <a:chExt cx="2819400" cy="2057400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1981200" y="3048000"/>
              <a:ext cx="0" cy="198120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133600" y="3048000"/>
              <a:ext cx="1600200" cy="198120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800600" y="3048000"/>
              <a:ext cx="0" cy="205740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/>
          <p:cNvSpPr/>
          <p:nvPr/>
        </p:nvSpPr>
        <p:spPr>
          <a:xfrm>
            <a:off x="3962400" y="5334000"/>
            <a:ext cx="3785371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299720" y="4583151"/>
            <a:ext cx="4082280" cy="446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577829" y="1589041"/>
            <a:ext cx="914400" cy="914400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823352" y="6093624"/>
                <a:ext cx="1802095" cy="7643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∀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∈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𝑽</m:t>
                          </m:r>
                        </m:sub>
                        <m:sup/>
                        <m:e>
                          <m:r>
                            <a:rPr lang="en-US" b="1" i="0" smtClean="0">
                              <a:latin typeface="Cambria Math"/>
                            </a:rPr>
                            <m:t>𝐝𝐞𝐠𝐫𝐞𝐞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3352" y="6093624"/>
                <a:ext cx="1802095" cy="764376"/>
              </a:xfrm>
              <a:prstGeom prst="rect">
                <a:avLst/>
              </a:prstGeom>
              <a:blipFill rotWithShape="1">
                <a:blip r:embed="rId3"/>
                <a:stretch>
                  <a:fillRect r="-4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5573329" y="6276948"/>
                <a:ext cx="827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329" y="6276948"/>
                <a:ext cx="827471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955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1690413" y="6303671"/>
                <a:ext cx="7649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𝒏𝒌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0413" y="6303671"/>
                <a:ext cx="76495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Down Ribbon 41"/>
          <p:cNvSpPr/>
          <p:nvPr/>
        </p:nvSpPr>
        <p:spPr>
          <a:xfrm>
            <a:off x="4114800" y="3581400"/>
            <a:ext cx="4572000" cy="6858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How about cuts in multi-graph ?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7021559" y="2057400"/>
            <a:ext cx="1970041" cy="1118175"/>
            <a:chOff x="5355528" y="5486400"/>
            <a:chExt cx="1970041" cy="1118175"/>
          </a:xfrm>
        </p:grpSpPr>
        <p:sp>
          <p:nvSpPr>
            <p:cNvPr id="47" name="Smiley Face 46"/>
            <p:cNvSpPr/>
            <p:nvPr/>
          </p:nvSpPr>
          <p:spPr>
            <a:xfrm>
              <a:off x="6042254" y="5486400"/>
              <a:ext cx="609600" cy="533400"/>
            </a:xfrm>
            <a:prstGeom prst="smileyFac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355528" y="6019800"/>
              <a:ext cx="1970041" cy="58477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These answers are correct there as well.</a:t>
              </a:r>
              <a:endParaRPr lang="en-IN" sz="1600" dirty="0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CB1CC7DC-3F84-8BAB-858C-C878CA2B7B2B}"/>
              </a:ext>
            </a:extLst>
          </p:cNvPr>
          <p:cNvSpPr/>
          <p:nvPr/>
        </p:nvSpPr>
        <p:spPr>
          <a:xfrm>
            <a:off x="1407665" y="4365706"/>
            <a:ext cx="4082280" cy="446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0E62DE1-F635-AA90-FC57-150BC56755EC}"/>
              </a:ext>
            </a:extLst>
          </p:cNvPr>
          <p:cNvSpPr/>
          <p:nvPr/>
        </p:nvSpPr>
        <p:spPr>
          <a:xfrm>
            <a:off x="1676400" y="4110165"/>
            <a:ext cx="4082280" cy="446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E4D8D6A-DA12-135C-3A1B-CE34AE04DDA8}"/>
                  </a:ext>
                </a:extLst>
              </p:cNvPr>
              <p:cNvSpPr txBox="1"/>
              <p:nvPr/>
            </p:nvSpPr>
            <p:spPr>
              <a:xfrm>
                <a:off x="7032718" y="1814436"/>
                <a:ext cx="463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sz="2000" b="1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E4D8D6A-DA12-135C-3A1B-CE34AE04D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2718" y="1814436"/>
                <a:ext cx="463588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Oval 48">
            <a:extLst>
              <a:ext uri="{FF2B5EF4-FFF2-40B4-BE49-F238E27FC236}">
                <a16:creationId xmlns:a16="http://schemas.microsoft.com/office/drawing/2014/main" id="{637F5B1C-544B-A346-DAD8-21E8C532F531}"/>
              </a:ext>
            </a:extLst>
          </p:cNvPr>
          <p:cNvSpPr/>
          <p:nvPr/>
        </p:nvSpPr>
        <p:spPr>
          <a:xfrm>
            <a:off x="3632971" y="1627141"/>
            <a:ext cx="914400" cy="914400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CB4359D-241C-6BE5-563A-1515465591F2}"/>
                  </a:ext>
                </a:extLst>
              </p:cNvPr>
              <p:cNvSpPr txBox="1"/>
              <p:nvPr/>
            </p:nvSpPr>
            <p:spPr>
              <a:xfrm>
                <a:off x="4016282" y="1781145"/>
                <a:ext cx="4523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sz="2000" b="1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CB4359D-241C-6BE5-563A-151546559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282" y="1781145"/>
                <a:ext cx="452367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4CCDE86-D6FD-EC15-2EAB-0C8DAAE49CDD}"/>
                  </a:ext>
                </a:extLst>
              </p:cNvPr>
              <p:cNvSpPr txBox="1"/>
              <p:nvPr/>
            </p:nvSpPr>
            <p:spPr>
              <a:xfrm>
                <a:off x="2588905" y="6123874"/>
                <a:ext cx="1082348" cy="7643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∀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∈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𝑽</m:t>
                          </m:r>
                        </m:sub>
                        <m:sup/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4CCDE86-D6FD-EC15-2EAB-0C8DAAE49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8905" y="6123874"/>
                <a:ext cx="1082348" cy="76437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51">
            <a:extLst>
              <a:ext uri="{FF2B5EF4-FFF2-40B4-BE49-F238E27FC236}">
                <a16:creationId xmlns:a16="http://schemas.microsoft.com/office/drawing/2014/main" id="{E7C9A159-891F-BD27-7B4B-03F9533D6382}"/>
              </a:ext>
            </a:extLst>
          </p:cNvPr>
          <p:cNvSpPr/>
          <p:nvPr/>
        </p:nvSpPr>
        <p:spPr>
          <a:xfrm>
            <a:off x="3023371" y="5022110"/>
            <a:ext cx="4082280" cy="446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47755A4-29ED-0CB2-4E02-433E8A3EACC3}"/>
              </a:ext>
            </a:extLst>
          </p:cNvPr>
          <p:cNvSpPr/>
          <p:nvPr/>
        </p:nvSpPr>
        <p:spPr>
          <a:xfrm>
            <a:off x="1390908" y="5012320"/>
            <a:ext cx="4082280" cy="4460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48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3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6" dur="1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6" dur="1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1" dur="1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2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1" grpId="0" animBg="1"/>
      <p:bldP spid="37" grpId="0" animBg="1"/>
      <p:bldP spid="39" grpId="0" animBg="1"/>
      <p:bldP spid="39" grpId="1" animBg="1"/>
      <p:bldP spid="44" grpId="0"/>
      <p:bldP spid="44" grpId="1"/>
      <p:bldP spid="45" grpId="0"/>
      <p:bldP spid="45" grpId="1"/>
      <p:bldP spid="46" grpId="0"/>
      <p:bldP spid="46" grpId="1"/>
      <p:bldP spid="42" grpId="0" animBg="1"/>
      <p:bldP spid="38" grpId="0" uiExpand="1" animBg="1"/>
      <p:bldP spid="40" grpId="0" uiExpand="1" animBg="1"/>
      <p:bldP spid="41" grpId="0"/>
      <p:bldP spid="49" grpId="0" animBg="1"/>
      <p:bldP spid="49" grpId="1" animBg="1"/>
      <p:bldP spid="50" grpId="0"/>
      <p:bldP spid="51" grpId="0"/>
      <p:bldP spid="51" grpId="1"/>
      <p:bldP spid="52" grpId="0" uiExpand="1" animBg="1"/>
      <p:bldP spid="53" grpId="0" uiExpan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>
                    <a:solidFill>
                      <a:srgbClr val="7030A0"/>
                    </a:solidFill>
                  </a:rPr>
                  <a:t>Contract</a:t>
                </a:r>
                <a:r>
                  <a:rPr lang="en-US" sz="3600" dirty="0"/>
                  <a:t>(</a:t>
                </a:r>
                <a14:m>
                  <m:oMath xmlns:m="http://schemas.openxmlformats.org/officeDocument/2006/math">
                    <m:r>
                      <a:rPr lang="en-US" sz="3600" b="1" i="1">
                        <a:latin typeface="Cambria Math"/>
                      </a:rPr>
                      <m:t>𝑮</m:t>
                    </m:r>
                    <m:r>
                      <a:rPr lang="en-US" sz="3600" b="1" i="1" smtClean="0">
                        <a:latin typeface="Cambria Math"/>
                      </a:rPr>
                      <m:t>,</m:t>
                    </m:r>
                    <m:r>
                      <a:rPr lang="en-US" sz="3600" b="1" i="1" smtClean="0">
                        <a:latin typeface="Cambria Math"/>
                      </a:rPr>
                      <m:t>𝒆</m:t>
                    </m:r>
                  </m:oMath>
                </a14:m>
                <a:r>
                  <a:rPr lang="en-US" sz="3600" dirty="0">
                    <a:solidFill>
                      <a:srgbClr val="7030A0"/>
                    </a:solidFill>
                  </a:rPr>
                  <a:t>)</a:t>
                </a:r>
                <a:endParaRPr lang="en-US" sz="36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447800" y="1828800"/>
            <a:ext cx="5638800" cy="1447800"/>
            <a:chOff x="1447800" y="1828800"/>
            <a:chExt cx="5638800" cy="1447800"/>
          </a:xfrm>
        </p:grpSpPr>
        <p:grpSp>
          <p:nvGrpSpPr>
            <p:cNvPr id="7" name="Group 6"/>
            <p:cNvGrpSpPr/>
            <p:nvPr/>
          </p:nvGrpSpPr>
          <p:grpSpPr>
            <a:xfrm>
              <a:off x="1447800" y="1828800"/>
              <a:ext cx="5638800" cy="1447800"/>
              <a:chOff x="1447800" y="3200400"/>
              <a:chExt cx="5638800" cy="1447800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2438400" y="32004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4038600" y="34290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2362200" y="45720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4038600" y="43434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486400" y="34290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  </a:t>
                </a: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447800" y="3886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486400" y="44196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7010400" y="44196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010400" y="33528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Connector 16"/>
              <p:cNvCxnSpPr>
                <a:stCxn id="13" idx="7"/>
                <a:endCxn id="8" idx="3"/>
              </p:cNvCxnSpPr>
              <p:nvPr/>
            </p:nvCxnSpPr>
            <p:spPr>
              <a:xfrm flipV="1">
                <a:off x="1512841" y="3265441"/>
                <a:ext cx="936718" cy="6319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8" idx="6"/>
                <a:endCxn id="9" idx="3"/>
              </p:cNvCxnSpPr>
              <p:nvPr/>
            </p:nvCxnSpPr>
            <p:spPr>
              <a:xfrm>
                <a:off x="2514600" y="3238500"/>
                <a:ext cx="1535159" cy="25554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stCxn id="13" idx="5"/>
                <a:endCxn id="10" idx="1"/>
              </p:cNvCxnSpPr>
              <p:nvPr/>
            </p:nvCxnSpPr>
            <p:spPr>
              <a:xfrm>
                <a:off x="1512841" y="3951241"/>
                <a:ext cx="860518" cy="6319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10" idx="5"/>
                <a:endCxn id="11" idx="2"/>
              </p:cNvCxnSpPr>
              <p:nvPr/>
            </p:nvCxnSpPr>
            <p:spPr>
              <a:xfrm flipV="1">
                <a:off x="2427241" y="4381500"/>
                <a:ext cx="1611359" cy="25554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11" idx="0"/>
                <a:endCxn id="9" idx="5"/>
              </p:cNvCxnSpPr>
              <p:nvPr/>
            </p:nvCxnSpPr>
            <p:spPr>
              <a:xfrm flipV="1">
                <a:off x="4076700" y="3494041"/>
                <a:ext cx="26941" cy="8493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9" idx="3"/>
                <a:endCxn id="10" idx="0"/>
              </p:cNvCxnSpPr>
              <p:nvPr/>
            </p:nvCxnSpPr>
            <p:spPr>
              <a:xfrm flipH="1">
                <a:off x="2400300" y="3494041"/>
                <a:ext cx="1649459" cy="10779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stCxn id="8" idx="4"/>
                <a:endCxn id="10" idx="0"/>
              </p:cNvCxnSpPr>
              <p:nvPr/>
            </p:nvCxnSpPr>
            <p:spPr>
              <a:xfrm flipH="1">
                <a:off x="2400300" y="3276600"/>
                <a:ext cx="76200" cy="1295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13" idx="7"/>
                <a:endCxn id="11" idx="1"/>
              </p:cNvCxnSpPr>
              <p:nvPr/>
            </p:nvCxnSpPr>
            <p:spPr>
              <a:xfrm>
                <a:off x="1512841" y="3897359"/>
                <a:ext cx="2536918" cy="457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12" idx="6"/>
                <a:endCxn id="16" idx="3"/>
              </p:cNvCxnSpPr>
              <p:nvPr/>
            </p:nvCxnSpPr>
            <p:spPr>
              <a:xfrm flipV="1">
                <a:off x="5562600" y="3417841"/>
                <a:ext cx="1458959" cy="492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stCxn id="14" idx="1"/>
                <a:endCxn id="15" idx="0"/>
              </p:cNvCxnSpPr>
              <p:nvPr/>
            </p:nvCxnSpPr>
            <p:spPr>
              <a:xfrm flipV="1">
                <a:off x="5497559" y="4419600"/>
                <a:ext cx="1550941" cy="111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stCxn id="12" idx="5"/>
                <a:endCxn id="14" idx="0"/>
              </p:cNvCxnSpPr>
              <p:nvPr/>
            </p:nvCxnSpPr>
            <p:spPr>
              <a:xfrm flipH="1">
                <a:off x="5524500" y="3494041"/>
                <a:ext cx="26941" cy="9255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stCxn id="16" idx="3"/>
                <a:endCxn id="15" idx="0"/>
              </p:cNvCxnSpPr>
              <p:nvPr/>
            </p:nvCxnSpPr>
            <p:spPr>
              <a:xfrm>
                <a:off x="7021559" y="3417841"/>
                <a:ext cx="26941" cy="10017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12" idx="5"/>
                <a:endCxn id="15" idx="1"/>
              </p:cNvCxnSpPr>
              <p:nvPr/>
            </p:nvCxnSpPr>
            <p:spPr>
              <a:xfrm>
                <a:off x="5551441" y="3494041"/>
                <a:ext cx="1470118" cy="9367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16" idx="3"/>
                <a:endCxn id="14" idx="7"/>
              </p:cNvCxnSpPr>
              <p:nvPr/>
            </p:nvCxnSpPr>
            <p:spPr>
              <a:xfrm flipH="1">
                <a:off x="5551441" y="3417841"/>
                <a:ext cx="1470118" cy="10129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stCxn id="12" idx="3"/>
                <a:endCxn id="9" idx="5"/>
              </p:cNvCxnSpPr>
              <p:nvPr/>
            </p:nvCxnSpPr>
            <p:spPr>
              <a:xfrm flipH="1">
                <a:off x="4103641" y="3494041"/>
                <a:ext cx="139391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stCxn id="14" idx="0"/>
                <a:endCxn id="11" idx="6"/>
              </p:cNvCxnSpPr>
              <p:nvPr/>
            </p:nvCxnSpPr>
            <p:spPr>
              <a:xfrm flipH="1" flipV="1">
                <a:off x="4114800" y="4381500"/>
                <a:ext cx="1409700" cy="381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3" name="Straight Connector 62"/>
            <p:cNvCxnSpPr/>
            <p:nvPr/>
          </p:nvCxnSpPr>
          <p:spPr>
            <a:xfrm flipH="1" flipV="1">
              <a:off x="2514600" y="1866900"/>
              <a:ext cx="1524000" cy="1143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1143000" y="1447800"/>
            <a:ext cx="6189924" cy="2209800"/>
            <a:chOff x="1143000" y="1447800"/>
            <a:chExt cx="6189924" cy="2209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2286000" y="14478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0" y="1447800"/>
                  <a:ext cx="38664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063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1143000" y="25262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000" y="2526268"/>
                  <a:ext cx="37542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2215376" y="3288268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𝒘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5376" y="3288268"/>
                  <a:ext cx="41870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884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3886200" y="3048000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6200" y="3048000"/>
                  <a:ext cx="3754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3972786" y="16880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2786" y="1688068"/>
                  <a:ext cx="37061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5344386" y="1688068"/>
                  <a:ext cx="380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𝒂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4386" y="1688068"/>
                  <a:ext cx="380232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5334768" y="3135868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𝒃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768" y="3135868"/>
                  <a:ext cx="37702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258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6938174" y="3059668"/>
                  <a:ext cx="3834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𝒉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8174" y="3059668"/>
                  <a:ext cx="383438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222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/>
                <p:cNvSpPr txBox="1"/>
                <p:nvPr/>
              </p:nvSpPr>
              <p:spPr>
                <a:xfrm>
                  <a:off x="7010400" y="1688068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𝒍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400" y="1688068"/>
                  <a:ext cx="32252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3834927" y="5105400"/>
                <a:ext cx="5084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𝒙𝒚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4927" y="5105400"/>
                <a:ext cx="508473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1547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" name="Group 92"/>
          <p:cNvGrpSpPr/>
          <p:nvPr/>
        </p:nvGrpSpPr>
        <p:grpSpPr>
          <a:xfrm>
            <a:off x="1125276" y="3962400"/>
            <a:ext cx="6189924" cy="2209800"/>
            <a:chOff x="1125276" y="3962400"/>
            <a:chExt cx="6189924" cy="2209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2268276" y="39624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8276" y="3962400"/>
                  <a:ext cx="386644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1125276" y="50408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5276" y="5040868"/>
                  <a:ext cx="375424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2197652" y="5802868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𝒘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7652" y="5802868"/>
                  <a:ext cx="418704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8197" r="-1911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5326662" y="4202668"/>
                  <a:ext cx="380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𝒂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6662" y="4202668"/>
                  <a:ext cx="380232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5317044" y="5650468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𝒃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7044" y="5650468"/>
                  <a:ext cx="377026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8197" r="-2258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6920450" y="5574268"/>
                  <a:ext cx="3834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𝒉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0450" y="5574268"/>
                  <a:ext cx="383438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t="-8197" r="-2222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6992676" y="4202668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𝒍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2676" y="4202668"/>
                  <a:ext cx="322524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t="-8197" r="-245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0" name="Group 89"/>
            <p:cNvGrpSpPr/>
            <p:nvPr/>
          </p:nvGrpSpPr>
          <p:grpSpPr>
            <a:xfrm>
              <a:off x="1447800" y="4267200"/>
              <a:ext cx="5638800" cy="1475743"/>
              <a:chOff x="1447800" y="4267200"/>
              <a:chExt cx="5638800" cy="1475743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1447800" y="4267200"/>
                <a:ext cx="5638800" cy="1447800"/>
                <a:chOff x="1447800" y="3200400"/>
                <a:chExt cx="5638800" cy="1447800"/>
              </a:xfrm>
            </p:grpSpPr>
            <p:sp>
              <p:nvSpPr>
                <p:cNvPr id="36" name="Oval 35"/>
                <p:cNvSpPr/>
                <p:nvPr/>
              </p:nvSpPr>
              <p:spPr>
                <a:xfrm>
                  <a:off x="2438400" y="32004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2362200" y="45720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4038600" y="39624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5486400" y="34290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</a:t>
                  </a:r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1447800" y="3886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/>
                <p:cNvSpPr/>
                <p:nvPr/>
              </p:nvSpPr>
              <p:spPr>
                <a:xfrm>
                  <a:off x="5486400" y="44196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7010400" y="44196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/>
                <p:cNvSpPr/>
                <p:nvPr/>
              </p:nvSpPr>
              <p:spPr>
                <a:xfrm>
                  <a:off x="7010400" y="33528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5" name="Straight Connector 44"/>
                <p:cNvCxnSpPr>
                  <a:stCxn id="41" idx="7"/>
                  <a:endCxn id="36" idx="3"/>
                </p:cNvCxnSpPr>
                <p:nvPr/>
              </p:nvCxnSpPr>
              <p:spPr>
                <a:xfrm flipV="1">
                  <a:off x="1512841" y="3265441"/>
                  <a:ext cx="936718" cy="63191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>
                  <a:stCxn id="41" idx="5"/>
                  <a:endCxn id="38" idx="1"/>
                </p:cNvCxnSpPr>
                <p:nvPr/>
              </p:nvCxnSpPr>
              <p:spPr>
                <a:xfrm>
                  <a:off x="1512841" y="3951241"/>
                  <a:ext cx="860518" cy="63191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>
                  <a:stCxn id="38" idx="5"/>
                  <a:endCxn id="39" idx="2"/>
                </p:cNvCxnSpPr>
                <p:nvPr/>
              </p:nvCxnSpPr>
              <p:spPr>
                <a:xfrm flipV="1">
                  <a:off x="2427241" y="4000500"/>
                  <a:ext cx="1611359" cy="63654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>
                  <a:stCxn id="39" idx="2"/>
                  <a:endCxn id="36" idx="6"/>
                </p:cNvCxnSpPr>
                <p:nvPr/>
              </p:nvCxnSpPr>
              <p:spPr>
                <a:xfrm flipH="1" flipV="1">
                  <a:off x="2514600" y="3238500"/>
                  <a:ext cx="1524000" cy="762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>
                  <a:stCxn id="36" idx="4"/>
                  <a:endCxn id="38" idx="0"/>
                </p:cNvCxnSpPr>
                <p:nvPr/>
              </p:nvCxnSpPr>
              <p:spPr>
                <a:xfrm flipH="1">
                  <a:off x="2400300" y="3276600"/>
                  <a:ext cx="76200" cy="1295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>
                  <a:stCxn id="41" idx="7"/>
                  <a:endCxn id="39" idx="1"/>
                </p:cNvCxnSpPr>
                <p:nvPr/>
              </p:nvCxnSpPr>
              <p:spPr>
                <a:xfrm>
                  <a:off x="1512841" y="3897359"/>
                  <a:ext cx="2536918" cy="762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>
                  <a:stCxn id="40" idx="6"/>
                  <a:endCxn id="44" idx="3"/>
                </p:cNvCxnSpPr>
                <p:nvPr/>
              </p:nvCxnSpPr>
              <p:spPr>
                <a:xfrm flipV="1">
                  <a:off x="5562600" y="3417841"/>
                  <a:ext cx="1458959" cy="4925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>
                  <a:stCxn id="42" idx="1"/>
                  <a:endCxn id="43" idx="0"/>
                </p:cNvCxnSpPr>
                <p:nvPr/>
              </p:nvCxnSpPr>
              <p:spPr>
                <a:xfrm flipV="1">
                  <a:off x="5497559" y="4419600"/>
                  <a:ext cx="1550941" cy="1115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>
                  <a:stCxn id="40" idx="5"/>
                  <a:endCxn id="42" idx="0"/>
                </p:cNvCxnSpPr>
                <p:nvPr/>
              </p:nvCxnSpPr>
              <p:spPr>
                <a:xfrm flipH="1">
                  <a:off x="5524500" y="3494041"/>
                  <a:ext cx="26941" cy="92555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>
                  <a:stCxn id="44" idx="3"/>
                  <a:endCxn id="43" idx="0"/>
                </p:cNvCxnSpPr>
                <p:nvPr/>
              </p:nvCxnSpPr>
              <p:spPr>
                <a:xfrm>
                  <a:off x="7021559" y="3417841"/>
                  <a:ext cx="26941" cy="100175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>
                  <a:stCxn id="40" idx="5"/>
                  <a:endCxn id="43" idx="1"/>
                </p:cNvCxnSpPr>
                <p:nvPr/>
              </p:nvCxnSpPr>
              <p:spPr>
                <a:xfrm>
                  <a:off x="5551441" y="3494041"/>
                  <a:ext cx="1470118" cy="93671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>
                  <a:stCxn id="44" idx="3"/>
                  <a:endCxn id="42" idx="7"/>
                </p:cNvCxnSpPr>
                <p:nvPr/>
              </p:nvCxnSpPr>
              <p:spPr>
                <a:xfrm flipH="1">
                  <a:off x="5551441" y="3417841"/>
                  <a:ext cx="1470118" cy="101291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>
                  <a:stCxn id="40" idx="3"/>
                  <a:endCxn id="39" idx="7"/>
                </p:cNvCxnSpPr>
                <p:nvPr/>
              </p:nvCxnSpPr>
              <p:spPr>
                <a:xfrm flipH="1">
                  <a:off x="4103641" y="3494041"/>
                  <a:ext cx="1393918" cy="47951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>
                  <a:stCxn id="42" idx="0"/>
                  <a:endCxn id="39" idx="6"/>
                </p:cNvCxnSpPr>
                <p:nvPr/>
              </p:nvCxnSpPr>
              <p:spPr>
                <a:xfrm flipH="1" flipV="1">
                  <a:off x="4114800" y="4000500"/>
                  <a:ext cx="1409700" cy="4191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5" name="Freeform 84"/>
              <p:cNvSpPr/>
              <p:nvPr/>
            </p:nvSpPr>
            <p:spPr>
              <a:xfrm>
                <a:off x="2419815" y="5096106"/>
                <a:ext cx="1650380" cy="646837"/>
              </a:xfrm>
              <a:custGeom>
                <a:avLst/>
                <a:gdLst>
                  <a:gd name="connsiteX0" fmla="*/ 0 w 1650380"/>
                  <a:gd name="connsiteY0" fmla="*/ 591015 h 707078"/>
                  <a:gd name="connsiteX1" fmla="*/ 557561 w 1650380"/>
                  <a:gd name="connsiteY1" fmla="*/ 702527 h 707078"/>
                  <a:gd name="connsiteX2" fmla="*/ 1182029 w 1650380"/>
                  <a:gd name="connsiteY2" fmla="*/ 613317 h 707078"/>
                  <a:gd name="connsiteX3" fmla="*/ 1650380 w 1650380"/>
                  <a:gd name="connsiteY3" fmla="*/ 0 h 707078"/>
                  <a:gd name="connsiteX0" fmla="*/ 0 w 1650380"/>
                  <a:gd name="connsiteY0" fmla="*/ 591015 h 706883"/>
                  <a:gd name="connsiteX1" fmla="*/ 557561 w 1650380"/>
                  <a:gd name="connsiteY1" fmla="*/ 702527 h 706883"/>
                  <a:gd name="connsiteX2" fmla="*/ 1248937 w 1650380"/>
                  <a:gd name="connsiteY2" fmla="*/ 446049 h 706883"/>
                  <a:gd name="connsiteX3" fmla="*/ 1650380 w 1650380"/>
                  <a:gd name="connsiteY3" fmla="*/ 0 h 706883"/>
                  <a:gd name="connsiteX0" fmla="*/ 0 w 1650380"/>
                  <a:gd name="connsiteY0" fmla="*/ 591015 h 646837"/>
                  <a:gd name="connsiteX1" fmla="*/ 557561 w 1650380"/>
                  <a:gd name="connsiteY1" fmla="*/ 635620 h 646837"/>
                  <a:gd name="connsiteX2" fmla="*/ 1248937 w 1650380"/>
                  <a:gd name="connsiteY2" fmla="*/ 446049 h 646837"/>
                  <a:gd name="connsiteX3" fmla="*/ 1650380 w 1650380"/>
                  <a:gd name="connsiteY3" fmla="*/ 0 h 646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50380" h="646837">
                    <a:moveTo>
                      <a:pt x="0" y="591015"/>
                    </a:moveTo>
                    <a:cubicBezTo>
                      <a:pt x="180278" y="644912"/>
                      <a:pt x="349405" y="659781"/>
                      <a:pt x="557561" y="635620"/>
                    </a:cubicBezTo>
                    <a:cubicBezTo>
                      <a:pt x="765717" y="611459"/>
                      <a:pt x="1066801" y="551986"/>
                      <a:pt x="1248937" y="446049"/>
                    </a:cubicBezTo>
                    <a:cubicBezTo>
                      <a:pt x="1431073" y="340112"/>
                      <a:pt x="1507273" y="248114"/>
                      <a:pt x="1650380" y="0"/>
                    </a:cubicBez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Freeform 85"/>
              <p:cNvSpPr/>
              <p:nvPr/>
            </p:nvSpPr>
            <p:spPr>
              <a:xfrm rot="12971213">
                <a:off x="2509142" y="4307839"/>
                <a:ext cx="1735728" cy="521317"/>
              </a:xfrm>
              <a:custGeom>
                <a:avLst/>
                <a:gdLst>
                  <a:gd name="connsiteX0" fmla="*/ 0 w 1650380"/>
                  <a:gd name="connsiteY0" fmla="*/ 591015 h 707078"/>
                  <a:gd name="connsiteX1" fmla="*/ 557561 w 1650380"/>
                  <a:gd name="connsiteY1" fmla="*/ 702527 h 707078"/>
                  <a:gd name="connsiteX2" fmla="*/ 1182029 w 1650380"/>
                  <a:gd name="connsiteY2" fmla="*/ 613317 h 707078"/>
                  <a:gd name="connsiteX3" fmla="*/ 1650380 w 1650380"/>
                  <a:gd name="connsiteY3" fmla="*/ 0 h 707078"/>
                  <a:gd name="connsiteX0" fmla="*/ 0 w 1650380"/>
                  <a:gd name="connsiteY0" fmla="*/ 591015 h 705113"/>
                  <a:gd name="connsiteX1" fmla="*/ 557561 w 1650380"/>
                  <a:gd name="connsiteY1" fmla="*/ 702527 h 705113"/>
                  <a:gd name="connsiteX2" fmla="*/ 978350 w 1650380"/>
                  <a:gd name="connsiteY2" fmla="*/ 485987 h 705113"/>
                  <a:gd name="connsiteX3" fmla="*/ 1650380 w 1650380"/>
                  <a:gd name="connsiteY3" fmla="*/ 0 h 705113"/>
                  <a:gd name="connsiteX0" fmla="*/ 0 w 1650380"/>
                  <a:gd name="connsiteY0" fmla="*/ 591015 h 606087"/>
                  <a:gd name="connsiteX1" fmla="*/ 466050 w 1650380"/>
                  <a:gd name="connsiteY1" fmla="*/ 520774 h 606087"/>
                  <a:gd name="connsiteX2" fmla="*/ 978350 w 1650380"/>
                  <a:gd name="connsiteY2" fmla="*/ 485987 h 606087"/>
                  <a:gd name="connsiteX3" fmla="*/ 1650380 w 1650380"/>
                  <a:gd name="connsiteY3" fmla="*/ 0 h 606087"/>
                  <a:gd name="connsiteX0" fmla="*/ 0 w 1735728"/>
                  <a:gd name="connsiteY0" fmla="*/ 266590 h 549930"/>
                  <a:gd name="connsiteX1" fmla="*/ 551398 w 1735728"/>
                  <a:gd name="connsiteY1" fmla="*/ 520774 h 549930"/>
                  <a:gd name="connsiteX2" fmla="*/ 1063698 w 1735728"/>
                  <a:gd name="connsiteY2" fmla="*/ 485987 h 549930"/>
                  <a:gd name="connsiteX3" fmla="*/ 1735728 w 1735728"/>
                  <a:gd name="connsiteY3" fmla="*/ 0 h 549930"/>
                  <a:gd name="connsiteX0" fmla="*/ 0 w 1735728"/>
                  <a:gd name="connsiteY0" fmla="*/ 266590 h 525494"/>
                  <a:gd name="connsiteX1" fmla="*/ 551398 w 1735728"/>
                  <a:gd name="connsiteY1" fmla="*/ 520774 h 525494"/>
                  <a:gd name="connsiteX2" fmla="*/ 1220867 w 1735728"/>
                  <a:gd name="connsiteY2" fmla="*/ 398645 h 525494"/>
                  <a:gd name="connsiteX3" fmla="*/ 1735728 w 1735728"/>
                  <a:gd name="connsiteY3" fmla="*/ 0 h 525494"/>
                  <a:gd name="connsiteX0" fmla="*/ 0 w 1735728"/>
                  <a:gd name="connsiteY0" fmla="*/ 266590 h 479443"/>
                  <a:gd name="connsiteX1" fmla="*/ 431558 w 1735728"/>
                  <a:gd name="connsiteY1" fmla="*/ 470276 h 479443"/>
                  <a:gd name="connsiteX2" fmla="*/ 1220867 w 1735728"/>
                  <a:gd name="connsiteY2" fmla="*/ 398645 h 479443"/>
                  <a:gd name="connsiteX3" fmla="*/ 1735728 w 1735728"/>
                  <a:gd name="connsiteY3" fmla="*/ 0 h 479443"/>
                  <a:gd name="connsiteX0" fmla="*/ 0 w 1735728"/>
                  <a:gd name="connsiteY0" fmla="*/ 266590 h 474043"/>
                  <a:gd name="connsiteX1" fmla="*/ 431558 w 1735728"/>
                  <a:gd name="connsiteY1" fmla="*/ 470276 h 474043"/>
                  <a:gd name="connsiteX2" fmla="*/ 1074027 w 1735728"/>
                  <a:gd name="connsiteY2" fmla="*/ 367900 h 474043"/>
                  <a:gd name="connsiteX3" fmla="*/ 1735728 w 1735728"/>
                  <a:gd name="connsiteY3" fmla="*/ 0 h 474043"/>
                  <a:gd name="connsiteX0" fmla="*/ 0 w 1735728"/>
                  <a:gd name="connsiteY0" fmla="*/ 266590 h 437145"/>
                  <a:gd name="connsiteX1" fmla="*/ 374054 w 1735728"/>
                  <a:gd name="connsiteY1" fmla="*/ 429442 h 437145"/>
                  <a:gd name="connsiteX2" fmla="*/ 1074027 w 1735728"/>
                  <a:gd name="connsiteY2" fmla="*/ 367900 h 437145"/>
                  <a:gd name="connsiteX3" fmla="*/ 1735728 w 1735728"/>
                  <a:gd name="connsiteY3" fmla="*/ 0 h 437145"/>
                  <a:gd name="connsiteX0" fmla="*/ 0 w 1735728"/>
                  <a:gd name="connsiteY0" fmla="*/ 266590 h 432853"/>
                  <a:gd name="connsiteX1" fmla="*/ 494558 w 1735728"/>
                  <a:gd name="connsiteY1" fmla="*/ 424187 h 432853"/>
                  <a:gd name="connsiteX2" fmla="*/ 1074027 w 1735728"/>
                  <a:gd name="connsiteY2" fmla="*/ 367900 h 432853"/>
                  <a:gd name="connsiteX3" fmla="*/ 1735728 w 1735728"/>
                  <a:gd name="connsiteY3" fmla="*/ 0 h 432853"/>
                  <a:gd name="connsiteX0" fmla="*/ 0 w 1735728"/>
                  <a:gd name="connsiteY0" fmla="*/ 266590 h 482911"/>
                  <a:gd name="connsiteX1" fmla="*/ 494558 w 1735728"/>
                  <a:gd name="connsiteY1" fmla="*/ 424187 h 482911"/>
                  <a:gd name="connsiteX2" fmla="*/ 997194 w 1735728"/>
                  <a:gd name="connsiteY2" fmla="*/ 451740 h 482911"/>
                  <a:gd name="connsiteX3" fmla="*/ 1735728 w 1735728"/>
                  <a:gd name="connsiteY3" fmla="*/ 0 h 482911"/>
                  <a:gd name="connsiteX0" fmla="*/ 0 w 1735728"/>
                  <a:gd name="connsiteY0" fmla="*/ 266590 h 515658"/>
                  <a:gd name="connsiteX1" fmla="*/ 475894 w 1735728"/>
                  <a:gd name="connsiteY1" fmla="*/ 493107 h 515658"/>
                  <a:gd name="connsiteX2" fmla="*/ 997194 w 1735728"/>
                  <a:gd name="connsiteY2" fmla="*/ 451740 h 515658"/>
                  <a:gd name="connsiteX3" fmla="*/ 1735728 w 1735728"/>
                  <a:gd name="connsiteY3" fmla="*/ 0 h 515658"/>
                  <a:gd name="connsiteX0" fmla="*/ 0 w 1735728"/>
                  <a:gd name="connsiteY0" fmla="*/ 266590 h 528603"/>
                  <a:gd name="connsiteX1" fmla="*/ 696486 w 1735728"/>
                  <a:gd name="connsiteY1" fmla="*/ 511351 h 528603"/>
                  <a:gd name="connsiteX2" fmla="*/ 997194 w 1735728"/>
                  <a:gd name="connsiteY2" fmla="*/ 451740 h 528603"/>
                  <a:gd name="connsiteX3" fmla="*/ 1735728 w 1735728"/>
                  <a:gd name="connsiteY3" fmla="*/ 0 h 528603"/>
                  <a:gd name="connsiteX0" fmla="*/ 0 w 1735728"/>
                  <a:gd name="connsiteY0" fmla="*/ 266590 h 543976"/>
                  <a:gd name="connsiteX1" fmla="*/ 696486 w 1735728"/>
                  <a:gd name="connsiteY1" fmla="*/ 511351 h 543976"/>
                  <a:gd name="connsiteX2" fmla="*/ 1007946 w 1735728"/>
                  <a:gd name="connsiteY2" fmla="*/ 485324 h 543976"/>
                  <a:gd name="connsiteX3" fmla="*/ 1735728 w 1735728"/>
                  <a:gd name="connsiteY3" fmla="*/ 0 h 543976"/>
                  <a:gd name="connsiteX0" fmla="*/ 0 w 1735728"/>
                  <a:gd name="connsiteY0" fmla="*/ 266590 h 535299"/>
                  <a:gd name="connsiteX1" fmla="*/ 696486 w 1735728"/>
                  <a:gd name="connsiteY1" fmla="*/ 511351 h 535299"/>
                  <a:gd name="connsiteX2" fmla="*/ 1007946 w 1735728"/>
                  <a:gd name="connsiteY2" fmla="*/ 485324 h 535299"/>
                  <a:gd name="connsiteX3" fmla="*/ 1735728 w 1735728"/>
                  <a:gd name="connsiteY3" fmla="*/ 0 h 535299"/>
                  <a:gd name="connsiteX0" fmla="*/ 0 w 1735728"/>
                  <a:gd name="connsiteY0" fmla="*/ 266590 h 521317"/>
                  <a:gd name="connsiteX1" fmla="*/ 696486 w 1735728"/>
                  <a:gd name="connsiteY1" fmla="*/ 511351 h 521317"/>
                  <a:gd name="connsiteX2" fmla="*/ 1007946 w 1735728"/>
                  <a:gd name="connsiteY2" fmla="*/ 485324 h 521317"/>
                  <a:gd name="connsiteX3" fmla="*/ 1735728 w 1735728"/>
                  <a:gd name="connsiteY3" fmla="*/ 0 h 521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35728" h="521317">
                    <a:moveTo>
                      <a:pt x="0" y="266590"/>
                    </a:moveTo>
                    <a:cubicBezTo>
                      <a:pt x="180278" y="320487"/>
                      <a:pt x="499079" y="510230"/>
                      <a:pt x="696486" y="511351"/>
                    </a:cubicBezTo>
                    <a:cubicBezTo>
                      <a:pt x="893893" y="512472"/>
                      <a:pt x="774819" y="545301"/>
                      <a:pt x="1007946" y="485324"/>
                    </a:cubicBezTo>
                    <a:cubicBezTo>
                      <a:pt x="1241073" y="425347"/>
                      <a:pt x="1592621" y="248114"/>
                      <a:pt x="1735728" y="0"/>
                    </a:cubicBez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9" name="Freeform 88"/>
          <p:cNvSpPr/>
          <p:nvPr/>
        </p:nvSpPr>
        <p:spPr>
          <a:xfrm>
            <a:off x="3945948" y="4576022"/>
            <a:ext cx="351376" cy="475480"/>
          </a:xfrm>
          <a:custGeom>
            <a:avLst/>
            <a:gdLst>
              <a:gd name="connsiteX0" fmla="*/ 101945 w 351376"/>
              <a:gd name="connsiteY0" fmla="*/ 442027 h 475480"/>
              <a:gd name="connsiteX1" fmla="*/ 12735 w 351376"/>
              <a:gd name="connsiteY1" fmla="*/ 40583 h 475480"/>
              <a:gd name="connsiteX2" fmla="*/ 347272 w 351376"/>
              <a:gd name="connsiteY2" fmla="*/ 62885 h 475480"/>
              <a:gd name="connsiteX3" fmla="*/ 168852 w 351376"/>
              <a:gd name="connsiteY3" fmla="*/ 475480 h 475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376" h="475480">
                <a:moveTo>
                  <a:pt x="101945" y="442027"/>
                </a:moveTo>
                <a:cubicBezTo>
                  <a:pt x="36896" y="272900"/>
                  <a:pt x="-28153" y="103773"/>
                  <a:pt x="12735" y="40583"/>
                </a:cubicBezTo>
                <a:cubicBezTo>
                  <a:pt x="53623" y="-22607"/>
                  <a:pt x="321253" y="-9598"/>
                  <a:pt x="347272" y="62885"/>
                </a:cubicBezTo>
                <a:cubicBezTo>
                  <a:pt x="373291" y="135368"/>
                  <a:pt x="271071" y="305424"/>
                  <a:pt x="168852" y="47548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/>
          <p:cNvCxnSpPr/>
          <p:nvPr/>
        </p:nvCxnSpPr>
        <p:spPr>
          <a:xfrm flipV="1">
            <a:off x="4087859" y="2133600"/>
            <a:ext cx="26941" cy="849359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4261624" y="3581400"/>
            <a:ext cx="3129776" cy="489466"/>
            <a:chOff x="4261624" y="3581400"/>
            <a:chExt cx="3129776" cy="489466"/>
          </a:xfrm>
        </p:grpSpPr>
        <p:sp>
          <p:nvSpPr>
            <p:cNvPr id="92" name="Down Arrow 91"/>
            <p:cNvSpPr/>
            <p:nvPr/>
          </p:nvSpPr>
          <p:spPr>
            <a:xfrm>
              <a:off x="4261624" y="3581400"/>
              <a:ext cx="1055420" cy="489466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5364050" y="3593068"/>
                  <a:ext cx="20273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7030A0"/>
                      </a:solidFill>
                    </a:rPr>
                    <a:t>Contract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𝑮</m:t>
                      </m:r>
                      <m:r>
                        <a:rPr lang="en-US" b="1" i="1">
                          <a:latin typeface="Cambria Math"/>
                        </a:rPr>
                        <m:t>,(</m:t>
                      </m:r>
                      <m:r>
                        <a:rPr lang="en-US" b="1" i="1" smtClean="0">
                          <a:latin typeface="Cambria Math"/>
                        </a:rPr>
                        <m:t>𝒙</m:t>
                      </m:r>
                      <m:r>
                        <a:rPr lang="en-US" b="1" i="1" smtClean="0">
                          <a:latin typeface="Cambria Math"/>
                        </a:rPr>
                        <m:t>,</m:t>
                      </m:r>
                      <m:r>
                        <a:rPr lang="en-US" b="1" i="1" smtClean="0">
                          <a:latin typeface="Cambria Math"/>
                        </a:rPr>
                        <m:t>𝒚</m:t>
                      </m:r>
                      <m:r>
                        <a:rPr lang="en-US" b="1" i="1" smtClean="0">
                          <a:latin typeface="Cambria Math"/>
                        </a:rPr>
                        <m:t>))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4050" y="3593068"/>
                  <a:ext cx="2027350" cy="369332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l="-2703" t="-8197" r="-120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35274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0" grpId="0"/>
      <p:bldP spid="89" grpId="0" animBg="1"/>
      <p:bldP spid="89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>
                    <a:solidFill>
                      <a:srgbClr val="7030A0"/>
                    </a:solidFill>
                  </a:rPr>
                  <a:t>Contract</a:t>
                </a:r>
                <a:r>
                  <a:rPr lang="en-US" sz="3600" dirty="0"/>
                  <a:t>(</a:t>
                </a:r>
                <a14:m>
                  <m:oMath xmlns:m="http://schemas.openxmlformats.org/officeDocument/2006/math">
                    <m:r>
                      <a:rPr lang="en-US" sz="3600" b="1" i="1">
                        <a:latin typeface="Cambria Math"/>
                      </a:rPr>
                      <m:t>𝑮</m:t>
                    </m:r>
                    <m:r>
                      <a:rPr lang="en-US" sz="3600" b="1" i="1">
                        <a:latin typeface="Cambria Math"/>
                      </a:rPr>
                      <m:t>,</m:t>
                    </m:r>
                    <m:r>
                      <a:rPr lang="en-US" sz="3600" b="1" i="1">
                        <a:latin typeface="Cambria Math"/>
                      </a:rPr>
                      <m:t>𝒆</m:t>
                    </m:r>
                  </m:oMath>
                </a14:m>
                <a:r>
                  <a:rPr lang="en-US" sz="3600" dirty="0"/>
                  <a:t>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Contract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b="1" i="1">
                        <a:latin typeface="Cambria Math"/>
                      </a:rPr>
                      <m:t>,</m:t>
                    </m:r>
                    <m:r>
                      <a:rPr lang="en-US" sz="2000" b="1" i="1">
                        <a:latin typeface="Cambria Math"/>
                      </a:rPr>
                      <m:t>𝒆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 Let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𝒆</m:t>
                    </m:r>
                    <m:r>
                      <a:rPr lang="en-US" sz="2000" b="1" i="1" smtClean="0">
                        <a:latin typeface="Cambria Math"/>
                      </a:rPr>
                      <m:t>=(</m:t>
                    </m:r>
                    <m:r>
                      <a:rPr lang="en-US" sz="2000" b="1" i="1" smtClean="0">
                        <a:latin typeface="Cambria Math"/>
                      </a:rPr>
                      <m:t>𝒙</m:t>
                    </m:r>
                    <m:r>
                      <a:rPr lang="en-US" sz="2000" b="1" i="1" smtClean="0">
                        <a:latin typeface="Cambria Math"/>
                      </a:rPr>
                      <m:t>,</m:t>
                    </m:r>
                    <m:r>
                      <a:rPr lang="en-US" sz="2000" b="1" i="1" smtClean="0">
                        <a:latin typeface="Cambria Math"/>
                      </a:rPr>
                      <m:t>𝒚</m:t>
                    </m:r>
                    <m:r>
                      <a:rPr lang="en-US" sz="20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Merge the two vertices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𝒙</m:t>
                    </m:r>
                    <m:r>
                      <a:rPr lang="en-US" sz="20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 into one vertex;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Preserve </a:t>
                </a:r>
                <a:r>
                  <a:rPr lang="en-US" sz="2000" dirty="0"/>
                  <a:t>multi-edges;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Remove the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  <m:r>
                          <a:rPr lang="en-US" sz="2000" b="1" i="1">
                            <a:latin typeface="Cambria Math"/>
                          </a:rPr>
                          <m:t>,</m:t>
                        </m:r>
                        <m:r>
                          <a:rPr lang="en-US" sz="2000" b="1" i="1">
                            <a:latin typeface="Cambria Math"/>
                          </a:rPr>
                          <m:t>𝒚</m:t>
                        </m:r>
                      </m:e>
                    </m:d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Let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b="1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be the modified graph;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return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b="1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Time complexity </a:t>
                </a:r>
                <a:r>
                  <a:rPr lang="en-US" sz="2000" dirty="0"/>
                  <a:t>of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Contract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b="1" i="1">
                        <a:latin typeface="Cambria Math"/>
                      </a:rPr>
                      <m:t>,</m:t>
                    </m:r>
                    <m:r>
                      <a:rPr lang="en-US" sz="2000" b="1" i="1">
                        <a:latin typeface="Cambria Math"/>
                      </a:rPr>
                      <m:t>𝒆</m:t>
                    </m:r>
                  </m:oMath>
                </a14:m>
                <a:r>
                  <a:rPr lang="en-US" sz="2000" dirty="0"/>
                  <a:t>):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𝑶</m:t>
                    </m:r>
                    <m:r>
                      <a:rPr lang="en-US" sz="2000" b="1" i="1" smtClean="0">
                        <a:latin typeface="Cambria Math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291829" y="5181600"/>
            <a:ext cx="3785371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1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6355</TotalTime>
  <Words>1535</Words>
  <Application>Microsoft Office PowerPoint</Application>
  <PresentationFormat>On-screen Show (4:3)</PresentationFormat>
  <Paragraphs>444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Cambria Math</vt:lpstr>
      <vt:lpstr>Wingdings</vt:lpstr>
      <vt:lpstr>Office Theme</vt:lpstr>
      <vt:lpstr>Randomized Algorithms CS648 </vt:lpstr>
      <vt:lpstr>Min-cut</vt:lpstr>
      <vt:lpstr>Graph and Multi-graph</vt:lpstr>
      <vt:lpstr>Min-Cut</vt:lpstr>
      <vt:lpstr>Min-Cut</vt:lpstr>
      <vt:lpstr>some basic facts </vt:lpstr>
      <vt:lpstr>Min-Cut </vt:lpstr>
      <vt:lpstr>Contract(G,e)</vt:lpstr>
      <vt:lpstr>Contract(G,e)</vt:lpstr>
      <vt:lpstr>Contract(G,e)</vt:lpstr>
      <vt:lpstr>Contract(G,e)</vt:lpstr>
      <vt:lpstr>Contract(G,e)</vt:lpstr>
      <vt:lpstr>Algorithm for min-cut</vt:lpstr>
      <vt:lpstr>PowerPoint Presentation</vt:lpstr>
      <vt:lpstr>Algorithm for min-cut</vt:lpstr>
      <vt:lpstr>Algorithm for min-cut</vt:lpstr>
      <vt:lpstr>Algorithm for min-cut</vt:lpstr>
      <vt:lpstr>Key observations about  Min-Cut algorithm</vt:lpstr>
      <vt:lpstr>Helping Ram distribute the apple among two friends</vt:lpstr>
      <vt:lpstr>An illustrative example</vt:lpstr>
      <vt:lpstr>The generic example</vt:lpstr>
      <vt:lpstr>How many random bits ? </vt:lpstr>
      <vt:lpstr>How many random bits ? </vt:lpstr>
      <vt:lpstr>Computing a random sample  of size k from [0,n-1] </vt:lpstr>
      <vt:lpstr>PowerPoint Presentation</vt:lpstr>
      <vt:lpstr>Computing a random permutation of [0,n-1]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750</cp:revision>
  <dcterms:created xsi:type="dcterms:W3CDTF">2011-12-03T04:13:03Z</dcterms:created>
  <dcterms:modified xsi:type="dcterms:W3CDTF">2025-03-25T07:48:00Z</dcterms:modified>
</cp:coreProperties>
</file>