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9"/>
  </p:notesMasterIdLst>
  <p:sldIdLst>
    <p:sldId id="428" r:id="rId2"/>
    <p:sldId id="464" r:id="rId3"/>
    <p:sldId id="451" r:id="rId4"/>
    <p:sldId id="543" r:id="rId5"/>
    <p:sldId id="636" r:id="rId6"/>
    <p:sldId id="638" r:id="rId7"/>
    <p:sldId id="595" r:id="rId8"/>
    <p:sldId id="594" r:id="rId9"/>
    <p:sldId id="623" r:id="rId10"/>
    <p:sldId id="625" r:id="rId11"/>
    <p:sldId id="626" r:id="rId12"/>
    <p:sldId id="616" r:id="rId13"/>
    <p:sldId id="545" r:id="rId14"/>
    <p:sldId id="519" r:id="rId15"/>
    <p:sldId id="518" r:id="rId16"/>
    <p:sldId id="520" r:id="rId17"/>
    <p:sldId id="523" r:id="rId18"/>
    <p:sldId id="525" r:id="rId19"/>
    <p:sldId id="521" r:id="rId20"/>
    <p:sldId id="529" r:id="rId21"/>
    <p:sldId id="551" r:id="rId22"/>
    <p:sldId id="657" r:id="rId23"/>
    <p:sldId id="561" r:id="rId24"/>
    <p:sldId id="550" r:id="rId25"/>
    <p:sldId id="552" r:id="rId26"/>
    <p:sldId id="584" r:id="rId27"/>
    <p:sldId id="596" r:id="rId28"/>
    <p:sldId id="630" r:id="rId29"/>
    <p:sldId id="591" r:id="rId30"/>
    <p:sldId id="590" r:id="rId31"/>
    <p:sldId id="659" r:id="rId32"/>
    <p:sldId id="614" r:id="rId33"/>
    <p:sldId id="615" r:id="rId34"/>
    <p:sldId id="660" r:id="rId35"/>
    <p:sldId id="617" r:id="rId36"/>
    <p:sldId id="618" r:id="rId37"/>
    <p:sldId id="619" r:id="rId38"/>
    <p:sldId id="620" r:id="rId39"/>
    <p:sldId id="572" r:id="rId40"/>
    <p:sldId id="582" r:id="rId41"/>
    <p:sldId id="583" r:id="rId42"/>
    <p:sldId id="585" r:id="rId43"/>
    <p:sldId id="661" r:id="rId44"/>
    <p:sldId id="573" r:id="rId45"/>
    <p:sldId id="592" r:id="rId46"/>
    <p:sldId id="578" r:id="rId47"/>
    <p:sldId id="580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 autoAdjust="0"/>
    <p:restoredTop sz="94640" autoAdjust="0"/>
  </p:normalViewPr>
  <p:slideViewPr>
    <p:cSldViewPr>
      <p:cViewPr varScale="1">
        <p:scale>
          <a:sx n="106" d="100"/>
          <a:sy n="106" d="100"/>
        </p:scale>
        <p:origin x="14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7.png"/><Relationship Id="rId3" Type="http://schemas.openxmlformats.org/officeDocument/2006/relationships/image" Target="../media/image50.png"/><Relationship Id="rId7" Type="http://schemas.openxmlformats.org/officeDocument/2006/relationships/image" Target="../media/image15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38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10" Type="http://schemas.openxmlformats.org/officeDocument/2006/relationships/image" Target="../media/image21.png"/><Relationship Id="rId4" Type="http://schemas.openxmlformats.org/officeDocument/2006/relationships/image" Target="../media/image60.png"/><Relationship Id="rId9" Type="http://schemas.openxmlformats.org/officeDocument/2006/relationships/image" Target="../media/image19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1.png"/><Relationship Id="rId3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9.png"/><Relationship Id="rId5" Type="http://schemas.openxmlformats.org/officeDocument/2006/relationships/image" Target="../media/image7.png"/><Relationship Id="rId10" Type="http://schemas.openxmlformats.org/officeDocument/2006/relationships/image" Target="../media/image34.png"/><Relationship Id="rId4" Type="http://schemas.openxmlformats.org/officeDocument/2006/relationships/image" Target="../media/image60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20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161.png"/><Relationship Id="rId7" Type="http://schemas.openxmlformats.org/officeDocument/2006/relationships/image" Target="../media/image3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260.png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312.png"/><Relationship Id="rId7" Type="http://schemas.openxmlformats.org/officeDocument/2006/relationships/image" Target="../media/image20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3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7.png"/><Relationship Id="rId3" Type="http://schemas.openxmlformats.org/officeDocument/2006/relationships/image" Target="../media/image231.png"/><Relationship Id="rId7" Type="http://schemas.openxmlformats.org/officeDocument/2006/relationships/image" Target="../media/image59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115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5.png"/><Relationship Id="rId5" Type="http://schemas.openxmlformats.org/officeDocument/2006/relationships/image" Target="../media/image57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2.png"/><Relationship Id="rId7" Type="http://schemas.openxmlformats.org/officeDocument/2006/relationships/image" Target="../media/image770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115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1.png"/><Relationship Id="rId11" Type="http://schemas.openxmlformats.org/officeDocument/2006/relationships/image" Target="../media/image850.png"/><Relationship Id="rId5" Type="http://schemas.openxmlformats.org/officeDocument/2006/relationships/image" Target="../media/image74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3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48.png"/><Relationship Id="rId7" Type="http://schemas.openxmlformats.org/officeDocument/2006/relationships/image" Target="../media/image770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115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1.png"/><Relationship Id="rId11" Type="http://schemas.openxmlformats.org/officeDocument/2006/relationships/image" Target="../media/image850.png"/><Relationship Id="rId5" Type="http://schemas.openxmlformats.org/officeDocument/2006/relationships/image" Target="../media/image74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3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2.png"/><Relationship Id="rId4" Type="http://schemas.openxmlformats.org/officeDocument/2006/relationships/image" Target="../media/image72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52.png"/><Relationship Id="rId7" Type="http://schemas.openxmlformats.org/officeDocument/2006/relationships/image" Target="../media/image770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115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1.png"/><Relationship Id="rId11" Type="http://schemas.openxmlformats.org/officeDocument/2006/relationships/image" Target="../media/image850.png"/><Relationship Id="rId5" Type="http://schemas.openxmlformats.org/officeDocument/2006/relationships/image" Target="../media/image74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3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760.png"/><Relationship Id="rId4" Type="http://schemas.openxmlformats.org/officeDocument/2006/relationships/image" Target="../media/image740.png"/><Relationship Id="rId9" Type="http://schemas.openxmlformats.org/officeDocument/2006/relationships/image" Target="../media/image10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6002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>
                <a:normAutofit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2400" b="1">
                    <a:solidFill>
                      <a:srgbClr val="C00000"/>
                    </a:solidFill>
                  </a:rPr>
                  <a:t>Lecture 19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algorithm for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Min-cut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in a graph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Permutation routing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600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Key observations about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/>
              <a:t>Min-Cut algorithm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b="1" i="1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3102078" y="2209800"/>
            <a:ext cx="2362200" cy="228600"/>
            <a:chOff x="685800" y="4572000"/>
            <a:chExt cx="2362200" cy="228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4572000"/>
              <a:ext cx="1143000" cy="228600"/>
              <a:chOff x="685800" y="4572000"/>
              <a:chExt cx="1143000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905000" y="4572000"/>
              <a:ext cx="1143000" cy="228600"/>
              <a:chOff x="685800" y="4572000"/>
              <a:chExt cx="1143000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" name="Straight Connector 39"/>
          <p:cNvCxnSpPr>
            <a:cxnSpLocks/>
          </p:cNvCxnSpPr>
          <p:nvPr/>
        </p:nvCxnSpPr>
        <p:spPr>
          <a:xfrm flipH="1">
            <a:off x="4016478" y="3515032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476485" y="1143000"/>
            <a:ext cx="638315" cy="2362200"/>
            <a:chOff x="3476485" y="685800"/>
            <a:chExt cx="638315" cy="2362200"/>
          </a:xfrm>
        </p:grpSpPr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4038600" y="685800"/>
              <a:ext cx="0" cy="23622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476485" y="1828800"/>
                  <a:ext cx="638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85" y="1828800"/>
                  <a:ext cx="63831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362833-E43A-3148-9C3A-5A3363E232F5}"/>
              </a:ext>
            </a:extLst>
          </p:cNvPr>
          <p:cNvGrpSpPr/>
          <p:nvPr/>
        </p:nvGrpSpPr>
        <p:grpSpPr>
          <a:xfrm>
            <a:off x="1905000" y="3886200"/>
            <a:ext cx="228600" cy="2667000"/>
            <a:chOff x="4168878" y="3581400"/>
            <a:chExt cx="228600" cy="2667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077FF02-313D-2C4D-B367-0734DC5E29A3}"/>
                </a:ext>
              </a:extLst>
            </p:cNvPr>
            <p:cNvSpPr/>
            <p:nvPr/>
          </p:nvSpPr>
          <p:spPr>
            <a:xfrm rot="5400000">
              <a:off x="4168878" y="3581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5D46D31-858B-CB43-AB4C-EE1985DC56EC}"/>
                </a:ext>
              </a:extLst>
            </p:cNvPr>
            <p:cNvSpPr/>
            <p:nvPr/>
          </p:nvSpPr>
          <p:spPr>
            <a:xfrm rot="5400000">
              <a:off x="4168878" y="3886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FFD1FF2-6AD3-4146-95B8-D8D15AA9E7D9}"/>
                </a:ext>
              </a:extLst>
            </p:cNvPr>
            <p:cNvSpPr/>
            <p:nvPr/>
          </p:nvSpPr>
          <p:spPr>
            <a:xfrm rot="5400000">
              <a:off x="4168878" y="4191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2F39171-3D3F-844D-811A-264076FBC2FE}"/>
                </a:ext>
              </a:extLst>
            </p:cNvPr>
            <p:cNvSpPr/>
            <p:nvPr/>
          </p:nvSpPr>
          <p:spPr>
            <a:xfrm rot="5400000">
              <a:off x="4168878" y="4495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FDF5E8E-0A3F-F949-8855-4FBE756740E6}"/>
                </a:ext>
              </a:extLst>
            </p:cNvPr>
            <p:cNvSpPr/>
            <p:nvPr/>
          </p:nvSpPr>
          <p:spPr>
            <a:xfrm rot="5400000">
              <a:off x="4168878" y="4800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D7E0504-A9B4-CF42-ADEA-A996ECF8A2D8}"/>
                </a:ext>
              </a:extLst>
            </p:cNvPr>
            <p:cNvSpPr/>
            <p:nvPr/>
          </p:nvSpPr>
          <p:spPr>
            <a:xfrm rot="5400000">
              <a:off x="4168878" y="5105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705286B-8F38-E843-B33B-6F79D690FDBB}"/>
                </a:ext>
              </a:extLst>
            </p:cNvPr>
            <p:cNvSpPr/>
            <p:nvPr/>
          </p:nvSpPr>
          <p:spPr>
            <a:xfrm rot="5400000">
              <a:off x="4168878" y="5410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80B0C7-EC4F-A64E-B6D0-977C8815D89C}"/>
                </a:ext>
              </a:extLst>
            </p:cNvPr>
            <p:cNvSpPr/>
            <p:nvPr/>
          </p:nvSpPr>
          <p:spPr>
            <a:xfrm rot="5400000">
              <a:off x="4168878" y="5715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63D6E3D-447E-5B4A-B478-DE9D82F10215}"/>
                </a:ext>
              </a:extLst>
            </p:cNvPr>
            <p:cNvSpPr/>
            <p:nvPr/>
          </p:nvSpPr>
          <p:spPr>
            <a:xfrm rot="5400000">
              <a:off x="4168878" y="6019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CD7F50-9AE2-D94E-BC80-3A35C6952C88}"/>
                  </a:ext>
                </a:extLst>
              </p:cNvPr>
              <p:cNvSpPr txBox="1"/>
              <p:nvPr/>
            </p:nvSpPr>
            <p:spPr>
              <a:xfrm>
                <a:off x="4731992" y="103112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CD7F50-9AE2-D94E-BC80-3A35C6952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992" y="1031128"/>
                <a:ext cx="55496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03C6B0-72F5-AA4D-91ED-CD5CE3709DA8}"/>
                  </a:ext>
                </a:extLst>
              </p:cNvPr>
              <p:cNvSpPr txBox="1"/>
              <p:nvPr/>
            </p:nvSpPr>
            <p:spPr>
              <a:xfrm>
                <a:off x="4727962" y="138326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03C6B0-72F5-AA4D-91ED-CD5CE370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962" y="1383268"/>
                <a:ext cx="1160895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CECFDE1-D5A0-814A-BA09-DA807D33CE5C}"/>
                  </a:ext>
                </a:extLst>
              </p:cNvPr>
              <p:cNvSpPr txBox="1"/>
              <p:nvPr/>
            </p:nvSpPr>
            <p:spPr>
              <a:xfrm>
                <a:off x="4706505" y="1688068"/>
                <a:ext cx="1160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CECFDE1-D5A0-814A-BA09-DA807D3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505" y="1688068"/>
                <a:ext cx="1160894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BE033E-9AD6-784E-8E1E-78E08169FA0D}"/>
                  </a:ext>
                </a:extLst>
              </p:cNvPr>
              <p:cNvSpPr txBox="1"/>
              <p:nvPr/>
            </p:nvSpPr>
            <p:spPr>
              <a:xfrm>
                <a:off x="4724400" y="3095340"/>
                <a:ext cx="542135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BE033E-9AD6-784E-8E1E-78E08169F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095340"/>
                <a:ext cx="542135" cy="568874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FD9314EC-EA7E-CE47-890E-08F2FEAF53C4}"/>
              </a:ext>
            </a:extLst>
          </p:cNvPr>
          <p:cNvSpPr txBox="1"/>
          <p:nvPr/>
        </p:nvSpPr>
        <p:spPr>
          <a:xfrm rot="5400000">
            <a:off x="4761393" y="2222427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9F73F4F-40FD-5E43-8174-F142571813CD}"/>
              </a:ext>
            </a:extLst>
          </p:cNvPr>
          <p:cNvGrpSpPr/>
          <p:nvPr/>
        </p:nvGrpSpPr>
        <p:grpSpPr>
          <a:xfrm>
            <a:off x="6477000" y="3886200"/>
            <a:ext cx="228600" cy="2667000"/>
            <a:chOff x="4168878" y="3581400"/>
            <a:chExt cx="228600" cy="2667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28AB722-C63E-1242-A26D-3A3514A74F58}"/>
                </a:ext>
              </a:extLst>
            </p:cNvPr>
            <p:cNvSpPr/>
            <p:nvPr/>
          </p:nvSpPr>
          <p:spPr>
            <a:xfrm rot="5400000">
              <a:off x="4168878" y="3581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C19802-60AA-CC4F-A68A-2667C29ED63A}"/>
                </a:ext>
              </a:extLst>
            </p:cNvPr>
            <p:cNvSpPr/>
            <p:nvPr/>
          </p:nvSpPr>
          <p:spPr>
            <a:xfrm rot="5400000">
              <a:off x="4168878" y="3886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E8B3765-330B-D147-B222-7D73FF8DF1C2}"/>
                </a:ext>
              </a:extLst>
            </p:cNvPr>
            <p:cNvSpPr/>
            <p:nvPr/>
          </p:nvSpPr>
          <p:spPr>
            <a:xfrm rot="5400000">
              <a:off x="4168878" y="4191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AAF2AA9-3C37-F64C-901E-05F061A4243E}"/>
                </a:ext>
              </a:extLst>
            </p:cNvPr>
            <p:cNvSpPr/>
            <p:nvPr/>
          </p:nvSpPr>
          <p:spPr>
            <a:xfrm rot="5400000">
              <a:off x="4168878" y="4495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3AA0C78-7BE2-6B4F-8904-72BB54C1C66A}"/>
                </a:ext>
              </a:extLst>
            </p:cNvPr>
            <p:cNvSpPr/>
            <p:nvPr/>
          </p:nvSpPr>
          <p:spPr>
            <a:xfrm rot="5400000">
              <a:off x="4168878" y="4800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9673EFC-F936-304A-B21D-71514E543D14}"/>
                </a:ext>
              </a:extLst>
            </p:cNvPr>
            <p:cNvSpPr/>
            <p:nvPr/>
          </p:nvSpPr>
          <p:spPr>
            <a:xfrm rot="5400000">
              <a:off x="4168878" y="5105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9265799-BD38-D14B-9E4E-DC98ECAE00F0}"/>
                </a:ext>
              </a:extLst>
            </p:cNvPr>
            <p:cNvSpPr/>
            <p:nvPr/>
          </p:nvSpPr>
          <p:spPr>
            <a:xfrm rot="5400000">
              <a:off x="4168878" y="5410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F46F3E4-E295-6643-8A21-3B614415828E}"/>
                </a:ext>
              </a:extLst>
            </p:cNvPr>
            <p:cNvSpPr/>
            <p:nvPr/>
          </p:nvSpPr>
          <p:spPr>
            <a:xfrm rot="5400000">
              <a:off x="4168878" y="5715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DE2291A-29F4-2B41-8491-18B92F623D6F}"/>
                </a:ext>
              </a:extLst>
            </p:cNvPr>
            <p:cNvSpPr/>
            <p:nvPr/>
          </p:nvSpPr>
          <p:spPr>
            <a:xfrm rot="5400000">
              <a:off x="4168878" y="6019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327A36-7A47-D742-8FCA-9052EB9B2D3C}"/>
              </a:ext>
            </a:extLst>
          </p:cNvPr>
          <p:cNvCxnSpPr>
            <a:cxnSpLocks/>
          </p:cNvCxnSpPr>
          <p:nvPr/>
        </p:nvCxnSpPr>
        <p:spPr>
          <a:xfrm flipH="1">
            <a:off x="2133600" y="3478542"/>
            <a:ext cx="1882878" cy="4592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22CAA6-0E26-2349-AC69-C7434BABC3A8}"/>
              </a:ext>
            </a:extLst>
          </p:cNvPr>
          <p:cNvCxnSpPr>
            <a:cxnSpLocks/>
          </p:cNvCxnSpPr>
          <p:nvPr/>
        </p:nvCxnSpPr>
        <p:spPr>
          <a:xfrm>
            <a:off x="4593783" y="3515032"/>
            <a:ext cx="1934496" cy="371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6C995E-B9D1-C24D-92DE-CF0C198CDEC6}"/>
                  </a:ext>
                </a:extLst>
              </p:cNvPr>
              <p:cNvSpPr txBox="1"/>
              <p:nvPr/>
            </p:nvSpPr>
            <p:spPr>
              <a:xfrm>
                <a:off x="7352345" y="3657600"/>
                <a:ext cx="1182055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6C995E-B9D1-C24D-92DE-CF0C198CD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345" y="3657600"/>
                <a:ext cx="1182055" cy="568874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56A251-6C3C-474E-BA67-BA258E8D3069}"/>
                  </a:ext>
                </a:extLst>
              </p:cNvPr>
              <p:cNvSpPr txBox="1"/>
              <p:nvPr/>
            </p:nvSpPr>
            <p:spPr>
              <a:xfrm>
                <a:off x="7352345" y="6242891"/>
                <a:ext cx="684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56A251-6C3C-474E-BA67-BA258E8D3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345" y="6242891"/>
                <a:ext cx="68403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BDE2B2B-C0EA-9F41-BA86-23AAEC03B3B9}"/>
                  </a:ext>
                </a:extLst>
              </p:cNvPr>
              <p:cNvSpPr txBox="1"/>
              <p:nvPr/>
            </p:nvSpPr>
            <p:spPr>
              <a:xfrm>
                <a:off x="7365723" y="5955268"/>
                <a:ext cx="684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BDE2B2B-C0EA-9F41-BA86-23AAEC03B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723" y="5955268"/>
                <a:ext cx="6840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4CE4223-E53C-D241-B41A-86AD7E0294D3}"/>
                  </a:ext>
                </a:extLst>
              </p:cNvPr>
              <p:cNvSpPr txBox="1"/>
              <p:nvPr/>
            </p:nvSpPr>
            <p:spPr>
              <a:xfrm>
                <a:off x="7363956" y="5638800"/>
                <a:ext cx="684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4CE4223-E53C-D241-B41A-86AD7E029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56" y="5638800"/>
                <a:ext cx="6840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D9685525-E51F-B441-BE81-22A2DD464D6E}"/>
              </a:ext>
            </a:extLst>
          </p:cNvPr>
          <p:cNvSpPr txBox="1"/>
          <p:nvPr/>
        </p:nvSpPr>
        <p:spPr>
          <a:xfrm rot="5400000">
            <a:off x="7502548" y="4481992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F415F33-1562-7E4E-BC76-F1C3D6E65267}"/>
              </a:ext>
            </a:extLst>
          </p:cNvPr>
          <p:cNvCxnSpPr>
            <a:cxnSpLocks/>
          </p:cNvCxnSpPr>
          <p:nvPr/>
        </p:nvCxnSpPr>
        <p:spPr>
          <a:xfrm flipH="1">
            <a:off x="1752600" y="5105400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9A5BA1-19C3-0A44-8C2D-AB732F04BD39}"/>
              </a:ext>
            </a:extLst>
          </p:cNvPr>
          <p:cNvCxnSpPr>
            <a:cxnSpLocks/>
          </p:cNvCxnSpPr>
          <p:nvPr/>
        </p:nvCxnSpPr>
        <p:spPr>
          <a:xfrm flipH="1">
            <a:off x="6324600" y="5105400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CB2CEF6-AFB1-2840-8CFC-AC998FB69B93}"/>
              </a:ext>
            </a:extLst>
          </p:cNvPr>
          <p:cNvGrpSpPr/>
          <p:nvPr/>
        </p:nvGrpSpPr>
        <p:grpSpPr>
          <a:xfrm>
            <a:off x="762000" y="3886081"/>
            <a:ext cx="638315" cy="1143119"/>
            <a:chOff x="3476485" y="1447681"/>
            <a:chExt cx="638315" cy="1143119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7D6C24F-909E-D94C-8DD3-E379470B76F1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1447681"/>
              <a:ext cx="0" cy="114311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703801B8-31D2-324C-AF5B-A04F17F94C82}"/>
                    </a:ext>
                  </a:extLst>
                </p:cNvPr>
                <p:cNvSpPr txBox="1"/>
                <p:nvPr/>
              </p:nvSpPr>
              <p:spPr>
                <a:xfrm>
                  <a:off x="3476485" y="1828800"/>
                  <a:ext cx="638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703801B8-31D2-324C-AF5B-A04F17F94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85" y="1828800"/>
                  <a:ext cx="63831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5EFCE1F-D977-3147-A55A-6EF494382DBB}"/>
              </a:ext>
            </a:extLst>
          </p:cNvPr>
          <p:cNvGrpSpPr/>
          <p:nvPr/>
        </p:nvGrpSpPr>
        <p:grpSpPr>
          <a:xfrm>
            <a:off x="6753085" y="3886200"/>
            <a:ext cx="638315" cy="1143119"/>
            <a:chOff x="3476485" y="1447681"/>
            <a:chExt cx="638315" cy="1143119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7551571-41FA-4B4C-9BD5-A8C156F4FE00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1447681"/>
              <a:ext cx="0" cy="114311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8508D8C-5E6C-124F-939B-43739C01E5A2}"/>
                    </a:ext>
                  </a:extLst>
                </p:cNvPr>
                <p:cNvSpPr txBox="1"/>
                <p:nvPr/>
              </p:nvSpPr>
              <p:spPr>
                <a:xfrm>
                  <a:off x="3476485" y="1828800"/>
                  <a:ext cx="638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8508D8C-5E6C-124F-939B-43739C01E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85" y="1828800"/>
                  <a:ext cx="638315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5827367-1530-0644-8251-C9CE05552E83}"/>
                  </a:ext>
                </a:extLst>
              </p:cNvPr>
              <p:cNvSpPr txBox="1"/>
              <p:nvPr/>
            </p:nvSpPr>
            <p:spPr>
              <a:xfrm>
                <a:off x="1791529" y="6525311"/>
                <a:ext cx="455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5827367-1530-0644-8251-C9CE05552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529" y="6525311"/>
                <a:ext cx="45554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C9E7828-1688-CB43-8EB8-59AC117986F6}"/>
                  </a:ext>
                </a:extLst>
              </p:cNvPr>
              <p:cNvSpPr txBox="1"/>
              <p:nvPr/>
            </p:nvSpPr>
            <p:spPr>
              <a:xfrm>
                <a:off x="6363529" y="6525311"/>
                <a:ext cx="455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C9E7828-1688-CB43-8EB8-59AC11798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529" y="6525311"/>
                <a:ext cx="45554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BA3FFF9-BF09-6643-8AC5-88BC4AAAF4F6}"/>
                  </a:ext>
                </a:extLst>
              </p:cNvPr>
              <p:cNvSpPr txBox="1"/>
              <p:nvPr/>
            </p:nvSpPr>
            <p:spPr>
              <a:xfrm>
                <a:off x="8065589" y="4953000"/>
                <a:ext cx="542136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BA3FFF9-BF09-6643-8AC5-88BC4AAA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589" y="4953000"/>
                <a:ext cx="542136" cy="568874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78B377F-6192-704C-9371-0DBDB7DA9CB7}"/>
                  </a:ext>
                </a:extLst>
              </p:cNvPr>
              <p:cNvSpPr txBox="1"/>
              <p:nvPr/>
            </p:nvSpPr>
            <p:spPr>
              <a:xfrm>
                <a:off x="8141789" y="6260068"/>
                <a:ext cx="684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78B377F-6192-704C-9371-0DBDB7DA9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789" y="6260068"/>
                <a:ext cx="68403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DEA49F5-1EFA-3240-A184-9366444865A7}"/>
                  </a:ext>
                </a:extLst>
              </p:cNvPr>
              <p:cNvSpPr txBox="1"/>
              <p:nvPr/>
            </p:nvSpPr>
            <p:spPr>
              <a:xfrm>
                <a:off x="8155167" y="5972445"/>
                <a:ext cx="684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DEA49F5-1EFA-3240-A184-936644486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67" y="5972445"/>
                <a:ext cx="68403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860E0D0-E543-D542-9A6E-E2E7B16BE7A3}"/>
              </a:ext>
            </a:extLst>
          </p:cNvPr>
          <p:cNvSpPr txBox="1"/>
          <p:nvPr/>
        </p:nvSpPr>
        <p:spPr>
          <a:xfrm rot="5400000">
            <a:off x="8291992" y="5472592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3013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6" grpId="0"/>
      <p:bldP spid="66" grpId="1"/>
      <p:bldP spid="81" grpId="0"/>
      <p:bldP spid="81" grpId="1"/>
      <p:bldP spid="82" grpId="0"/>
      <p:bldP spid="82" grpId="1"/>
      <p:bldP spid="83" grpId="0"/>
      <p:bldP spid="83" grpId="1"/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Key observations about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/>
              <a:t>Min-Cut algorithm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b="1" i="1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3102078" y="2209800"/>
            <a:ext cx="2362200" cy="228600"/>
            <a:chOff x="685800" y="4572000"/>
            <a:chExt cx="2362200" cy="228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4572000"/>
              <a:ext cx="1143000" cy="228600"/>
              <a:chOff x="685800" y="4572000"/>
              <a:chExt cx="1143000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905000" y="4572000"/>
              <a:ext cx="1143000" cy="228600"/>
              <a:chOff x="685800" y="4572000"/>
              <a:chExt cx="1143000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" name="Straight Connector 39"/>
          <p:cNvCxnSpPr>
            <a:cxnSpLocks/>
          </p:cNvCxnSpPr>
          <p:nvPr/>
        </p:nvCxnSpPr>
        <p:spPr>
          <a:xfrm flipH="1">
            <a:off x="4016478" y="3515032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476485" y="1143000"/>
            <a:ext cx="638315" cy="2362200"/>
            <a:chOff x="3476485" y="685800"/>
            <a:chExt cx="638315" cy="2362200"/>
          </a:xfrm>
        </p:grpSpPr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4038600" y="685800"/>
              <a:ext cx="0" cy="23622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476485" y="1828800"/>
                  <a:ext cx="638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85" y="1828800"/>
                  <a:ext cx="63831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B362833-E43A-3148-9C3A-5A3363E232F5}"/>
              </a:ext>
            </a:extLst>
          </p:cNvPr>
          <p:cNvGrpSpPr/>
          <p:nvPr/>
        </p:nvGrpSpPr>
        <p:grpSpPr>
          <a:xfrm>
            <a:off x="1905000" y="3886200"/>
            <a:ext cx="228600" cy="1143000"/>
            <a:chOff x="4168878" y="3581400"/>
            <a:chExt cx="228600" cy="1143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077FF02-313D-2C4D-B367-0734DC5E29A3}"/>
                </a:ext>
              </a:extLst>
            </p:cNvPr>
            <p:cNvSpPr/>
            <p:nvPr/>
          </p:nvSpPr>
          <p:spPr>
            <a:xfrm rot="5400000">
              <a:off x="4168878" y="3581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5D46D31-858B-CB43-AB4C-EE1985DC56EC}"/>
                </a:ext>
              </a:extLst>
            </p:cNvPr>
            <p:cNvSpPr/>
            <p:nvPr/>
          </p:nvSpPr>
          <p:spPr>
            <a:xfrm rot="5400000">
              <a:off x="4168878" y="3886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FFD1FF2-6AD3-4146-95B8-D8D15AA9E7D9}"/>
                </a:ext>
              </a:extLst>
            </p:cNvPr>
            <p:cNvSpPr/>
            <p:nvPr/>
          </p:nvSpPr>
          <p:spPr>
            <a:xfrm rot="5400000">
              <a:off x="4168878" y="4191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2F39171-3D3F-844D-811A-264076FBC2FE}"/>
                </a:ext>
              </a:extLst>
            </p:cNvPr>
            <p:cNvSpPr/>
            <p:nvPr/>
          </p:nvSpPr>
          <p:spPr>
            <a:xfrm rot="5400000">
              <a:off x="4168878" y="4495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CD7F50-9AE2-D94E-BC80-3A35C6952C88}"/>
                  </a:ext>
                </a:extLst>
              </p:cNvPr>
              <p:cNvSpPr txBox="1"/>
              <p:nvPr/>
            </p:nvSpPr>
            <p:spPr>
              <a:xfrm>
                <a:off x="4731992" y="103112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CD7F50-9AE2-D94E-BC80-3A35C6952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992" y="1031128"/>
                <a:ext cx="55496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03C6B0-72F5-AA4D-91ED-CD5CE3709DA8}"/>
                  </a:ext>
                </a:extLst>
              </p:cNvPr>
              <p:cNvSpPr txBox="1"/>
              <p:nvPr/>
            </p:nvSpPr>
            <p:spPr>
              <a:xfrm>
                <a:off x="4727962" y="138326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03C6B0-72F5-AA4D-91ED-CD5CE370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962" y="1383268"/>
                <a:ext cx="1160895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CECFDE1-D5A0-814A-BA09-DA807D33CE5C}"/>
                  </a:ext>
                </a:extLst>
              </p:cNvPr>
              <p:cNvSpPr txBox="1"/>
              <p:nvPr/>
            </p:nvSpPr>
            <p:spPr>
              <a:xfrm>
                <a:off x="4706505" y="1688068"/>
                <a:ext cx="1160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CECFDE1-D5A0-814A-BA09-DA807D3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505" y="1688068"/>
                <a:ext cx="1160894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BE033E-9AD6-784E-8E1E-78E08169FA0D}"/>
                  </a:ext>
                </a:extLst>
              </p:cNvPr>
              <p:cNvSpPr txBox="1"/>
              <p:nvPr/>
            </p:nvSpPr>
            <p:spPr>
              <a:xfrm>
                <a:off x="4724400" y="3095340"/>
                <a:ext cx="542135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BE033E-9AD6-784E-8E1E-78E08169F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095340"/>
                <a:ext cx="542135" cy="568874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FD9314EC-EA7E-CE47-890E-08F2FEAF53C4}"/>
              </a:ext>
            </a:extLst>
          </p:cNvPr>
          <p:cNvSpPr txBox="1"/>
          <p:nvPr/>
        </p:nvSpPr>
        <p:spPr>
          <a:xfrm rot="5400000">
            <a:off x="4761393" y="2222427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9F73F4F-40FD-5E43-8174-F142571813CD}"/>
              </a:ext>
            </a:extLst>
          </p:cNvPr>
          <p:cNvGrpSpPr/>
          <p:nvPr/>
        </p:nvGrpSpPr>
        <p:grpSpPr>
          <a:xfrm>
            <a:off x="6477000" y="3886200"/>
            <a:ext cx="228600" cy="1143000"/>
            <a:chOff x="4168878" y="3581400"/>
            <a:chExt cx="228600" cy="1143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28AB722-C63E-1242-A26D-3A3514A74F58}"/>
                </a:ext>
              </a:extLst>
            </p:cNvPr>
            <p:cNvSpPr/>
            <p:nvPr/>
          </p:nvSpPr>
          <p:spPr>
            <a:xfrm rot="5400000">
              <a:off x="4168878" y="3581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C19802-60AA-CC4F-A68A-2667C29ED63A}"/>
                </a:ext>
              </a:extLst>
            </p:cNvPr>
            <p:cNvSpPr/>
            <p:nvPr/>
          </p:nvSpPr>
          <p:spPr>
            <a:xfrm rot="5400000">
              <a:off x="4168878" y="3886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E8B3765-330B-D147-B222-7D73FF8DF1C2}"/>
                </a:ext>
              </a:extLst>
            </p:cNvPr>
            <p:cNvSpPr/>
            <p:nvPr/>
          </p:nvSpPr>
          <p:spPr>
            <a:xfrm rot="5400000">
              <a:off x="4168878" y="4191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AAF2AA9-3C37-F64C-901E-05F061A4243E}"/>
                </a:ext>
              </a:extLst>
            </p:cNvPr>
            <p:cNvSpPr/>
            <p:nvPr/>
          </p:nvSpPr>
          <p:spPr>
            <a:xfrm rot="5400000">
              <a:off x="4168878" y="4495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327A36-7A47-D742-8FCA-9052EB9B2D3C}"/>
              </a:ext>
            </a:extLst>
          </p:cNvPr>
          <p:cNvCxnSpPr>
            <a:cxnSpLocks/>
          </p:cNvCxnSpPr>
          <p:nvPr/>
        </p:nvCxnSpPr>
        <p:spPr>
          <a:xfrm flipH="1">
            <a:off x="2133600" y="3478542"/>
            <a:ext cx="1882878" cy="4592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E22CAA6-0E26-2349-AC69-C7434BABC3A8}"/>
              </a:ext>
            </a:extLst>
          </p:cNvPr>
          <p:cNvCxnSpPr>
            <a:cxnSpLocks/>
          </p:cNvCxnSpPr>
          <p:nvPr/>
        </p:nvCxnSpPr>
        <p:spPr>
          <a:xfrm>
            <a:off x="4593783" y="3515032"/>
            <a:ext cx="1934496" cy="3710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C22FB98-464A-CB4B-B39E-0370BCEA7B82}"/>
              </a:ext>
            </a:extLst>
          </p:cNvPr>
          <p:cNvGrpSpPr/>
          <p:nvPr/>
        </p:nvGrpSpPr>
        <p:grpSpPr>
          <a:xfrm>
            <a:off x="762000" y="5334000"/>
            <a:ext cx="228600" cy="1143000"/>
            <a:chOff x="1905000" y="5105400"/>
            <a:chExt cx="228600" cy="1143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8552B2C-CA06-D443-9DC7-FAA4890B7890}"/>
                </a:ext>
              </a:extLst>
            </p:cNvPr>
            <p:cNvSpPr/>
            <p:nvPr/>
          </p:nvSpPr>
          <p:spPr>
            <a:xfrm rot="5400000">
              <a:off x="1905000" y="5105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DB4205-EF16-8441-98E9-98445F3B8B97}"/>
                </a:ext>
              </a:extLst>
            </p:cNvPr>
            <p:cNvSpPr/>
            <p:nvPr/>
          </p:nvSpPr>
          <p:spPr>
            <a:xfrm rot="5400000">
              <a:off x="1905000" y="5410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634B180-8E88-2B46-ADB1-025994219728}"/>
                </a:ext>
              </a:extLst>
            </p:cNvPr>
            <p:cNvSpPr/>
            <p:nvPr/>
          </p:nvSpPr>
          <p:spPr>
            <a:xfrm rot="5400000">
              <a:off x="1905000" y="5715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4AE1C61-2B4F-024E-B0C0-16D6278A7E97}"/>
                </a:ext>
              </a:extLst>
            </p:cNvPr>
            <p:cNvSpPr/>
            <p:nvPr/>
          </p:nvSpPr>
          <p:spPr>
            <a:xfrm rot="5400000">
              <a:off x="1905000" y="6019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FB7EB53-F6F0-7E40-AE98-BB1762FE80B9}"/>
              </a:ext>
            </a:extLst>
          </p:cNvPr>
          <p:cNvGrpSpPr/>
          <p:nvPr/>
        </p:nvGrpSpPr>
        <p:grpSpPr>
          <a:xfrm>
            <a:off x="2971800" y="5334000"/>
            <a:ext cx="228600" cy="1143000"/>
            <a:chOff x="1905000" y="5105400"/>
            <a:chExt cx="228600" cy="11430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0E6D8F8-EA26-6140-9618-52889EFCDB4A}"/>
                </a:ext>
              </a:extLst>
            </p:cNvPr>
            <p:cNvSpPr/>
            <p:nvPr/>
          </p:nvSpPr>
          <p:spPr>
            <a:xfrm rot="5400000">
              <a:off x="1905000" y="5105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A7982C7-23A8-7E49-B6F1-08219EEA2FBB}"/>
                </a:ext>
              </a:extLst>
            </p:cNvPr>
            <p:cNvSpPr/>
            <p:nvPr/>
          </p:nvSpPr>
          <p:spPr>
            <a:xfrm rot="5400000">
              <a:off x="1905000" y="5410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F0D0EA-440F-704D-9F90-7F1C54D584D2}"/>
                </a:ext>
              </a:extLst>
            </p:cNvPr>
            <p:cNvSpPr/>
            <p:nvPr/>
          </p:nvSpPr>
          <p:spPr>
            <a:xfrm rot="5400000">
              <a:off x="1905000" y="5715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9D03C3E-A23E-FB4B-8502-3FC81652A263}"/>
                </a:ext>
              </a:extLst>
            </p:cNvPr>
            <p:cNvSpPr/>
            <p:nvPr/>
          </p:nvSpPr>
          <p:spPr>
            <a:xfrm rot="5400000">
              <a:off x="1905000" y="6019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44115C8-DD75-924E-991C-A5AD57A3376E}"/>
              </a:ext>
            </a:extLst>
          </p:cNvPr>
          <p:cNvGrpSpPr/>
          <p:nvPr/>
        </p:nvGrpSpPr>
        <p:grpSpPr>
          <a:xfrm>
            <a:off x="5181600" y="5334000"/>
            <a:ext cx="228600" cy="1143000"/>
            <a:chOff x="1905000" y="5105400"/>
            <a:chExt cx="228600" cy="114300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8EAE028-2CBD-3745-8F5C-D526CFD84DA6}"/>
                </a:ext>
              </a:extLst>
            </p:cNvPr>
            <p:cNvSpPr/>
            <p:nvPr/>
          </p:nvSpPr>
          <p:spPr>
            <a:xfrm rot="5400000">
              <a:off x="1905000" y="5105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414C56F-FBBE-E940-BE9B-2B8B06A00A6A}"/>
                </a:ext>
              </a:extLst>
            </p:cNvPr>
            <p:cNvSpPr/>
            <p:nvPr/>
          </p:nvSpPr>
          <p:spPr>
            <a:xfrm rot="5400000">
              <a:off x="1905000" y="5410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798AAEC-9498-0345-9776-A206C4158A5F}"/>
                </a:ext>
              </a:extLst>
            </p:cNvPr>
            <p:cNvSpPr/>
            <p:nvPr/>
          </p:nvSpPr>
          <p:spPr>
            <a:xfrm rot="5400000">
              <a:off x="1905000" y="5715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2C9A6ED-2500-2A45-AB36-F2DBD3E2AAC2}"/>
                </a:ext>
              </a:extLst>
            </p:cNvPr>
            <p:cNvSpPr/>
            <p:nvPr/>
          </p:nvSpPr>
          <p:spPr>
            <a:xfrm rot="5400000">
              <a:off x="1905000" y="6019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3B3A952-B489-EB4F-97EA-3C05497ADE2B}"/>
              </a:ext>
            </a:extLst>
          </p:cNvPr>
          <p:cNvGrpSpPr/>
          <p:nvPr/>
        </p:nvGrpSpPr>
        <p:grpSpPr>
          <a:xfrm>
            <a:off x="7772400" y="5334000"/>
            <a:ext cx="228600" cy="1143000"/>
            <a:chOff x="1905000" y="5105400"/>
            <a:chExt cx="228600" cy="114300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02889F1-9905-3E47-91C5-8D336F618C97}"/>
                </a:ext>
              </a:extLst>
            </p:cNvPr>
            <p:cNvSpPr/>
            <p:nvPr/>
          </p:nvSpPr>
          <p:spPr>
            <a:xfrm rot="5400000">
              <a:off x="1905000" y="5105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4E01784-F34A-1B4D-86D9-EEFB02044C36}"/>
                </a:ext>
              </a:extLst>
            </p:cNvPr>
            <p:cNvSpPr/>
            <p:nvPr/>
          </p:nvSpPr>
          <p:spPr>
            <a:xfrm rot="5400000">
              <a:off x="1905000" y="5410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0D933E2-86AC-B94B-824B-5FE9CD07C8ED}"/>
                </a:ext>
              </a:extLst>
            </p:cNvPr>
            <p:cNvSpPr/>
            <p:nvPr/>
          </p:nvSpPr>
          <p:spPr>
            <a:xfrm rot="5400000">
              <a:off x="1905000" y="5715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A97DFC3-0FD8-1349-B897-A0DDFB611FDD}"/>
                </a:ext>
              </a:extLst>
            </p:cNvPr>
            <p:cNvSpPr/>
            <p:nvPr/>
          </p:nvSpPr>
          <p:spPr>
            <a:xfrm rot="5400000">
              <a:off x="1905000" y="6019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D4CA15-8DF6-6D4F-9018-BF5607436DC8}"/>
              </a:ext>
            </a:extLst>
          </p:cNvPr>
          <p:cNvCxnSpPr>
            <a:cxnSpLocks/>
          </p:cNvCxnSpPr>
          <p:nvPr/>
        </p:nvCxnSpPr>
        <p:spPr>
          <a:xfrm flipH="1">
            <a:off x="966530" y="5061939"/>
            <a:ext cx="914400" cy="306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99DC8B2-D9D0-044B-9609-3E3FFF92A2FC}"/>
              </a:ext>
            </a:extLst>
          </p:cNvPr>
          <p:cNvCxnSpPr>
            <a:cxnSpLocks/>
          </p:cNvCxnSpPr>
          <p:nvPr/>
        </p:nvCxnSpPr>
        <p:spPr>
          <a:xfrm>
            <a:off x="2124567" y="5059363"/>
            <a:ext cx="829596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623CFAA-BB00-1349-B113-038AE8119BD0}"/>
              </a:ext>
            </a:extLst>
          </p:cNvPr>
          <p:cNvCxnSpPr>
            <a:cxnSpLocks/>
          </p:cNvCxnSpPr>
          <p:nvPr/>
        </p:nvCxnSpPr>
        <p:spPr>
          <a:xfrm flipH="1">
            <a:off x="5410200" y="5103370"/>
            <a:ext cx="914400" cy="30683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83B65F-F6E6-9944-A3AE-919ADA1001C2}"/>
              </a:ext>
            </a:extLst>
          </p:cNvPr>
          <p:cNvCxnSpPr>
            <a:cxnSpLocks/>
          </p:cNvCxnSpPr>
          <p:nvPr/>
        </p:nvCxnSpPr>
        <p:spPr>
          <a:xfrm>
            <a:off x="6942804" y="5070631"/>
            <a:ext cx="829596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DD83B58-A73C-3D42-A08E-2AEA7D8A0716}"/>
                  </a:ext>
                </a:extLst>
              </p:cNvPr>
              <p:cNvSpPr txBox="1"/>
              <p:nvPr/>
            </p:nvSpPr>
            <p:spPr>
              <a:xfrm>
                <a:off x="687458" y="6525311"/>
                <a:ext cx="455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DD83B58-A73C-3D42-A08E-2AEA7D8A0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58" y="6525311"/>
                <a:ext cx="4555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886F7A8-2FB5-7244-91E1-8DB16ECFBEB0}"/>
                  </a:ext>
                </a:extLst>
              </p:cNvPr>
              <p:cNvSpPr txBox="1"/>
              <p:nvPr/>
            </p:nvSpPr>
            <p:spPr>
              <a:xfrm>
                <a:off x="2895600" y="6525311"/>
                <a:ext cx="455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886F7A8-2FB5-7244-91E1-8DB16ECFB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525311"/>
                <a:ext cx="4555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5867DB3-BA8B-9A43-B9CF-CD838513DAEA}"/>
                  </a:ext>
                </a:extLst>
              </p:cNvPr>
              <p:cNvSpPr txBox="1"/>
              <p:nvPr/>
            </p:nvSpPr>
            <p:spPr>
              <a:xfrm>
                <a:off x="5108716" y="6477000"/>
                <a:ext cx="455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5867DB3-BA8B-9A43-B9CF-CD838513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716" y="6477000"/>
                <a:ext cx="45554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6DCF30B-6A5B-BA43-B521-827FD8D29FEC}"/>
                  </a:ext>
                </a:extLst>
              </p:cNvPr>
              <p:cNvSpPr txBox="1"/>
              <p:nvPr/>
            </p:nvSpPr>
            <p:spPr>
              <a:xfrm>
                <a:off x="7697858" y="6477000"/>
                <a:ext cx="4555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6DCF30B-6A5B-BA43-B521-827FD8D29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58" y="6477000"/>
                <a:ext cx="45554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90AA14-3078-5D40-974D-991A34BDC5F6}"/>
                  </a:ext>
                </a:extLst>
              </p:cNvPr>
              <p:cNvSpPr txBox="1"/>
              <p:nvPr/>
            </p:nvSpPr>
            <p:spPr>
              <a:xfrm>
                <a:off x="8065589" y="4953000"/>
                <a:ext cx="542136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90AA14-3078-5D40-974D-991A34BDC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589" y="4953000"/>
                <a:ext cx="542136" cy="568874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6DE8C80-EED3-0D41-86E2-F4C91DC4A9A0}"/>
                  </a:ext>
                </a:extLst>
              </p:cNvPr>
              <p:cNvSpPr txBox="1"/>
              <p:nvPr/>
            </p:nvSpPr>
            <p:spPr>
              <a:xfrm>
                <a:off x="8141789" y="6260068"/>
                <a:ext cx="684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6DE8C80-EED3-0D41-86E2-F4C91DC4A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789" y="6260068"/>
                <a:ext cx="68403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2052F6B-1A1C-A04F-9EB3-2DF467DAE3E5}"/>
                  </a:ext>
                </a:extLst>
              </p:cNvPr>
              <p:cNvSpPr txBox="1"/>
              <p:nvPr/>
            </p:nvSpPr>
            <p:spPr>
              <a:xfrm>
                <a:off x="8155167" y="5972445"/>
                <a:ext cx="684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2052F6B-1A1C-A04F-9EB3-2DF467DA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67" y="5972445"/>
                <a:ext cx="68403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6D9ED5AC-9A8B-6345-B1F4-A29D7721281E}"/>
              </a:ext>
            </a:extLst>
          </p:cNvPr>
          <p:cNvSpPr txBox="1"/>
          <p:nvPr/>
        </p:nvSpPr>
        <p:spPr>
          <a:xfrm rot="5400000">
            <a:off x="8291992" y="5472592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9791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  <p:bldP spid="110" grpId="1"/>
      <p:bldP spid="111" grpId="1"/>
      <p:bldP spid="112" grpId="1"/>
      <p:bldP spid="11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Revised algorithm 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295400"/>
                <a:ext cx="441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 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has at most 10 vertices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co</a:t>
                </a:r>
                <a:r>
                  <a:rPr lang="en-US" sz="2000" dirty="0"/>
                  <a:t>mpute exact min-cut</a:t>
                </a:r>
              </a:p>
              <a:p>
                <a:pPr marL="0" indent="0">
                  <a:buNone/>
                </a:pPr>
                <a:r>
                  <a:rPr lang="en-US" sz="2000" dirty="0"/>
                  <a:t>  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Repeat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 </m:t>
                    </m:r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smaller of the cuts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dirty="0"/>
                  <a:t>}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return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;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295400"/>
                <a:ext cx="4419600" cy="5029200"/>
              </a:xfrm>
              <a:blipFill rotWithShape="1">
                <a:blip r:embed="rId2"/>
                <a:stretch>
                  <a:fillRect l="-2207" t="-970" r="-690" b="-5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371600"/>
                <a:ext cx="4267200" cy="4754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  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371600"/>
                <a:ext cx="4267200" cy="4754563"/>
              </a:xfrm>
              <a:blipFill>
                <a:blip r:embed="rId3"/>
                <a:stretch>
                  <a:fillRect l="-1484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4419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2 6"/>
          <p:cNvSpPr/>
          <p:nvPr/>
        </p:nvSpPr>
        <p:spPr>
          <a:xfrm>
            <a:off x="4146395" y="4191000"/>
            <a:ext cx="3321205" cy="685800"/>
          </a:xfrm>
          <a:prstGeom prst="borderCallout2">
            <a:avLst>
              <a:gd name="adj1" fmla="val 47873"/>
              <a:gd name="adj2" fmla="val -2235"/>
              <a:gd name="adj3" fmla="val 47873"/>
              <a:gd name="adj4" fmla="val -1633"/>
              <a:gd name="adj5" fmla="val 50614"/>
              <a:gd name="adj6" fmla="val -8805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Prob.</a:t>
            </a:r>
            <a:r>
              <a:rPr lang="en-US" dirty="0">
                <a:solidFill>
                  <a:schemeClr val="tx1"/>
                </a:solidFill>
              </a:rPr>
              <a:t>  the min-cut is preserved till here = 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06742" y="4478923"/>
                <a:ext cx="52610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70C0"/>
                    </a:solidFill>
                  </a:rPr>
                  <a:t>1/4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742" y="4478923"/>
                <a:ext cx="526106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5814" t="-5455" r="-13953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3886200" y="2628900"/>
            <a:ext cx="3352800" cy="8382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increase this </a:t>
            </a:r>
            <a:r>
              <a:rPr lang="en-US" b="1" dirty="0">
                <a:solidFill>
                  <a:schemeClr val="tx1"/>
                </a:solidFill>
              </a:rPr>
              <a:t>prob. </a:t>
            </a:r>
            <a:r>
              <a:rPr lang="en-US" dirty="0">
                <a:solidFill>
                  <a:schemeClr val="tx1"/>
                </a:solidFill>
              </a:rPr>
              <a:t>even further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70906" y="2847945"/>
                <a:ext cx="1121013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reduce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906" y="2847945"/>
                <a:ext cx="1121013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4891" t="-7576" r="-978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381000" y="2847944"/>
            <a:ext cx="0" cy="1800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00312" y="1066800"/>
            <a:ext cx="17245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86600" y="1752600"/>
                <a:ext cx="854721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752600"/>
                <a:ext cx="85472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8571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71315E3-C573-E7B7-F8A3-C3FF11FFE514}"/>
              </a:ext>
            </a:extLst>
          </p:cNvPr>
          <p:cNvSpPr/>
          <p:nvPr/>
        </p:nvSpPr>
        <p:spPr>
          <a:xfrm>
            <a:off x="587671" y="2808788"/>
            <a:ext cx="1085104" cy="43926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8988A3-2F75-9A2C-171B-0A40A1291E1A}"/>
              </a:ext>
            </a:extLst>
          </p:cNvPr>
          <p:cNvSpPr/>
          <p:nvPr/>
        </p:nvSpPr>
        <p:spPr>
          <a:xfrm>
            <a:off x="550637" y="2775994"/>
            <a:ext cx="1582963" cy="5440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19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build="p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 animBg="1"/>
      <p:bldP spid="16" grpId="0" animBg="1"/>
      <p:bldP spid="17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077199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Revisiting Recurrences </a:t>
            </a:r>
            <a:br>
              <a:rPr lang="en-US" sz="36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 the following slides, we shall revisit common recurrences. Try to solve these recurrences in a simple manner instead of using Master’s theorem. This will help you develop a useful insight into recurrences. This insight will help you fine-tune the previous inefficient algorithm and eventually lead to design (and analysis) of a more efficient algorithm for min-cut.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5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Common recurrences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𝒄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𝒄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>
                <a:blip r:embed="rId2"/>
                <a:stretch>
                  <a:fillRect l="-667" t="-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14336" y="1681848"/>
                <a:ext cx="857863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𝑶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36" y="1681848"/>
                <a:ext cx="857863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9286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0" y="2748648"/>
                <a:ext cx="74732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48648"/>
                <a:ext cx="74732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97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4000" y="3733800"/>
                <a:ext cx="133959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733800"/>
                <a:ext cx="13395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5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0" y="4964668"/>
                <a:ext cx="79861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964668"/>
                <a:ext cx="79861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Common recurrences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486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800" b="1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700" b="1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800" b="1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What is the </a:t>
                </a:r>
                <a:r>
                  <a:rPr lang="en-US" sz="2000" u="sng" dirty="0"/>
                  <a:t>smallest</a:t>
                </a:r>
                <a:r>
                  <a:rPr lang="en-US" sz="2000" dirty="0"/>
                  <a:t>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for which the solution of the following recurrence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0" smtClean="0"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486400"/>
              </a:xfrm>
              <a:blipFill>
                <a:blip r:embed="rId2"/>
                <a:stretch>
                  <a:fillRect l="-741" t="-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14336" y="1219200"/>
                <a:ext cx="857863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𝑶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36" y="1219200"/>
                <a:ext cx="857863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9286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14337" y="2209800"/>
                <a:ext cx="857863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𝑶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37" y="2209800"/>
                <a:ext cx="857863" cy="375552"/>
              </a:xfrm>
              <a:prstGeom prst="rect">
                <a:avLst/>
              </a:prstGeom>
              <a:blipFill rotWithShape="1">
                <a:blip r:embed="rId4"/>
                <a:stretch>
                  <a:fillRect t="-6557" r="-85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0" y="2971800"/>
                <a:ext cx="857863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971800"/>
                <a:ext cx="857863" cy="375552"/>
              </a:xfrm>
              <a:prstGeom prst="rect">
                <a:avLst/>
              </a:prstGeom>
              <a:blipFill rotWithShape="1">
                <a:blip r:embed="rId5"/>
                <a:stretch>
                  <a:fillRect t="-6557" r="-85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Left Arrow 2"/>
              <p:cNvSpPr/>
              <p:nvPr/>
            </p:nvSpPr>
            <p:spPr>
              <a:xfrm>
                <a:off x="5334000" y="5535168"/>
                <a:ext cx="1219200" cy="637032"/>
              </a:xfrm>
              <a:prstGeom prst="lef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√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Left Arrow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535168"/>
                <a:ext cx="1219200" cy="637032"/>
              </a:xfrm>
              <a:prstGeom prst="leftArrow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457200" y="5410200"/>
            <a:ext cx="3276600" cy="83820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600200" y="45720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81800" y="5029200"/>
            <a:ext cx="3124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3200400" y="6139880"/>
            <a:ext cx="121158" cy="2446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86211" y="6477000"/>
                <a:ext cx="4876720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/>
                  <a:t> gets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,  the farther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 gets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11" y="6477000"/>
                <a:ext cx="4876720" cy="375552"/>
              </a:xfrm>
              <a:prstGeom prst="rect">
                <a:avLst/>
              </a:prstGeom>
              <a:blipFill rotWithShape="1">
                <a:blip r:embed="rId7"/>
                <a:stretch>
                  <a:fillRect l="-873" t="-4762" r="-112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34000" y="3967848"/>
                <a:ext cx="1483034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967848"/>
                <a:ext cx="1483034" cy="37555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370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98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1981200"/>
            <a:ext cx="8077199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Faster Min-cut algorithm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1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Revised algorithm 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295400"/>
                <a:ext cx="441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 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has at most 10 vertices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co</a:t>
                </a:r>
                <a:r>
                  <a:rPr lang="en-US" sz="2000" dirty="0"/>
                  <a:t>mpute exact min-cut</a:t>
                </a:r>
              </a:p>
              <a:p>
                <a:pPr marL="0" indent="0">
                  <a:buNone/>
                </a:pPr>
                <a:r>
                  <a:rPr lang="en-US" sz="2000" dirty="0"/>
                  <a:t>  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dirty="0"/>
                  <a:t>{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Repeat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 </m:t>
                    </m:r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smaller of the cuts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dirty="0"/>
                  <a:t>}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return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;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295400"/>
                <a:ext cx="4419600" cy="5029200"/>
              </a:xfrm>
              <a:blipFill rotWithShape="1">
                <a:blip r:embed="rId2"/>
                <a:stretch>
                  <a:fillRect l="-2207" t="-970" r="-690" b="-5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371600"/>
                <a:ext cx="4267200" cy="4754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  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: </a:t>
                </a:r>
                <a:r>
                  <a:rPr lang="en-US" sz="1800" dirty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to ensure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?</a:t>
                </a:r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371600"/>
                <a:ext cx="4267200" cy="4754563"/>
              </a:xfrm>
              <a:blipFill rotWithShape="1">
                <a:blip r:embed="rId3"/>
                <a:stretch>
                  <a:fillRect l="-1571" t="-641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43600" y="5029200"/>
                <a:ext cx="1426096" cy="35695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/√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029200"/>
                <a:ext cx="1426096" cy="356957"/>
              </a:xfrm>
              <a:prstGeom prst="rect">
                <a:avLst/>
              </a:prstGeom>
              <a:blipFill rotWithShape="1">
                <a:blip r:embed="rId4"/>
                <a:stretch>
                  <a:fillRect r="-4274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14400" y="4419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1000" y="2847944"/>
            <a:ext cx="0" cy="1800255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15000" y="3810000"/>
            <a:ext cx="2895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00312" y="1066800"/>
            <a:ext cx="17245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086600" y="1752600"/>
                <a:ext cx="854721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752600"/>
                <a:ext cx="85472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8571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43600" y="5510443"/>
                <a:ext cx="1692195" cy="35695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ym typeface="Wingdings" pitchFamily="2" charset="2"/>
                  </a:rPr>
                  <a:t></a:t>
                </a:r>
                <a:r>
                  <a:rPr lang="en-US" sz="16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/√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510443"/>
                <a:ext cx="1692195" cy="356957"/>
              </a:xfrm>
              <a:prstGeom prst="rect">
                <a:avLst/>
              </a:prstGeom>
              <a:blipFill rotWithShape="1">
                <a:blip r:embed="rId8"/>
                <a:stretch>
                  <a:fillRect l="-1799" t="-1695" r="-2878" b="-20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96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15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Faster algorithm 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295400"/>
                <a:ext cx="441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 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has at most 10 vertices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co</a:t>
                </a:r>
                <a:r>
                  <a:rPr lang="en-US" sz="2000" dirty="0"/>
                  <a:t>mpute exact min-cut</a:t>
                </a:r>
              </a:p>
              <a:p>
                <a:pPr marL="0" indent="0">
                  <a:buNone/>
                </a:pPr>
                <a:r>
                  <a:rPr lang="en-US" sz="2000" dirty="0"/>
                  <a:t>  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dirty="0"/>
                  <a:t>{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√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Repeat</a:t>
                </a: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 </m:t>
                    </m:r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Fast-Min-cut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smaller of the cuts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</a:t>
                </a:r>
                <a:r>
                  <a:rPr lang="en-US" sz="2000" dirty="0"/>
                  <a:t>}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return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;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295400"/>
                <a:ext cx="4419600" cy="5029200"/>
              </a:xfrm>
              <a:blipFill rotWithShape="1">
                <a:blip r:embed="rId2"/>
                <a:stretch>
                  <a:fillRect l="-2207" t="-970" r="-690" b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371600"/>
                <a:ext cx="47244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Running time of the algorithm :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 </a:t>
                </a:r>
                <a:r>
                  <a:rPr lang="en-US" sz="2000" b="1" dirty="0"/>
                  <a:t>Prob.</a:t>
                </a:r>
                <a:r>
                  <a:rPr lang="en-US" sz="2000" dirty="0"/>
                  <a:t>  min-cut is preserved at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 end of the </a:t>
                </a:r>
                <a:r>
                  <a:rPr lang="en-US" sz="2000" b="1" dirty="0"/>
                  <a:t>Repeat</a:t>
                </a:r>
                <a:r>
                  <a:rPr lang="en-US" sz="2000" dirty="0"/>
                  <a:t> loop  =  ?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:  the probability that algorithm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returns the min-cut.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/>
                  <a:t>??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at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least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one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recursive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call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is</m:t>
                          </m:r>
                          <m:r>
                            <a:rPr lang="en-US" sz="16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correct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b="1" dirty="0"/>
                  <a:t>       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16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6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6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371600"/>
                <a:ext cx="4724400" cy="4754563"/>
              </a:xfrm>
              <a:blipFill>
                <a:blip r:embed="rId3"/>
                <a:stretch>
                  <a:fillRect l="-1290" t="-385" b="-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34621" y="2480846"/>
                <a:ext cx="526106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70C0"/>
                    </a:solidFill>
                  </a:rPr>
                  <a:t>1/2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621" y="2480846"/>
                <a:ext cx="526106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5747" t="-5357" r="-1264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562600" y="20574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32004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67400" y="43434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99289-23B1-3F97-F14E-A69D41E15CCE}"/>
              </a:ext>
            </a:extLst>
          </p:cNvPr>
          <p:cNvSpPr/>
          <p:nvPr/>
        </p:nvSpPr>
        <p:spPr>
          <a:xfrm>
            <a:off x="5562600" y="5438313"/>
            <a:ext cx="1219200" cy="8862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77A6D6-C4E9-FD79-AED3-903850F424A1}"/>
              </a:ext>
            </a:extLst>
          </p:cNvPr>
          <p:cNvSpPr/>
          <p:nvPr/>
        </p:nvSpPr>
        <p:spPr>
          <a:xfrm>
            <a:off x="914400" y="4419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787BB-6759-2BA9-65C6-2B954476DCA0}"/>
              </a:ext>
            </a:extLst>
          </p:cNvPr>
          <p:cNvSpPr/>
          <p:nvPr/>
        </p:nvSpPr>
        <p:spPr>
          <a:xfrm>
            <a:off x="5344441" y="5044281"/>
            <a:ext cx="348117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p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Success probability </a:t>
                </a:r>
                <a:r>
                  <a:rPr lang="en-US" sz="3600" b="1" dirty="0"/>
                  <a:t>of</a:t>
                </a:r>
                <a:r>
                  <a:rPr lang="en-US" sz="3600" dirty="0"/>
                  <a:t> </a:t>
                </a:r>
                <a:r>
                  <a:rPr lang="en-US" sz="3600" b="1" dirty="0">
                    <a:solidFill>
                      <a:srgbClr val="00B050"/>
                    </a:solidFill>
                  </a:rPr>
                  <a:t>Fast-Min-cut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              =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𝒒</m:t>
                            </m:r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/>
                  </a:rPr>
                  <a:t> </a:t>
                </a:r>
                <a:r>
                  <a:rPr lang="en-US" sz="1600" dirty="0">
                    <a:latin typeface="Cambria Math"/>
                  </a:rPr>
                  <a:t>     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shall now show that recurrence has a solution: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If we repeat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Fast-Min-cut </a:t>
                </a:r>
                <a:r>
                  <a:rPr lang="en-US" sz="2000" dirty="0">
                    <a:sym typeface="Wingdings" pitchFamily="2" charset="2"/>
                  </a:rPr>
                  <a:t>total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times and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report the smallest of all the  output, probability of error= ??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15301" y="4953000"/>
                <a:ext cx="2128340" cy="81772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0" i="0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𝟖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301" y="4953000"/>
                <a:ext cx="2128340" cy="817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61768" y="5817876"/>
                <a:ext cx="734432" cy="37484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768" y="5817876"/>
                <a:ext cx="734432" cy="374846"/>
              </a:xfrm>
              <a:prstGeom prst="rect">
                <a:avLst/>
              </a:prstGeom>
              <a:blipFill>
                <a:blip r:embed="rId5"/>
                <a:stretch>
                  <a:fillRect l="-6612" t="-6452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4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0" y="3048000"/>
            <a:ext cx="42042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</a:t>
            </a:r>
            <a:r>
              <a:rPr lang="en-US" b="1" dirty="0" err="1"/>
              <a:t>analyse</a:t>
            </a:r>
            <a:r>
              <a:rPr lang="en-US" dirty="0"/>
              <a:t> time complexity of an algorithm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1. Recap of the previous lecture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</m:t>
                    </m:r>
                    <m:r>
                      <a:rPr lang="en-US" sz="2000" b="1" i="1">
                        <a:latin typeface="Cambria Math"/>
                      </a:rPr>
                      <m:t>𝒈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time </a:t>
                </a:r>
                <a:r>
                  <a:rPr lang="en-US" sz="2000" b="1" dirty="0"/>
                  <a:t>Monte Carlo </a:t>
                </a:r>
                <a:r>
                  <a:rPr lang="en-US" sz="2000" dirty="0"/>
                  <a:t>algorithm for min-cut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2. Knowledge of recurrence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3.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/>
                  <a:t>time </a:t>
                </a:r>
                <a:r>
                  <a:rPr lang="en-US" sz="2000" b="1" dirty="0"/>
                  <a:t>Monte Carlo </a:t>
                </a:r>
                <a:r>
                  <a:rPr lang="en-US" sz="2000" dirty="0"/>
                  <a:t>algorithm for min-cut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0" y="3059668"/>
            <a:ext cx="422776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              To </a:t>
            </a:r>
            <a:r>
              <a:rPr lang="en-US" b="1" dirty="0"/>
              <a:t>design</a:t>
            </a:r>
            <a:r>
              <a:rPr lang="en-US" dirty="0"/>
              <a:t> efficient algorithm          </a:t>
            </a:r>
          </a:p>
        </p:txBody>
      </p:sp>
      <p:sp>
        <p:nvSpPr>
          <p:cNvPr id="6" name="Curved Down Ribbon 5"/>
          <p:cNvSpPr/>
          <p:nvPr/>
        </p:nvSpPr>
        <p:spPr>
          <a:xfrm>
            <a:off x="2286000" y="4648200"/>
            <a:ext cx="4191000" cy="911352"/>
          </a:xfrm>
          <a:prstGeom prst="ellipseRibbon">
            <a:avLst>
              <a:gd name="adj1" fmla="val 25000"/>
              <a:gd name="adj2" fmla="val 75000"/>
              <a:gd name="adj3" fmla="val 12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There are so many lessons that you can learn from today’s lecture…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uiExpand="1" build="p"/>
      <p:bldP spid="3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Solving the recurrence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𝒒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6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                          =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𝒒</m:t>
                            </m:r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/>
                  </a:rPr>
                  <a:t> </a:t>
                </a:r>
                <a:r>
                  <a:rPr lang="en-US" sz="1600" dirty="0">
                    <a:latin typeface="Cambria Math"/>
                  </a:rPr>
                  <a:t>                     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It suffices to consider the above recurrence only for those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which are powers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For the sake of </a:t>
                </a:r>
                <a:r>
                  <a:rPr lang="en-US" sz="2000" i="1" dirty="0"/>
                  <a:t>neatness</a:t>
                </a:r>
                <a:r>
                  <a:rPr lang="en-US" sz="2000" dirty="0"/>
                  <a:t>, let us use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denote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the above recurrence can be expressed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C00000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𝒌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 b="-175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Solving the recurrence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It suffices to solve the following recurrence.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/>
                  <a:t>The recurrence still looks difficult since it does not belong to the pool of  recurrences you are familiar with.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/>
                  <a:t>However, it has a very short and elementary solution. In fact the solution is very inspiring. 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2000" dirty="0"/>
                  <a:t>First try on your own before proceeding to the following slides.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3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573E8-3FB7-9276-C6FF-998EDA9D1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24AC-66EC-E0CA-C07E-782CF972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Solving the recurrence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007F3-340D-71BE-68E2-6E30A24BB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It suffices to solve the following recurrence.</a:t>
                </a:r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007F3-340D-71BE-68E2-6E30A24BB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C6201-A14B-F0CA-5A3C-E6FEFD03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Solving the recurrence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0070C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1: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2: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Hence,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den>
                    </m:f>
                    <m:r>
                      <a:rPr lang="en-US" sz="2000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den>
                    </m:f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     </a:t>
                </a:r>
                <a:r>
                  <a:rPr lang="en-US" sz="2000" dirty="0"/>
                  <a:t>// by unfolding and using the fact that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606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57400" y="2209800"/>
            <a:ext cx="7086600" cy="1755648"/>
            <a:chOff x="2057400" y="2209800"/>
            <a:chExt cx="7086600" cy="1755648"/>
          </a:xfrm>
        </p:grpSpPr>
        <p:grpSp>
          <p:nvGrpSpPr>
            <p:cNvPr id="6" name="Group 5"/>
            <p:cNvGrpSpPr/>
            <p:nvPr/>
          </p:nvGrpSpPr>
          <p:grpSpPr>
            <a:xfrm>
              <a:off x="4495800" y="2209800"/>
              <a:ext cx="4648200" cy="1755648"/>
              <a:chOff x="4495800" y="2209800"/>
              <a:chExt cx="4648200" cy="17556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Line Callout 2 7"/>
                  <p:cNvSpPr/>
                  <p:nvPr/>
                </p:nvSpPr>
                <p:spPr>
                  <a:xfrm>
                    <a:off x="4495800" y="2590800"/>
                    <a:ext cx="4648200" cy="1374648"/>
                  </a:xfrm>
                  <a:prstGeom prst="borderCallout2">
                    <a:avLst>
                      <a:gd name="adj1" fmla="val 46053"/>
                      <a:gd name="adj2" fmla="val -576"/>
                      <a:gd name="adj3" fmla="val 64097"/>
                      <a:gd name="adj4" fmla="val -713"/>
                      <a:gd name="adj5" fmla="val 63828"/>
                      <a:gd name="adj6" fmla="val -5403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14:m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</m:d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oMath>
                    </a14:m>
                    <a:r>
                      <a:rPr lang="en-US" sz="1600" dirty="0"/>
                      <a:t> </a:t>
                    </a:r>
                  </a:p>
                  <a:p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        </a:t>
                    </a:r>
                    <a14:m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a14:m>
                    <a:r>
                      <a:rPr lang="en-US" sz="1600" dirty="0"/>
                      <a:t>  </a:t>
                    </a:r>
                    <a:r>
                      <a:rPr lang="en-US" sz="1600" dirty="0">
                        <a:solidFill>
                          <a:schemeClr val="tx1"/>
                        </a:solidFill>
                      </a:rPr>
                      <a:t>//since </a:t>
                    </a:r>
                    <a14:m>
                      <m:oMath xmlns:m="http://schemas.openxmlformats.org/officeDocument/2006/math"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a14:m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        </a:t>
                    </a:r>
                    <a14:m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oMath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Line Callout 2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5800" y="2590800"/>
                    <a:ext cx="4648200" cy="1374648"/>
                  </a:xfrm>
                  <a:prstGeom prst="borderCallout2">
                    <a:avLst>
                      <a:gd name="adj1" fmla="val 46053"/>
                      <a:gd name="adj2" fmla="val -576"/>
                      <a:gd name="adj3" fmla="val 64097"/>
                      <a:gd name="adj4" fmla="val -713"/>
                      <a:gd name="adj5" fmla="val 63828"/>
                      <a:gd name="adj6" fmla="val -5403"/>
                    </a:avLst>
                  </a:prstGeom>
                  <a:blipFill rotWithShape="1"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>
                <a:off x="6465686" y="2209800"/>
                <a:ext cx="69711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proof</a:t>
                </a:r>
              </a:p>
            </p:txBody>
          </p:sp>
        </p:grpSp>
        <p:sp>
          <p:nvSpPr>
            <p:cNvPr id="7" name="Rounded Rectangle 6"/>
            <p:cNvSpPr/>
            <p:nvPr/>
          </p:nvSpPr>
          <p:spPr>
            <a:xfrm>
              <a:off x="2057400" y="3200400"/>
              <a:ext cx="2209800" cy="609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292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denotes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𝒒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Monte Carlo algorithm to min-cut</a:t>
                </a:r>
              </a:p>
              <a:p>
                <a:pPr marL="0" indent="0">
                  <a:buNone/>
                </a:pPr>
                <a:r>
                  <a:rPr lang="en-US" sz="2000" dirty="0"/>
                  <a:t>With success probability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≥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p>
                      </m:den>
                    </m:f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16200000">
            <a:off x="2952750" y="2609851"/>
            <a:ext cx="304801" cy="7239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11828" y="29718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828" y="2971800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752600" y="3352800"/>
            <a:ext cx="6858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1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What is success probability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in the algorithm ?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Min weight cut ?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     (Assume each edge is an integer in the range 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sup>
                    </m:sSup>
                  </m:oMath>
                </a14:m>
                <a:r>
                  <a:rPr lang="en-US" sz="2000" dirty="0"/>
                  <a:t>])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r>
                  <a:rPr lang="en-US" sz="2000" dirty="0"/>
                  <a:t>Give an implementation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 in our algorithm that takes time of the order of the number of vertices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IN" sz="2000" dirty="0"/>
                  <a:t> in that iteration.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r>
                  <a:rPr lang="en-IN" sz="2000" dirty="0"/>
                  <a:t>What if we invoke 3 instead of 2 recursive calls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Distributed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Packet has (</a:t>
            </a:r>
            <a:r>
              <a:rPr lang="en-US" sz="2400" b="1" dirty="0">
                <a:solidFill>
                  <a:srgbClr val="FF0000"/>
                </a:solidFill>
              </a:rPr>
              <a:t>source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6C31"/>
                </a:solidFill>
              </a:rPr>
              <a:t>destination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Routing table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Dilation 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Congestion 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Queue management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1600200"/>
            <a:ext cx="328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maximum length of any path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2754868"/>
            <a:ext cx="524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maximum number of packets that cross any edge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3821668"/>
            <a:ext cx="222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Policy of breaking ties</a:t>
            </a:r>
          </a:p>
        </p:txBody>
      </p:sp>
    </p:spTree>
    <p:extLst>
      <p:ext uri="{BB962C8B-B14F-4D97-AF65-F5344CB8AC3E}">
        <p14:creationId xmlns:p14="http://schemas.microsoft.com/office/powerpoint/2010/main" val="382985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  The only </a:t>
            </a:r>
            <a:r>
              <a:rPr lang="en-US" sz="2800" b="1" dirty="0">
                <a:solidFill>
                  <a:srgbClr val="7030A0"/>
                </a:solidFill>
              </a:rPr>
              <a:t>assumption</a:t>
            </a:r>
            <a:r>
              <a:rPr lang="en-US" sz="2800" b="1" dirty="0"/>
              <a:t> for the queuing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If a packet in </a:t>
            </a:r>
            <a:r>
              <a:rPr lang="en-US" sz="2000" b="1" dirty="0"/>
              <a:t>not</a:t>
            </a:r>
            <a:r>
              <a:rPr lang="en-US" sz="2000" dirty="0"/>
              <a:t> allowed to traverse an edge in a round, </a:t>
            </a:r>
          </a:p>
          <a:p>
            <a:pPr marL="0" indent="0">
              <a:buNone/>
            </a:pPr>
            <a:r>
              <a:rPr lang="en-US" sz="2000" dirty="0"/>
              <a:t>there is </a:t>
            </a:r>
            <a:r>
              <a:rPr lang="en-US" sz="2000" b="1" dirty="0"/>
              <a:t>another</a:t>
            </a:r>
            <a:r>
              <a:rPr lang="en-US" sz="2000" dirty="0"/>
              <a:t> packet which </a:t>
            </a:r>
            <a:r>
              <a:rPr lang="en-US" sz="2000" u="sng" dirty="0"/>
              <a:t>traverses</a:t>
            </a:r>
            <a:r>
              <a:rPr lang="en-US" sz="2000" dirty="0"/>
              <a:t> the edge in that round.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i="1" dirty="0"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805385" y="3982142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385" y="3982142"/>
                <a:ext cx="3962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5826832" y="2559923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395285" y="2559923"/>
            <a:ext cx="181207" cy="2222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105621" y="2559923"/>
            <a:ext cx="181207" cy="222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3809EA-7207-517D-5503-BB257AA817C6}"/>
              </a:ext>
            </a:extLst>
          </p:cNvPr>
          <p:cNvGrpSpPr/>
          <p:nvPr/>
        </p:nvGrpSpPr>
        <p:grpSpPr>
          <a:xfrm>
            <a:off x="5734987" y="2523877"/>
            <a:ext cx="1550996" cy="304800"/>
            <a:chOff x="5439007" y="3124200"/>
            <a:chExt cx="1550996" cy="3048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43D501-BB8E-B8B9-9995-BDADB9FA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39007" y="3124200"/>
              <a:ext cx="15221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38A832-2519-4751-9D92-987F90B40F56}"/>
                </a:ext>
              </a:extLst>
            </p:cNvPr>
            <p:cNvCxnSpPr>
              <a:cxnSpLocks/>
            </p:cNvCxnSpPr>
            <p:nvPr/>
          </p:nvCxnSpPr>
          <p:spPr>
            <a:xfrm>
              <a:off x="5439007" y="3429000"/>
              <a:ext cx="15509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590BE1C-6C4B-03E3-DAFB-B50AF54EF4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9007" y="3124200"/>
              <a:ext cx="0" cy="30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364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2" grpId="0"/>
      <p:bldP spid="60" grpId="0" animBg="1"/>
      <p:bldP spid="61" grpId="0" animBg="1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006C31"/>
                </a:solidFill>
              </a:rPr>
              <a:t>warm-up</a:t>
            </a:r>
            <a:r>
              <a:rPr lang="en-US" sz="3600" b="1" dirty="0"/>
              <a:t>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is a path taken by the packet originating at node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there 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 packets that  </a:t>
                </a:r>
                <a:r>
                  <a:rPr lang="en-US" sz="2000" b="1" dirty="0"/>
                  <a:t>share</a:t>
                </a:r>
                <a:r>
                  <a:rPr lang="en-US" sz="2000" dirty="0"/>
                  <a:t> some edges with path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edges shared by a packet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are always contiguous.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maximum number of rounds </a:t>
                </a:r>
              </a:p>
              <a:p>
                <a:pPr marL="0" indent="0">
                  <a:buNone/>
                </a:pPr>
                <a:r>
                  <a:rPr lang="en-US" sz="2000" dirty="0"/>
                  <a:t>taken by the packet to reach destination 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067800" cy="4525963"/>
              </a:xfrm>
              <a:blipFill>
                <a:blip r:embed="rId2"/>
                <a:stretch>
                  <a:fillRect l="-6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498B60-F9C0-644B-8831-4A0557675D23}"/>
              </a:ext>
            </a:extLst>
          </p:cNvPr>
          <p:cNvSpPr/>
          <p:nvPr/>
        </p:nvSpPr>
        <p:spPr>
          <a:xfrm>
            <a:off x="3773129" y="3453581"/>
            <a:ext cx="2743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5588D7-9B4D-A34F-84C3-E95D72AA033E}"/>
                  </a:ext>
                </a:extLst>
              </p:cNvPr>
              <p:cNvSpPr txBox="1"/>
              <p:nvPr/>
            </p:nvSpPr>
            <p:spPr>
              <a:xfrm>
                <a:off x="7085943" y="4038600"/>
                <a:ext cx="106811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5588D7-9B4D-A34F-84C3-E95D72AA0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943" y="4038600"/>
                <a:ext cx="10681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4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Recap </a:t>
            </a:r>
            <a:r>
              <a:rPr lang="en-US" sz="3600" dirty="0"/>
              <a:t>of the previous lecture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Min-cut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i="1" dirty="0"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5544897" y="1970962"/>
            <a:ext cx="1770303" cy="1854820"/>
            <a:chOff x="4572000" y="2809162"/>
            <a:chExt cx="1770303" cy="185482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4572000" y="3657600"/>
              <a:ext cx="0" cy="100638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4572000" y="2809162"/>
              <a:ext cx="610639" cy="84843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182639" y="2809162"/>
              <a:ext cx="115966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6961196" y="1442475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257800" y="152400"/>
            <a:ext cx="181207" cy="2222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39000" y="1981200"/>
            <a:ext cx="181207" cy="222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A0668-497E-5B4D-9C5A-F864B14E6687}"/>
              </a:ext>
            </a:extLst>
          </p:cNvPr>
          <p:cNvGrpSpPr/>
          <p:nvPr/>
        </p:nvGrpSpPr>
        <p:grpSpPr>
          <a:xfrm>
            <a:off x="3429000" y="274638"/>
            <a:ext cx="2133600" cy="5276294"/>
            <a:chOff x="3429000" y="274638"/>
            <a:chExt cx="2133600" cy="5276294"/>
          </a:xfrm>
        </p:grpSpPr>
        <p:grpSp>
          <p:nvGrpSpPr>
            <p:cNvPr id="57" name="Group 56"/>
            <p:cNvGrpSpPr/>
            <p:nvPr/>
          </p:nvGrpSpPr>
          <p:grpSpPr>
            <a:xfrm>
              <a:off x="3429000" y="274638"/>
              <a:ext cx="2057400" cy="5276294"/>
              <a:chOff x="3429000" y="274638"/>
              <a:chExt cx="2057400" cy="527629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429000" y="274638"/>
                <a:ext cx="2057400" cy="4068762"/>
                <a:chOff x="3429000" y="274638"/>
                <a:chExt cx="2057400" cy="4068762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419600" y="2819400"/>
                  <a:ext cx="0" cy="9906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3429000" y="3785808"/>
                  <a:ext cx="990600" cy="55759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4419600" y="2819400"/>
                  <a:ext cx="10668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cxnSpLocks/>
                </p:cNvCxnSpPr>
                <p:nvPr/>
              </p:nvCxnSpPr>
              <p:spPr>
                <a:xfrm flipV="1">
                  <a:off x="5486400" y="274638"/>
                  <a:ext cx="0" cy="254476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 flipV="1">
                <a:off x="3429000" y="4343400"/>
                <a:ext cx="0" cy="120753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6AAE48-9A84-F74D-9290-45FD966CC034}"/>
                </a:ext>
              </a:extLst>
            </p:cNvPr>
            <p:cNvSpPr/>
            <p:nvPr/>
          </p:nvSpPr>
          <p:spPr>
            <a:xfrm>
              <a:off x="5410200" y="137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6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9" grpId="0"/>
      <p:bldP spid="60" grpId="0" animBg="1"/>
      <p:bldP spid="61" grpId="0" animBg="1"/>
      <p:bldP spid="72" grpId="0" animBg="1"/>
      <p:bldP spid="7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i="1" dirty="0"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6172200" y="1828800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257800" y="1295400"/>
            <a:ext cx="181207" cy="2222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A0668-497E-5B4D-9C5A-F864B14E6687}"/>
              </a:ext>
            </a:extLst>
          </p:cNvPr>
          <p:cNvGrpSpPr/>
          <p:nvPr/>
        </p:nvGrpSpPr>
        <p:grpSpPr>
          <a:xfrm>
            <a:off x="3429000" y="274638"/>
            <a:ext cx="2133600" cy="5276294"/>
            <a:chOff x="3429000" y="274638"/>
            <a:chExt cx="2133600" cy="5276294"/>
          </a:xfrm>
        </p:grpSpPr>
        <p:grpSp>
          <p:nvGrpSpPr>
            <p:cNvPr id="57" name="Group 56"/>
            <p:cNvGrpSpPr/>
            <p:nvPr/>
          </p:nvGrpSpPr>
          <p:grpSpPr>
            <a:xfrm>
              <a:off x="3429000" y="274638"/>
              <a:ext cx="2057400" cy="5276294"/>
              <a:chOff x="3429000" y="274638"/>
              <a:chExt cx="2057400" cy="527629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429000" y="274638"/>
                <a:ext cx="2057400" cy="4068762"/>
                <a:chOff x="3429000" y="274638"/>
                <a:chExt cx="2057400" cy="4068762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419600" y="2819400"/>
                  <a:ext cx="0" cy="9906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3429000" y="3785808"/>
                  <a:ext cx="990600" cy="55759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4419600" y="2819400"/>
                  <a:ext cx="10668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cxnSpLocks/>
                </p:cNvCxnSpPr>
                <p:nvPr/>
              </p:nvCxnSpPr>
              <p:spPr>
                <a:xfrm flipV="1">
                  <a:off x="5486400" y="274638"/>
                  <a:ext cx="0" cy="254476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 flipV="1">
                <a:off x="3429000" y="4343400"/>
                <a:ext cx="0" cy="120753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6AAE48-9A84-F74D-9290-45FD966CC034}"/>
                </a:ext>
              </a:extLst>
            </p:cNvPr>
            <p:cNvSpPr/>
            <p:nvPr/>
          </p:nvSpPr>
          <p:spPr>
            <a:xfrm>
              <a:off x="5410200" y="137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4959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i="1" dirty="0"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5791200" y="2749543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2600" y="2749543"/>
            <a:ext cx="181207" cy="2222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A0668-497E-5B4D-9C5A-F864B14E6687}"/>
              </a:ext>
            </a:extLst>
          </p:cNvPr>
          <p:cNvGrpSpPr/>
          <p:nvPr/>
        </p:nvGrpSpPr>
        <p:grpSpPr>
          <a:xfrm>
            <a:off x="3429000" y="274638"/>
            <a:ext cx="2133600" cy="5276294"/>
            <a:chOff x="3429000" y="274638"/>
            <a:chExt cx="2133600" cy="5276294"/>
          </a:xfrm>
        </p:grpSpPr>
        <p:grpSp>
          <p:nvGrpSpPr>
            <p:cNvPr id="57" name="Group 56"/>
            <p:cNvGrpSpPr/>
            <p:nvPr/>
          </p:nvGrpSpPr>
          <p:grpSpPr>
            <a:xfrm>
              <a:off x="3429000" y="274638"/>
              <a:ext cx="2057400" cy="5276294"/>
              <a:chOff x="3429000" y="274638"/>
              <a:chExt cx="2057400" cy="527629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429000" y="274638"/>
                <a:ext cx="2057400" cy="4068762"/>
                <a:chOff x="3429000" y="274638"/>
                <a:chExt cx="2057400" cy="4068762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419600" y="2819400"/>
                  <a:ext cx="0" cy="9906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3429000" y="3785808"/>
                  <a:ext cx="990600" cy="55759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4419600" y="2819400"/>
                  <a:ext cx="10668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cxnSpLocks/>
                </p:cNvCxnSpPr>
                <p:nvPr/>
              </p:nvCxnSpPr>
              <p:spPr>
                <a:xfrm flipV="1">
                  <a:off x="5486400" y="274638"/>
                  <a:ext cx="0" cy="254476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 flipV="1">
                <a:off x="3429000" y="4343400"/>
                <a:ext cx="0" cy="120753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6AAE48-9A84-F74D-9290-45FD966CC034}"/>
                </a:ext>
              </a:extLst>
            </p:cNvPr>
            <p:cNvSpPr/>
            <p:nvPr/>
          </p:nvSpPr>
          <p:spPr>
            <a:xfrm>
              <a:off x="5410200" y="137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055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i="1" dirty="0"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5791200" y="2749543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419600" y="2749543"/>
            <a:ext cx="181207" cy="2222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A0668-497E-5B4D-9C5A-F864B14E6687}"/>
              </a:ext>
            </a:extLst>
          </p:cNvPr>
          <p:cNvGrpSpPr/>
          <p:nvPr/>
        </p:nvGrpSpPr>
        <p:grpSpPr>
          <a:xfrm>
            <a:off x="3429000" y="274638"/>
            <a:ext cx="2133600" cy="5276294"/>
            <a:chOff x="3429000" y="274638"/>
            <a:chExt cx="2133600" cy="5276294"/>
          </a:xfrm>
        </p:grpSpPr>
        <p:grpSp>
          <p:nvGrpSpPr>
            <p:cNvPr id="57" name="Group 56"/>
            <p:cNvGrpSpPr/>
            <p:nvPr/>
          </p:nvGrpSpPr>
          <p:grpSpPr>
            <a:xfrm>
              <a:off x="3429000" y="274638"/>
              <a:ext cx="2057400" cy="5276294"/>
              <a:chOff x="3429000" y="274638"/>
              <a:chExt cx="2057400" cy="527629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429000" y="274638"/>
                <a:ext cx="2057400" cy="4068762"/>
                <a:chOff x="3429000" y="274638"/>
                <a:chExt cx="2057400" cy="4068762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419600" y="2819400"/>
                  <a:ext cx="0" cy="9906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3429000" y="3785808"/>
                  <a:ext cx="990600" cy="55759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4419600" y="2819400"/>
                  <a:ext cx="10668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cxnSpLocks/>
                </p:cNvCxnSpPr>
                <p:nvPr/>
              </p:nvCxnSpPr>
              <p:spPr>
                <a:xfrm flipV="1">
                  <a:off x="5486400" y="274638"/>
                  <a:ext cx="0" cy="254476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 flipV="1">
                <a:off x="3429000" y="4343400"/>
                <a:ext cx="0" cy="120753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6AAE48-9A84-F74D-9290-45FD966CC034}"/>
                </a:ext>
              </a:extLst>
            </p:cNvPr>
            <p:cNvSpPr/>
            <p:nvPr/>
          </p:nvSpPr>
          <p:spPr>
            <a:xfrm>
              <a:off x="5410200" y="137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951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i="1" dirty="0"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419600" y="2749543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419600" y="3511543"/>
            <a:ext cx="181207" cy="2222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A0668-497E-5B4D-9C5A-F864B14E6687}"/>
              </a:ext>
            </a:extLst>
          </p:cNvPr>
          <p:cNvGrpSpPr/>
          <p:nvPr/>
        </p:nvGrpSpPr>
        <p:grpSpPr>
          <a:xfrm>
            <a:off x="3429000" y="274638"/>
            <a:ext cx="2133600" cy="5276294"/>
            <a:chOff x="3429000" y="274638"/>
            <a:chExt cx="2133600" cy="5276294"/>
          </a:xfrm>
        </p:grpSpPr>
        <p:grpSp>
          <p:nvGrpSpPr>
            <p:cNvPr id="57" name="Group 56"/>
            <p:cNvGrpSpPr/>
            <p:nvPr/>
          </p:nvGrpSpPr>
          <p:grpSpPr>
            <a:xfrm>
              <a:off x="3429000" y="274638"/>
              <a:ext cx="2057400" cy="5276294"/>
              <a:chOff x="3429000" y="274638"/>
              <a:chExt cx="2057400" cy="527629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429000" y="274638"/>
                <a:ext cx="2057400" cy="4068762"/>
                <a:chOff x="3429000" y="274638"/>
                <a:chExt cx="2057400" cy="4068762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419600" y="2819400"/>
                  <a:ext cx="0" cy="9906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3429000" y="3785808"/>
                  <a:ext cx="990600" cy="55759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4419600" y="2819400"/>
                  <a:ext cx="10668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cxnSpLocks/>
                </p:cNvCxnSpPr>
                <p:nvPr/>
              </p:nvCxnSpPr>
              <p:spPr>
                <a:xfrm flipV="1">
                  <a:off x="5486400" y="274638"/>
                  <a:ext cx="0" cy="254476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 flipV="1">
                <a:off x="3429000" y="4343400"/>
                <a:ext cx="0" cy="120753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6AAE48-9A84-F74D-9290-45FD966CC034}"/>
                </a:ext>
              </a:extLst>
            </p:cNvPr>
            <p:cNvSpPr/>
            <p:nvPr/>
          </p:nvSpPr>
          <p:spPr>
            <a:xfrm>
              <a:off x="5410200" y="137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265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i="1" dirty="0"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419600" y="3511543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400193" y="4197343"/>
            <a:ext cx="181207" cy="2222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A0668-497E-5B4D-9C5A-F864B14E6687}"/>
              </a:ext>
            </a:extLst>
          </p:cNvPr>
          <p:cNvGrpSpPr/>
          <p:nvPr/>
        </p:nvGrpSpPr>
        <p:grpSpPr>
          <a:xfrm>
            <a:off x="3429000" y="274638"/>
            <a:ext cx="2133600" cy="5276294"/>
            <a:chOff x="3429000" y="274638"/>
            <a:chExt cx="2133600" cy="5276294"/>
          </a:xfrm>
        </p:grpSpPr>
        <p:grpSp>
          <p:nvGrpSpPr>
            <p:cNvPr id="57" name="Group 56"/>
            <p:cNvGrpSpPr/>
            <p:nvPr/>
          </p:nvGrpSpPr>
          <p:grpSpPr>
            <a:xfrm>
              <a:off x="3429000" y="274638"/>
              <a:ext cx="2057400" cy="5276294"/>
              <a:chOff x="3429000" y="274638"/>
              <a:chExt cx="2057400" cy="527629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429000" y="274638"/>
                <a:ext cx="2057400" cy="4068762"/>
                <a:chOff x="3429000" y="274638"/>
                <a:chExt cx="2057400" cy="4068762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419600" y="2819400"/>
                  <a:ext cx="0" cy="9906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3429000" y="3785808"/>
                  <a:ext cx="990600" cy="55759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4419600" y="2819400"/>
                  <a:ext cx="10668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cxnSpLocks/>
                </p:cNvCxnSpPr>
                <p:nvPr/>
              </p:nvCxnSpPr>
              <p:spPr>
                <a:xfrm flipV="1">
                  <a:off x="5486400" y="274638"/>
                  <a:ext cx="0" cy="254476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 flipV="1">
                <a:off x="3429000" y="4343400"/>
                <a:ext cx="0" cy="120753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6AAE48-9A84-F74D-9290-45FD966CC034}"/>
                </a:ext>
              </a:extLst>
            </p:cNvPr>
            <p:cNvSpPr/>
            <p:nvPr/>
          </p:nvSpPr>
          <p:spPr>
            <a:xfrm>
              <a:off x="5410200" y="137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8704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i="1" dirty="0"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3429000" y="4273543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400193" y="5340343"/>
            <a:ext cx="181207" cy="22225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A0668-497E-5B4D-9C5A-F864B14E6687}"/>
              </a:ext>
            </a:extLst>
          </p:cNvPr>
          <p:cNvGrpSpPr/>
          <p:nvPr/>
        </p:nvGrpSpPr>
        <p:grpSpPr>
          <a:xfrm>
            <a:off x="3429000" y="274638"/>
            <a:ext cx="2133600" cy="5276294"/>
            <a:chOff x="3429000" y="274638"/>
            <a:chExt cx="2133600" cy="5276294"/>
          </a:xfrm>
        </p:grpSpPr>
        <p:grpSp>
          <p:nvGrpSpPr>
            <p:cNvPr id="57" name="Group 56"/>
            <p:cNvGrpSpPr/>
            <p:nvPr/>
          </p:nvGrpSpPr>
          <p:grpSpPr>
            <a:xfrm>
              <a:off x="3429000" y="274638"/>
              <a:ext cx="2057400" cy="5276294"/>
              <a:chOff x="3429000" y="274638"/>
              <a:chExt cx="2057400" cy="527629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429000" y="274638"/>
                <a:ext cx="2057400" cy="4068762"/>
                <a:chOff x="3429000" y="274638"/>
                <a:chExt cx="2057400" cy="4068762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419600" y="2819400"/>
                  <a:ext cx="0" cy="9906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3429000" y="3785808"/>
                  <a:ext cx="990600" cy="55759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4419600" y="2819400"/>
                  <a:ext cx="10668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cxnSpLocks/>
                </p:cNvCxnSpPr>
                <p:nvPr/>
              </p:nvCxnSpPr>
              <p:spPr>
                <a:xfrm flipV="1">
                  <a:off x="5486400" y="274638"/>
                  <a:ext cx="0" cy="254476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 flipV="1">
                <a:off x="3429000" y="4343400"/>
                <a:ext cx="0" cy="120753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6AAE48-9A84-F74D-9290-45FD966CC034}"/>
                </a:ext>
              </a:extLst>
            </p:cNvPr>
            <p:cNvSpPr/>
            <p:nvPr/>
          </p:nvSpPr>
          <p:spPr>
            <a:xfrm>
              <a:off x="5410200" y="137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631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i="1" dirty="0"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2819400" y="5111743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A0668-497E-5B4D-9C5A-F864B14E6687}"/>
              </a:ext>
            </a:extLst>
          </p:cNvPr>
          <p:cNvGrpSpPr/>
          <p:nvPr/>
        </p:nvGrpSpPr>
        <p:grpSpPr>
          <a:xfrm>
            <a:off x="3429000" y="274638"/>
            <a:ext cx="2133600" cy="5276294"/>
            <a:chOff x="3429000" y="274638"/>
            <a:chExt cx="2133600" cy="5276294"/>
          </a:xfrm>
        </p:grpSpPr>
        <p:grpSp>
          <p:nvGrpSpPr>
            <p:cNvPr id="57" name="Group 56"/>
            <p:cNvGrpSpPr/>
            <p:nvPr/>
          </p:nvGrpSpPr>
          <p:grpSpPr>
            <a:xfrm>
              <a:off x="3429000" y="274638"/>
              <a:ext cx="2057400" cy="5276294"/>
              <a:chOff x="3429000" y="274638"/>
              <a:chExt cx="2057400" cy="527629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429000" y="274638"/>
                <a:ext cx="2057400" cy="4068762"/>
                <a:chOff x="3429000" y="274638"/>
                <a:chExt cx="2057400" cy="4068762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419600" y="2819400"/>
                  <a:ext cx="0" cy="9906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3429000" y="3785808"/>
                  <a:ext cx="990600" cy="55759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4419600" y="2819400"/>
                  <a:ext cx="10668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cxnSpLocks/>
                </p:cNvCxnSpPr>
                <p:nvPr/>
              </p:nvCxnSpPr>
              <p:spPr>
                <a:xfrm flipV="1">
                  <a:off x="5486400" y="274638"/>
                  <a:ext cx="0" cy="254476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 flipV="1">
                <a:off x="3429000" y="4343400"/>
                <a:ext cx="0" cy="120753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6AAE48-9A84-F74D-9290-45FD966CC034}"/>
                </a:ext>
              </a:extLst>
            </p:cNvPr>
            <p:cNvSpPr/>
            <p:nvPr/>
          </p:nvSpPr>
          <p:spPr>
            <a:xfrm>
              <a:off x="5410200" y="137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1062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+ℓ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1524000" y="5111743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A0668-497E-5B4D-9C5A-F864B14E6687}"/>
              </a:ext>
            </a:extLst>
          </p:cNvPr>
          <p:cNvGrpSpPr/>
          <p:nvPr/>
        </p:nvGrpSpPr>
        <p:grpSpPr>
          <a:xfrm>
            <a:off x="3429000" y="274638"/>
            <a:ext cx="2133600" cy="5276294"/>
            <a:chOff x="3429000" y="274638"/>
            <a:chExt cx="2133600" cy="5276294"/>
          </a:xfrm>
        </p:grpSpPr>
        <p:grpSp>
          <p:nvGrpSpPr>
            <p:cNvPr id="57" name="Group 56"/>
            <p:cNvGrpSpPr/>
            <p:nvPr/>
          </p:nvGrpSpPr>
          <p:grpSpPr>
            <a:xfrm>
              <a:off x="3429000" y="274638"/>
              <a:ext cx="2057400" cy="5276294"/>
              <a:chOff x="3429000" y="274638"/>
              <a:chExt cx="2057400" cy="527629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429000" y="274638"/>
                <a:ext cx="2057400" cy="4068762"/>
                <a:chOff x="3429000" y="274638"/>
                <a:chExt cx="2057400" cy="4068762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419600" y="2819400"/>
                  <a:ext cx="0" cy="9906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3429000" y="3785808"/>
                  <a:ext cx="990600" cy="55759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4419600" y="2819400"/>
                  <a:ext cx="10668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cxnSpLocks/>
                </p:cNvCxnSpPr>
                <p:nvPr/>
              </p:nvCxnSpPr>
              <p:spPr>
                <a:xfrm flipV="1">
                  <a:off x="5486400" y="274638"/>
                  <a:ext cx="0" cy="254476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 flipV="1">
                <a:off x="3429000" y="4343400"/>
                <a:ext cx="0" cy="120753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6AAE48-9A84-F74D-9290-45FD966CC034}"/>
                </a:ext>
              </a:extLst>
            </p:cNvPr>
            <p:cNvSpPr/>
            <p:nvPr/>
          </p:nvSpPr>
          <p:spPr>
            <a:xfrm>
              <a:off x="5410200" y="137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9879CA-4529-5E46-99B0-3A11AF7708E7}"/>
              </a:ext>
            </a:extLst>
          </p:cNvPr>
          <p:cNvGrpSpPr/>
          <p:nvPr/>
        </p:nvGrpSpPr>
        <p:grpSpPr>
          <a:xfrm>
            <a:off x="2057400" y="1676400"/>
            <a:ext cx="2057401" cy="2514600"/>
            <a:chOff x="2057400" y="1676400"/>
            <a:chExt cx="2057401" cy="25146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AC8347-CD77-D04C-BAAE-92BDFA6FD2D4}"/>
                </a:ext>
              </a:extLst>
            </p:cNvPr>
            <p:cNvCxnSpPr/>
            <p:nvPr/>
          </p:nvCxnSpPr>
          <p:spPr>
            <a:xfrm flipH="1">
              <a:off x="2057400" y="4191000"/>
              <a:ext cx="10668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5635A7-BCDE-6741-BA2E-20494DDF3B8D}"/>
                </a:ext>
              </a:extLst>
            </p:cNvPr>
            <p:cNvCxnSpPr/>
            <p:nvPr/>
          </p:nvCxnSpPr>
          <p:spPr>
            <a:xfrm flipV="1">
              <a:off x="3124200" y="3633408"/>
              <a:ext cx="990600" cy="55759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56FD05-738B-6D45-88AD-0C71FE7165DC}"/>
                </a:ext>
              </a:extLst>
            </p:cNvPr>
            <p:cNvCxnSpPr/>
            <p:nvPr/>
          </p:nvCxnSpPr>
          <p:spPr>
            <a:xfrm flipV="1">
              <a:off x="4114800" y="2667000"/>
              <a:ext cx="0" cy="9906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CA4689E-631F-B84C-A475-5F4190DF5117}"/>
                </a:ext>
              </a:extLst>
            </p:cNvPr>
            <p:cNvCxnSpPr/>
            <p:nvPr/>
          </p:nvCxnSpPr>
          <p:spPr>
            <a:xfrm flipH="1" flipV="1">
              <a:off x="4114800" y="1676400"/>
              <a:ext cx="1" cy="9906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0A1C4E-0FB6-4546-9937-06E249148347}"/>
              </a:ext>
            </a:extLst>
          </p:cNvPr>
          <p:cNvGrpSpPr/>
          <p:nvPr/>
        </p:nvGrpSpPr>
        <p:grpSpPr>
          <a:xfrm>
            <a:off x="5544897" y="1970962"/>
            <a:ext cx="1770303" cy="1854820"/>
            <a:chOff x="4572000" y="2809162"/>
            <a:chExt cx="1770303" cy="185482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352482-81D2-7A4C-9599-75EF6FE4538B}"/>
                </a:ext>
              </a:extLst>
            </p:cNvPr>
            <p:cNvCxnSpPr/>
            <p:nvPr/>
          </p:nvCxnSpPr>
          <p:spPr>
            <a:xfrm>
              <a:off x="4572000" y="3657600"/>
              <a:ext cx="0" cy="100638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E1902C9-19EB-CF47-B34A-0CCCA35005D7}"/>
                </a:ext>
              </a:extLst>
            </p:cNvPr>
            <p:cNvCxnSpPr/>
            <p:nvPr/>
          </p:nvCxnSpPr>
          <p:spPr>
            <a:xfrm flipV="1">
              <a:off x="4572000" y="2809162"/>
              <a:ext cx="610639" cy="84843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4FAAF8-D073-E340-88C0-0B236BD533E5}"/>
                </a:ext>
              </a:extLst>
            </p:cNvPr>
            <p:cNvCxnSpPr/>
            <p:nvPr/>
          </p:nvCxnSpPr>
          <p:spPr>
            <a:xfrm>
              <a:off x="5182639" y="2809162"/>
              <a:ext cx="115966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562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Routing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/>
              <a:t>on Hypercube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for 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Min-cut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</a:t>
                </a:r>
                <a:r>
                  <a:rPr lang="en-US" sz="2000" b="1" dirty="0"/>
                  <a:t>Repeat </a:t>
                </a:r>
                <a:r>
                  <a:rPr lang="en-US" sz="2000" dirty="0"/>
                  <a:t>     ??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	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the edges of multi-graph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Running time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Success Probability: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09690" y="2057400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690" y="2057400"/>
                <a:ext cx="8002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FEFDCD-34DC-5DA9-157A-78EEEA0EB631}"/>
                  </a:ext>
                </a:extLst>
              </p:cNvPr>
              <p:cNvSpPr txBox="1"/>
              <p:nvPr/>
            </p:nvSpPr>
            <p:spPr>
              <a:xfrm>
                <a:off x="2667340" y="4834353"/>
                <a:ext cx="1141659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FEFDCD-34DC-5DA9-157A-78EEEA0EB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340" y="4834353"/>
                <a:ext cx="1141659" cy="661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2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-Hypercube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752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38400" y="2438400"/>
            <a:ext cx="1371600" cy="154243"/>
            <a:chOff x="2362200" y="2438400"/>
            <a:chExt cx="1371600" cy="154243"/>
          </a:xfrm>
        </p:grpSpPr>
        <p:sp>
          <p:nvSpPr>
            <p:cNvPr id="7" name="Oval 6"/>
            <p:cNvSpPr/>
            <p:nvPr/>
          </p:nvSpPr>
          <p:spPr>
            <a:xfrm>
              <a:off x="3581400" y="2438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514600" y="25164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362200" y="2440243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6000" y="2514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5146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05200" y="2526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526268"/>
                <a:ext cx="37542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981200" y="3264932"/>
            <a:ext cx="1828800" cy="1459468"/>
            <a:chOff x="1981200" y="3264932"/>
            <a:chExt cx="1828800" cy="1459468"/>
          </a:xfrm>
        </p:grpSpPr>
        <p:grpSp>
          <p:nvGrpSpPr>
            <p:cNvPr id="20" name="Group 19"/>
            <p:cNvGrpSpPr/>
            <p:nvPr/>
          </p:nvGrpSpPr>
          <p:grpSpPr>
            <a:xfrm>
              <a:off x="2031382" y="4267200"/>
              <a:ext cx="1778618" cy="457200"/>
              <a:chOff x="2183782" y="2590800"/>
              <a:chExt cx="1778618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590800" y="2590800"/>
                <a:ext cx="1371600" cy="154243"/>
                <a:chOff x="2362200" y="2438400"/>
                <a:chExt cx="1371600" cy="154243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581400" y="2438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2514600" y="2516443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2362200" y="2440243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183782" y="2667000"/>
                    <a:ext cx="5132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3782" y="2667000"/>
                    <a:ext cx="513282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423100" y="2678668"/>
                    <a:ext cx="5132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3100" y="2678668"/>
                    <a:ext cx="51328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47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981200" y="3264932"/>
              <a:ext cx="1828800" cy="457200"/>
              <a:chOff x="2133600" y="2590800"/>
              <a:chExt cx="1828800" cy="4572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590800" y="2590800"/>
                <a:ext cx="1371600" cy="154243"/>
                <a:chOff x="2362200" y="2438400"/>
                <a:chExt cx="1371600" cy="154243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581400" y="2438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2514600" y="2516443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2362200" y="2440243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133600" y="2667000"/>
                    <a:ext cx="5132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3600" y="2667000"/>
                    <a:ext cx="513282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47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3429000" y="2678668"/>
                    <a:ext cx="5132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000" y="2678668"/>
                    <a:ext cx="513282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547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17" idx="0"/>
              <a:endCxn id="27" idx="4"/>
            </p:cNvCxnSpPr>
            <p:nvPr/>
          </p:nvCxnSpPr>
          <p:spPr>
            <a:xfrm flipV="1">
              <a:off x="2514600" y="3419175"/>
              <a:ext cx="0" cy="8498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733800" y="3419175"/>
              <a:ext cx="0" cy="8498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05000" y="5105400"/>
            <a:ext cx="2708540" cy="1840468"/>
            <a:chOff x="1905000" y="5105400"/>
            <a:chExt cx="2708540" cy="1840468"/>
          </a:xfrm>
        </p:grpSpPr>
        <p:grpSp>
          <p:nvGrpSpPr>
            <p:cNvPr id="34" name="Group 33"/>
            <p:cNvGrpSpPr/>
            <p:nvPr/>
          </p:nvGrpSpPr>
          <p:grpSpPr>
            <a:xfrm>
              <a:off x="1905000" y="5486400"/>
              <a:ext cx="1946540" cy="1459468"/>
              <a:chOff x="1981200" y="3264932"/>
              <a:chExt cx="1946540" cy="145946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031382" y="4267200"/>
                <a:ext cx="1890458" cy="457200"/>
                <a:chOff x="2183782" y="2590800"/>
                <a:chExt cx="1890458" cy="45720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183782" y="2667000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12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423100" y="2678668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333" r="-1215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1981200" y="3264932"/>
                <a:ext cx="1946540" cy="457200"/>
                <a:chOff x="2133600" y="2590800"/>
                <a:chExt cx="1946540" cy="45720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133600" y="2667000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1226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429000" y="2678668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12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>
                <a:stCxn id="50" idx="0"/>
                <a:endCxn id="44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667000" y="5105400"/>
              <a:ext cx="1946540" cy="1459468"/>
              <a:chOff x="1981200" y="3264932"/>
              <a:chExt cx="1946540" cy="145946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31382" y="4267200"/>
                <a:ext cx="1890458" cy="457200"/>
                <a:chOff x="2183782" y="2590800"/>
                <a:chExt cx="1890458" cy="4572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183782" y="2667000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12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423100" y="2678668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21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81200" y="3264932"/>
                <a:ext cx="1946540" cy="457200"/>
                <a:chOff x="2133600" y="2590800"/>
                <a:chExt cx="1946540" cy="4572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2133600" y="2667000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226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3429000" y="2678668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12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4" name="Straight Connector 53"/>
              <p:cNvCxnSpPr>
                <a:stCxn id="67" idx="0"/>
                <a:endCxn id="61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41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-Hypercube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Number of nodes,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Degree of a node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40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717182" y="2743200"/>
            <a:ext cx="2846399" cy="1840468"/>
            <a:chOff x="1905000" y="5105400"/>
            <a:chExt cx="2846399" cy="1840468"/>
          </a:xfrm>
        </p:grpSpPr>
        <p:grpSp>
          <p:nvGrpSpPr>
            <p:cNvPr id="34" name="Group 3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>
                <a:stCxn id="50" idx="0"/>
                <a:endCxn id="44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4" name="Straight Connector 53"/>
              <p:cNvCxnSpPr>
                <a:stCxn id="67" idx="0"/>
                <a:endCxn id="61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130660" y="2731532"/>
            <a:ext cx="2846399" cy="1840468"/>
            <a:chOff x="1905000" y="5105400"/>
            <a:chExt cx="2846399" cy="1840468"/>
          </a:xfrm>
        </p:grpSpPr>
        <p:grpSp>
          <p:nvGrpSpPr>
            <p:cNvPr id="74" name="Group 7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Oval 11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7" name="Group 96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" name="Straight Connector 10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Oval 10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>
                <a:stCxn id="111" idx="0"/>
                <a:endCxn id="105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1" name="Group 80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Oval 88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t="-8333" r="-1007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 t="-8333" r="-10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2" name="Straight Connector 81"/>
              <p:cNvCxnSpPr>
                <a:stCxn id="95" idx="0"/>
                <a:endCxn id="89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3222702" y="22098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3276600" y="32450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4456770" y="32004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4495800" y="22544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112" grpId="0" animBg="1"/>
      <p:bldP spid="113" grpId="0" animBg="1"/>
      <p:bldP spid="1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 Permutation Routing </a:t>
                </a:r>
                <a:r>
                  <a:rPr lang="en-US" sz="3600" b="1" dirty="0"/>
                  <a:t>on a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/>
                  <a:t>-Hypercube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000" dirty="0"/>
                  <a:t> : a permutation of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: the index to which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mapped </a:t>
                </a:r>
              </a:p>
              <a:p>
                <a:endParaRPr lang="en-US" sz="2000" dirty="0"/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-Hypercube.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There is one packet at each node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-Hypercube.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design a routing algorithm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that sends packet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any given permutation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524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9741" y="20574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4876800"/>
            <a:ext cx="160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48768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-Hypercube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717182" y="2743200"/>
            <a:ext cx="2846399" cy="1840468"/>
            <a:chOff x="1905000" y="5105400"/>
            <a:chExt cx="2846399" cy="1840468"/>
          </a:xfrm>
        </p:grpSpPr>
        <p:grpSp>
          <p:nvGrpSpPr>
            <p:cNvPr id="34" name="Group 3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>
                <a:stCxn id="50" idx="0"/>
                <a:endCxn id="44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4" name="Straight Connector 53"/>
              <p:cNvCxnSpPr>
                <a:stCxn id="67" idx="0"/>
                <a:endCxn id="61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130660" y="2731532"/>
            <a:ext cx="2846399" cy="1840468"/>
            <a:chOff x="1905000" y="5105400"/>
            <a:chExt cx="2846399" cy="1840468"/>
          </a:xfrm>
        </p:grpSpPr>
        <p:grpSp>
          <p:nvGrpSpPr>
            <p:cNvPr id="74" name="Group 7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Oval 11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7" name="Group 96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" name="Straight Connector 10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Oval 10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>
                <a:stCxn id="111" idx="0"/>
                <a:endCxn id="105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1" name="Group 80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Oval 88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t="-8333" r="-1007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 t="-8333" r="-10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2" name="Straight Connector 81"/>
              <p:cNvCxnSpPr>
                <a:stCxn id="95" idx="0"/>
                <a:endCxn id="89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3222702" y="22098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3276600" y="32450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4456770" y="32004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4495800" y="22544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971800" y="3962400"/>
            <a:ext cx="181207" cy="222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721322" y="4560332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243052" y="4038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p:sp>
        <p:nvSpPr>
          <p:cNvPr id="2" name="Oval 1"/>
          <p:cNvSpPr/>
          <p:nvPr/>
        </p:nvSpPr>
        <p:spPr>
          <a:xfrm>
            <a:off x="8492860" y="3657600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0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7" grpId="0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Bit-fixing</a:t>
            </a:r>
            <a:r>
              <a:rPr lang="en-US" b="1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18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𝟏𝟎𝟎𝟏𝟎𝟏𝟏𝟏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𝟎𝟏𝟎𝟏𝟏𝟏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𝟎𝟏𝟎𝟏𝟏𝟏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𝟎𝟏𝟏𝟏𝟎𝟏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𝟎𝟏𝟏𝟏𝟎𝟏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𝟏𝟏𝟎𝟏𝟎𝟎</m:t>
                      </m:r>
                    </m:oMath>
                  </m:oMathPara>
                </a14:m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Lemma:</a:t>
                </a:r>
              </a:p>
              <a:p>
                <a:pPr marL="0" indent="0">
                  <a:buNone/>
                </a:pPr>
                <a:r>
                  <a:rPr lang="en-US" sz="2000" dirty="0"/>
                  <a:t>At the end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round, the first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bits are identical to the first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bits of destination.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181600"/>
              </a:xfrm>
              <a:blipFill rotWithShape="1">
                <a:blip r:embed="rId4"/>
                <a:stretch>
                  <a:fillRect l="-667" t="-588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057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7432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3157654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6576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4191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86200" y="4724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52578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33800" y="16002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7912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790" y="1585332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5802868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29840" y="2102005"/>
            <a:ext cx="0" cy="357396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3940065" y="1343723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067383" y="1905000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64008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34000" y="6419385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6114585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6477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220720" y="2438400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373120" y="2971800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5410200" y="2514600"/>
                <a:ext cx="3733800" cy="1828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number of rounds to send any packet to its destination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14600"/>
                <a:ext cx="3733800" cy="1828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997647" y="3702645"/>
            <a:ext cx="2558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there is no </a:t>
            </a:r>
            <a:r>
              <a:rPr lang="en-US" b="1" dirty="0">
                <a:solidFill>
                  <a:srgbClr val="C00000"/>
                </a:solidFill>
              </a:rPr>
              <a:t>congestion </a:t>
            </a:r>
          </a:p>
          <a:p>
            <a:pPr algn="ctr"/>
            <a:r>
              <a:rPr lang="en-US" dirty="0"/>
              <a:t>in the network)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2842219"/>
            <a:ext cx="253454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routing table needed </a:t>
            </a:r>
          </a:p>
          <a:p>
            <a:pPr algn="ctr"/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2" grpId="0" animBg="1"/>
      <p:bldP spid="3" grpId="0"/>
      <p:bldP spid="18" grpId="0" animBg="1"/>
      <p:bldP spid="18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-Hypercube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717182" y="2743200"/>
            <a:ext cx="2846399" cy="1840468"/>
            <a:chOff x="1905000" y="5105400"/>
            <a:chExt cx="2846399" cy="1840468"/>
          </a:xfrm>
        </p:grpSpPr>
        <p:grpSp>
          <p:nvGrpSpPr>
            <p:cNvPr id="34" name="Group 3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>
                <a:stCxn id="50" idx="0"/>
                <a:endCxn id="44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4" name="Straight Connector 53"/>
              <p:cNvCxnSpPr>
                <a:stCxn id="67" idx="0"/>
                <a:endCxn id="61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130660" y="2731532"/>
            <a:ext cx="2846399" cy="1840468"/>
            <a:chOff x="1905000" y="5105400"/>
            <a:chExt cx="2846399" cy="1840468"/>
          </a:xfrm>
        </p:grpSpPr>
        <p:grpSp>
          <p:nvGrpSpPr>
            <p:cNvPr id="74" name="Group 7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Oval 11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7" name="Group 96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" name="Straight Connector 10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Oval 10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>
                <a:stCxn id="111" idx="0"/>
                <a:endCxn id="105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1" name="Group 80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Oval 88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t="-8333" r="-1007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 t="-8333" r="-10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2" name="Straight Connector 81"/>
              <p:cNvCxnSpPr>
                <a:stCxn id="95" idx="0"/>
                <a:endCxn id="89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3222702" y="22098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3276600" y="32450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4456770" y="32004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4495800" y="22544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971800" y="3962400"/>
            <a:ext cx="181207" cy="222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391400" y="3663943"/>
            <a:ext cx="181207" cy="222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705600" y="3968743"/>
            <a:ext cx="181207" cy="222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721322" y="4560332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243052" y="4038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p:sp>
        <p:nvSpPr>
          <p:cNvPr id="116" name="Oval 115"/>
          <p:cNvSpPr/>
          <p:nvPr/>
        </p:nvSpPr>
        <p:spPr>
          <a:xfrm>
            <a:off x="8492860" y="3657600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0.10902 -0.1162 C 0.13177 -0.14213 0.16597 -0.15555 0.20156 -0.15555 C 0.24236 -0.15555 0.27482 -0.14213 0.29757 -0.1162 L 0.40677 -1.11111E-6 " pathEditMode="relative" rAng="0" ptsTypes="FffFF">
                                      <p:cBhvr>
                                        <p:cTn id="2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30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092 L 0.07188 -0.0402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1257 0.0002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5" grpId="0" animBg="1"/>
      <p:bldP spid="115" grpId="1" animBg="1"/>
      <p:bldP spid="115" grpId="2" animBg="1"/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Worst case </a:t>
            </a:r>
            <a:r>
              <a:rPr lang="en-US" b="1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𝟏𝟎𝟎𝟏𝟎𝟏𝟏𝟏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𝟎𝟏𝟎𝟏𝟏𝟏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𝟎𝟏𝟎𝟏𝟏𝟏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𝟎𝟏𝟏𝟏𝟏𝟎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𝟏𝟏𝟏𝟎𝟎𝟏</m:t>
                      </m:r>
                    </m:oMath>
                  </m:oMathPara>
                </a14:m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messages to pass through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nodes </a:t>
                </a:r>
                <a:r>
                  <a:rPr lang="en-US" sz="2000" dirty="0">
                    <a:sym typeface="Wingdings" pitchFamily="2" charset="2"/>
                  </a:rPr>
                  <a:t>At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</m:rad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messages to pass through an edge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  <a:blipFill rotWithShape="1">
                <a:blip r:embed="rId2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2057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25908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2400" y="3157654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36576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2400" y="4191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4724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6200" y="52578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790" y="1585332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5802868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29840" y="2102005"/>
            <a:ext cx="0" cy="357396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886200" y="3657600"/>
            <a:ext cx="1488688" cy="6096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29400" y="1585332"/>
                <a:ext cx="1136721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585332"/>
                <a:ext cx="1136721" cy="491866"/>
              </a:xfrm>
              <a:prstGeom prst="rect">
                <a:avLst/>
              </a:prstGeom>
              <a:blipFill rotWithShape="1">
                <a:blip r:embed="rId4"/>
                <a:stretch>
                  <a:fillRect t="-4938" r="-6452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43800" y="1565534"/>
                <a:ext cx="1216872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565534"/>
                <a:ext cx="1216872" cy="491866"/>
              </a:xfrm>
              <a:prstGeom prst="rect">
                <a:avLst/>
              </a:prstGeom>
              <a:blipFill rotWithShape="1">
                <a:blip r:embed="rId5"/>
                <a:stretch>
                  <a:fillRect t="-4938" r="-6030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66121" y="5556935"/>
                <a:ext cx="1223284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21" y="5556935"/>
                <a:ext cx="1223284" cy="491866"/>
              </a:xfrm>
              <a:prstGeom prst="rect">
                <a:avLst/>
              </a:prstGeom>
              <a:blipFill rotWithShape="1">
                <a:blip r:embed="rId6"/>
                <a:stretch>
                  <a:fillRect t="-5000" r="-547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94491" y="5556935"/>
                <a:ext cx="1130309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1" y="5556935"/>
                <a:ext cx="1130309" cy="491866"/>
              </a:xfrm>
              <a:prstGeom prst="rect">
                <a:avLst/>
              </a:prstGeom>
              <a:blipFill rotWithShape="1">
                <a:blip r:embed="rId7"/>
                <a:stretch>
                  <a:fillRect t="-5000" r="-6486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42091" y="3387377"/>
                <a:ext cx="1130309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091" y="3387377"/>
                <a:ext cx="1130309" cy="491866"/>
              </a:xfrm>
              <a:prstGeom prst="rect">
                <a:avLst/>
              </a:prstGeom>
              <a:blipFill rotWithShape="1">
                <a:blip r:embed="rId8"/>
                <a:stretch>
                  <a:fillRect t="-5000" r="-6486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22328" y="3394334"/>
                <a:ext cx="1216872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328" y="3394334"/>
                <a:ext cx="1216872" cy="491866"/>
              </a:xfrm>
              <a:prstGeom prst="rect">
                <a:avLst/>
              </a:prstGeom>
              <a:blipFill rotWithShape="1">
                <a:blip r:embed="rId9"/>
                <a:stretch>
                  <a:fillRect t="-4938" r="-6000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7766121" y="1982969"/>
            <a:ext cx="6279" cy="140328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200" y="6324600"/>
            <a:ext cx="4038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14800" y="6248400"/>
            <a:ext cx="4724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2DCB95-E2F0-46B0-BF73-FB31EF28CBBE}"/>
              </a:ext>
            </a:extLst>
          </p:cNvPr>
          <p:cNvSpPr/>
          <p:nvPr/>
        </p:nvSpPr>
        <p:spPr>
          <a:xfrm>
            <a:off x="3723925" y="1578827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4248C1-7874-4D8E-B043-258E62831C30}"/>
              </a:ext>
            </a:extLst>
          </p:cNvPr>
          <p:cNvSpPr/>
          <p:nvPr/>
        </p:nvSpPr>
        <p:spPr>
          <a:xfrm>
            <a:off x="3886200" y="5867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20" grpId="0"/>
      <p:bldP spid="21" grpId="0"/>
      <p:bldP spid="24" grpId="0"/>
      <p:bldP spid="25" grpId="0"/>
      <p:bldP spid="22" grpId="0"/>
      <p:bldP spid="23" grpId="0"/>
      <p:bldP spid="27" grpId="0" animBg="1"/>
      <p:bldP spid="28" grpId="0" animBg="1"/>
      <p:bldP spid="29" grpId="0" animBg="1"/>
      <p:bldP spid="3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/>
              <a:t>How to use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Randomization</a:t>
            </a:r>
            <a:r>
              <a:rPr lang="en-US" sz="3600" b="1" dirty="0"/>
              <a:t> to avoid </a:t>
            </a:r>
            <a:r>
              <a:rPr lang="en-US" sz="3600" b="1" dirty="0">
                <a:solidFill>
                  <a:srgbClr val="C00000"/>
                </a:solidFill>
              </a:rPr>
              <a:t>congestion</a:t>
            </a:r>
            <a:r>
              <a:rPr lang="en-US" sz="3600" b="1" dirty="0"/>
              <a:t>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Ponder over it as </a:t>
            </a:r>
            <a:r>
              <a:rPr lang="en-US" b="1" dirty="0">
                <a:solidFill>
                  <a:srgbClr val="00B050"/>
                </a:solidFill>
              </a:rPr>
              <a:t>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9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</a:t>
            </a:r>
            <a:r>
              <a:rPr lang="en-US" sz="3600" b="1" dirty="0"/>
              <a:t>for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Min-cut-high-probability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</a:t>
                </a:r>
                <a:r>
                  <a:rPr lang="en-US" sz="2000" b="1" dirty="0"/>
                  <a:t>Repeat </a:t>
                </a: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 algorithm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log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and report the smallest cut computed;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Running time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Error Probability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7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for 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Min-cut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</a:t>
                </a:r>
                <a:r>
                  <a:rPr lang="en-US" sz="2000" b="1" dirty="0"/>
                  <a:t>Repeat </a:t>
                </a:r>
                <a:r>
                  <a:rPr lang="en-US" sz="2000" dirty="0"/>
                  <a:t>     ??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	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the edges of multi-graph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Running time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Success Probability: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09690" y="2057400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690" y="2057400"/>
                <a:ext cx="8002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507EB1-8CF3-B185-2AD1-39C8AE2B2631}"/>
                  </a:ext>
                </a:extLst>
              </p:cNvPr>
              <p:cNvSpPr txBox="1"/>
              <p:nvPr/>
            </p:nvSpPr>
            <p:spPr>
              <a:xfrm>
                <a:off x="2209800" y="6067117"/>
                <a:ext cx="3818225" cy="71468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</m:e>
                      </m:d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…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507EB1-8CF3-B185-2AD1-39C8AE2B2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6067117"/>
                <a:ext cx="3818225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5">
            <a:extLst>
              <a:ext uri="{FF2B5EF4-FFF2-40B4-BE49-F238E27FC236}">
                <a16:creationId xmlns:a16="http://schemas.microsoft.com/office/drawing/2014/main" id="{F5BF0029-11FD-C673-9872-30136A152C12}"/>
              </a:ext>
            </a:extLst>
          </p:cNvPr>
          <p:cNvSpPr/>
          <p:nvPr/>
        </p:nvSpPr>
        <p:spPr>
          <a:xfrm>
            <a:off x="2653284" y="5727192"/>
            <a:ext cx="242316" cy="3688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FEFDCD-34DC-5DA9-157A-78EEEA0EB631}"/>
                  </a:ext>
                </a:extLst>
              </p:cNvPr>
              <p:cNvSpPr txBox="1"/>
              <p:nvPr/>
            </p:nvSpPr>
            <p:spPr>
              <a:xfrm>
                <a:off x="2667340" y="4834353"/>
                <a:ext cx="1141659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FEFDCD-34DC-5DA9-157A-78EEEA0EB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340" y="4834353"/>
                <a:ext cx="1141659" cy="661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03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96296E-6 L 0.31337 0.0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 for min-cut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Probability that </a:t>
                </a:r>
                <a:r>
                  <a:rPr lang="en-US" sz="2000" b="1" dirty="0"/>
                  <a:t>min-cut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during the algorithm   :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probability that </a:t>
                </a:r>
                <a:r>
                  <a:rPr lang="en-US" sz="2000" b="1" dirty="0"/>
                  <a:t>min-cut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preserved in first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iteration ?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Answer</a:t>
                </a:r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/>
              </a:p>
              <a:p>
                <a:pPr marL="0" indent="0">
                  <a:buNone/>
                </a:pPr>
                <a:r>
                  <a:rPr lang="en-US" sz="2000" b="1" i="1" dirty="0"/>
                  <a:t>                 </a:t>
                </a:r>
              </a:p>
              <a:p>
                <a:pPr marL="0" indent="0" algn="ctr">
                  <a:buNone/>
                </a:pPr>
                <a:r>
                  <a:rPr lang="en-US" sz="2000" b="1" i="1" dirty="0">
                    <a:solidFill>
                      <a:srgbClr val="7030A0"/>
                    </a:solidFill>
                  </a:rPr>
                  <a:t> </a:t>
                </a:r>
                <a:endParaRPr lang="en-US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67228" y="3795198"/>
                <a:ext cx="1095172" cy="624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num>
                                <m:den>
                                  <m:r>
                                    <a:rPr lang="en-US" sz="1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228" y="3795198"/>
                <a:ext cx="1095172" cy="624402"/>
              </a:xfrm>
              <a:prstGeom prst="rect">
                <a:avLst/>
              </a:prstGeom>
              <a:blipFill rotWithShape="1">
                <a:blip r:embed="rId3"/>
                <a:stretch>
                  <a:fillRect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600200" y="3124200"/>
            <a:ext cx="25146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14800" y="32004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77000" y="32004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3810000"/>
            <a:ext cx="2362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Key observations about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/>
              <a:t>Min-Cut algorithm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Algorithm performs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contractions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b="1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85800" y="2514600"/>
            <a:ext cx="7239000" cy="228600"/>
            <a:chOff x="685800" y="4572000"/>
            <a:chExt cx="7239000" cy="228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4572000"/>
              <a:ext cx="1143000" cy="228600"/>
              <a:chOff x="685800" y="4572000"/>
              <a:chExt cx="1143000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124200" y="4572000"/>
              <a:ext cx="1143000" cy="228600"/>
              <a:chOff x="685800" y="4572000"/>
              <a:chExt cx="1143000" cy="228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905000" y="4572000"/>
              <a:ext cx="1143000" cy="228600"/>
              <a:chOff x="685800" y="4572000"/>
              <a:chExt cx="1143000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343400" y="4572000"/>
              <a:ext cx="1143000" cy="228600"/>
              <a:chOff x="685800" y="4572000"/>
              <a:chExt cx="1143000" cy="22860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62600" y="4572000"/>
              <a:ext cx="1143000" cy="228600"/>
              <a:chOff x="685800" y="4572000"/>
              <a:chExt cx="1143000" cy="2286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81800" y="4572000"/>
              <a:ext cx="1143000" cy="228600"/>
              <a:chOff x="685800" y="4572000"/>
              <a:chExt cx="1143000" cy="2286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" name="Straight Connector 39"/>
          <p:cNvCxnSpPr/>
          <p:nvPr/>
        </p:nvCxnSpPr>
        <p:spPr>
          <a:xfrm>
            <a:off x="4343400" y="2362200"/>
            <a:ext cx="0" cy="762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800100" y="2907268"/>
            <a:ext cx="3467100" cy="369332"/>
            <a:chOff x="800100" y="2907268"/>
            <a:chExt cx="3467100" cy="36933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800100" y="2971800"/>
              <a:ext cx="34671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362200" y="2907268"/>
                  <a:ext cx="638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907268"/>
                  <a:ext cx="63831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2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Line Callout 2 8"/>
              <p:cNvSpPr/>
              <p:nvPr/>
            </p:nvSpPr>
            <p:spPr>
              <a:xfrm>
                <a:off x="9906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7038"/>
                  <a:gd name="adj6" fmla="val 11579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Min-cut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preserved with probability at least </a:t>
                </a:r>
                <a:r>
                  <a:rPr lang="en-US" dirty="0">
                    <a:solidFill>
                      <a:srgbClr val="0070C0"/>
                    </a:solidFill>
                  </a:rPr>
                  <a:t>¼</a:t>
                </a:r>
                <a:endParaRPr lang="en-US" dirty="0"/>
              </a:p>
            </p:txBody>
          </p:sp>
        </mc:Choice>
        <mc:Fallback xmlns="">
          <p:sp>
            <p:nvSpPr>
              <p:cNvPr id="9" name="Line Callout 2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7038"/>
                  <a:gd name="adj6" fmla="val 115793"/>
                </a:avLst>
              </a:prstGeom>
              <a:blipFill rotWithShape="1">
                <a:blip r:embed="rId4"/>
                <a:stretch>
                  <a:fillRect b="-3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Line Callout 2 41"/>
              <p:cNvSpPr/>
              <p:nvPr/>
            </p:nvSpPr>
            <p:spPr>
              <a:xfrm>
                <a:off x="52959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3398"/>
                  <a:gd name="adj6" fmla="val -31329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are only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vertices left</a:t>
                </a:r>
              </a:p>
            </p:txBody>
          </p:sp>
        </mc:Choice>
        <mc:Fallback xmlns="">
          <p:sp>
            <p:nvSpPr>
              <p:cNvPr id="42" name="Line Callout 2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900" y="4876800"/>
                <a:ext cx="2857500" cy="612648"/>
              </a:xfrm>
              <a:prstGeom prst="borderCallout2">
                <a:avLst>
                  <a:gd name="adj1" fmla="val 548"/>
                  <a:gd name="adj2" fmla="val 48931"/>
                  <a:gd name="adj3" fmla="val -130504"/>
                  <a:gd name="adj4" fmla="val 49929"/>
                  <a:gd name="adj5" fmla="val -293398"/>
                  <a:gd name="adj6" fmla="val -31329"/>
                </a:avLst>
              </a:prstGeom>
              <a:blipFill rotWithShape="1">
                <a:blip r:embed="rId5"/>
                <a:stretch>
                  <a:fillRect r="-646" b="-3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11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Key observations about </a:t>
            </a:r>
            <a:br>
              <a:rPr lang="en-US" sz="2800" b="1" dirty="0">
                <a:solidFill>
                  <a:srgbClr val="7030A0"/>
                </a:solidFill>
              </a:rPr>
            </a:br>
            <a:r>
              <a:rPr lang="en-US" sz="2800" b="1" dirty="0"/>
              <a:t>Min-Cut algorithm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b="1" i="1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 rot="5400000">
            <a:off x="3102078" y="2209800"/>
            <a:ext cx="2362200" cy="228600"/>
            <a:chOff x="685800" y="4572000"/>
            <a:chExt cx="2362200" cy="228600"/>
          </a:xfrm>
        </p:grpSpPr>
        <p:grpSp>
          <p:nvGrpSpPr>
            <p:cNvPr id="12" name="Group 11"/>
            <p:cNvGrpSpPr/>
            <p:nvPr/>
          </p:nvGrpSpPr>
          <p:grpSpPr>
            <a:xfrm>
              <a:off x="685800" y="4572000"/>
              <a:ext cx="1143000" cy="228600"/>
              <a:chOff x="685800" y="4572000"/>
              <a:chExt cx="1143000" cy="22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905000" y="4572000"/>
              <a:ext cx="1143000" cy="228600"/>
              <a:chOff x="685800" y="4572000"/>
              <a:chExt cx="1143000" cy="228600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858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2954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00200" y="4572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" name="Straight Connector 39"/>
          <p:cNvCxnSpPr>
            <a:cxnSpLocks/>
          </p:cNvCxnSpPr>
          <p:nvPr/>
        </p:nvCxnSpPr>
        <p:spPr>
          <a:xfrm flipH="1">
            <a:off x="4016478" y="3515032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476485" y="1143000"/>
            <a:ext cx="638315" cy="2362200"/>
            <a:chOff x="3476485" y="685800"/>
            <a:chExt cx="638315" cy="2362200"/>
          </a:xfrm>
        </p:grpSpPr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4038600" y="685800"/>
              <a:ext cx="0" cy="23622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476485" y="1828800"/>
                  <a:ext cx="6383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85" y="1828800"/>
                  <a:ext cx="63831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Line Callout 2 8"/>
              <p:cNvSpPr/>
              <p:nvPr/>
            </p:nvSpPr>
            <p:spPr>
              <a:xfrm>
                <a:off x="-7374" y="3198876"/>
                <a:ext cx="2857500" cy="612648"/>
              </a:xfrm>
              <a:prstGeom prst="borderCallout2">
                <a:avLst>
                  <a:gd name="adj1" fmla="val 51102"/>
                  <a:gd name="adj2" fmla="val 99512"/>
                  <a:gd name="adj3" fmla="val 52453"/>
                  <a:gd name="adj4" fmla="val 99993"/>
                  <a:gd name="adj5" fmla="val 54431"/>
                  <a:gd name="adj6" fmla="val 13540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Min-cut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preserved with probability at least </a:t>
                </a:r>
                <a:r>
                  <a:rPr lang="en-US" dirty="0">
                    <a:solidFill>
                      <a:srgbClr val="0070C0"/>
                    </a:solidFill>
                  </a:rPr>
                  <a:t>¼</a:t>
                </a:r>
                <a:endParaRPr lang="en-US" dirty="0"/>
              </a:p>
            </p:txBody>
          </p:sp>
        </mc:Choice>
        <mc:Fallback xmlns="">
          <p:sp>
            <p:nvSpPr>
              <p:cNvPr id="9" name="Line Callout 2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374" y="3198876"/>
                <a:ext cx="2857500" cy="612648"/>
              </a:xfrm>
              <a:prstGeom prst="borderCallout2">
                <a:avLst>
                  <a:gd name="adj1" fmla="val 51102"/>
                  <a:gd name="adj2" fmla="val 99512"/>
                  <a:gd name="adj3" fmla="val 52453"/>
                  <a:gd name="adj4" fmla="val 99993"/>
                  <a:gd name="adj5" fmla="val 54431"/>
                  <a:gd name="adj6" fmla="val 135406"/>
                </a:avLst>
              </a:prstGeom>
              <a:blipFill>
                <a:blip r:embed="rId3"/>
                <a:stretch>
                  <a:fillRect t="-6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1B362833-E43A-3148-9C3A-5A3363E232F5}"/>
              </a:ext>
            </a:extLst>
          </p:cNvPr>
          <p:cNvGrpSpPr/>
          <p:nvPr/>
        </p:nvGrpSpPr>
        <p:grpSpPr>
          <a:xfrm>
            <a:off x="4168878" y="3604751"/>
            <a:ext cx="228600" cy="2667000"/>
            <a:chOff x="4168878" y="3581400"/>
            <a:chExt cx="228600" cy="2667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077FF02-313D-2C4D-B367-0734DC5E29A3}"/>
                </a:ext>
              </a:extLst>
            </p:cNvPr>
            <p:cNvSpPr/>
            <p:nvPr/>
          </p:nvSpPr>
          <p:spPr>
            <a:xfrm rot="5400000">
              <a:off x="4168878" y="3581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5D46D31-858B-CB43-AB4C-EE1985DC56EC}"/>
                </a:ext>
              </a:extLst>
            </p:cNvPr>
            <p:cNvSpPr/>
            <p:nvPr/>
          </p:nvSpPr>
          <p:spPr>
            <a:xfrm rot="5400000">
              <a:off x="4168878" y="3886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FFD1FF2-6AD3-4146-95B8-D8D15AA9E7D9}"/>
                </a:ext>
              </a:extLst>
            </p:cNvPr>
            <p:cNvSpPr/>
            <p:nvPr/>
          </p:nvSpPr>
          <p:spPr>
            <a:xfrm rot="5400000">
              <a:off x="4168878" y="4191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2F39171-3D3F-844D-811A-264076FBC2FE}"/>
                </a:ext>
              </a:extLst>
            </p:cNvPr>
            <p:cNvSpPr/>
            <p:nvPr/>
          </p:nvSpPr>
          <p:spPr>
            <a:xfrm rot="5400000">
              <a:off x="4168878" y="4495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FDF5E8E-0A3F-F949-8855-4FBE756740E6}"/>
                </a:ext>
              </a:extLst>
            </p:cNvPr>
            <p:cNvSpPr/>
            <p:nvPr/>
          </p:nvSpPr>
          <p:spPr>
            <a:xfrm rot="5400000">
              <a:off x="4168878" y="4800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D7E0504-A9B4-CF42-ADEA-A996ECF8A2D8}"/>
                </a:ext>
              </a:extLst>
            </p:cNvPr>
            <p:cNvSpPr/>
            <p:nvPr/>
          </p:nvSpPr>
          <p:spPr>
            <a:xfrm rot="5400000">
              <a:off x="4168878" y="5105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705286B-8F38-E843-B33B-6F79D690FDBB}"/>
                </a:ext>
              </a:extLst>
            </p:cNvPr>
            <p:cNvSpPr/>
            <p:nvPr/>
          </p:nvSpPr>
          <p:spPr>
            <a:xfrm rot="5400000">
              <a:off x="4168878" y="5410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80B0C7-EC4F-A64E-B6D0-977C8815D89C}"/>
                </a:ext>
              </a:extLst>
            </p:cNvPr>
            <p:cNvSpPr/>
            <p:nvPr/>
          </p:nvSpPr>
          <p:spPr>
            <a:xfrm rot="5400000">
              <a:off x="4168878" y="5715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63D6E3D-447E-5B4A-B478-DE9D82F10215}"/>
                </a:ext>
              </a:extLst>
            </p:cNvPr>
            <p:cNvSpPr/>
            <p:nvPr/>
          </p:nvSpPr>
          <p:spPr>
            <a:xfrm rot="5400000">
              <a:off x="4168878" y="6019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CD7F50-9AE2-D94E-BC80-3A35C6952C88}"/>
                  </a:ext>
                </a:extLst>
              </p:cNvPr>
              <p:cNvSpPr txBox="1"/>
              <p:nvPr/>
            </p:nvSpPr>
            <p:spPr>
              <a:xfrm>
                <a:off x="4731992" y="103112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1CD7F50-9AE2-D94E-BC80-3A35C6952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992" y="1031128"/>
                <a:ext cx="55496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03C6B0-72F5-AA4D-91ED-CD5CE3709DA8}"/>
                  </a:ext>
                </a:extLst>
              </p:cNvPr>
              <p:cNvSpPr txBox="1"/>
              <p:nvPr/>
            </p:nvSpPr>
            <p:spPr>
              <a:xfrm>
                <a:off x="4727962" y="138326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03C6B0-72F5-AA4D-91ED-CD5CE370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962" y="138326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CECFDE1-D5A0-814A-BA09-DA807D33CE5C}"/>
                  </a:ext>
                </a:extLst>
              </p:cNvPr>
              <p:cNvSpPr txBox="1"/>
              <p:nvPr/>
            </p:nvSpPr>
            <p:spPr>
              <a:xfrm>
                <a:off x="4706505" y="1688068"/>
                <a:ext cx="11608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CECFDE1-D5A0-814A-BA09-DA807D33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505" y="1688068"/>
                <a:ext cx="1160894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BE033E-9AD6-784E-8E1E-78E08169FA0D}"/>
                  </a:ext>
                </a:extLst>
              </p:cNvPr>
              <p:cNvSpPr txBox="1"/>
              <p:nvPr/>
            </p:nvSpPr>
            <p:spPr>
              <a:xfrm>
                <a:off x="4724400" y="3095340"/>
                <a:ext cx="542135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BE033E-9AD6-784E-8E1E-78E08169F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095340"/>
                <a:ext cx="542135" cy="568874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FD9314EC-EA7E-CE47-890E-08F2FEAF53C4}"/>
              </a:ext>
            </a:extLst>
          </p:cNvPr>
          <p:cNvSpPr txBox="1"/>
          <p:nvPr/>
        </p:nvSpPr>
        <p:spPr>
          <a:xfrm rot="5400000">
            <a:off x="4761393" y="2222427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7EC5B5-0F6D-FA47-9DE7-0E6E66901446}"/>
                  </a:ext>
                </a:extLst>
              </p:cNvPr>
              <p:cNvSpPr txBox="1"/>
              <p:nvPr/>
            </p:nvSpPr>
            <p:spPr>
              <a:xfrm>
                <a:off x="5322389" y="3429000"/>
                <a:ext cx="1182055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7EC5B5-0F6D-FA47-9DE7-0E6E66901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389" y="3429000"/>
                <a:ext cx="1182055" cy="568874"/>
              </a:xfrm>
              <a:prstGeom prst="rect">
                <a:avLst/>
              </a:prstGeom>
              <a:blipFill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5AEAEC3-A964-9149-A760-A96369D0D1AC}"/>
                  </a:ext>
                </a:extLst>
              </p:cNvPr>
              <p:cNvSpPr txBox="1"/>
              <p:nvPr/>
            </p:nvSpPr>
            <p:spPr>
              <a:xfrm>
                <a:off x="5322389" y="6014291"/>
                <a:ext cx="684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5AEAEC3-A964-9149-A760-A96369D0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389" y="6014291"/>
                <a:ext cx="6840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9AF7954-DC2D-9747-8FC7-CC828DBEAEAB}"/>
                  </a:ext>
                </a:extLst>
              </p:cNvPr>
              <p:cNvSpPr txBox="1"/>
              <p:nvPr/>
            </p:nvSpPr>
            <p:spPr>
              <a:xfrm>
                <a:off x="5335767" y="5726668"/>
                <a:ext cx="684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9AF7954-DC2D-9747-8FC7-CC828DBEA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767" y="5726668"/>
                <a:ext cx="68403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5B776F-81AE-174D-A797-CDE0D1AB2678}"/>
                  </a:ext>
                </a:extLst>
              </p:cNvPr>
              <p:cNvSpPr txBox="1"/>
              <p:nvPr/>
            </p:nvSpPr>
            <p:spPr>
              <a:xfrm>
                <a:off x="5334000" y="5410200"/>
                <a:ext cx="684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5B776F-81AE-174D-A797-CDE0D1AB2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410200"/>
                <a:ext cx="68403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BE80706B-DCC6-DB44-B1CE-61274BDA63F4}"/>
              </a:ext>
            </a:extLst>
          </p:cNvPr>
          <p:cNvSpPr txBox="1"/>
          <p:nvPr/>
        </p:nvSpPr>
        <p:spPr>
          <a:xfrm rot="5400000">
            <a:off x="5472592" y="4253392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…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9F73F4F-40FD-5E43-8174-F142571813CD}"/>
              </a:ext>
            </a:extLst>
          </p:cNvPr>
          <p:cNvGrpSpPr/>
          <p:nvPr/>
        </p:nvGrpSpPr>
        <p:grpSpPr>
          <a:xfrm>
            <a:off x="4155500" y="3611563"/>
            <a:ext cx="228600" cy="2667000"/>
            <a:chOff x="4168878" y="3581400"/>
            <a:chExt cx="228600" cy="2667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28AB722-C63E-1242-A26D-3A3514A74F58}"/>
                </a:ext>
              </a:extLst>
            </p:cNvPr>
            <p:cNvSpPr/>
            <p:nvPr/>
          </p:nvSpPr>
          <p:spPr>
            <a:xfrm rot="5400000">
              <a:off x="4168878" y="3581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EC19802-60AA-CC4F-A68A-2667C29ED63A}"/>
                </a:ext>
              </a:extLst>
            </p:cNvPr>
            <p:cNvSpPr/>
            <p:nvPr/>
          </p:nvSpPr>
          <p:spPr>
            <a:xfrm rot="5400000">
              <a:off x="4168878" y="3886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E8B3765-330B-D147-B222-7D73FF8DF1C2}"/>
                </a:ext>
              </a:extLst>
            </p:cNvPr>
            <p:cNvSpPr/>
            <p:nvPr/>
          </p:nvSpPr>
          <p:spPr>
            <a:xfrm rot="5400000">
              <a:off x="4168878" y="4191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AAF2AA9-3C37-F64C-901E-05F061A4243E}"/>
                </a:ext>
              </a:extLst>
            </p:cNvPr>
            <p:cNvSpPr/>
            <p:nvPr/>
          </p:nvSpPr>
          <p:spPr>
            <a:xfrm rot="5400000">
              <a:off x="4168878" y="4495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3AA0C78-7BE2-6B4F-8904-72BB54C1C66A}"/>
                </a:ext>
              </a:extLst>
            </p:cNvPr>
            <p:cNvSpPr/>
            <p:nvPr/>
          </p:nvSpPr>
          <p:spPr>
            <a:xfrm rot="5400000">
              <a:off x="4168878" y="4800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9673EFC-F936-304A-B21D-71514E543D14}"/>
                </a:ext>
              </a:extLst>
            </p:cNvPr>
            <p:cNvSpPr/>
            <p:nvPr/>
          </p:nvSpPr>
          <p:spPr>
            <a:xfrm rot="5400000">
              <a:off x="4168878" y="51054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9265799-BD38-D14B-9E4E-DC98ECAE00F0}"/>
                </a:ext>
              </a:extLst>
            </p:cNvPr>
            <p:cNvSpPr/>
            <p:nvPr/>
          </p:nvSpPr>
          <p:spPr>
            <a:xfrm rot="5400000">
              <a:off x="4168878" y="54102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F46F3E4-E295-6643-8A21-3B614415828E}"/>
                </a:ext>
              </a:extLst>
            </p:cNvPr>
            <p:cNvSpPr/>
            <p:nvPr/>
          </p:nvSpPr>
          <p:spPr>
            <a:xfrm rot="5400000">
              <a:off x="4168878" y="57150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DE2291A-29F4-2B41-8491-18B92F623D6F}"/>
                </a:ext>
              </a:extLst>
            </p:cNvPr>
            <p:cNvSpPr/>
            <p:nvPr/>
          </p:nvSpPr>
          <p:spPr>
            <a:xfrm rot="5400000">
              <a:off x="4168878" y="60198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56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58" grpId="0"/>
      <p:bldP spid="59" grpId="0"/>
      <p:bldP spid="60" grpId="0"/>
      <p:bldP spid="63" grpId="0"/>
      <p:bldP spid="64" grpId="0"/>
      <p:bldP spid="65" grpId="0"/>
      <p:bldP spid="65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6191</TotalTime>
  <Words>2242</Words>
  <Application>Microsoft Office PowerPoint</Application>
  <PresentationFormat>On-screen Show (4:3)</PresentationFormat>
  <Paragraphs>773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Wingdings</vt:lpstr>
      <vt:lpstr>Office Theme</vt:lpstr>
      <vt:lpstr>Randomized Algorithms CS648 </vt:lpstr>
      <vt:lpstr>Overview</vt:lpstr>
      <vt:lpstr>Recap of the previous lecture</vt:lpstr>
      <vt:lpstr>Algorithm for min-cut</vt:lpstr>
      <vt:lpstr>Algorithm for min-cut</vt:lpstr>
      <vt:lpstr>Algorithm for min-cut</vt:lpstr>
      <vt:lpstr>Algorithm for min-cut</vt:lpstr>
      <vt:lpstr>Key observations about  Min-Cut algorithm</vt:lpstr>
      <vt:lpstr>Key observations about  Min-Cut algorithm</vt:lpstr>
      <vt:lpstr>Key observations about  Min-Cut algorithm</vt:lpstr>
      <vt:lpstr>Key observations about  Min-Cut algorithm</vt:lpstr>
      <vt:lpstr>Revised algorithm for min-cut</vt:lpstr>
      <vt:lpstr>Revisiting Recurrences  </vt:lpstr>
      <vt:lpstr>Common recurrences </vt:lpstr>
      <vt:lpstr>Common recurrences </vt:lpstr>
      <vt:lpstr>Faster Min-cut algorithm</vt:lpstr>
      <vt:lpstr>Revised algorithm for min-cut</vt:lpstr>
      <vt:lpstr>Faster algorithm for min-cut</vt:lpstr>
      <vt:lpstr>Success probability of Fast-Min-cut(G)</vt:lpstr>
      <vt:lpstr>Solving the recurrence</vt:lpstr>
      <vt:lpstr>Solving the recurrence</vt:lpstr>
      <vt:lpstr>Solving the recurrence</vt:lpstr>
      <vt:lpstr>Solving the recurrence</vt:lpstr>
      <vt:lpstr>PowerPoint Presentation</vt:lpstr>
      <vt:lpstr>Homework</vt:lpstr>
      <vt:lpstr>Routing</vt:lpstr>
      <vt:lpstr> </vt:lpstr>
      <vt:lpstr>  The only assumption for the queuing policy</vt:lpstr>
      <vt:lpstr>A warm-up question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Routing on Hypercube</vt:lpstr>
      <vt:lpstr>n-Hypercube</vt:lpstr>
      <vt:lpstr>n-Hypercube</vt:lpstr>
      <vt:lpstr> Permutation Routing on a n-Hypercube</vt:lpstr>
      <vt:lpstr>n-Hypercube</vt:lpstr>
      <vt:lpstr>Bit-fixing algorithm</vt:lpstr>
      <vt:lpstr>n-Hypercube</vt:lpstr>
      <vt:lpstr>Worst case Permutation</vt:lpstr>
      <vt:lpstr>How to use  Randomization to avoid congestion?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735</cp:revision>
  <dcterms:created xsi:type="dcterms:W3CDTF">2011-12-03T04:13:03Z</dcterms:created>
  <dcterms:modified xsi:type="dcterms:W3CDTF">2025-04-01T12:27:12Z</dcterms:modified>
</cp:coreProperties>
</file>