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610" r:id="rId3"/>
    <p:sldId id="611" r:id="rId4"/>
    <p:sldId id="609" r:id="rId5"/>
    <p:sldId id="529" r:id="rId6"/>
    <p:sldId id="495" r:id="rId7"/>
    <p:sldId id="497" r:id="rId8"/>
    <p:sldId id="557" r:id="rId9"/>
    <p:sldId id="527" r:id="rId10"/>
    <p:sldId id="554" r:id="rId11"/>
    <p:sldId id="597" r:id="rId12"/>
    <p:sldId id="598" r:id="rId13"/>
    <p:sldId id="533" r:id="rId14"/>
    <p:sldId id="599" r:id="rId15"/>
    <p:sldId id="606" r:id="rId16"/>
    <p:sldId id="536" r:id="rId17"/>
    <p:sldId id="623" r:id="rId18"/>
    <p:sldId id="585" r:id="rId19"/>
    <p:sldId id="564" r:id="rId20"/>
    <p:sldId id="595" r:id="rId21"/>
    <p:sldId id="596" r:id="rId22"/>
    <p:sldId id="566" r:id="rId23"/>
    <p:sldId id="607" r:id="rId24"/>
    <p:sldId id="568" r:id="rId25"/>
    <p:sldId id="582" r:id="rId26"/>
    <p:sldId id="569" r:id="rId27"/>
    <p:sldId id="573" r:id="rId28"/>
    <p:sldId id="601" r:id="rId29"/>
    <p:sldId id="574" r:id="rId30"/>
    <p:sldId id="575" r:id="rId31"/>
    <p:sldId id="620" r:id="rId32"/>
    <p:sldId id="62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4683" autoAdjust="0"/>
  </p:normalViewPr>
  <p:slideViewPr>
    <p:cSldViewPr>
      <p:cViewPr varScale="1">
        <p:scale>
          <a:sx n="86" d="100"/>
          <a:sy n="86" d="100"/>
        </p:scale>
        <p:origin x="1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Randomization will exploit</a:t>
            </a:r>
            <a:r>
              <a:rPr lang="en-US" baseline="0" dirty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1.png"/><Relationship Id="rId3" Type="http://schemas.openxmlformats.org/officeDocument/2006/relationships/image" Target="../media/image162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200.png"/><Relationship Id="rId5" Type="http://schemas.openxmlformats.org/officeDocument/2006/relationships/image" Target="../media/image600.png"/><Relationship Id="rId15" Type="http://schemas.openxmlformats.org/officeDocument/2006/relationships/image" Target="../media/image81.png"/><Relationship Id="rId10" Type="http://schemas.openxmlformats.org/officeDocument/2006/relationships/image" Target="../media/image192.png"/><Relationship Id="rId4" Type="http://schemas.openxmlformats.org/officeDocument/2006/relationships/image" Target="../media/image59.png"/><Relationship Id="rId9" Type="http://schemas.openxmlformats.org/officeDocument/2006/relationships/image" Target="../media/image182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8" Type="http://schemas.openxmlformats.org/officeDocument/2006/relationships/image" Target="../media/image181.png"/><Relationship Id="rId3" Type="http://schemas.openxmlformats.org/officeDocument/2006/relationships/image" Target="../media/image74.png"/><Relationship Id="rId21" Type="http://schemas.openxmlformats.org/officeDocument/2006/relationships/image" Target="../media/image33.png"/><Relationship Id="rId7" Type="http://schemas.openxmlformats.org/officeDocument/2006/relationships/image" Target="../media/image75.png"/><Relationship Id="rId17" Type="http://schemas.openxmlformats.org/officeDocument/2006/relationships/image" Target="../media/image171.png"/><Relationship Id="rId2" Type="http://schemas.openxmlformats.org/officeDocument/2006/relationships/image" Target="../media/image132.png"/><Relationship Id="rId16" Type="http://schemas.openxmlformats.org/officeDocument/2006/relationships/image" Target="../media/image16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24" Type="http://schemas.openxmlformats.org/officeDocument/2006/relationships/image" Target="../media/image34.png"/><Relationship Id="rId5" Type="http://schemas.openxmlformats.org/officeDocument/2006/relationships/image" Target="../media/image320.png"/><Relationship Id="rId23" Type="http://schemas.openxmlformats.org/officeDocument/2006/relationships/image" Target="../media/image30.png"/><Relationship Id="rId19" Type="http://schemas.openxmlformats.org/officeDocument/2006/relationships/image" Target="../media/image31.png"/><Relationship Id="rId4" Type="http://schemas.openxmlformats.org/officeDocument/2006/relationships/image" Target="../media/image310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Approximate Median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Algebraic Techniques : </a:t>
            </a:r>
            <a:r>
              <a:rPr lang="en-US" sz="1800" b="1" dirty="0">
                <a:solidFill>
                  <a:srgbClr val="7030A0"/>
                </a:solidFill>
              </a:rPr>
              <a:t>Fingerprinting Techniques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Report the median of multiset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77913" y="4495800"/>
            <a:ext cx="4427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Lets us consider an instance of sample set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72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207610"/>
              <a:gd name="adj4" fmla="val -1519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419600"/>
            <a:ext cx="1800365" cy="990600"/>
            <a:chOff x="3124200" y="4419600"/>
            <a:chExt cx="1800365" cy="990600"/>
          </a:xfrm>
        </p:grpSpPr>
        <p:sp>
          <p:nvSpPr>
            <p:cNvPr id="28" name="Smiley Face 27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5040868"/>
              <a:ext cx="180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 is correct</a:t>
              </a:r>
            </a:p>
          </p:txBody>
        </p:sp>
      </p:grpSp>
      <p:sp>
        <p:nvSpPr>
          <p:cNvPr id="49" name="Cloud Callout 48"/>
          <p:cNvSpPr/>
          <p:nvPr/>
        </p:nvSpPr>
        <p:spPr>
          <a:xfrm>
            <a:off x="1371600" y="5562600"/>
            <a:ext cx="6640846" cy="838200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does </a:t>
            </a:r>
            <a:r>
              <a:rPr lang="en-US" b="1" dirty="0">
                <a:solidFill>
                  <a:srgbClr val="00B050"/>
                </a:solidFill>
              </a:rPr>
              <a:t>Rand-</a:t>
            </a:r>
            <a:r>
              <a:rPr lang="en-US" b="1" dirty="0" err="1">
                <a:solidFill>
                  <a:srgbClr val="00B050"/>
                </a:solidFill>
              </a:rPr>
              <a:t>approx</a:t>
            </a:r>
            <a:r>
              <a:rPr lang="en-US" b="1" dirty="0">
                <a:solidFill>
                  <a:srgbClr val="00B050"/>
                </a:solidFill>
              </a:rPr>
              <a:t>-median </a:t>
            </a:r>
            <a:r>
              <a:rPr lang="en-US" dirty="0">
                <a:solidFill>
                  <a:schemeClr val="tx1"/>
                </a:solidFill>
              </a:rPr>
              <a:t>make an error ?</a:t>
            </a:r>
          </a:p>
        </p:txBody>
      </p:sp>
    </p:spTree>
    <p:extLst>
      <p:ext uri="{BB962C8B-B14F-4D97-AF65-F5344CB8AC3E}">
        <p14:creationId xmlns:p14="http://schemas.microsoft.com/office/powerpoint/2010/main" val="25818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124200" y="3657600"/>
            <a:ext cx="1975092" cy="990600"/>
            <a:chOff x="3124200" y="4419600"/>
            <a:chExt cx="1975092" cy="990600"/>
          </a:xfrm>
        </p:grpSpPr>
        <p:sp>
          <p:nvSpPr>
            <p:cNvPr id="49" name="Smiley Face 48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24200" y="5040868"/>
              <a:ext cx="197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 is incorrect</a:t>
              </a:r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5553074" y="4463534"/>
            <a:ext cx="3514726" cy="1175266"/>
          </a:xfrm>
          <a:prstGeom prst="cloudCallout">
            <a:avLst>
              <a:gd name="adj1" fmla="val -36409"/>
              <a:gd name="adj2" fmla="val 691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might have gone wrong with </a:t>
            </a:r>
            <a:r>
              <a:rPr lang="en-US" b="1" dirty="0">
                <a:solidFill>
                  <a:srgbClr val="C00000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02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Rand-</a:t>
            </a:r>
            <a:r>
              <a:rPr lang="en-US" sz="2000" b="1" dirty="0" err="1">
                <a:solidFill>
                  <a:srgbClr val="006C31"/>
                </a:solidFill>
              </a:rPr>
              <a:t>approx</a:t>
            </a:r>
            <a:r>
              <a:rPr lang="en-US" sz="2000" b="1" dirty="0">
                <a:solidFill>
                  <a:srgbClr val="006C31"/>
                </a:solidFill>
              </a:rPr>
              <a:t>-median</a:t>
            </a:r>
            <a:r>
              <a:rPr lang="en-US" sz="2000" dirty="0"/>
              <a:t> makes an error </a:t>
            </a:r>
            <a:r>
              <a:rPr lang="en-US" sz="2000" b="1" u="sng" dirty="0"/>
              <a:t>if and only if  </a:t>
            </a:r>
          </a:p>
          <a:p>
            <a:pPr marL="0" indent="0">
              <a:buNone/>
            </a:pPr>
            <a:r>
              <a:rPr lang="en-US" sz="2000" dirty="0"/>
              <a:t>                 ……………………………………………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.......................................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4823" y="5574268"/>
                <a:ext cx="61350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elements got sampled from the </a:t>
                </a:r>
                <a:r>
                  <a:rPr lang="en-US" b="1" dirty="0"/>
                  <a:t>Right </a:t>
                </a:r>
                <a:r>
                  <a:rPr lang="en-US" dirty="0"/>
                  <a:t>Quarter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3" y="5574268"/>
                <a:ext cx="6135013" cy="369332"/>
              </a:xfrm>
              <a:prstGeom prst="rect">
                <a:avLst/>
              </a:prstGeom>
              <a:blipFill>
                <a:blip r:embed="rId4"/>
                <a:stretch>
                  <a:fillRect l="-79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91578" y="5562600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</a:t>
            </a:r>
            <a:r>
              <a:rPr lang="en-US" b="1" dirty="0"/>
              <a:t>Left</a:t>
            </a:r>
            <a:r>
              <a:rPr lang="en-US" dirty="0"/>
              <a:t> Quarter). </a:t>
            </a:r>
          </a:p>
        </p:txBody>
      </p:sp>
    </p:spTree>
    <p:extLst>
      <p:ext uri="{BB962C8B-B14F-4D97-AF65-F5344CB8AC3E}">
        <p14:creationId xmlns:p14="http://schemas.microsoft.com/office/powerpoint/2010/main" val="22877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err="1"/>
                  <a:t>Pr</a:t>
                </a:r>
                <a:r>
                  <a:rPr lang="en-US" sz="2000" dirty="0"/>
                  <a:t>[ </a:t>
                </a:r>
                <a:r>
                  <a:rPr lang="en-US" sz="1800" dirty="0"/>
                  <a:t>An element selected randomly  from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is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/>
                  <a:t>] =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err="1"/>
                  <a:t>Pr</a:t>
                </a:r>
                <a:r>
                  <a:rPr lang="en-US" sz="2000" dirty="0"/>
                  <a:t>[ </a:t>
                </a:r>
                <a:r>
                  <a:rPr lang="en-US" sz="1800" dirty="0"/>
                  <a:t>Out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elements sampled from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, </a:t>
                </a:r>
                <a:r>
                  <a:rPr lang="en-US" sz="1800" u="sng" dirty="0"/>
                  <a:t>at least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are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14400" y="1828800"/>
            <a:ext cx="7086600" cy="990600"/>
            <a:chOff x="990600" y="1219200"/>
            <a:chExt cx="7086600" cy="990600"/>
          </a:xfrm>
        </p:grpSpPr>
        <p:sp>
          <p:nvSpPr>
            <p:cNvPr id="26" name="Right Arrow 25"/>
            <p:cNvSpPr/>
            <p:nvPr/>
          </p:nvSpPr>
          <p:spPr>
            <a:xfrm>
              <a:off x="2971800" y="1219200"/>
              <a:ext cx="2819400" cy="8382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Elements of </a:t>
              </a:r>
              <a:r>
                <a:rPr lang="en-US" sz="1600" b="1" dirty="0">
                  <a:solidFill>
                    <a:schemeClr val="tx1"/>
                  </a:solidFill>
                </a:rPr>
                <a:t>A</a:t>
              </a:r>
              <a:r>
                <a:rPr lang="en-US" sz="1600" dirty="0">
                  <a:solidFill>
                    <a:srgbClr val="0070C0"/>
                  </a:solidFill>
                </a:rPr>
                <a:t> arranged in Increasing order of values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90600" y="2133600"/>
              <a:ext cx="7086600" cy="76200"/>
              <a:chOff x="990600" y="2133600"/>
              <a:chExt cx="7086600" cy="76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00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4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8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3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38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24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290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52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7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62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67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72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76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81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86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1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96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00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05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10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5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20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81800" y="3821668"/>
            <a:ext cx="38504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¼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E6CF-BA4C-E9EF-4ACC-2205A97CA5C8}"/>
              </a:ext>
            </a:extLst>
          </p:cNvPr>
          <p:cNvSpPr/>
          <p:nvPr/>
        </p:nvSpPr>
        <p:spPr>
          <a:xfrm>
            <a:off x="4538709" y="3859734"/>
            <a:ext cx="3524250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2504F-B1AA-C482-2D90-A6C832F4E6B8}"/>
              </a:ext>
            </a:extLst>
          </p:cNvPr>
          <p:cNvSpPr/>
          <p:nvPr/>
        </p:nvSpPr>
        <p:spPr>
          <a:xfrm>
            <a:off x="895349" y="3819246"/>
            <a:ext cx="3643359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87FDBD-6C95-8704-45B7-79D9C65F5E86}"/>
              </a:ext>
            </a:extLst>
          </p:cNvPr>
          <p:cNvSpPr/>
          <p:nvPr/>
        </p:nvSpPr>
        <p:spPr>
          <a:xfrm>
            <a:off x="4248150" y="4198065"/>
            <a:ext cx="3981450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2" descr="C:\Users\Surender Baswana\Desktop\coin-toss.jpg">
            <a:extLst>
              <a:ext uri="{FF2B5EF4-FFF2-40B4-BE49-F238E27FC236}">
                <a16:creationId xmlns:a16="http://schemas.microsoft.com/office/drawing/2014/main" id="{AB772EF1-8528-384F-8468-6C01DD89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31" y="4427165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4916D4AD-2439-210D-BC51-0D8D15C7FE52}"/>
              </a:ext>
            </a:extLst>
          </p:cNvPr>
          <p:cNvSpPr/>
          <p:nvPr/>
        </p:nvSpPr>
        <p:spPr>
          <a:xfrm>
            <a:off x="1047750" y="5938050"/>
            <a:ext cx="5372100" cy="721513"/>
          </a:xfrm>
          <a:prstGeom prst="cloudCallout">
            <a:avLst>
              <a:gd name="adj1" fmla="val 34099"/>
              <a:gd name="adj2" fmla="val 65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Exactly the same as the </a:t>
            </a:r>
            <a:r>
              <a:rPr lang="en-US" b="1" dirty="0">
                <a:solidFill>
                  <a:schemeClr val="tx1"/>
                </a:solidFill>
              </a:rPr>
              <a:t>coin tossing exercise</a:t>
            </a:r>
            <a:r>
              <a:rPr lang="en-US" dirty="0">
                <a:solidFill>
                  <a:schemeClr val="tx1"/>
                </a:solidFill>
              </a:rPr>
              <a:t> we did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875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29" grpId="0" animBg="1"/>
      <p:bldP spid="30" grpId="0" animBg="1"/>
      <p:bldP spid="31" grpId="0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 algorithm runs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fails to report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½</a:t>
                </a:r>
                <a:r>
                  <a:rPr lang="en-US" sz="2000" dirty="0"/>
                  <a:t> -approximate median from array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probability at most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E329-1121-9998-4425-1D282BAB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CEA-4C3C-C8DB-39DB-39B7952D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B65F4-98FD-B2CC-EBB3-11BCE8D9B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 the algorithm, suppose we change the way we pick multiset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follows. We pick a uniformly random sample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{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}. Basically, each possible subset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will be chosen with probability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Design an algorithm to compute the sample, assuming that we have access to a random number generator for the range {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}.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Analyse</a:t>
                </a:r>
                <a:r>
                  <a:rPr lang="en-US" sz="2000" dirty="0"/>
                  <a:t> the error probability of this new algorithm for reporting ½-approximate median. Compare the ease/difficulty of this analysis with the analysis of the algorithm we discussed in the class.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B65F4-98FD-B2CC-EBB3-11BCE8D9B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4525963"/>
              </a:xfrm>
              <a:blipFill>
                <a:blip r:embed="rId2"/>
                <a:stretch>
                  <a:fillRect l="-718" t="-840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E4F8-6E49-3E0D-373D-73892C9F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 technique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Checking equality of files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Fingerprinting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419350" cy="18859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1964596" cy="118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800" y="2171429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000" y="22476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90" y="4800600"/>
            <a:ext cx="603410" cy="86721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33854" y="49918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2175" y="6400800"/>
            <a:ext cx="282282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Applications : </a:t>
            </a:r>
            <a:r>
              <a:rPr lang="en-US" b="1" dirty="0">
                <a:solidFill>
                  <a:srgbClr val="C00000"/>
                </a:solidFill>
              </a:rPr>
              <a:t>Cryptography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" y="3581400"/>
            <a:ext cx="88011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Reason</a:t>
            </a:r>
            <a:r>
              <a:rPr lang="en-US" dirty="0"/>
              <a:t>: The aim is to be able to </a:t>
            </a:r>
            <a:r>
              <a:rPr lang="en-US" u="sng" dirty="0"/>
              <a:t>distinguish</a:t>
            </a:r>
            <a:r>
              <a:rPr lang="en-US" dirty="0"/>
              <a:t> two different persons. For this purpose finger prints suffice since every two human beings (even twins) have distinct finger prints.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42900" y="867395"/>
            <a:ext cx="9067800" cy="132819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Fingerprints don’t capture the complete information of a person. Still fingerprinting is used and it works well in practice. What is the reason ?</a:t>
            </a:r>
          </a:p>
        </p:txBody>
      </p:sp>
    </p:spTree>
    <p:extLst>
      <p:ext uri="{BB962C8B-B14F-4D97-AF65-F5344CB8AC3E}">
        <p14:creationId xmlns:p14="http://schemas.microsoft.com/office/powerpoint/2010/main" val="34766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31D-8D7D-85F0-021F-C568B7CD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generate </a:t>
            </a:r>
            <a:r>
              <a:rPr lang="en-US" sz="3200" b="1" dirty="0">
                <a:solidFill>
                  <a:srgbClr val="7030A0"/>
                </a:solidFill>
              </a:rPr>
              <a:t>random</a:t>
            </a:r>
            <a:r>
              <a:rPr lang="en-US" sz="3200" b="1" dirty="0"/>
              <a:t> numbers</a:t>
            </a:r>
            <a:r>
              <a:rPr lang="en-US" sz="3200" dirty="0"/>
              <a:t>?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CE34-CF0C-D1E0-F8F4-7B51571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Pseudorandom</a:t>
            </a:r>
            <a:r>
              <a:rPr lang="en-US" sz="2000" dirty="0"/>
              <a:t> number generator (PNRG)</a:t>
            </a:r>
          </a:p>
          <a:p>
            <a:pPr lvl="1"/>
            <a:r>
              <a:rPr lang="en-US" sz="1600" dirty="0"/>
              <a:t>Good for all practical applications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Homework</a:t>
            </a:r>
            <a:r>
              <a:rPr lang="en-US" sz="2000" dirty="0"/>
              <a:t>:</a:t>
            </a:r>
          </a:p>
          <a:p>
            <a:pPr marL="57150" indent="0">
              <a:buNone/>
            </a:pPr>
            <a:r>
              <a:rPr lang="en-US" sz="2000" dirty="0"/>
              <a:t>Study from the net or other sources</a:t>
            </a:r>
          </a:p>
          <a:p>
            <a:pPr marL="57150" indent="0" algn="ctr">
              <a:buNone/>
            </a:pPr>
            <a:r>
              <a:rPr lang="en-US" sz="2000" dirty="0"/>
              <a:t> </a:t>
            </a:r>
            <a:r>
              <a:rPr lang="en-US" sz="1600" dirty="0">
                <a:solidFill>
                  <a:srgbClr val="2D3140"/>
                </a:solidFill>
                <a:latin typeface="Open Sans" panose="020B0606030504020204" pitchFamily="34" charset="0"/>
              </a:rPr>
              <a:t>“</a:t>
            </a:r>
            <a:r>
              <a:rPr lang="en-US" sz="1600" i="0" dirty="0">
                <a:solidFill>
                  <a:srgbClr val="2D3140"/>
                </a:solidFill>
                <a:effectLst/>
                <a:latin typeface="Open Sans" panose="020B0606030504020204" pitchFamily="34" charset="0"/>
              </a:rPr>
              <a:t>Generating random numbers in C++”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BE2E3-EBE5-BFA8-CC23-93667F8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DE094-88BE-4A61-2EB0-22EE5B8B56CC}"/>
              </a:ext>
            </a:extLst>
          </p:cNvPr>
          <p:cNvSpPr txBox="1"/>
          <p:nvPr/>
        </p:nvSpPr>
        <p:spPr>
          <a:xfrm>
            <a:off x="6425646" y="4343400"/>
            <a:ext cx="27432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2D3140"/>
                </a:solidFill>
                <a:effectLst/>
                <a:latin typeface="Open Sans" panose="020B0606030504020204" pitchFamily="34" charset="0"/>
              </a:rPr>
              <a:t>using Mersenne Twister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5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3A3C-20F2-5246-1FD7-DE8452AC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motivating example </a:t>
            </a:r>
            <a:r>
              <a:rPr lang="en-US" sz="3200" b="1" dirty="0"/>
              <a:t>from real world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b="1" dirty="0">
              <a:solidFill>
                <a:srgbClr val="7030A0"/>
              </a:solidFill>
            </a:endParaRPr>
          </a:p>
        </p:txBody>
      </p:sp>
      <p:pic>
        <p:nvPicPr>
          <p:cNvPr id="58" name="Content Placeholder 57" descr="Bonfire with solid fill">
            <a:extLst>
              <a:ext uri="{FF2B5EF4-FFF2-40B4-BE49-F238E27FC236}">
                <a16:creationId xmlns:a16="http://schemas.microsoft.com/office/drawing/2014/main" id="{A6705488-860E-E674-BAF8-345EDFA6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959" y="4204737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49EE-3EE2-3558-40C5-78F8C8B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9C18F-F7A7-B7F4-B51F-A93BDCA824E8}"/>
              </a:ext>
            </a:extLst>
          </p:cNvPr>
          <p:cNvGrpSpPr/>
          <p:nvPr/>
        </p:nvGrpSpPr>
        <p:grpSpPr>
          <a:xfrm>
            <a:off x="3810000" y="3276600"/>
            <a:ext cx="914400" cy="999640"/>
            <a:chOff x="4591975" y="2429360"/>
            <a:chExt cx="914400" cy="9996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6D694F-E054-4936-A216-979D3D2B73A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51D3661F-AB0B-F819-8DDF-60ABCF9C4606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1CDE2812-96CE-3B67-6432-A7B208FC8966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FF71377E-AC3C-6EB0-FCF0-592BE52A2565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74095A-B4A6-1DFF-D77A-14BBB8536B62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828A8EF-D9E3-0660-75D0-EEC8B327750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69B34E5-FE21-4D8B-A564-5109EBFCC207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409A4E-0C02-342C-76DD-FD74F7D8FB8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00F5C-EC9F-E91A-1BB6-1F4946FF7EB4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73FFAA6-3D81-FA53-8C29-684898CEC7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31CB341-82E7-9048-4D75-429E652EF676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DED6184-A597-5804-42FD-2E880157EC6B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193C20-69CD-056E-320C-3E29A0CBB102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0F53586-A49A-1080-0E08-55F187499CF7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19349AE-1929-B033-91DC-82F2FA5B3C5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AE424FE-6D7F-9F16-AC75-AEED92B3791D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05894D4-E718-2D1E-EA65-1E4B1721B9D0}"/>
              </a:ext>
            </a:extLst>
          </p:cNvPr>
          <p:cNvSpPr/>
          <p:nvPr/>
        </p:nvSpPr>
        <p:spPr>
          <a:xfrm>
            <a:off x="4191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5DB68A-3B6F-82D3-BB00-3894763E2A98}"/>
              </a:ext>
            </a:extLst>
          </p:cNvPr>
          <p:cNvSpPr/>
          <p:nvPr/>
        </p:nvSpPr>
        <p:spPr>
          <a:xfrm>
            <a:off x="5737444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1128BB-B856-A3F0-0B27-C5A460EA655C}"/>
              </a:ext>
            </a:extLst>
          </p:cNvPr>
          <p:cNvSpPr/>
          <p:nvPr/>
        </p:nvSpPr>
        <p:spPr>
          <a:xfrm>
            <a:off x="2667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AFB522-1417-F5E0-5C48-9341EBE15D0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4267200" y="1981200"/>
            <a:ext cx="0" cy="12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35863-0756-E515-85C6-ECFC455EAE87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4572000" y="1958882"/>
            <a:ext cx="1187762" cy="13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FBEDAB-BF88-FF4C-88FE-0EF662656683}"/>
              </a:ext>
            </a:extLst>
          </p:cNvPr>
          <p:cNvCxnSpPr>
            <a:cxnSpLocks/>
          </p:cNvCxnSpPr>
          <p:nvPr/>
        </p:nvCxnSpPr>
        <p:spPr>
          <a:xfrm>
            <a:off x="2810869" y="1951753"/>
            <a:ext cx="1187762" cy="13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D96AF8-C112-558C-B29D-5F73CA8FFD0B}"/>
              </a:ext>
            </a:extLst>
          </p:cNvPr>
          <p:cNvGrpSpPr/>
          <p:nvPr/>
        </p:nvGrpSpPr>
        <p:grpSpPr>
          <a:xfrm>
            <a:off x="3810000" y="3276600"/>
            <a:ext cx="914400" cy="999640"/>
            <a:chOff x="4591975" y="2429360"/>
            <a:chExt cx="914400" cy="9996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A50A98-F16C-CB26-D3F7-71221165582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7F90C929-B38D-3216-D05F-396634B42522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lowchart: Magnetic Disk 54">
                <a:extLst>
                  <a:ext uri="{FF2B5EF4-FFF2-40B4-BE49-F238E27FC236}">
                    <a16:creationId xmlns:a16="http://schemas.microsoft.com/office/drawing/2014/main" id="{F61589BD-EF31-2B2E-256F-25940512A75E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lowchart: Magnetic Disk 55">
                <a:extLst>
                  <a:ext uri="{FF2B5EF4-FFF2-40B4-BE49-F238E27FC236}">
                    <a16:creationId xmlns:a16="http://schemas.microsoft.com/office/drawing/2014/main" id="{1727837C-7877-E768-9C30-EB320CF583E7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3F6BA-C4F6-9444-E24D-6EE170F80120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2415AD7-CC71-5AF9-8730-9B712B8939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1F8F8F0-699A-2FEB-4971-F683F689BFCD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BC86ED3-8F92-6B4B-41B2-230351FC7381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5D6E39-1FDB-1881-4319-214C89C49786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68B6337-DFF7-53A7-0A83-B3DBD90B6FD1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195BBB2-39C0-CC74-6842-92ABC1DBE4B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09B5CC3-1C34-59BA-BB3D-091B80B213FC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BE87A8-7EBF-2B37-6AA4-671385EB6D1D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412503-431E-062F-E34A-88F7191919D6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F4674D6-331B-C510-7ED1-AAE66D34EE93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EA432E2-F0AE-535D-04EF-A36ECF4FA76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E6C3E6-C483-064E-3D5D-0A8B895DEE05}"/>
              </a:ext>
            </a:extLst>
          </p:cNvPr>
          <p:cNvSpPr txBox="1"/>
          <p:nvPr/>
        </p:nvSpPr>
        <p:spPr>
          <a:xfrm>
            <a:off x="3477753" y="1235825"/>
            <a:ext cx="157889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Queries or updates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C3E9AE-93AE-8DAC-65A9-538178EA568C}"/>
              </a:ext>
            </a:extLst>
          </p:cNvPr>
          <p:cNvSpPr txBox="1"/>
          <p:nvPr/>
        </p:nvSpPr>
        <p:spPr>
          <a:xfrm>
            <a:off x="4874996" y="3579216"/>
            <a:ext cx="86690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81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9" grpId="0" animBg="1"/>
      <p:bldP spid="30" grpId="0" animBg="1"/>
      <p:bldP spid="59" grpId="0" animBg="1"/>
      <p:bldP spid="59" grpId="1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BBE6-B0C8-7A88-F7EE-EA59C675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49EE-3EE2-3558-40C5-78F8C8B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9C18F-F7A7-B7F4-B51F-A93BDCA824E8}"/>
              </a:ext>
            </a:extLst>
          </p:cNvPr>
          <p:cNvGrpSpPr/>
          <p:nvPr/>
        </p:nvGrpSpPr>
        <p:grpSpPr>
          <a:xfrm>
            <a:off x="609600" y="3276600"/>
            <a:ext cx="914400" cy="999640"/>
            <a:chOff x="4591975" y="2429360"/>
            <a:chExt cx="914400" cy="9996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6D694F-E054-4936-A216-979D3D2B73A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51D3661F-AB0B-F819-8DDF-60ABCF9C4606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1CDE2812-96CE-3B67-6432-A7B208FC8966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FF71377E-AC3C-6EB0-FCF0-592BE52A2565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74095A-B4A6-1DFF-D77A-14BBB8536B62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828A8EF-D9E3-0660-75D0-EEC8B327750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69B34E5-FE21-4D8B-A564-5109EBFCC207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409A4E-0C02-342C-76DD-FD74F7D8FB8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00F5C-EC9F-E91A-1BB6-1F4946FF7EB4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73FFAA6-3D81-FA53-8C29-684898CEC7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31CB341-82E7-9048-4D75-429E652EF676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DED6184-A597-5804-42FD-2E880157EC6B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193C20-69CD-056E-320C-3E29A0CBB102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0F53586-A49A-1080-0E08-55F187499CF7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19349AE-1929-B033-91DC-82F2FA5B3C5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AE424FE-6D7F-9F16-AC75-AEED92B3791D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05894D4-E718-2D1E-EA65-1E4B1721B9D0}"/>
              </a:ext>
            </a:extLst>
          </p:cNvPr>
          <p:cNvSpPr/>
          <p:nvPr/>
        </p:nvSpPr>
        <p:spPr>
          <a:xfrm>
            <a:off x="4191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5DB68A-3B6F-82D3-BB00-3894763E2A98}"/>
              </a:ext>
            </a:extLst>
          </p:cNvPr>
          <p:cNvSpPr/>
          <p:nvPr/>
        </p:nvSpPr>
        <p:spPr>
          <a:xfrm>
            <a:off x="5737444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1128BB-B856-A3F0-0B27-C5A460EA655C}"/>
              </a:ext>
            </a:extLst>
          </p:cNvPr>
          <p:cNvSpPr/>
          <p:nvPr/>
        </p:nvSpPr>
        <p:spPr>
          <a:xfrm>
            <a:off x="2667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AFB522-1417-F5E0-5C48-9341EBE15D09}"/>
              </a:ext>
            </a:extLst>
          </p:cNvPr>
          <p:cNvCxnSpPr>
            <a:cxnSpLocks/>
            <a:stCxn id="28" idx="4"/>
            <a:endCxn id="8" idx="1"/>
          </p:cNvCxnSpPr>
          <p:nvPr/>
        </p:nvCxnSpPr>
        <p:spPr>
          <a:xfrm flipH="1">
            <a:off x="1066800" y="1981200"/>
            <a:ext cx="3200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35863-0756-E515-85C6-ECFC455EAE87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H="1">
            <a:off x="1066800" y="1958882"/>
            <a:ext cx="4692962" cy="13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FBEDAB-BF88-FF4C-88FE-0EF662656683}"/>
              </a:ext>
            </a:extLst>
          </p:cNvPr>
          <p:cNvCxnSpPr>
            <a:cxnSpLocks/>
            <a:stCxn id="30" idx="4"/>
            <a:endCxn id="8" idx="1"/>
          </p:cNvCxnSpPr>
          <p:nvPr/>
        </p:nvCxnSpPr>
        <p:spPr>
          <a:xfrm flipH="1">
            <a:off x="1066800" y="1981200"/>
            <a:ext cx="1676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D96AF8-C112-558C-B29D-5F73CA8FFD0B}"/>
              </a:ext>
            </a:extLst>
          </p:cNvPr>
          <p:cNvGrpSpPr/>
          <p:nvPr/>
        </p:nvGrpSpPr>
        <p:grpSpPr>
          <a:xfrm>
            <a:off x="7620000" y="3276600"/>
            <a:ext cx="914400" cy="999640"/>
            <a:chOff x="4591975" y="2429360"/>
            <a:chExt cx="914400" cy="9996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A50A98-F16C-CB26-D3F7-71221165582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7F90C929-B38D-3216-D05F-396634B42522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lowchart: Magnetic Disk 54">
                <a:extLst>
                  <a:ext uri="{FF2B5EF4-FFF2-40B4-BE49-F238E27FC236}">
                    <a16:creationId xmlns:a16="http://schemas.microsoft.com/office/drawing/2014/main" id="{F61589BD-EF31-2B2E-256F-25940512A75E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lowchart: Magnetic Disk 55">
                <a:extLst>
                  <a:ext uri="{FF2B5EF4-FFF2-40B4-BE49-F238E27FC236}">
                    <a16:creationId xmlns:a16="http://schemas.microsoft.com/office/drawing/2014/main" id="{1727837C-7877-E768-9C30-EB320CF583E7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3F6BA-C4F6-9444-E24D-6EE170F80120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2415AD7-CC71-5AF9-8730-9B712B8939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1F8F8F0-699A-2FEB-4971-F683F689BFCD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BC86ED3-8F92-6B4B-41B2-230351FC7381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5D6E39-1FDB-1881-4319-214C89C49786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68B6337-DFF7-53A7-0A83-B3DBD90B6FD1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195BBB2-39C0-CC74-6842-92ABC1DBE4B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09B5CC3-1C34-59BA-BB3D-091B80B213FC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BE87A8-7EBF-2B37-6AA4-671385EB6D1D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412503-431E-062F-E34A-88F7191919D6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F4674D6-331B-C510-7ED1-AAE66D34EE93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EA432E2-F0AE-535D-04EF-A36ECF4FA76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B5F323-E137-D313-622F-6FC166605E16}"/>
              </a:ext>
            </a:extLst>
          </p:cNvPr>
          <p:cNvSpPr txBox="1"/>
          <p:nvPr/>
        </p:nvSpPr>
        <p:spPr>
          <a:xfrm>
            <a:off x="599011" y="4341613"/>
            <a:ext cx="935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Delhi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96226-DC62-68AB-AE91-3E2954AEA888}"/>
              </a:ext>
            </a:extLst>
          </p:cNvPr>
          <p:cNvSpPr txBox="1"/>
          <p:nvPr/>
        </p:nvSpPr>
        <p:spPr>
          <a:xfrm>
            <a:off x="7598823" y="4309813"/>
            <a:ext cx="8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C2A18-6420-7C4C-83C3-F6D084A6769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2797082" y="1958882"/>
            <a:ext cx="5237180" cy="13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A19B82-72A1-97E4-EB4A-A80ED1918F2B}"/>
              </a:ext>
            </a:extLst>
          </p:cNvPr>
          <p:cNvCxnSpPr>
            <a:cxnSpLocks/>
            <a:stCxn id="28" idx="4"/>
            <a:endCxn id="56" idx="1"/>
          </p:cNvCxnSpPr>
          <p:nvPr/>
        </p:nvCxnSpPr>
        <p:spPr>
          <a:xfrm>
            <a:off x="4267200" y="1981200"/>
            <a:ext cx="38100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41DDB3-BBF6-8B5D-83FA-E037680B3E50}"/>
              </a:ext>
            </a:extLst>
          </p:cNvPr>
          <p:cNvCxnSpPr>
            <a:cxnSpLocks/>
            <a:stCxn id="29" idx="5"/>
            <a:endCxn id="56" idx="1"/>
          </p:cNvCxnSpPr>
          <p:nvPr/>
        </p:nvCxnSpPr>
        <p:spPr>
          <a:xfrm>
            <a:off x="5867526" y="1958882"/>
            <a:ext cx="2209674" cy="13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D94CEF-E42A-3FEB-91D1-3C1B9FD0A08C}"/>
              </a:ext>
            </a:extLst>
          </p:cNvPr>
          <p:cNvCxnSpPr>
            <a:cxnSpLocks/>
          </p:cNvCxnSpPr>
          <p:nvPr/>
        </p:nvCxnSpPr>
        <p:spPr>
          <a:xfrm flipH="1">
            <a:off x="1077744" y="1981200"/>
            <a:ext cx="1676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3734C7-5659-BC4F-2975-7CC8B3258C34}"/>
              </a:ext>
            </a:extLst>
          </p:cNvPr>
          <p:cNvCxnSpPr>
            <a:cxnSpLocks/>
          </p:cNvCxnSpPr>
          <p:nvPr/>
        </p:nvCxnSpPr>
        <p:spPr>
          <a:xfrm>
            <a:off x="2808026" y="1952898"/>
            <a:ext cx="5237180" cy="13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ross 61">
            <a:extLst>
              <a:ext uri="{FF2B5EF4-FFF2-40B4-BE49-F238E27FC236}">
                <a16:creationId xmlns:a16="http://schemas.microsoft.com/office/drawing/2014/main" id="{A4C5299F-8B4F-1EF3-6443-B7805F4274DB}"/>
              </a:ext>
            </a:extLst>
          </p:cNvPr>
          <p:cNvSpPr/>
          <p:nvPr/>
        </p:nvSpPr>
        <p:spPr>
          <a:xfrm rot="2838734">
            <a:off x="5360903" y="2432277"/>
            <a:ext cx="520606" cy="508240"/>
          </a:xfrm>
          <a:prstGeom prst="plus">
            <a:avLst>
              <a:gd name="adj" fmla="val 453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6E7E82-68F3-A351-3B57-431F4899F8D8}"/>
              </a:ext>
            </a:extLst>
          </p:cNvPr>
          <p:cNvSpPr txBox="1"/>
          <p:nvPr/>
        </p:nvSpPr>
        <p:spPr>
          <a:xfrm>
            <a:off x="3021021" y="5284078"/>
            <a:ext cx="31178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Synchronize at regular intervals</a:t>
            </a:r>
            <a:endParaRPr lang="en-IN" dirty="0"/>
          </a:p>
        </p:txBody>
      </p:sp>
      <p:sp>
        <p:nvSpPr>
          <p:cNvPr id="64" name="Arrow: Bent-Up 63">
            <a:extLst>
              <a:ext uri="{FF2B5EF4-FFF2-40B4-BE49-F238E27FC236}">
                <a16:creationId xmlns:a16="http://schemas.microsoft.com/office/drawing/2014/main" id="{6D5E4F72-6D73-C111-5CFC-C86F6B9B7C30}"/>
              </a:ext>
            </a:extLst>
          </p:cNvPr>
          <p:cNvSpPr/>
          <p:nvPr/>
        </p:nvSpPr>
        <p:spPr>
          <a:xfrm>
            <a:off x="6138862" y="4556334"/>
            <a:ext cx="2090738" cy="958556"/>
          </a:xfrm>
          <a:prstGeom prst="bentUpArrow">
            <a:avLst>
              <a:gd name="adj1" fmla="val 16665"/>
              <a:gd name="adj2" fmla="val 14812"/>
              <a:gd name="adj3" fmla="val 17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Bent-Up 64">
            <a:extLst>
              <a:ext uri="{FF2B5EF4-FFF2-40B4-BE49-F238E27FC236}">
                <a16:creationId xmlns:a16="http://schemas.microsoft.com/office/drawing/2014/main" id="{6708BE60-93B4-84DF-D2A4-3570EA664B6A}"/>
              </a:ext>
            </a:extLst>
          </p:cNvPr>
          <p:cNvSpPr/>
          <p:nvPr/>
        </p:nvSpPr>
        <p:spPr>
          <a:xfrm flipH="1">
            <a:off x="930283" y="4579761"/>
            <a:ext cx="2090738" cy="958556"/>
          </a:xfrm>
          <a:prstGeom prst="bentUpArrow">
            <a:avLst>
              <a:gd name="adj1" fmla="val 16665"/>
              <a:gd name="adj2" fmla="val 14812"/>
              <a:gd name="adj3" fmla="val 17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468D1-EC70-7050-732A-60D7DD5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motivating example </a:t>
            </a:r>
            <a:r>
              <a:rPr lang="en-US" sz="3200" b="1" dirty="0"/>
              <a:t>from real world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8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 animBg="1"/>
      <p:bldP spid="63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determine if File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dirty="0"/>
              <a:t>identical to File </a:t>
            </a:r>
            <a:r>
              <a:rPr lang="en-US" sz="2000" b="1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 by communicating </a:t>
            </a:r>
            <a:r>
              <a:rPr lang="en-US" sz="2000" b="1" u="sng" dirty="0"/>
              <a:t>fewest bits </a:t>
            </a:r>
            <a:r>
              <a:rPr lang="en-US" sz="2000" dirty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567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bits to be 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24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1200" y="6031468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146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533F3FC-9652-5925-E2B7-3D63A3DD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The Problem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AC165-665C-2309-4B1A-AF4B502623E6}"/>
                  </a:ext>
                </a:extLst>
              </p:cNvPr>
              <p:cNvSpPr txBox="1"/>
              <p:nvPr/>
            </p:nvSpPr>
            <p:spPr>
              <a:xfrm>
                <a:off x="4388087" y="6278165"/>
                <a:ext cx="1003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AC165-665C-2309-4B1A-AF4B5026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7" y="6278165"/>
                <a:ext cx="1003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>
                <a:blip r:embed="rId6"/>
                <a:stretch>
                  <a:fillRect l="-2216" t="-10526" r="-132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59552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955268"/>
                <a:ext cx="7889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5943600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5943600"/>
                <a:ext cx="1192826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59436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5943600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86711" y="5948412"/>
                <a:ext cx="120885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11" y="5948412"/>
                <a:ext cx="1208857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-Down Arrow 12"/>
          <p:cNvSpPr/>
          <p:nvPr/>
        </p:nvSpPr>
        <p:spPr>
          <a:xfrm>
            <a:off x="5852359" y="4657649"/>
            <a:ext cx="685800" cy="784079"/>
          </a:xfrm>
          <a:prstGeom prst="upDownArrow">
            <a:avLst>
              <a:gd name="adj1" fmla="val 40821"/>
              <a:gd name="adj2" fmla="val 2470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4902191"/>
            <a:ext cx="978374" cy="3088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Huge gap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1D347-9DD0-354D-B5FB-2B4F9BFC2076}"/>
              </a:ext>
            </a:extLst>
          </p:cNvPr>
          <p:cNvSpPr/>
          <p:nvPr/>
        </p:nvSpPr>
        <p:spPr>
          <a:xfrm>
            <a:off x="1441142" y="2376837"/>
            <a:ext cx="6553200" cy="23625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F52BE-DEFE-7BC4-2E0D-13281B8F9B6A}"/>
              </a:ext>
            </a:extLst>
          </p:cNvPr>
          <p:cNvSpPr/>
          <p:nvPr/>
        </p:nvSpPr>
        <p:spPr>
          <a:xfrm>
            <a:off x="1463249" y="2181152"/>
            <a:ext cx="6553200" cy="42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36E93-D5A9-959F-1102-37B0DD0278E3}"/>
              </a:ext>
            </a:extLst>
          </p:cNvPr>
          <p:cNvSpPr/>
          <p:nvPr/>
        </p:nvSpPr>
        <p:spPr>
          <a:xfrm>
            <a:off x="1371600" y="1828800"/>
            <a:ext cx="6553200" cy="42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Ribbon 18">
            <a:extLst>
              <a:ext uri="{FF2B5EF4-FFF2-40B4-BE49-F238E27FC236}">
                <a16:creationId xmlns:a16="http://schemas.microsoft.com/office/drawing/2014/main" id="{20A10459-AA5A-1618-8BDD-CD18A8FCB437}"/>
              </a:ext>
            </a:extLst>
          </p:cNvPr>
          <p:cNvSpPr/>
          <p:nvPr/>
        </p:nvSpPr>
        <p:spPr>
          <a:xfrm>
            <a:off x="6675518" y="4772860"/>
            <a:ext cx="2514599" cy="1644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Interestingly this simple fact alone will be used in devising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18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  <p:bldP spid="13" grpId="0" animBg="1"/>
      <p:bldP spid="9" grpId="0" animBg="1"/>
      <p:bldP spid="21" grpId="0" animBg="1"/>
      <p:bldP spid="22" grpId="0" animBg="1"/>
      <p:bldP spid="2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Key idea: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Visualize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 file as a </a:t>
            </a:r>
            <a:r>
              <a:rPr lang="en-US" sz="3200" b="1" dirty="0">
                <a:solidFill>
                  <a:srgbClr val="0070C0"/>
                </a:solidFill>
              </a:rPr>
              <a:t>binary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810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10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8100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3778" y="914400"/>
            <a:ext cx="2601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91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9530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9978" y="4572000"/>
            <a:ext cx="2220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  <p:bldP spid="5" grpId="0" uiExpand="1" animBg="1"/>
      <p:bldP spid="6" grpId="0" uiExpand="1" animBg="1"/>
      <p:bldP spid="7" grpId="0" uiExpan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" y="2076586"/>
            <a:ext cx="982297" cy="59041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352800" y="5429386"/>
            <a:ext cx="2412327" cy="590414"/>
            <a:chOff x="3352800" y="5429386"/>
            <a:chExt cx="2412327" cy="590414"/>
          </a:xfrm>
        </p:grpSpPr>
        <p:sp>
          <p:nvSpPr>
            <p:cNvPr id="29" name="TextBox 28"/>
            <p:cNvSpPr txBox="1"/>
            <p:nvPr/>
          </p:nvSpPr>
          <p:spPr>
            <a:xfrm>
              <a:off x="3352800" y="5562600"/>
              <a:ext cx="2412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should be           ? 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5429386"/>
              <a:ext cx="982297" cy="59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1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 -0.009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2000" dirty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/>
                  <a:t>sends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to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  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else            </a:t>
                </a:r>
                <a:r>
                  <a:rPr lang="en-US" sz="2000" dirty="0"/>
                  <a:t>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“A≠B”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4953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743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34290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34290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38546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38546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65243"/>
              </p:ext>
            </p:extLst>
          </p:nvPr>
        </p:nvGraphicFramePr>
        <p:xfrm>
          <a:off x="381000" y="25450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6449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2971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2971800"/>
                <a:ext cx="1139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36449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3644998"/>
                <a:ext cx="1139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29718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2971800"/>
                <a:ext cx="254736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29718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0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/>
      <p:bldP spid="8" grpId="0"/>
      <p:bldP spid="18" grpId="0"/>
      <p:bldP spid="20" grpId="0"/>
      <p:bldP spid="69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4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654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FF950-3651-99EE-B994-0A086DF68880}"/>
              </a:ext>
            </a:extLst>
          </p:cNvPr>
          <p:cNvSpPr/>
          <p:nvPr/>
        </p:nvSpPr>
        <p:spPr>
          <a:xfrm>
            <a:off x="3141216" y="3783727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0B3A0-58F5-5AAE-D1B9-6F2FA99F1991}"/>
              </a:ext>
            </a:extLst>
          </p:cNvPr>
          <p:cNvSpPr/>
          <p:nvPr/>
        </p:nvSpPr>
        <p:spPr>
          <a:xfrm>
            <a:off x="1928681" y="3810000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8532C-4A0F-FA3E-BF1A-0D34158EB8AA}"/>
              </a:ext>
            </a:extLst>
          </p:cNvPr>
          <p:cNvSpPr/>
          <p:nvPr/>
        </p:nvSpPr>
        <p:spPr>
          <a:xfrm>
            <a:off x="3217416" y="4495800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8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8A7E31-8D09-DE77-D747-914C1F23FFDE}"/>
              </a:ext>
            </a:extLst>
          </p:cNvPr>
          <p:cNvCxnSpPr>
            <a:cxnSpLocks/>
          </p:cNvCxnSpPr>
          <p:nvPr/>
        </p:nvCxnSpPr>
        <p:spPr>
          <a:xfrm>
            <a:off x="4038600" y="3429000"/>
            <a:ext cx="0" cy="1981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The prime factors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232210" y="5257800"/>
            <a:ext cx="2806390" cy="1066800"/>
            <a:chOff x="1156010" y="4800600"/>
            <a:chExt cx="2806390" cy="106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prime numbers in the range [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].</a:t>
                  </a: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8081" b="-191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9080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360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77194" y="52578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232210" y="5257800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77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63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6894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994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40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2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1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124200" y="4038600"/>
            <a:ext cx="2209800" cy="381000"/>
            <a:chOff x="3124200" y="4038600"/>
            <a:chExt cx="22098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124200" y="40386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334000" y="40386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6B29D4-B71A-9E94-6A1F-43BC800BCC04}"/>
                  </a:ext>
                </a:extLst>
              </p:cNvPr>
              <p:cNvSpPr txBox="1"/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6B29D4-B71A-9E94-6A1F-43BC800B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C52C2-E39E-7772-18BE-0FDCDD27D1BD}"/>
                  </a:ext>
                </a:extLst>
              </p:cNvPr>
              <p:cNvSpPr txBox="1"/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C52C2-E39E-7772-18BE-0FDCDD27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65FEF5-ADB3-E86C-84DA-A48E5D8CFAA4}"/>
                  </a:ext>
                </a:extLst>
              </p:cNvPr>
              <p:cNvSpPr txBox="1"/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65FEF5-ADB3-E86C-84DA-A48E5D8C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4615FE-89B3-DB58-CF3C-D6FBC61307F9}"/>
                  </a:ext>
                </a:extLst>
              </p:cNvPr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4615FE-89B3-DB58-CF3C-D6FBC61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48C2A-5355-F2EB-6A32-679B6FA9231D}"/>
                  </a:ext>
                </a:extLst>
              </p:cNvPr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48C2A-5355-F2EB-6A32-679B6FA9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9100602-6359-1B0F-194D-0F6782F0FB55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6044" y="2791556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44" y="2791556"/>
                <a:ext cx="839589" cy="561244"/>
              </a:xfrm>
              <a:prstGeom prst="rect">
                <a:avLst/>
              </a:prstGeom>
              <a:blipFill>
                <a:blip r:embed="rId24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2DA1E60-86D1-5CF4-6892-AE8F118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4916"/>
              </p:ext>
            </p:extLst>
          </p:nvPr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val 62">
            <a:extLst>
              <a:ext uri="{FF2B5EF4-FFF2-40B4-BE49-F238E27FC236}">
                <a16:creationId xmlns:a16="http://schemas.microsoft.com/office/drawing/2014/main" id="{A59ACA2C-60EA-FD81-7432-9B45C8E3D375}"/>
              </a:ext>
            </a:extLst>
          </p:cNvPr>
          <p:cNvSpPr/>
          <p:nvPr/>
        </p:nvSpPr>
        <p:spPr>
          <a:xfrm>
            <a:off x="1652124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801D61-A8C7-3F78-97FC-69E5CC4F8D9D}"/>
              </a:ext>
            </a:extLst>
          </p:cNvPr>
          <p:cNvSpPr/>
          <p:nvPr/>
        </p:nvSpPr>
        <p:spPr>
          <a:xfrm>
            <a:off x="2265963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731FF9-FBCF-8C7E-93B3-16C5A4A32551}"/>
              </a:ext>
            </a:extLst>
          </p:cNvPr>
          <p:cNvSpPr/>
          <p:nvPr/>
        </p:nvSpPr>
        <p:spPr>
          <a:xfrm>
            <a:off x="2788270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C380E4-8C04-D5F3-8763-20C1B9823F11}"/>
              </a:ext>
            </a:extLst>
          </p:cNvPr>
          <p:cNvSpPr/>
          <p:nvPr/>
        </p:nvSpPr>
        <p:spPr>
          <a:xfrm>
            <a:off x="168941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FC7B1A-F847-662E-471D-5D9331F6CF8E}"/>
              </a:ext>
            </a:extLst>
          </p:cNvPr>
          <p:cNvSpPr/>
          <p:nvPr/>
        </p:nvSpPr>
        <p:spPr>
          <a:xfrm>
            <a:off x="228600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D2A529-9286-2AF0-2111-F22160F4E77B}"/>
              </a:ext>
            </a:extLst>
          </p:cNvPr>
          <p:cNvSpPr/>
          <p:nvPr/>
        </p:nvSpPr>
        <p:spPr>
          <a:xfrm>
            <a:off x="281940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087 0.2534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66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225 0.2534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66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00052 0.2534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5" grpId="0" animBg="1"/>
      <p:bldP spid="69" grpId="0" animBg="1"/>
      <p:bldP spid="46" grpId="0"/>
      <p:bldP spid="7" grpId="0" animBg="1"/>
      <p:bldP spid="63" grpId="0" animBg="1"/>
      <p:bldP spid="65" grpId="0" animBg="1"/>
      <p:bldP spid="66" grpId="0" animBg="1"/>
      <p:bldP spid="67" grpId="0" animBg="1"/>
      <p:bldP spid="72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A6F0-4819-D9F0-4857-9268DC86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Very basic </a:t>
            </a:r>
            <a:r>
              <a:rPr lang="en-US" sz="3200" b="1" dirty="0"/>
              <a:t>questions in </a:t>
            </a:r>
            <a:r>
              <a:rPr lang="en-US" sz="3200" b="1" dirty="0">
                <a:solidFill>
                  <a:srgbClr val="0070C0"/>
                </a:solidFill>
              </a:rPr>
              <a:t>probability</a:t>
            </a:r>
            <a:endParaRPr lang="en-IN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AEAA7-03EF-6D40-A115-FD3848C62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fair coin is tossed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times.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What is the probability of getting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/>
                  <a:t> heads 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Answer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elements in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/>
                  <a:t> elements are </a:t>
                </a:r>
                <a:r>
                  <a:rPr lang="en-US" sz="2000" b="1" dirty="0"/>
                  <a:t>bad </a:t>
                </a:r>
                <a:r>
                  <a:rPr lang="en-US" sz="2000" dirty="0"/>
                  <a:t>and the remaining are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We pick an element </a:t>
                </a:r>
                <a:r>
                  <a:rPr lang="en-US" sz="2000" u="sng" dirty="0"/>
                  <a:t>randomly uniformly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What is the probability that the picked element is </a:t>
                </a:r>
                <a:r>
                  <a:rPr lang="en-US" sz="2000" b="1" dirty="0"/>
                  <a:t>bad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Answer</a:t>
                </a:r>
                <a:r>
                  <a:rPr lang="en-US" sz="2000" dirty="0"/>
                  <a:t>: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AEAA7-03EF-6D40-A115-FD3848C62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F6D2-34EE-E2E2-24F1-0A26653E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344A1B-C098-83CA-A92F-7578481141ED}"/>
                  </a:ext>
                </a:extLst>
              </p:cNvPr>
              <p:cNvSpPr txBox="1"/>
              <p:nvPr/>
            </p:nvSpPr>
            <p:spPr>
              <a:xfrm>
                <a:off x="3617636" y="2550025"/>
                <a:ext cx="871071" cy="452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344A1B-C098-83CA-A92F-757848114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36" y="2550025"/>
                <a:ext cx="871071" cy="452496"/>
              </a:xfrm>
              <a:prstGeom prst="rect">
                <a:avLst/>
              </a:prstGeom>
              <a:blipFill>
                <a:blip r:embed="rId3"/>
                <a:stretch>
                  <a:fillRect l="-21678" t="-118667" r="-55245" b="-18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42835-3A49-CE01-E10A-189DBE67E1A6}"/>
                  </a:ext>
                </a:extLst>
              </p:cNvPr>
              <p:cNvSpPr txBox="1"/>
              <p:nvPr/>
            </p:nvSpPr>
            <p:spPr>
              <a:xfrm>
                <a:off x="3200400" y="2514600"/>
                <a:ext cx="553036" cy="59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42835-3A49-CE01-E10A-189DBE67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14600"/>
                <a:ext cx="553036" cy="599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DAB9-3339-03D4-7CE4-DB20AEDC4713}"/>
                  </a:ext>
                </a:extLst>
              </p:cNvPr>
              <p:cNvSpPr txBox="1"/>
              <p:nvPr/>
            </p:nvSpPr>
            <p:spPr>
              <a:xfrm>
                <a:off x="3886200" y="5352473"/>
                <a:ext cx="324896" cy="609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DAB9-3339-03D4-7CE4-DB20AEDC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52473"/>
                <a:ext cx="324896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0471B-895F-8C41-0EB0-1913DF758B24}"/>
                  </a:ext>
                </a:extLst>
              </p:cNvPr>
              <p:cNvSpPr txBox="1"/>
              <p:nvPr/>
            </p:nvSpPr>
            <p:spPr>
              <a:xfrm>
                <a:off x="4232975" y="2550025"/>
                <a:ext cx="1209305" cy="452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(</m:t>
                          </m:r>
                          <m:f>
                            <m:fPr>
                              <m:type m:val="skw"/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0471B-895F-8C41-0EB0-1913DF758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975" y="2550025"/>
                <a:ext cx="1209305" cy="452496"/>
              </a:xfrm>
              <a:prstGeom prst="rect">
                <a:avLst/>
              </a:prstGeom>
              <a:blipFill>
                <a:blip r:embed="rId6"/>
                <a:stretch>
                  <a:fillRect l="-3015" t="-118667" r="-24121" b="-18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9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35514" y="5670110"/>
            <a:ext cx="1731886" cy="7639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The probability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Pick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438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4267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AED3-13E5-EDF1-DC8C-3FC065D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8A444-A6C6-B761-78D4-30FA2A9FE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following variant of the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Instead of picking just one prime </a:t>
                </a:r>
                <a:r>
                  <a:rPr lang="en-US" sz="2000" dirty="0" err="1"/>
                  <a:t>numbe</a:t>
                </a:r>
                <a:r>
                  <a:rPr lang="en-US" sz="2000" dirty="0"/>
                  <a:t> randomly uniformly,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pick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prime numbers randomly uniformly and independently from range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prime number selected, we compute its fingerprint.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pairs of prime numbers and their respective fingerprints to sender.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error bound will you achieve in this case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8A444-A6C6-B761-78D4-30FA2A9FE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4525963"/>
              </a:xfrm>
              <a:blipFill>
                <a:blip r:embed="rId2"/>
                <a:stretch>
                  <a:fillRect l="-71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DE7A-EA09-A473-864E-514A639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7B1-9B42-A9D6-FFE9-81439F2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6F01-51CE-7EE3-8484-D33B6229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Fingerprint based algorithm discussed in the lecture is just a toy example from </a:t>
            </a:r>
            <a:r>
              <a:rPr lang="en-US" sz="2400" b="1" dirty="0"/>
              <a:t>cryptography</a:t>
            </a:r>
            <a:r>
              <a:rPr lang="en-US" sz="2400" dirty="0"/>
              <a:t>. However, it </a:t>
            </a:r>
            <a:r>
              <a:rPr lang="en-US" sz="2400" u="sng" dirty="0"/>
              <a:t>emphatically</a:t>
            </a:r>
            <a:r>
              <a:rPr lang="en-US" sz="2400" dirty="0"/>
              <a:t> demonstrate the </a:t>
            </a:r>
            <a:r>
              <a:rPr lang="en-US" sz="2400" b="1" dirty="0">
                <a:solidFill>
                  <a:srgbClr val="7030A0"/>
                </a:solidFill>
              </a:rPr>
              <a:t>power of randomization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In the real world, there are quite sophisticated protocols which are more robust for verifying equality of two files than the protocol we </a:t>
            </a:r>
            <a:r>
              <a:rPr lang="en-US" sz="2400"/>
              <a:t>discussed.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9E928-CCA8-0AD5-F71E-C5569226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 simple probability exercise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HEADS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¼ 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TAILS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¾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The coin is tossed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times.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[</a:t>
                </a:r>
                <a:r>
                  <a:rPr lang="en-US" sz="2000" b="1" dirty="0" err="1"/>
                  <a:t>Stirling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approximation for Factorial: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! ≈</m:t>
                    </m:r>
                  </m:oMath>
                </a14:m>
                <a:r>
                  <a:rPr lang="en-US" sz="2000" dirty="0"/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]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66800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287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probability that we get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HEADS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Probability of getting 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“at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b="1" dirty="0"/>
                  <a:t>HEADS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tosses”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Probability of getting at least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/>
                  <a:t>heads: 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1" i="0" smtClean="0">
                            <a:latin typeface="Cambria Math"/>
                          </a:rPr>
                          <m:t>𝐏𝐫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[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HEADS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appear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tosses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173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blipFill rotWithShape="1">
                <a:blip r:embed="rId4"/>
                <a:stretch>
                  <a:fillRect t="-496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5/2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… </a:t>
                </a: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blipFill rotWithShape="1">
                <a:blip r:embed="rId5"/>
                <a:stretch>
                  <a:fillRect t="-40909" b="-76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Inverse exponential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5400" y="16002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2209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336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5" grpId="0" animBg="1"/>
      <p:bldP spid="5" grpId="1" animBg="1"/>
      <p:bldP spid="6" grpId="0" uiExpand="1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Example 1 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Approximate median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Approximate Median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numbers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an element whose rank is in the range [(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l-G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r>
                  <a:rPr lang="en-US" sz="2000" u="sng" dirty="0"/>
                  <a:t>No faster deterministic algorithm possible</a:t>
                </a:r>
                <a:r>
                  <a:rPr lang="en-US" sz="2000" dirty="0"/>
                  <a:t> for approximate median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1500" y="190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676400" y="4864689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24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2299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931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707090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455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377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979374" y="4888911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33600" y="5486400"/>
            <a:ext cx="4648200" cy="251936"/>
            <a:chOff x="2133600" y="5550932"/>
            <a:chExt cx="4648200" cy="25193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5550932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2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33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00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1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33600" y="5791200"/>
              <a:ext cx="4648200" cy="11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90800" y="5802868"/>
            <a:ext cx="62781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½ - </a:t>
            </a:r>
            <a:r>
              <a:rPr lang="en-US" b="1" dirty="0">
                <a:solidFill>
                  <a:srgbClr val="C00000"/>
                </a:solidFill>
              </a:rPr>
              <a:t>Approximate median </a:t>
            </a:r>
            <a:r>
              <a:rPr lang="en-US" b="1" dirty="0"/>
              <a:t>elements could all be unread elements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blipFill rotWithShape="1">
                <a:blip r:embed="rId4"/>
                <a:stretch>
                  <a:fillRect r="-1415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Reason: At least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elements must be read. Otherwise, …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04" t="-3448" r="-120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2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Half of the elements are good candidates to be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2000" dirty="0"/>
                  <a:t> </a:t>
                </a: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If we pick an element </a:t>
                </a:r>
                <a:r>
                  <a:rPr lang="en-US" sz="1800" u="sng" dirty="0">
                    <a:sym typeface="Wingdings" pitchFamily="2" charset="2"/>
                  </a:rPr>
                  <a:t>randomly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u="sng" dirty="0">
                    <a:sym typeface="Wingdings" pitchFamily="2" charset="2"/>
                  </a:rPr>
                  <a:t>uniformly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for the array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3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3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71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1433514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1828803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44958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6086294-52C1-CC4C-AF62-EA0ED1DE6434}"/>
              </a:ext>
            </a:extLst>
          </p:cNvPr>
          <p:cNvGrpSpPr/>
          <p:nvPr/>
        </p:nvGrpSpPr>
        <p:grpSpPr>
          <a:xfrm>
            <a:off x="7664837" y="4719935"/>
            <a:ext cx="1295547" cy="1147465"/>
            <a:chOff x="7467600" y="5410200"/>
            <a:chExt cx="1295547" cy="114746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63CDCF-4B62-0341-9900-0DB906B5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B59354-EB7F-354A-97E9-86408532CA66}"/>
                </a:ext>
              </a:extLst>
            </p:cNvPr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/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blipFill>
                <a:blip r:embed="rId8"/>
                <a:stretch>
                  <a:fillRect l="-4545" t="-6667" r="-34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D20C55-BE4C-2A45-9836-E39CEDFCEBB2}"/>
              </a:ext>
            </a:extLst>
          </p:cNvPr>
          <p:cNvSpPr txBox="1"/>
          <p:nvPr/>
        </p:nvSpPr>
        <p:spPr>
          <a:xfrm>
            <a:off x="0" y="4114800"/>
            <a:ext cx="5902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3750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55" grpId="0" animBg="1"/>
      <p:bldP spid="28" grpId="0" animBg="1"/>
      <p:bldP spid="5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 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Report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reduce the error probability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2800" y="1981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C6D9D-159E-1C4B-B185-944AC2DE6AB6}"/>
              </a:ext>
            </a:extLst>
          </p:cNvPr>
          <p:cNvSpPr/>
          <p:nvPr/>
        </p:nvSpPr>
        <p:spPr>
          <a:xfrm>
            <a:off x="1600200" y="4267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7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</TotalTime>
  <Words>1877</Words>
  <Application>Microsoft Macintosh PowerPoint</Application>
  <PresentationFormat>On-screen Show (4:3)</PresentationFormat>
  <Paragraphs>428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Bernard MT Condensed</vt:lpstr>
      <vt:lpstr>Calibri</vt:lpstr>
      <vt:lpstr>Cambria Math</vt:lpstr>
      <vt:lpstr>Open Sans</vt:lpstr>
      <vt:lpstr>Wingdings</vt:lpstr>
      <vt:lpstr>Office Theme</vt:lpstr>
      <vt:lpstr>Randomized Algorithms CS648 </vt:lpstr>
      <vt:lpstr>How to generate random numbers? </vt:lpstr>
      <vt:lpstr>Very basic questions in probability</vt:lpstr>
      <vt:lpstr>A simple probability exercise </vt:lpstr>
      <vt:lpstr>Probability of getting  “at least k/2 HEADS in k tosses” </vt:lpstr>
      <vt:lpstr>Example 1 : Approximate median </vt:lpstr>
      <vt:lpstr>Approximate Median   </vt:lpstr>
      <vt:lpstr>½ - Approximate median </vt:lpstr>
      <vt:lpstr>½ - Approximate median A Randomized Algorithm</vt:lpstr>
      <vt:lpstr>½ - Approximate median A Randomized Algorithm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PowerPoint Presentation</vt:lpstr>
      <vt:lpstr>Homework</vt:lpstr>
      <vt:lpstr>Fingerprinting technique </vt:lpstr>
      <vt:lpstr>Fingerprinting </vt:lpstr>
      <vt:lpstr>A motivating example from real world </vt:lpstr>
      <vt:lpstr>A motivating example from real world </vt:lpstr>
      <vt:lpstr>The Problem </vt:lpstr>
      <vt:lpstr>How many primes less than n ? </vt:lpstr>
      <vt:lpstr>Key idea: Visualize a file as a binary number</vt:lpstr>
      <vt:lpstr>PowerPoint Presentation</vt:lpstr>
      <vt:lpstr>RandomEqualityChecking-Protocol(A,B) </vt:lpstr>
      <vt:lpstr>Error Analysis</vt:lpstr>
      <vt:lpstr>Error Analysis</vt:lpstr>
      <vt:lpstr>Error Analysis</vt:lpstr>
      <vt:lpstr>Error Analysis</vt:lpstr>
      <vt:lpstr>Homework</vt:lpstr>
      <vt:lpstr>Important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737</cp:revision>
  <dcterms:created xsi:type="dcterms:W3CDTF">2011-12-03T04:13:03Z</dcterms:created>
  <dcterms:modified xsi:type="dcterms:W3CDTF">2025-01-09T16:37:26Z</dcterms:modified>
</cp:coreProperties>
</file>