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1"/>
  </p:notesMasterIdLst>
  <p:sldIdLst>
    <p:sldId id="428" r:id="rId2"/>
    <p:sldId id="572" r:id="rId3"/>
    <p:sldId id="582" r:id="rId4"/>
    <p:sldId id="583" r:id="rId5"/>
    <p:sldId id="585" r:id="rId6"/>
    <p:sldId id="573" r:id="rId7"/>
    <p:sldId id="592" r:id="rId8"/>
    <p:sldId id="578" r:id="rId9"/>
    <p:sldId id="580" r:id="rId10"/>
    <p:sldId id="579" r:id="rId11"/>
    <p:sldId id="637" r:id="rId12"/>
    <p:sldId id="638" r:id="rId13"/>
    <p:sldId id="629" r:id="rId14"/>
    <p:sldId id="575" r:id="rId15"/>
    <p:sldId id="577" r:id="rId16"/>
    <p:sldId id="581" r:id="rId17"/>
    <p:sldId id="586" r:id="rId18"/>
    <p:sldId id="621" r:id="rId19"/>
    <p:sldId id="622" r:id="rId20"/>
    <p:sldId id="623" r:id="rId21"/>
    <p:sldId id="599" r:id="rId22"/>
    <p:sldId id="589" r:id="rId23"/>
    <p:sldId id="640" r:id="rId24"/>
    <p:sldId id="574" r:id="rId25"/>
    <p:sldId id="641" r:id="rId26"/>
    <p:sldId id="677" r:id="rId27"/>
    <p:sldId id="678" r:id="rId28"/>
    <p:sldId id="652" r:id="rId29"/>
    <p:sldId id="653" r:id="rId30"/>
    <p:sldId id="654" r:id="rId31"/>
    <p:sldId id="655" r:id="rId32"/>
    <p:sldId id="631" r:id="rId33"/>
    <p:sldId id="670" r:id="rId34"/>
    <p:sldId id="671" r:id="rId35"/>
    <p:sldId id="672" r:id="rId36"/>
    <p:sldId id="695" r:id="rId37"/>
    <p:sldId id="707" r:id="rId38"/>
    <p:sldId id="708" r:id="rId39"/>
    <p:sldId id="703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urender Baswana" initials="SB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7" autoAdjust="0"/>
    <p:restoredTop sz="94620" autoAdjust="0"/>
  </p:normalViewPr>
  <p:slideViewPr>
    <p:cSldViewPr>
      <p:cViewPr varScale="1">
        <p:scale>
          <a:sx n="106" d="100"/>
          <a:sy n="106" d="100"/>
        </p:scale>
        <p:origin x="14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4/3/2025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4/3/2025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4/3/2025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4/3/2025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4/3/2025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4/3/2025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4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.png"/><Relationship Id="rId5" Type="http://schemas.openxmlformats.org/officeDocument/2006/relationships/image" Target="../media/image13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.png"/><Relationship Id="rId3" Type="http://schemas.openxmlformats.org/officeDocument/2006/relationships/image" Target="../media/image10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610.png"/><Relationship Id="rId7" Type="http://schemas.openxmlformats.org/officeDocument/2006/relationships/image" Target="../media/image10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0.png"/><Relationship Id="rId4" Type="http://schemas.openxmlformats.org/officeDocument/2006/relationships/image" Target="../media/image650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7" Type="http://schemas.openxmlformats.org/officeDocument/2006/relationships/image" Target="../media/image670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0.png"/><Relationship Id="rId10" Type="http://schemas.openxmlformats.org/officeDocument/2006/relationships/image" Target="../media/image106.png"/><Relationship Id="rId9" Type="http://schemas.openxmlformats.org/officeDocument/2006/relationships/image" Target="../media/image10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13.png"/><Relationship Id="rId3" Type="http://schemas.openxmlformats.org/officeDocument/2006/relationships/image" Target="../media/image109.png"/><Relationship Id="rId7" Type="http://schemas.openxmlformats.org/officeDocument/2006/relationships/image" Target="../media/image710.png"/><Relationship Id="rId12" Type="http://schemas.openxmlformats.org/officeDocument/2006/relationships/image" Target="../media/image1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11.png"/><Relationship Id="rId15" Type="http://schemas.openxmlformats.org/officeDocument/2006/relationships/image" Target="../media/image106.png"/><Relationship Id="rId10" Type="http://schemas.openxmlformats.org/officeDocument/2006/relationships/image" Target="../media/image110.png"/><Relationship Id="rId4" Type="http://schemas.openxmlformats.org/officeDocument/2006/relationships/image" Target="../media/image690.png"/><Relationship Id="rId9" Type="http://schemas.openxmlformats.org/officeDocument/2006/relationships/image" Target="../media/image105.png"/><Relationship Id="rId1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21.png"/><Relationship Id="rId3" Type="http://schemas.openxmlformats.org/officeDocument/2006/relationships/image" Target="../media/image80.png"/><Relationship Id="rId7" Type="http://schemas.openxmlformats.org/officeDocument/2006/relationships/image" Target="../media/image710.png"/><Relationship Id="rId12" Type="http://schemas.openxmlformats.org/officeDocument/2006/relationships/image" Target="../media/image10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7.png"/><Relationship Id="rId10" Type="http://schemas.openxmlformats.org/officeDocument/2006/relationships/image" Target="../media/image114.png"/><Relationship Id="rId4" Type="http://schemas.openxmlformats.org/officeDocument/2006/relationships/image" Target="../media/image690.png"/><Relationship Id="rId9" Type="http://schemas.openxmlformats.org/officeDocument/2006/relationships/image" Target="../media/image105.png"/><Relationship Id="rId1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png"/><Relationship Id="rId4" Type="http://schemas.openxmlformats.org/officeDocument/2006/relationships/image" Target="../media/image1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7" Type="http://schemas.openxmlformats.org/officeDocument/2006/relationships/image" Target="../media/image14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31.png"/><Relationship Id="rId7" Type="http://schemas.openxmlformats.org/officeDocument/2006/relationships/image" Target="../media/image16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.png"/><Relationship Id="rId5" Type="http://schemas.openxmlformats.org/officeDocument/2006/relationships/image" Target="../media/image140.png"/><Relationship Id="rId10" Type="http://schemas.openxmlformats.org/officeDocument/2006/relationships/image" Target="../media/image19.png"/><Relationship Id="rId4" Type="http://schemas.openxmlformats.org/officeDocument/2006/relationships/image" Target="../media/image130.png"/><Relationship Id="rId9" Type="http://schemas.openxmlformats.org/officeDocument/2006/relationships/image" Target="../media/image18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00.png"/><Relationship Id="rId18" Type="http://schemas.openxmlformats.org/officeDocument/2006/relationships/image" Target="../media/image202.png"/><Relationship Id="rId26" Type="http://schemas.openxmlformats.org/officeDocument/2006/relationships/image" Target="../media/image481.png"/><Relationship Id="rId39" Type="http://schemas.openxmlformats.org/officeDocument/2006/relationships/image" Target="../media/image63.png"/><Relationship Id="rId21" Type="http://schemas.openxmlformats.org/officeDocument/2006/relationships/image" Target="../media/image230.png"/><Relationship Id="rId34" Type="http://schemas.openxmlformats.org/officeDocument/2006/relationships/image" Target="../media/image570.png"/><Relationship Id="rId42" Type="http://schemas.openxmlformats.org/officeDocument/2006/relationships/image" Target="../media/image661.png"/><Relationship Id="rId47" Type="http://schemas.openxmlformats.org/officeDocument/2006/relationships/image" Target="../media/image711.png"/><Relationship Id="rId50" Type="http://schemas.openxmlformats.org/officeDocument/2006/relationships/image" Target="../media/image741.png"/><Relationship Id="rId7" Type="http://schemas.openxmlformats.org/officeDocument/2006/relationships/image" Target="../media/image7100.png"/><Relationship Id="rId2" Type="http://schemas.openxmlformats.org/officeDocument/2006/relationships/image" Target="../media/image390.png"/><Relationship Id="rId16" Type="http://schemas.openxmlformats.org/officeDocument/2006/relationships/image" Target="../media/image430.png"/><Relationship Id="rId29" Type="http://schemas.openxmlformats.org/officeDocument/2006/relationships/image" Target="../media/image51.png"/><Relationship Id="rId11" Type="http://schemas.openxmlformats.org/officeDocument/2006/relationships/image" Target="../media/image412.pn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37" Type="http://schemas.openxmlformats.org/officeDocument/2006/relationships/image" Target="../media/image612.png"/><Relationship Id="rId40" Type="http://schemas.openxmlformats.org/officeDocument/2006/relationships/image" Target="../media/image640.png"/><Relationship Id="rId45" Type="http://schemas.openxmlformats.org/officeDocument/2006/relationships/image" Target="../media/image691.png"/><Relationship Id="rId5" Type="http://schemas.openxmlformats.org/officeDocument/2006/relationships/image" Target="../media/image510.png"/><Relationship Id="rId15" Type="http://schemas.openxmlformats.org/officeDocument/2006/relationships/image" Target="../media/image170.png"/><Relationship Id="rId23" Type="http://schemas.openxmlformats.org/officeDocument/2006/relationships/image" Target="../media/image45.png"/><Relationship Id="rId28" Type="http://schemas.openxmlformats.org/officeDocument/2006/relationships/image" Target="../media/image501.png"/><Relationship Id="rId36" Type="http://schemas.openxmlformats.org/officeDocument/2006/relationships/image" Target="../media/image600.png"/><Relationship Id="rId49" Type="http://schemas.openxmlformats.org/officeDocument/2006/relationships/image" Target="../media/image730.png"/><Relationship Id="rId10" Type="http://schemas.openxmlformats.org/officeDocument/2006/relationships/image" Target="../media/image1000.png"/><Relationship Id="rId19" Type="http://schemas.openxmlformats.org/officeDocument/2006/relationships/image" Target="../media/image2110.png"/><Relationship Id="rId31" Type="http://schemas.openxmlformats.org/officeDocument/2006/relationships/image" Target="../media/image53.png"/><Relationship Id="rId44" Type="http://schemas.openxmlformats.org/officeDocument/2006/relationships/image" Target="../media/image681.png"/><Relationship Id="rId52" Type="http://schemas.openxmlformats.org/officeDocument/2006/relationships/image" Target="../media/image761.png"/><Relationship Id="rId4" Type="http://schemas.openxmlformats.org/officeDocument/2006/relationships/image" Target="../media/image4100.png"/><Relationship Id="rId9" Type="http://schemas.openxmlformats.org/officeDocument/2006/relationships/image" Target="../media/image900.png"/><Relationship Id="rId14" Type="http://schemas.openxmlformats.org/officeDocument/2006/relationships/image" Target="../media/image161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580.png"/><Relationship Id="rId43" Type="http://schemas.openxmlformats.org/officeDocument/2006/relationships/image" Target="../media/image671.png"/><Relationship Id="rId48" Type="http://schemas.openxmlformats.org/officeDocument/2006/relationships/image" Target="../media/image721.png"/><Relationship Id="rId8" Type="http://schemas.openxmlformats.org/officeDocument/2006/relationships/image" Target="../media/image400.png"/><Relationship Id="rId51" Type="http://schemas.openxmlformats.org/officeDocument/2006/relationships/image" Target="../media/image750.png"/><Relationship Id="rId3" Type="http://schemas.openxmlformats.org/officeDocument/2006/relationships/image" Target="../media/image381.png"/><Relationship Id="rId12" Type="http://schemas.openxmlformats.org/officeDocument/2006/relationships/image" Target="../media/image42.png"/><Relationship Id="rId17" Type="http://schemas.openxmlformats.org/officeDocument/2006/relationships/image" Target="../media/image191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38" Type="http://schemas.openxmlformats.org/officeDocument/2006/relationships/image" Target="../media/image62.png"/><Relationship Id="rId46" Type="http://schemas.openxmlformats.org/officeDocument/2006/relationships/image" Target="../media/image700.png"/><Relationship Id="rId20" Type="http://schemas.openxmlformats.org/officeDocument/2006/relationships/image" Target="../media/image221.png"/><Relationship Id="rId41" Type="http://schemas.openxmlformats.org/officeDocument/2006/relationships/image" Target="../media/image6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7.png"/><Relationship Id="rId3" Type="http://schemas.openxmlformats.org/officeDocument/2006/relationships/image" Target="../media/image23.png"/><Relationship Id="rId7" Type="http://schemas.openxmlformats.org/officeDocument/2006/relationships/image" Target="../media/image59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" Type="http://schemas.openxmlformats.org/officeDocument/2006/relationships/image" Target="../media/image115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5.png"/><Relationship Id="rId5" Type="http://schemas.openxmlformats.org/officeDocument/2006/relationships/image" Target="../media/image57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611.png"/><Relationship Id="rId7" Type="http://schemas.openxmlformats.org/officeDocument/2006/relationships/image" Target="../media/image81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0.png"/><Relationship Id="rId5" Type="http://schemas.openxmlformats.org/officeDocument/2006/relationships/image" Target="../media/image560.png"/><Relationship Id="rId4" Type="http://schemas.openxmlformats.org/officeDocument/2006/relationships/image" Target="../media/image411.png"/><Relationship Id="rId9" Type="http://schemas.openxmlformats.org/officeDocument/2006/relationships/image" Target="../media/image10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3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1.png"/><Relationship Id="rId7" Type="http://schemas.openxmlformats.org/officeDocument/2006/relationships/image" Target="../media/image1900.png"/><Relationship Id="rId2" Type="http://schemas.openxmlformats.org/officeDocument/2006/relationships/image" Target="../media/image1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2.png"/><Relationship Id="rId5" Type="http://schemas.openxmlformats.org/officeDocument/2006/relationships/image" Target="../media/image171.png"/><Relationship Id="rId10" Type="http://schemas.openxmlformats.org/officeDocument/2006/relationships/image" Target="../media/image220.png"/><Relationship Id="rId4" Type="http://schemas.openxmlformats.org/officeDocument/2006/relationships/image" Target="../media/image162.png"/><Relationship Id="rId9" Type="http://schemas.openxmlformats.org/officeDocument/2006/relationships/image" Target="../media/image212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351.png"/><Relationship Id="rId3" Type="http://schemas.openxmlformats.org/officeDocument/2006/relationships/image" Target="../media/image16.png"/><Relationship Id="rId7" Type="http://schemas.openxmlformats.org/officeDocument/2006/relationships/image" Target="../media/image290.png"/><Relationship Id="rId12" Type="http://schemas.openxmlformats.org/officeDocument/2006/relationships/image" Target="../media/image3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1.png"/><Relationship Id="rId5" Type="http://schemas.openxmlformats.org/officeDocument/2006/relationships/image" Target="../media/image270.png"/><Relationship Id="rId10" Type="http://schemas.openxmlformats.org/officeDocument/2006/relationships/image" Target="../media/image321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4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2.png"/><Relationship Id="rId7" Type="http://schemas.openxmlformats.org/officeDocument/2006/relationships/image" Target="../media/image77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115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5.png"/><Relationship Id="rId5" Type="http://schemas.openxmlformats.org/officeDocument/2006/relationships/image" Target="../media/image74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3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7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5.png"/><Relationship Id="rId7" Type="http://schemas.openxmlformats.org/officeDocument/2006/relationships/image" Target="../media/image77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115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5.png"/><Relationship Id="rId5" Type="http://schemas.openxmlformats.org/officeDocument/2006/relationships/image" Target="../media/image74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19" Type="http://schemas.openxmlformats.org/officeDocument/2006/relationships/image" Target="../media/image93.png"/><Relationship Id="rId4" Type="http://schemas.openxmlformats.org/officeDocument/2006/relationships/image" Target="../media/image73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7" Type="http://schemas.openxmlformats.org/officeDocument/2006/relationships/image" Target="../media/image98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760.png"/><Relationship Id="rId4" Type="http://schemas.openxmlformats.org/officeDocument/2006/relationships/image" Target="../media/image740.png"/><Relationship Id="rId9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Randomized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CS648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20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Permutation routing </a:t>
            </a:r>
            <a:r>
              <a:rPr lang="en-US" sz="1800" b="1" dirty="0">
                <a:solidFill>
                  <a:schemeClr val="tx1"/>
                </a:solidFill>
              </a:rPr>
              <a:t>on a hypercube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chemeClr val="tx1"/>
                </a:solidFill>
              </a:rPr>
              <a:t>Distributed</a:t>
            </a:r>
            <a:r>
              <a:rPr lang="en-US" sz="1800" b="1" dirty="0">
                <a:solidFill>
                  <a:srgbClr val="7030A0"/>
                </a:solidFill>
              </a:rPr>
              <a:t> Leader 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68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1" dirty="0"/>
              <a:t>Send each packet to a </a:t>
            </a:r>
            <a:r>
              <a:rPr lang="en-US" sz="2800" b="1" i="1" u="sng" dirty="0">
                <a:solidFill>
                  <a:srgbClr val="7030A0"/>
                </a:solidFill>
              </a:rPr>
              <a:t>uniformly random</a:t>
            </a:r>
            <a:r>
              <a:rPr lang="en-US" sz="2800" b="1" i="1" dirty="0">
                <a:solidFill>
                  <a:srgbClr val="7030A0"/>
                </a:solidFill>
              </a:rPr>
              <a:t> </a:t>
            </a:r>
            <a:r>
              <a:rPr lang="en-US" sz="2800" b="1" i="1" dirty="0"/>
              <a:t>destination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For a packet originating from node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r>
                  <a:rPr lang="en-US" sz="2400" dirty="0"/>
                  <a:t>  Pick a destination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6C31"/>
                        </a:solidFill>
                        <a:latin typeface="Cambria Math"/>
                      </a:rPr>
                      <m:t>𝒓</m:t>
                    </m:r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 randomly uniformly and independently</a:t>
                </a:r>
              </a:p>
              <a:p>
                <a:r>
                  <a:rPr lang="en-US" sz="2400" dirty="0"/>
                  <a:t>  Send the packet to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6C31"/>
                        </a:solidFill>
                        <a:latin typeface="Cambria Math"/>
                      </a:rPr>
                      <m:t>𝒓</m:t>
                    </m:r>
                    <m:r>
                      <a:rPr lang="en-US" sz="24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using </a:t>
                </a:r>
                <a:r>
                  <a:rPr lang="en-US" sz="2400" b="1" dirty="0"/>
                  <a:t>Bit-fixing </a:t>
                </a:r>
                <a:r>
                  <a:rPr lang="en-US" sz="2400" dirty="0"/>
                  <a:t>algorithm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10600" cy="4525963"/>
              </a:xfrm>
              <a:blipFill rotWithShape="1">
                <a:blip r:embed="rId2"/>
                <a:stretch>
                  <a:fillRect l="-1062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52800" y="6096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33528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6200" y="2895600"/>
            <a:ext cx="5105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loud Callout 7"/>
              <p:cNvSpPr/>
              <p:nvPr/>
            </p:nvSpPr>
            <p:spPr>
              <a:xfrm>
                <a:off x="3886200" y="3810000"/>
                <a:ext cx="4267200" cy="1527048"/>
              </a:xfrm>
              <a:prstGeom prst="cloudCallout">
                <a:avLst>
                  <a:gd name="adj1" fmla="val -28150"/>
                  <a:gd name="adj2" fmla="val 8074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expected number of rounds for the packet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reach its destination.</a:t>
                </a:r>
              </a:p>
            </p:txBody>
          </p:sp>
        </mc:Choice>
        <mc:Fallback xmlns="">
          <p:sp>
            <p:nvSpPr>
              <p:cNvPr id="8" name="Cloud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810000"/>
                <a:ext cx="4267200" cy="1527048"/>
              </a:xfrm>
              <a:prstGeom prst="cloudCallout">
                <a:avLst>
                  <a:gd name="adj1" fmla="val -28150"/>
                  <a:gd name="adj2" fmla="val 80747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459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7718B-118A-A801-1342-5304DE6D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BFAC38-D949-A464-2767-AF56212629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/>
                      </a:rPr>
                      <m:t>𝑯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200" dirty="0"/>
                  <a:t>) : number of other packets colliding packet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br>
                  <a:rPr lang="en-US" sz="3200" dirty="0"/>
                </a:br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  <a:blipFill rotWithShape="1">
                <a:blip r:embed="rId2"/>
                <a:stretch>
                  <a:fillRect t="-3191" r="-2667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ECD35-621E-919F-6901-A1D7B44644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  <m:sup/>
                      <m:e>
                        <m:r>
                          <a:rPr lang="en-US" sz="2000" b="1" i="1" smtClean="0">
                            <a:latin typeface="Cambria Math"/>
                          </a:rPr>
                          <m:t>𝑯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21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62207-DFD2-ECB7-453D-8E8CA9A9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811A49-1D3F-9B42-9D2A-873CD7D23B8C}"/>
              </a:ext>
            </a:extLst>
          </p:cNvPr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18A37E-2247-35A7-61ED-E8F6A3FAFC8D}"/>
                </a:ext>
              </a:extLst>
            </p:cNvPr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B1108AD-C2DB-81F8-4E18-FA06814E9B07}"/>
                </a:ext>
              </a:extLst>
            </p:cNvPr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6A2F3B-FC9F-C500-78DC-B8F468288B5E}"/>
                </a:ext>
              </a:extLst>
            </p:cNvPr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4F6B6E3-96DB-BC07-CA2A-9DB8C5D5B59B}"/>
                </a:ext>
              </a:extLst>
            </p:cNvPr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AAFC768-E3E9-9057-FAAB-C87A73CCD1DE}"/>
                </a:ext>
              </a:extLst>
            </p:cNvPr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889F69F-8F98-F3E4-73E7-67450B67DFCC}"/>
                </a:ext>
              </a:extLst>
            </p:cNvPr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F47060C-FA96-7919-9986-8D4CF7A53987}"/>
                </a:ext>
              </a:extLst>
            </p:cNvPr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2748F97-1854-5F85-063B-584684B6E4C5}"/>
                </a:ext>
              </a:extLst>
            </p:cNvPr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F9706DF-4263-8444-09A4-D1DA16929B74}"/>
                </a:ext>
              </a:extLst>
            </p:cNvPr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2C2294-2ACD-A954-4147-663B248D2880}"/>
                </a:ext>
              </a:extLst>
            </p:cNvPr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0D46C33-23A6-7384-0F33-301ADC6BDDB0}"/>
                </a:ext>
              </a:extLst>
            </p:cNvPr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8C71639-F406-3F55-7AB8-C588D319CB05}"/>
                </a:ext>
              </a:extLst>
            </p:cNvPr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8B8E68-F355-70F1-7FBE-113F29CD6D87}"/>
                </a:ext>
              </a:extLst>
            </p:cNvPr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45724DA-AEA9-49CF-8860-CD0AD788C83A}"/>
                </a:ext>
              </a:extLst>
            </p:cNvPr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86CAFD6-0CE7-EFBD-2F22-9731B447F5BC}"/>
                  </a:ext>
                </a:extLst>
              </p:cNvPr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899105C-F53F-5EA8-47A7-8CE825211B87}"/>
                  </a:ext>
                </a:extLst>
              </p:cNvPr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7293EF0-F924-10E3-2EC1-84EF3F8011AE}"/>
              </a:ext>
            </a:extLst>
          </p:cNvPr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FF5420-0493-802F-A07E-053578F1424C}"/>
              </a:ext>
            </a:extLst>
          </p:cNvPr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BA1B41-4359-AF5C-05AB-93778879E77B}"/>
                  </a:ext>
                </a:extLst>
              </p:cNvPr>
              <p:cNvSpPr txBox="1"/>
              <p:nvPr/>
            </p:nvSpPr>
            <p:spPr>
              <a:xfrm>
                <a:off x="7086600" y="12192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219200"/>
                <a:ext cx="327334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61C81-237B-B0C5-6F39-F6A274E40A6A}"/>
                  </a:ext>
                </a:extLst>
              </p:cNvPr>
              <p:cNvSpPr txBox="1"/>
              <p:nvPr/>
            </p:nvSpPr>
            <p:spPr>
              <a:xfrm>
                <a:off x="1606599" y="5366266"/>
                <a:ext cx="7331238" cy="710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packet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collides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with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packet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       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</m:t>
                              </m:r>
                            </m:e>
                            <m:e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packet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does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collide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with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packet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461C81-237B-B0C5-6F39-F6A274E40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599" y="5366266"/>
                <a:ext cx="7331238" cy="7101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40FDD1AE-A3F2-5D63-8825-BD75C913B213}"/>
              </a:ext>
            </a:extLst>
          </p:cNvPr>
          <p:cNvSpPr/>
          <p:nvPr/>
        </p:nvSpPr>
        <p:spPr>
          <a:xfrm>
            <a:off x="2820734" y="5419434"/>
            <a:ext cx="4169269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E239B4-79A7-1B79-A7D6-274D38C65A52}"/>
              </a:ext>
            </a:extLst>
          </p:cNvPr>
          <p:cNvSpPr/>
          <p:nvPr/>
        </p:nvSpPr>
        <p:spPr>
          <a:xfrm>
            <a:off x="2798956" y="5770085"/>
            <a:ext cx="5029200" cy="27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67B9BC-BEA3-20DC-754A-E77C32406582}"/>
              </a:ext>
            </a:extLst>
          </p:cNvPr>
          <p:cNvSpPr/>
          <p:nvPr/>
        </p:nvSpPr>
        <p:spPr>
          <a:xfrm>
            <a:off x="6934200" y="2362200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8221BF6-77B3-C5E3-1ACA-8A70C9907E5F}"/>
                  </a:ext>
                </a:extLst>
              </p:cNvPr>
              <p:cNvSpPr txBox="1"/>
              <p:nvPr/>
            </p:nvSpPr>
            <p:spPr>
              <a:xfrm>
                <a:off x="6835466" y="2514600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466" y="2514600"/>
                <a:ext cx="37862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25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C359108A-A730-C326-9B2D-9F65187699F3}"/>
              </a:ext>
            </a:extLst>
          </p:cNvPr>
          <p:cNvSpPr/>
          <p:nvPr/>
        </p:nvSpPr>
        <p:spPr>
          <a:xfrm>
            <a:off x="1015505" y="773668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ECF248A-0E35-A982-E73E-96E7156F13BF}"/>
                  </a:ext>
                </a:extLst>
              </p:cNvPr>
              <p:cNvSpPr txBox="1"/>
              <p:nvPr/>
            </p:nvSpPr>
            <p:spPr>
              <a:xfrm>
                <a:off x="916771" y="926068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71" y="926068"/>
                <a:ext cx="35779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C34BB34-BCBF-DC69-A258-B46C6615CDBB}"/>
                  </a:ext>
                </a:extLst>
              </p:cNvPr>
              <p:cNvSpPr txBox="1"/>
              <p:nvPr/>
            </p:nvSpPr>
            <p:spPr>
              <a:xfrm>
                <a:off x="4724400" y="22098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209800"/>
                <a:ext cx="39626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1180F671-815A-AD89-471F-C3E991948B84}"/>
              </a:ext>
            </a:extLst>
          </p:cNvPr>
          <p:cNvSpPr txBox="1"/>
          <p:nvPr/>
        </p:nvSpPr>
        <p:spPr>
          <a:xfrm>
            <a:off x="736160" y="3494874"/>
            <a:ext cx="249760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They are independent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loud Callout 53">
                <a:extLst>
                  <a:ext uri="{FF2B5EF4-FFF2-40B4-BE49-F238E27FC236}">
                    <a16:creationId xmlns:a16="http://schemas.microsoft.com/office/drawing/2014/main" id="{CA01EAD2-2C2F-746E-A339-26E0830EC28F}"/>
                  </a:ext>
                </a:extLst>
              </p:cNvPr>
              <p:cNvSpPr/>
              <p:nvPr/>
            </p:nvSpPr>
            <p:spPr>
              <a:xfrm>
                <a:off x="-132693" y="2345369"/>
                <a:ext cx="4043550" cy="1077126"/>
              </a:xfrm>
              <a:prstGeom prst="cloud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Any relation between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𝑯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𝑯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,ℓ)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54" name="Cloud Callout 53">
                <a:extLst>
                  <a:ext uri="{FF2B5EF4-FFF2-40B4-BE49-F238E27FC236}">
                    <a16:creationId xmlns:a16="http://schemas.microsoft.com/office/drawing/2014/main" id="{CA01EAD2-2C2F-746E-A339-26E0830EC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2693" y="2345369"/>
                <a:ext cx="4043550" cy="1077126"/>
              </a:xfrm>
              <a:prstGeom prst="cloudCallou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1343ED-1DD9-2824-88CD-F139808A8E9D}"/>
              </a:ext>
            </a:extLst>
          </p:cNvPr>
          <p:cNvSpPr/>
          <p:nvPr/>
        </p:nvSpPr>
        <p:spPr>
          <a:xfrm>
            <a:off x="1840872" y="2805767"/>
            <a:ext cx="749928" cy="386505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C262B2-0405-7E4C-3C6E-C9DED0D30794}"/>
                  </a:ext>
                </a:extLst>
              </p:cNvPr>
              <p:cNvSpPr txBox="1"/>
              <p:nvPr/>
            </p:nvSpPr>
            <p:spPr>
              <a:xfrm>
                <a:off x="3418868" y="4133671"/>
                <a:ext cx="5801332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Suppose packet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 chooses path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What determines the chance that packet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collides with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/>
                  <a:t> ?</a:t>
                </a:r>
              </a:p>
              <a:p>
                <a:r>
                  <a:rPr lang="en-US" dirty="0"/>
                  <a:t>Only the edges defining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and the random bits chosen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It does not depend on the random bits chosen by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3C262B2-0405-7E4C-3C6E-C9DED0D30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868" y="4133671"/>
                <a:ext cx="5801332" cy="1200329"/>
              </a:xfrm>
              <a:prstGeom prst="rect">
                <a:avLst/>
              </a:prstGeom>
              <a:blipFill>
                <a:blip r:embed="rId11"/>
                <a:stretch>
                  <a:fillRect l="-945" t="-2538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08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4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0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0" grpId="0"/>
      <p:bldP spid="31" grpId="0"/>
      <p:bldP spid="9" grpId="0"/>
      <p:bldP spid="10" grpId="0" animBg="1"/>
      <p:bldP spid="11" grpId="0" animBg="1"/>
      <p:bldP spid="33" grpId="0" animBg="1"/>
      <p:bldP spid="36" grpId="0" animBg="1"/>
      <p:bldP spid="37" grpId="0"/>
      <p:bldP spid="39" grpId="0" animBg="1"/>
      <p:bldP spid="40" grpId="0"/>
      <p:bldP spid="51" grpId="0"/>
      <p:bldP spid="53" grpId="0" animBg="1"/>
      <p:bldP spid="53" grpId="1" animBg="1"/>
      <p:bldP spid="54" grpId="0" animBg="1"/>
      <p:bldP spid="54" grpId="1" animBg="1"/>
      <p:bldP spid="14" grpId="0" animBg="1"/>
      <p:bldP spid="14" grpId="1" animBg="1"/>
      <p:bldP spid="12" grpId="0" animBg="1"/>
      <p:bldP spid="12" grpId="1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67FA4-F924-4425-BF3C-C44583903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0CC38-DDCD-D783-DD63-EB80F8418AC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/>
                      </a:rPr>
                      <m:t>𝑯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200" dirty="0"/>
                  <a:t>) : number of other packets colliding packet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br>
                  <a:rPr lang="en-US" sz="3200" dirty="0"/>
                </a:br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0"/>
                <a:ext cx="8229600" cy="1143000"/>
              </a:xfrm>
              <a:blipFill rotWithShape="1">
                <a:blip r:embed="rId2"/>
                <a:stretch>
                  <a:fillRect t="-3191" r="-2667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BCD3CA-7DE0-1CC1-BA1C-7655EBEAFD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  <m:sup/>
                      <m:e>
                        <m:r>
                          <a:rPr lang="en-US" sz="2000" b="1" i="1" smtClean="0">
                            <a:latin typeface="Cambria Math"/>
                          </a:rPr>
                          <m:t>𝑯</m:t>
                        </m:r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21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61D70-2D60-C5A0-EF92-317D2688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ABD64C-545D-AED4-BD0B-E8E4896ADFB9}"/>
              </a:ext>
            </a:extLst>
          </p:cNvPr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61A65D3-57C8-6D5D-3B24-05775F526FB6}"/>
                </a:ext>
              </a:extLst>
            </p:cNvPr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9CE8CC-BFF0-B86F-9833-E5A46A380971}"/>
                </a:ext>
              </a:extLst>
            </p:cNvPr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1214B6A-0C19-6297-008E-1A8C9737D14F}"/>
                </a:ext>
              </a:extLst>
            </p:cNvPr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B538175-B948-F248-C295-4ED75EFEA570}"/>
                </a:ext>
              </a:extLst>
            </p:cNvPr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47EF8AE-6F71-9DE3-8121-C42639D979A6}"/>
                </a:ext>
              </a:extLst>
            </p:cNvPr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D42367-F4F4-BB51-14AF-56291575D2CA}"/>
                </a:ext>
              </a:extLst>
            </p:cNvPr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37796A8-2AA5-EA21-6998-442F05C0B79E}"/>
                </a:ext>
              </a:extLst>
            </p:cNvPr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B265B7A-959A-0752-92BD-CCBE14929066}"/>
                </a:ext>
              </a:extLst>
            </p:cNvPr>
            <p:cNvCxnSpPr>
              <a:cxnSpLocks/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112F86F-E171-A1C0-E8AB-887A86F5345C}"/>
                </a:ext>
              </a:extLst>
            </p:cNvPr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1314DAE-852B-226D-EEA3-DA2BBC9C3A17}"/>
                </a:ext>
              </a:extLst>
            </p:cNvPr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5CC16BB-402A-0E27-38AC-7A1FA66241AE}"/>
                </a:ext>
              </a:extLst>
            </p:cNvPr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9B95CD7-E05F-D2B1-EA63-9614B36630D7}"/>
                </a:ext>
              </a:extLst>
            </p:cNvPr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315F0E4-963C-80BD-4A6D-42FEA9EDBB65}"/>
                </a:ext>
              </a:extLst>
            </p:cNvPr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DDBE40A-4A82-90C3-3865-B54AE09BDC13}"/>
                </a:ext>
              </a:extLst>
            </p:cNvPr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E52B4D2-4C0D-56BE-B45D-EA7B9A0B62F7}"/>
                  </a:ext>
                </a:extLst>
              </p:cNvPr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E67D742-3C36-BC6D-3D80-01946A531F25}"/>
                  </a:ext>
                </a:extLst>
              </p:cNvPr>
              <p:cNvCxnSpPr>
                <a:cxnSpLocks/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E93A2E5-9120-D6A5-4C50-A92426F0A3D6}"/>
              </a:ext>
            </a:extLst>
          </p:cNvPr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E579BA-8B1A-5205-C65B-A9AC12E0BCE2}"/>
              </a:ext>
            </a:extLst>
          </p:cNvPr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7511B8-3DB4-5036-2D82-FD0AE97DCDDA}"/>
                  </a:ext>
                </a:extLst>
              </p:cNvPr>
              <p:cNvSpPr txBox="1"/>
              <p:nvPr/>
            </p:nvSpPr>
            <p:spPr>
              <a:xfrm>
                <a:off x="7086600" y="12192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219200"/>
                <a:ext cx="327334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CD74BBA6-F010-6DE4-CD92-E3F1C6E24EC1}"/>
              </a:ext>
            </a:extLst>
          </p:cNvPr>
          <p:cNvSpPr/>
          <p:nvPr/>
        </p:nvSpPr>
        <p:spPr>
          <a:xfrm>
            <a:off x="6934200" y="2362200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5F81A45-A095-E33A-CAB5-9009CAFD5D2A}"/>
                  </a:ext>
                </a:extLst>
              </p:cNvPr>
              <p:cNvSpPr txBox="1"/>
              <p:nvPr/>
            </p:nvSpPr>
            <p:spPr>
              <a:xfrm>
                <a:off x="6835466" y="2514600"/>
                <a:ext cx="3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466" y="2514600"/>
                <a:ext cx="378629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258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D4435BD-F16A-12C7-51BA-53F4A966300A}"/>
              </a:ext>
            </a:extLst>
          </p:cNvPr>
          <p:cNvCxnSpPr>
            <a:cxnSpLocks/>
            <a:stCxn id="25" idx="5"/>
            <a:endCxn id="36" idx="2"/>
          </p:cNvCxnSpPr>
          <p:nvPr/>
        </p:nvCxnSpPr>
        <p:spPr>
          <a:xfrm>
            <a:off x="6133218" y="1948644"/>
            <a:ext cx="800982" cy="48975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56BB802-631A-C4CA-5607-1F92208E499B}"/>
              </a:ext>
            </a:extLst>
          </p:cNvPr>
          <p:cNvSpPr/>
          <p:nvPr/>
        </p:nvSpPr>
        <p:spPr>
          <a:xfrm>
            <a:off x="1015505" y="773668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BF96AED-2532-B592-E2E4-5B234EF51898}"/>
                  </a:ext>
                </a:extLst>
              </p:cNvPr>
              <p:cNvSpPr txBox="1"/>
              <p:nvPr/>
            </p:nvSpPr>
            <p:spPr>
              <a:xfrm>
                <a:off x="916771" y="926068"/>
                <a:ext cx="3577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771" y="926068"/>
                <a:ext cx="357790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349575-4EB6-EAD7-3A20-927916163E46}"/>
              </a:ext>
            </a:extLst>
          </p:cNvPr>
          <p:cNvCxnSpPr/>
          <p:nvPr/>
        </p:nvCxnSpPr>
        <p:spPr>
          <a:xfrm>
            <a:off x="2234705" y="1295400"/>
            <a:ext cx="999180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E0D27B-AD6B-B90E-1924-0BB31AE29C50}"/>
              </a:ext>
            </a:extLst>
          </p:cNvPr>
          <p:cNvCxnSpPr/>
          <p:nvPr/>
        </p:nvCxnSpPr>
        <p:spPr>
          <a:xfrm>
            <a:off x="3233885" y="1295400"/>
            <a:ext cx="0" cy="8685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F219504-AFC3-CA1A-FCE8-4FAB085AA92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233885" y="2193522"/>
            <a:ext cx="1012918" cy="41959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24C38F-4339-DB1D-CD9F-0D98EFC39C91}"/>
              </a:ext>
            </a:extLst>
          </p:cNvPr>
          <p:cNvCxnSpPr/>
          <p:nvPr/>
        </p:nvCxnSpPr>
        <p:spPr>
          <a:xfrm>
            <a:off x="1143000" y="875804"/>
            <a:ext cx="1012918" cy="41959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3D4333E-5AD6-9F8E-4D1D-83CCCD06DA77}"/>
                  </a:ext>
                </a:extLst>
              </p:cNvPr>
              <p:cNvSpPr txBox="1"/>
              <p:nvPr/>
            </p:nvSpPr>
            <p:spPr>
              <a:xfrm>
                <a:off x="4724400" y="22098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209800"/>
                <a:ext cx="39626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loud Callout 53">
                <a:extLst>
                  <a:ext uri="{FF2B5EF4-FFF2-40B4-BE49-F238E27FC236}">
                    <a16:creationId xmlns:a16="http://schemas.microsoft.com/office/drawing/2014/main" id="{4D43FA80-734C-FE7C-8896-7CD59F21A35D}"/>
                  </a:ext>
                </a:extLst>
              </p:cNvPr>
              <p:cNvSpPr/>
              <p:nvPr/>
            </p:nvSpPr>
            <p:spPr>
              <a:xfrm>
                <a:off x="132745" y="2137714"/>
                <a:ext cx="4043550" cy="1077126"/>
              </a:xfrm>
              <a:prstGeom prst="cloudCallou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What is E[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/>
                      </a:rPr>
                      <m:t>𝑯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]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  <a:endParaRPr lang="en-US" dirty="0"/>
              </a:p>
            </p:txBody>
          </p:sp>
        </mc:Choice>
        <mc:Fallback xmlns="">
          <p:sp>
            <p:nvSpPr>
              <p:cNvPr id="11" name="Cloud Callout 53">
                <a:extLst>
                  <a:ext uri="{FF2B5EF4-FFF2-40B4-BE49-F238E27FC236}">
                    <a16:creationId xmlns:a16="http://schemas.microsoft.com/office/drawing/2014/main" id="{4D43FA80-734C-FE7C-8896-7CD59F21A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45" y="2137714"/>
                <a:ext cx="4043550" cy="1077126"/>
              </a:xfrm>
              <a:prstGeom prst="cloudCallou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D6D700-546A-B073-852B-ECB4EBB8F14A}"/>
                  </a:ext>
                </a:extLst>
              </p:cNvPr>
              <p:cNvSpPr txBox="1"/>
              <p:nvPr/>
            </p:nvSpPr>
            <p:spPr>
              <a:xfrm>
                <a:off x="1606599" y="5366266"/>
                <a:ext cx="7331238" cy="7101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packet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collides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with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packet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       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</m:t>
                              </m:r>
                            </m:e>
                            <m:e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packet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does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collide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with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packet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D6D700-546A-B073-852B-ECB4EBB8F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599" y="5366266"/>
                <a:ext cx="7331238" cy="7101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42">
                <a:extLst>
                  <a:ext uri="{FF2B5EF4-FFF2-40B4-BE49-F238E27FC236}">
                    <a16:creationId xmlns:a16="http://schemas.microsoft.com/office/drawing/2014/main" id="{0498F4ED-3844-3324-18A1-585929C1FF66}"/>
                  </a:ext>
                </a:extLst>
              </p:cNvPr>
              <p:cNvSpPr/>
              <p:nvPr/>
            </p:nvSpPr>
            <p:spPr>
              <a:xfrm>
                <a:off x="5372157" y="2761755"/>
                <a:ext cx="4114800" cy="1600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seems difficult to compute </a:t>
                </a:r>
                <a:r>
                  <a:rPr lang="en-US" b="1" dirty="0">
                    <a:solidFill>
                      <a:schemeClr val="tx1"/>
                    </a:solidFill>
                  </a:rPr>
                  <a:t>E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 since the corresponding probability depends upon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as well as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0" name="Down Ribbon 42">
                <a:extLst>
                  <a:ext uri="{FF2B5EF4-FFF2-40B4-BE49-F238E27FC236}">
                    <a16:creationId xmlns:a16="http://schemas.microsoft.com/office/drawing/2014/main" id="{0498F4ED-3844-3324-18A1-585929C1F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57" y="2761755"/>
                <a:ext cx="4114800" cy="1600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3"/>
                <a:stretch>
                  <a:fillRect b="-7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own Ribbon 43">
                <a:extLst>
                  <a:ext uri="{FF2B5EF4-FFF2-40B4-BE49-F238E27FC236}">
                    <a16:creationId xmlns:a16="http://schemas.microsoft.com/office/drawing/2014/main" id="{24786916-70B8-F89C-47F3-24E0F4744EE4}"/>
                  </a:ext>
                </a:extLst>
              </p:cNvPr>
              <p:cNvSpPr/>
              <p:nvPr/>
            </p:nvSpPr>
            <p:spPr>
              <a:xfrm>
                <a:off x="4451797" y="3990278"/>
                <a:ext cx="4627803" cy="134740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So we take an alternate approach. 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We focus on any path taken by packet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4" name="Down Ribbon 43">
                <a:extLst>
                  <a:ext uri="{FF2B5EF4-FFF2-40B4-BE49-F238E27FC236}">
                    <a16:creationId xmlns:a16="http://schemas.microsoft.com/office/drawing/2014/main" id="{24786916-70B8-F89C-47F3-24E0F4744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797" y="3990278"/>
                <a:ext cx="4627803" cy="134740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38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  <p:bldP spid="39" grpId="0" animBg="1"/>
      <p:bldP spid="40" grpId="0"/>
      <p:bldP spid="11" grpId="0" animBg="1"/>
      <p:bldP spid="11" grpId="1" animBg="1"/>
      <p:bldP spid="10" grpId="0" animBg="1"/>
      <p:bldP spid="10" grpId="1" animBg="1"/>
      <p:bldP spid="14" grpId="0" animBg="1"/>
      <p:bldP spid="1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/>
                      </a:rPr>
                      <m:t>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3200" dirty="0"/>
                  <a:t>) : Number of routes passing through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08166" y="2725513"/>
            <a:ext cx="0" cy="5510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08166" y="297763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166" y="2977634"/>
                <a:ext cx="36420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3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590800" y="2491611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𝟎𝟏𝟎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𝟎𝟎𝟏𝟏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491611"/>
                <a:ext cx="134043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5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590800" y="3440668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𝟎𝟏𝟎𝟎𝟎𝟎𝟏𝟏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440668"/>
                <a:ext cx="134043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9"/>
          <p:cNvSpPr/>
          <p:nvPr/>
        </p:nvSpPr>
        <p:spPr>
          <a:xfrm>
            <a:off x="3114001" y="2294606"/>
            <a:ext cx="239767" cy="30480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Down Ribbon 31"/>
              <p:cNvSpPr/>
              <p:nvPr/>
            </p:nvSpPr>
            <p:spPr>
              <a:xfrm>
                <a:off x="4607375" y="3429000"/>
                <a:ext cx="4536625" cy="67370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Focus on an edge of the path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2" name="Down Ribbon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375" y="3429000"/>
                <a:ext cx="4536625" cy="67370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724400" y="2209800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209800"/>
                <a:ext cx="39626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r="-2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802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34" grpId="0"/>
      <p:bldP spid="35" grpId="0"/>
      <p:bldP spid="10" grpId="0" animBg="1"/>
      <p:bldP spid="32" grpId="0" animBg="1"/>
      <p:bldP spid="3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/>
                      </a:rPr>
                      <m:t>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3200" dirty="0"/>
                  <a:t>) : Number of routes passing through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08166" y="2725513"/>
            <a:ext cx="0" cy="5510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08166" y="297763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166" y="2977634"/>
                <a:ext cx="364202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23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590800" y="2491611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𝟎𝟏𝟎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𝟎𝟎𝟏𝟏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491611"/>
                <a:ext cx="134043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5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590800" y="3440668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𝟎𝟏𝟎𝟎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𝟎𝟎𝟏𝟏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440668"/>
                <a:ext cx="134043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5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Down Arrow 37"/>
          <p:cNvSpPr/>
          <p:nvPr/>
        </p:nvSpPr>
        <p:spPr>
          <a:xfrm>
            <a:off x="3114001" y="2294606"/>
            <a:ext cx="239767" cy="30480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726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/>
                      </a:rPr>
                      <m:t>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3200" dirty="0"/>
                  <a:t>) : Number of routes passing through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8686800" cy="4525963"/>
              </a:xfrm>
            </p:spPr>
            <p:txBody>
              <a:bodyPr/>
              <a:lstStyle/>
              <a:p>
                <a:endParaRPr lang="en-US" sz="1100" dirty="0"/>
              </a:p>
              <a:p>
                <a:endParaRPr lang="en-US" sz="2000" dirty="0"/>
              </a:p>
              <a:p>
                <a:endParaRPr lang="en-US" sz="16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2000" dirty="0"/>
                  <a:t>: For a packet to pass through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r>
                  <a:rPr lang="en-US" sz="2000" dirty="0"/>
                  <a:t>It should originate from</a:t>
                </a:r>
              </a:p>
              <a:p>
                <a:r>
                  <a:rPr lang="en-US" sz="2000" dirty="0"/>
                  <a:t>It should pick a destination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8686800" cy="4525963"/>
              </a:xfrm>
              <a:blipFill rotWithShape="1">
                <a:blip r:embed="rId3"/>
                <a:stretch>
                  <a:fillRect l="-702" t="-135" b="-1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50864" y="2482334"/>
                <a:ext cx="2326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864" y="2482334"/>
                <a:ext cx="232602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057400" y="3440668"/>
                <a:ext cx="2326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…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440668"/>
                <a:ext cx="232602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8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4308166" y="2725513"/>
            <a:ext cx="0" cy="5510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08166" y="297763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166" y="2977634"/>
                <a:ext cx="3642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81400" y="5772615"/>
                <a:ext cx="193341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∗∗∗∗∗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772615"/>
                <a:ext cx="193341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344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265075" y="6183868"/>
                <a:ext cx="199272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∗∗∗∗∗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075" y="6183868"/>
                <a:ext cx="199272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349" r="-304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00590" y="5715000"/>
                <a:ext cx="2786210" cy="37638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No. of Packets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590" y="5715000"/>
                <a:ext cx="2786210" cy="376385"/>
              </a:xfrm>
              <a:prstGeom prst="rect">
                <a:avLst/>
              </a:prstGeom>
              <a:blipFill>
                <a:blip r:embed="rId12"/>
                <a:stretch>
                  <a:fillRect l="-1743" t="-4762" b="-238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21804" y="6253015"/>
                <a:ext cx="2201438" cy="49109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Probability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804" y="6253015"/>
                <a:ext cx="2201438" cy="491096"/>
              </a:xfrm>
              <a:prstGeom prst="rect">
                <a:avLst/>
              </a:prstGeom>
              <a:blipFill rotWithShape="1">
                <a:blip r:embed="rId13"/>
                <a:stretch>
                  <a:fillRect l="-1923" b="-73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95501" y="3534906"/>
                <a:ext cx="1517275" cy="6240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𝑬</m:t>
                    </m:r>
                    <m:r>
                      <a:rPr lang="en-US" b="1" i="1" dirty="0" smtClean="0">
                        <a:latin typeface="Cambria Math"/>
                      </a:rPr>
                      <m:t>[</m:t>
                    </m:r>
                    <m:r>
                      <a:rPr lang="en-US" b="1" i="1" dirty="0">
                        <a:latin typeface="Cambria Math"/>
                      </a:rPr>
                      <m:t>𝑿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i="1" dirty="0" smtClean="0">
                        <a:latin typeface="Cambria Math"/>
                      </a:rPr>
                      <m:t>)]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501" y="3534906"/>
                <a:ext cx="1517275" cy="6240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7531432" y="5752739"/>
            <a:ext cx="926768" cy="318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272730" y="6288807"/>
            <a:ext cx="533400" cy="4195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9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  <p:bldP spid="35" grpId="0" animBg="1"/>
      <p:bldP spid="10" grpId="0" animBg="1"/>
      <p:bldP spid="36" grpId="0" animBg="1"/>
      <p:bldP spid="37" grpId="0" animBg="1"/>
      <p:bldP spid="12" grpId="0" animBg="1"/>
      <p:bldP spid="12" grpId="1" animBg="1"/>
      <p:bldP spid="39" grpId="0" animBg="1"/>
      <p:bldP spid="39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/>
                      </a:rPr>
                      <m:t>𝑿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3200" dirty="0"/>
                  <a:t>) : Number of routes passing through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8686800" cy="5029200"/>
              </a:xfrm>
            </p:spPr>
            <p:txBody>
              <a:bodyPr/>
              <a:lstStyle/>
              <a:p>
                <a:endParaRPr lang="en-US" sz="1100" dirty="0"/>
              </a:p>
              <a:p>
                <a:endParaRPr lang="en-US" sz="2000" dirty="0"/>
              </a:p>
              <a:p>
                <a:endParaRPr lang="en-US" sz="16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𝐄</m:t>
                    </m:r>
                    <m:r>
                      <a:rPr lang="en-US" sz="2000" b="0" i="0" dirty="0" smtClean="0">
                        <a:latin typeface="Cambria Math"/>
                      </a:rPr>
                      <m:t>[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sz="2000" b="1" i="1" dirty="0">
                            <a:latin typeface="Cambria Math"/>
                          </a:rPr>
                          <m:t>𝑿</m:t>
                        </m:r>
                        <m:r>
                          <a:rPr lang="en-US" sz="2000" i="1" dirty="0">
                            <a:latin typeface="Cambria Math"/>
                          </a:rPr>
                          <m:t>(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i="1" dirty="0">
                            <a:latin typeface="Cambria Math"/>
                          </a:rPr>
                          <m:t>)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]</m:t>
                        </m:r>
                      </m:e>
                    </m:nary>
                    <m:r>
                      <a:rPr lang="en-US" sz="2000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   =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?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8686800" cy="5029200"/>
              </a:xfrm>
              <a:blipFill rotWithShape="1">
                <a:blip r:embed="rId3"/>
                <a:stretch>
                  <a:fillRect l="-702" t="-121" b="-3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>
              <a:solidFill>
                <a:schemeClr val="tx2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50864" y="2482334"/>
                <a:ext cx="2326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864" y="2482334"/>
                <a:ext cx="232602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8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2057400" y="3440668"/>
                <a:ext cx="23260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𝒅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…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𝒔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440668"/>
                <a:ext cx="2326021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28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4308166" y="2725513"/>
            <a:ext cx="0" cy="5510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08166" y="2977634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𝒆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166" y="2977634"/>
                <a:ext cx="36420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372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895501" y="3534906"/>
                <a:ext cx="1316386" cy="6240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𝑬</m:t>
                    </m:r>
                    <m:r>
                      <a:rPr lang="en-US" b="1" i="1" dirty="0" smtClean="0">
                        <a:latin typeface="Cambria Math"/>
                      </a:rPr>
                      <m:t>[</m:t>
                    </m:r>
                    <m:r>
                      <a:rPr lang="en-US" b="1" i="1" dirty="0">
                        <a:latin typeface="Cambria Math"/>
                      </a:rPr>
                      <m:t>𝑿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i="1" dirty="0" smtClean="0">
                        <a:latin typeface="Cambria Math"/>
                      </a:rPr>
                      <m:t>)]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501" y="3534906"/>
                <a:ext cx="1316386" cy="624082"/>
              </a:xfrm>
              <a:prstGeom prst="rect">
                <a:avLst/>
              </a:prstGeom>
              <a:blipFill rotWithShape="1">
                <a:blip r:embed="rId10"/>
                <a:stretch>
                  <a:fillRect r="-11009" b="-86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584128" y="5715000"/>
                <a:ext cx="660758" cy="7913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128" y="5715000"/>
                <a:ext cx="660758" cy="7913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/>
              <p:cNvSpPr/>
              <p:nvPr/>
            </p:nvSpPr>
            <p:spPr>
              <a:xfrm>
                <a:off x="-76200" y="2759192"/>
                <a:ext cx="2875156" cy="928098"/>
              </a:xfrm>
              <a:prstGeom prst="cloudCallout">
                <a:avLst>
                  <a:gd name="adj1" fmla="val -19390"/>
                  <a:gd name="adj2" fmla="val 9240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𝑿</m:t>
                    </m:r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𝒆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’s independent ?</a:t>
                </a:r>
              </a:p>
            </p:txBody>
          </p:sp>
        </mc:Choice>
        <mc:Fallback xmlns=""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2759192"/>
                <a:ext cx="2875156" cy="928098"/>
              </a:xfrm>
              <a:prstGeom prst="cloudCallout">
                <a:avLst>
                  <a:gd name="adj1" fmla="val -19390"/>
                  <a:gd name="adj2" fmla="val 92409"/>
                </a:avLst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miley Face 11"/>
          <p:cNvSpPr/>
          <p:nvPr/>
        </p:nvSpPr>
        <p:spPr>
          <a:xfrm>
            <a:off x="1067174" y="4204469"/>
            <a:ext cx="457200" cy="457200"/>
          </a:xfrm>
          <a:prstGeom prst="smileyFace">
            <a:avLst>
              <a:gd name="adj" fmla="val -465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B4FC99-E112-50F1-12A5-F44EE43855DD}"/>
                  </a:ext>
                </a:extLst>
              </p:cNvPr>
              <p:cNvSpPr txBox="1"/>
              <p:nvPr/>
            </p:nvSpPr>
            <p:spPr>
              <a:xfrm>
                <a:off x="3574728" y="5715000"/>
                <a:ext cx="768672" cy="7277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B4FC99-E112-50F1-12A5-F44EE4385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728" y="5715000"/>
                <a:ext cx="768672" cy="7277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C98738D-7C0E-0E67-41BB-47E78E6E4E42}"/>
              </a:ext>
            </a:extLst>
          </p:cNvPr>
          <p:cNvSpPr txBox="1"/>
          <p:nvPr/>
        </p:nvSpPr>
        <p:spPr>
          <a:xfrm>
            <a:off x="1067174" y="3757529"/>
            <a:ext cx="455574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15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8" grpId="0" animBg="1"/>
      <p:bldP spid="10" grpId="0" animBg="1"/>
      <p:bldP spid="12" grpId="0" animBg="1"/>
      <p:bldP spid="14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/>
                      </a:rPr>
                      <m:t>𝑯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200" dirty="0"/>
                  <a:t>) : number of other packets colliding packet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br>
                  <a:rPr lang="en-US" sz="3200" dirty="0"/>
                </a:br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2667" b="-14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any path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,  </a:t>
                </a:r>
              </a:p>
              <a:p>
                <a:pPr marL="0" indent="0">
                  <a:buNone/>
                </a:pPr>
                <a:r>
                  <a:rPr lang="en-US" sz="2000" dirty="0"/>
                  <a:t>what is the relation between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 and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∈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sz="2000" b="1" i="1" dirty="0">
                            <a:latin typeface="Cambria Math"/>
                          </a:rPr>
                          <m:t>𝑿</m:t>
                        </m:r>
                        <m:r>
                          <a:rPr lang="en-US" sz="2000" i="1" dirty="0">
                            <a:latin typeface="Cambria Math"/>
                          </a:rPr>
                          <m:t>(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</a:rPr>
                      <m:t>≤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i="1" dirty="0"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sz="2000" b="1" i="1" dirty="0">
                            <a:latin typeface="Cambria Math"/>
                          </a:rPr>
                          <m:t>𝑿</m:t>
                        </m:r>
                        <m:r>
                          <a:rPr lang="en-US" sz="2000" i="1" dirty="0">
                            <a:latin typeface="Cambria Math"/>
                          </a:rPr>
                          <m:t>(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sz="2000" i="1" dirty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Expected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/>
                  <a:t>=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?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810000" y="3770971"/>
                <a:ext cx="768672" cy="72776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70971"/>
                <a:ext cx="768672" cy="727763"/>
              </a:xfrm>
              <a:prstGeom prst="rect">
                <a:avLst/>
              </a:prstGeom>
              <a:blipFill rotWithShape="1">
                <a:blip r:embed="rId4"/>
                <a:stretch>
                  <a:fillRect r="-14844" b="-8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Down Ribbon 6"/>
              <p:cNvSpPr/>
              <p:nvPr/>
            </p:nvSpPr>
            <p:spPr>
              <a:xfrm>
                <a:off x="1676400" y="4800600"/>
                <a:ext cx="6589927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This is because if a packet collides with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it must share at least one edge with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therefore, will contribute at least once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sub>
                      <m:sup/>
                      <m:e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𝑿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Down Ribb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4800600"/>
                <a:ext cx="6589927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63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9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34" grpId="0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+ℓ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3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7210193" y="1219200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6A0668-497E-5B4D-9C5A-F864B14E6687}"/>
              </a:ext>
            </a:extLst>
          </p:cNvPr>
          <p:cNvGrpSpPr/>
          <p:nvPr/>
        </p:nvGrpSpPr>
        <p:grpSpPr>
          <a:xfrm>
            <a:off x="3429000" y="274638"/>
            <a:ext cx="2133600" cy="5276294"/>
            <a:chOff x="3429000" y="274638"/>
            <a:chExt cx="2133600" cy="5276294"/>
          </a:xfrm>
        </p:grpSpPr>
        <p:grpSp>
          <p:nvGrpSpPr>
            <p:cNvPr id="57" name="Group 56"/>
            <p:cNvGrpSpPr/>
            <p:nvPr/>
          </p:nvGrpSpPr>
          <p:grpSpPr>
            <a:xfrm>
              <a:off x="3429000" y="274638"/>
              <a:ext cx="2057400" cy="5276294"/>
              <a:chOff x="3429000" y="274638"/>
              <a:chExt cx="2057400" cy="5276294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3429000" y="274638"/>
                <a:ext cx="2057400" cy="4068762"/>
                <a:chOff x="3429000" y="274638"/>
                <a:chExt cx="2057400" cy="4068762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 flipV="1">
                  <a:off x="4419600" y="2819400"/>
                  <a:ext cx="0" cy="99060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3429000" y="3785808"/>
                  <a:ext cx="990600" cy="55759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4419600" y="2819400"/>
                  <a:ext cx="1066800" cy="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cxnSpLocks/>
                </p:cNvCxnSpPr>
                <p:nvPr/>
              </p:nvCxnSpPr>
              <p:spPr>
                <a:xfrm flipV="1">
                  <a:off x="5486400" y="274638"/>
                  <a:ext cx="0" cy="2544762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4" name="Straight Connector 53"/>
              <p:cNvCxnSpPr/>
              <p:nvPr/>
            </p:nvCxnSpPr>
            <p:spPr>
              <a:xfrm flipV="1">
                <a:off x="3429000" y="4343400"/>
                <a:ext cx="0" cy="1207532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E6AAE48-9A84-F74D-9290-45FD966CC034}"/>
                </a:ext>
              </a:extLst>
            </p:cNvPr>
            <p:cNvSpPr/>
            <p:nvPr/>
          </p:nvSpPr>
          <p:spPr>
            <a:xfrm>
              <a:off x="5410200" y="137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99879CA-4529-5E46-99B0-3A11AF7708E7}"/>
              </a:ext>
            </a:extLst>
          </p:cNvPr>
          <p:cNvGrpSpPr/>
          <p:nvPr/>
        </p:nvGrpSpPr>
        <p:grpSpPr>
          <a:xfrm>
            <a:off x="2057400" y="1676400"/>
            <a:ext cx="2057401" cy="2514600"/>
            <a:chOff x="2057400" y="1676400"/>
            <a:chExt cx="2057401" cy="251460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4AC8347-CD77-D04C-BAAE-92BDFA6FD2D4}"/>
                </a:ext>
              </a:extLst>
            </p:cNvPr>
            <p:cNvCxnSpPr/>
            <p:nvPr/>
          </p:nvCxnSpPr>
          <p:spPr>
            <a:xfrm flipH="1">
              <a:off x="2057400" y="4191000"/>
              <a:ext cx="10668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15635A7-BCDE-6741-BA2E-20494DDF3B8D}"/>
                </a:ext>
              </a:extLst>
            </p:cNvPr>
            <p:cNvCxnSpPr/>
            <p:nvPr/>
          </p:nvCxnSpPr>
          <p:spPr>
            <a:xfrm flipV="1">
              <a:off x="3124200" y="3633408"/>
              <a:ext cx="990600" cy="55759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656FD05-738B-6D45-88AD-0C71FE7165DC}"/>
                </a:ext>
              </a:extLst>
            </p:cNvPr>
            <p:cNvCxnSpPr/>
            <p:nvPr/>
          </p:nvCxnSpPr>
          <p:spPr>
            <a:xfrm flipV="1">
              <a:off x="4114800" y="2667000"/>
              <a:ext cx="0" cy="9906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CA4689E-631F-B84C-A475-5F4190DF5117}"/>
                </a:ext>
              </a:extLst>
            </p:cNvPr>
            <p:cNvCxnSpPr/>
            <p:nvPr/>
          </p:nvCxnSpPr>
          <p:spPr>
            <a:xfrm flipH="1" flipV="1">
              <a:off x="4114800" y="1676400"/>
              <a:ext cx="1" cy="9906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0A1C4E-0FB6-4546-9937-06E249148347}"/>
              </a:ext>
            </a:extLst>
          </p:cNvPr>
          <p:cNvGrpSpPr/>
          <p:nvPr/>
        </p:nvGrpSpPr>
        <p:grpSpPr>
          <a:xfrm>
            <a:off x="5544897" y="1970962"/>
            <a:ext cx="1770303" cy="1854820"/>
            <a:chOff x="4572000" y="2809162"/>
            <a:chExt cx="1770303" cy="1854820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7352482-81D2-7A4C-9599-75EF6FE4538B}"/>
                </a:ext>
              </a:extLst>
            </p:cNvPr>
            <p:cNvCxnSpPr/>
            <p:nvPr/>
          </p:nvCxnSpPr>
          <p:spPr>
            <a:xfrm>
              <a:off x="4572000" y="3657600"/>
              <a:ext cx="0" cy="1006382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E1902C9-19EB-CF47-B34A-0CCCA35005D7}"/>
                </a:ext>
              </a:extLst>
            </p:cNvPr>
            <p:cNvCxnSpPr/>
            <p:nvPr/>
          </p:nvCxnSpPr>
          <p:spPr>
            <a:xfrm flipV="1">
              <a:off x="4572000" y="2809162"/>
              <a:ext cx="610639" cy="848438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24FAAF8-D073-E340-88C0-0B236BD533E5}"/>
                </a:ext>
              </a:extLst>
            </p:cNvPr>
            <p:cNvCxnSpPr/>
            <p:nvPr/>
          </p:nvCxnSpPr>
          <p:spPr>
            <a:xfrm>
              <a:off x="5182639" y="2809162"/>
              <a:ext cx="1159664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38270B0-6608-443F-B93B-AAA547AB49F9}"/>
              </a:ext>
            </a:extLst>
          </p:cNvPr>
          <p:cNvSpPr txBox="1"/>
          <p:nvPr/>
        </p:nvSpPr>
        <p:spPr>
          <a:xfrm>
            <a:off x="7656168" y="5051711"/>
            <a:ext cx="130465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Contiguity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320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0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i="1" dirty="0">
              <a:latin typeface="Cambria Math"/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7210193" y="1219200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9AF04EC-57C0-4440-8CEA-8E654BD3F948}"/>
              </a:ext>
            </a:extLst>
          </p:cNvPr>
          <p:cNvGrpSpPr/>
          <p:nvPr/>
        </p:nvGrpSpPr>
        <p:grpSpPr>
          <a:xfrm>
            <a:off x="5107321" y="1970962"/>
            <a:ext cx="2207879" cy="1967246"/>
            <a:chOff x="5107321" y="1970962"/>
            <a:chExt cx="2207879" cy="196724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30A1C4E-0FB6-4546-9937-06E249148347}"/>
                </a:ext>
              </a:extLst>
            </p:cNvPr>
            <p:cNvGrpSpPr/>
            <p:nvPr/>
          </p:nvGrpSpPr>
          <p:grpSpPr>
            <a:xfrm>
              <a:off x="5544897" y="1970962"/>
              <a:ext cx="1770303" cy="1586246"/>
              <a:chOff x="4572000" y="2809162"/>
              <a:chExt cx="1770303" cy="1586246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7352482-81D2-7A4C-9599-75EF6FE453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3657600"/>
                <a:ext cx="0" cy="737808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E1902C9-19EB-CF47-B34A-0CCCA35005D7}"/>
                  </a:ext>
                </a:extLst>
              </p:cNvPr>
              <p:cNvCxnSpPr/>
              <p:nvPr/>
            </p:nvCxnSpPr>
            <p:spPr>
              <a:xfrm flipV="1">
                <a:off x="4572000" y="2809162"/>
                <a:ext cx="610639" cy="848438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24FAAF8-D073-E340-88C0-0B236BD533E5}"/>
                  </a:ext>
                </a:extLst>
              </p:cNvPr>
              <p:cNvCxnSpPr/>
              <p:nvPr/>
            </p:nvCxnSpPr>
            <p:spPr>
              <a:xfrm>
                <a:off x="5182639" y="2809162"/>
                <a:ext cx="1159664" cy="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5BB6139-94E8-8B44-A7EC-4174ED54C7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7321" y="3557208"/>
              <a:ext cx="437576" cy="3810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0EE0107-4A39-2C43-9E99-F1F494DA5A49}"/>
              </a:ext>
            </a:extLst>
          </p:cNvPr>
          <p:cNvGrpSpPr/>
          <p:nvPr/>
        </p:nvGrpSpPr>
        <p:grpSpPr>
          <a:xfrm>
            <a:off x="2990402" y="4341526"/>
            <a:ext cx="1124398" cy="1155307"/>
            <a:chOff x="2990402" y="4341526"/>
            <a:chExt cx="1124398" cy="115530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64345EB-328D-5841-81B2-AADC0105E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0402" y="4341526"/>
              <a:ext cx="438598" cy="71018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1CEA40E-5EEC-0544-A13E-E17146B7C106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4341526"/>
              <a:ext cx="685800" cy="821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FAECAD5-EDEA-5440-9A50-8107DED78312}"/>
                </a:ext>
              </a:extLst>
            </p:cNvPr>
            <p:cNvCxnSpPr>
              <a:cxnSpLocks/>
            </p:cNvCxnSpPr>
            <p:nvPr/>
          </p:nvCxnSpPr>
          <p:spPr>
            <a:xfrm>
              <a:off x="2990402" y="5037187"/>
              <a:ext cx="0" cy="459646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7C004B5-7CFD-974D-A952-BAF2AF31054B}"/>
                  </a:ext>
                </a:extLst>
              </p:cNvPr>
              <p:cNvSpPr txBox="1"/>
              <p:nvPr/>
            </p:nvSpPr>
            <p:spPr>
              <a:xfrm>
                <a:off x="5586532" y="2491611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𝟎𝟏𝟎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𝟎𝟎𝟏𝟏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7C004B5-7CFD-974D-A952-BAF2AF310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32" y="2491611"/>
                <a:ext cx="13404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B9B1EC5-77A4-C540-B8A9-8210ECB994E3}"/>
                  </a:ext>
                </a:extLst>
              </p:cNvPr>
              <p:cNvSpPr txBox="1"/>
              <p:nvPr/>
            </p:nvSpPr>
            <p:spPr>
              <a:xfrm>
                <a:off x="5486400" y="3364468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𝟎𝟏𝟎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𝟎𝟎𝟏𝟏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B9B1EC5-77A4-C540-B8A9-8210ECB99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364468"/>
                <a:ext cx="13404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D8F288A-C5F4-0845-9570-095DF623906E}"/>
                  </a:ext>
                </a:extLst>
              </p:cNvPr>
              <p:cNvSpPr txBox="1"/>
              <p:nvPr/>
            </p:nvSpPr>
            <p:spPr>
              <a:xfrm>
                <a:off x="3367206" y="2249311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D8F288A-C5F4-0845-9570-095DF6239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206" y="2249311"/>
                <a:ext cx="13404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474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1336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7030A0"/>
                </a:solidFill>
              </a:rPr>
              <a:t>Routing</a:t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/>
              <a:t>on Hypercube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4A325C-7B28-D9A0-04EE-2D505A735829}"/>
              </a:ext>
            </a:extLst>
          </p:cNvPr>
          <p:cNvSpPr txBox="1"/>
          <p:nvPr/>
        </p:nvSpPr>
        <p:spPr>
          <a:xfrm>
            <a:off x="3251827" y="853043"/>
            <a:ext cx="2713372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Recap from the last lecture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87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𝑷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+ℓ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>
                <a:blip r:embed="rId3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1524000" y="1219200"/>
            <a:ext cx="5618403" cy="3886200"/>
            <a:chOff x="1033315" y="1447800"/>
            <a:chExt cx="5618403" cy="3886200"/>
          </a:xfrm>
        </p:grpSpPr>
        <p:sp>
          <p:nvSpPr>
            <p:cNvPr id="5" name="Oval 4"/>
            <p:cNvSpPr/>
            <p:nvPr/>
          </p:nvSpPr>
          <p:spPr>
            <a:xfrm>
              <a:off x="3733800" y="37858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7338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0" y="2971800"/>
              <a:ext cx="0" cy="8382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3886200" y="2904877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953000" y="2819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2743200" y="4395408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2308271" y="4527364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6" idx="7"/>
              <a:endCxn id="5" idx="3"/>
            </p:cNvCxnSpPr>
            <p:nvPr/>
          </p:nvCxnSpPr>
          <p:spPr>
            <a:xfrm flipV="1">
              <a:off x="2873282" y="3915890"/>
              <a:ext cx="882836" cy="5018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232071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165271" y="5259643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1033315" y="51816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/>
            <p:nvPr/>
          </p:nvCxnSpPr>
          <p:spPr>
            <a:xfrm flipV="1">
              <a:off x="5086815" y="2123362"/>
              <a:ext cx="501836" cy="73043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5512451" y="2047162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38800" y="1447800"/>
              <a:ext cx="1012918" cy="631918"/>
              <a:chOff x="2416082" y="3810000"/>
              <a:chExt cx="1012918" cy="631918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3276600" y="3810000"/>
                <a:ext cx="152400" cy="15240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endCxn id="26" idx="3"/>
              </p:cNvCxnSpPr>
              <p:nvPr/>
            </p:nvCxnSpPr>
            <p:spPr>
              <a:xfrm flipV="1">
                <a:off x="2416082" y="3940082"/>
                <a:ext cx="882836" cy="501836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/>
          <p:cNvSpPr txBox="1"/>
          <p:nvPr/>
        </p:nvSpPr>
        <p:spPr>
          <a:xfrm>
            <a:off x="7315200" y="979950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2260" y="5181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154" y="2163975"/>
                <a:ext cx="39626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0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554" y="1295400"/>
                <a:ext cx="32733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407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7210193" y="1219200"/>
            <a:ext cx="181207" cy="2222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9AF04EC-57C0-4440-8CEA-8E654BD3F948}"/>
              </a:ext>
            </a:extLst>
          </p:cNvPr>
          <p:cNvGrpSpPr/>
          <p:nvPr/>
        </p:nvGrpSpPr>
        <p:grpSpPr>
          <a:xfrm>
            <a:off x="5107321" y="1970962"/>
            <a:ext cx="2207879" cy="1967246"/>
            <a:chOff x="5107321" y="1970962"/>
            <a:chExt cx="2207879" cy="196724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30A1C4E-0FB6-4546-9937-06E249148347}"/>
                </a:ext>
              </a:extLst>
            </p:cNvPr>
            <p:cNvGrpSpPr/>
            <p:nvPr/>
          </p:nvGrpSpPr>
          <p:grpSpPr>
            <a:xfrm>
              <a:off x="5544897" y="1970962"/>
              <a:ext cx="1770303" cy="1586246"/>
              <a:chOff x="4572000" y="2809162"/>
              <a:chExt cx="1770303" cy="1586246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7352482-81D2-7A4C-9599-75EF6FE453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2000" y="3657600"/>
                <a:ext cx="0" cy="737808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E1902C9-19EB-CF47-B34A-0CCCA35005D7}"/>
                  </a:ext>
                </a:extLst>
              </p:cNvPr>
              <p:cNvCxnSpPr/>
              <p:nvPr/>
            </p:nvCxnSpPr>
            <p:spPr>
              <a:xfrm flipV="1">
                <a:off x="4572000" y="2809162"/>
                <a:ext cx="610639" cy="848438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24FAAF8-D073-E340-88C0-0B236BD533E5}"/>
                  </a:ext>
                </a:extLst>
              </p:cNvPr>
              <p:cNvCxnSpPr/>
              <p:nvPr/>
            </p:nvCxnSpPr>
            <p:spPr>
              <a:xfrm>
                <a:off x="5182639" y="2809162"/>
                <a:ext cx="1159664" cy="0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5BB6139-94E8-8B44-A7EC-4174ED54C7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7321" y="3557208"/>
              <a:ext cx="437576" cy="3810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0EE0107-4A39-2C43-9E99-F1F494DA5A49}"/>
              </a:ext>
            </a:extLst>
          </p:cNvPr>
          <p:cNvGrpSpPr/>
          <p:nvPr/>
        </p:nvGrpSpPr>
        <p:grpSpPr>
          <a:xfrm>
            <a:off x="2990402" y="4341526"/>
            <a:ext cx="1124398" cy="1155307"/>
            <a:chOff x="2990402" y="4341526"/>
            <a:chExt cx="1124398" cy="115530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64345EB-328D-5841-81B2-AADC0105E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90402" y="4341526"/>
              <a:ext cx="438598" cy="710185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1CEA40E-5EEC-0544-A13E-E17146B7C106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00" y="4341526"/>
              <a:ext cx="685800" cy="8217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FAECAD5-EDEA-5440-9A50-8107DED78312}"/>
                </a:ext>
              </a:extLst>
            </p:cNvPr>
            <p:cNvCxnSpPr>
              <a:cxnSpLocks/>
            </p:cNvCxnSpPr>
            <p:nvPr/>
          </p:nvCxnSpPr>
          <p:spPr>
            <a:xfrm>
              <a:off x="2990402" y="5037187"/>
              <a:ext cx="0" cy="459646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7C004B5-7CFD-974D-A952-BAF2AF31054B}"/>
                  </a:ext>
                </a:extLst>
              </p:cNvPr>
              <p:cNvSpPr txBox="1"/>
              <p:nvPr/>
            </p:nvSpPr>
            <p:spPr>
              <a:xfrm>
                <a:off x="5586532" y="2491611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𝟎𝟏𝟎</m:t>
                      </m:r>
                      <m:r>
                        <a:rPr lang="en-US" b="1" i="1" dirty="0">
                          <a:solidFill>
                            <a:schemeClr val="tx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𝟎𝟎𝟏𝟏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7C004B5-7CFD-974D-A952-BAF2AF310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32" y="2491611"/>
                <a:ext cx="13404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B9B1EC5-77A4-C540-B8A9-8210ECB994E3}"/>
                  </a:ext>
                </a:extLst>
              </p:cNvPr>
              <p:cNvSpPr txBox="1"/>
              <p:nvPr/>
            </p:nvSpPr>
            <p:spPr>
              <a:xfrm>
                <a:off x="5486400" y="3364468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𝟎𝟏𝟎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𝟎𝟎𝟏𝟏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B9B1EC5-77A4-C540-B8A9-8210ECB99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364468"/>
                <a:ext cx="13404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D8F288A-C5F4-0845-9570-095DF623906E}"/>
                  </a:ext>
                </a:extLst>
              </p:cNvPr>
              <p:cNvSpPr txBox="1"/>
              <p:nvPr/>
            </p:nvSpPr>
            <p:spPr>
              <a:xfrm>
                <a:off x="3367206" y="2249311"/>
                <a:ext cx="1340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/>
                        </a:rPr>
                        <m:t>𝟏𝟎</m:t>
                      </m:r>
                      <m:r>
                        <a:rPr lang="en-US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D8F288A-C5F4-0845-9570-095DF6239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206" y="2249311"/>
                <a:ext cx="13404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Down Arrow 9">
            <a:extLst>
              <a:ext uri="{FF2B5EF4-FFF2-40B4-BE49-F238E27FC236}">
                <a16:creationId xmlns:a16="http://schemas.microsoft.com/office/drawing/2014/main" id="{DCBDDF0B-0E9A-4E39-8AA1-59233BAC5892}"/>
              </a:ext>
            </a:extLst>
          </p:cNvPr>
          <p:cNvSpPr/>
          <p:nvPr/>
        </p:nvSpPr>
        <p:spPr>
          <a:xfrm>
            <a:off x="3875033" y="2002617"/>
            <a:ext cx="239767" cy="30480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9">
            <a:extLst>
              <a:ext uri="{FF2B5EF4-FFF2-40B4-BE49-F238E27FC236}">
                <a16:creationId xmlns:a16="http://schemas.microsoft.com/office/drawing/2014/main" id="{BAD66595-1528-4B62-A9C9-1E664EA94EAC}"/>
              </a:ext>
            </a:extLst>
          </p:cNvPr>
          <p:cNvSpPr/>
          <p:nvPr/>
        </p:nvSpPr>
        <p:spPr>
          <a:xfrm>
            <a:off x="5959452" y="3132017"/>
            <a:ext cx="239767" cy="30480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&quot;Not Allowed&quot; Symbol 9">
            <a:extLst>
              <a:ext uri="{FF2B5EF4-FFF2-40B4-BE49-F238E27FC236}">
                <a16:creationId xmlns:a16="http://schemas.microsoft.com/office/drawing/2014/main" id="{F27F2C29-3335-4FC7-80F3-3F15ED873B50}"/>
              </a:ext>
            </a:extLst>
          </p:cNvPr>
          <p:cNvSpPr/>
          <p:nvPr/>
        </p:nvSpPr>
        <p:spPr>
          <a:xfrm>
            <a:off x="3049874" y="4593873"/>
            <a:ext cx="414469" cy="35912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D44B34-6A22-4BC5-A3D4-76D14D973779}"/>
              </a:ext>
            </a:extLst>
          </p:cNvPr>
          <p:cNvCxnSpPr>
            <a:cxnSpLocks/>
          </p:cNvCxnSpPr>
          <p:nvPr/>
        </p:nvCxnSpPr>
        <p:spPr>
          <a:xfrm flipH="1">
            <a:off x="3507074" y="2587786"/>
            <a:ext cx="531526" cy="30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F20324-40A4-4CCC-BFCF-7EB95DBF20EF}"/>
              </a:ext>
            </a:extLst>
          </p:cNvPr>
          <p:cNvCxnSpPr>
            <a:cxnSpLocks/>
          </p:cNvCxnSpPr>
          <p:nvPr/>
        </p:nvCxnSpPr>
        <p:spPr>
          <a:xfrm flipH="1">
            <a:off x="5597959" y="3669268"/>
            <a:ext cx="531526" cy="30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19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0" grpId="0" animBg="1"/>
      <p:bldP spid="41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2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3200" dirty="0"/>
                  <a:t>) : number of other packets colliding packet 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br>
                  <a:rPr lang="en-US" sz="3200" dirty="0"/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r="-2667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Expected value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2000" dirty="0"/>
                  <a:t>: Expected number of steps taken by packet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originating</m:t>
                    </m:r>
                    <m:r>
                      <a:rPr lang="en-US" sz="20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from</m:t>
                    </m:r>
                    <m:r>
                      <a:rPr lang="en-US" sz="2000" b="1" i="1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 is</a:t>
                </a: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  <m:sup/>
                      <m:e>
                        <m:r>
                          <a:rPr lang="en-US" sz="2000" b="1" i="1">
                            <a:latin typeface="Cambria Math"/>
                          </a:rPr>
                          <m:t>𝑯</m:t>
                        </m:r>
                        <m:r>
                          <a:rPr lang="en-US" sz="2000" i="1">
                            <a:latin typeface="Cambria Math"/>
                          </a:rPr>
                          <m:t>(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  <m:r>
                          <a:rPr lang="en-US" sz="2000" i="1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Using </a:t>
                </a:r>
                <a:r>
                  <a:rPr lang="en-US" sz="2000" dirty="0" err="1"/>
                  <a:t>Chernoff</a:t>
                </a:r>
                <a:r>
                  <a:rPr lang="en-US" sz="2000" dirty="0"/>
                  <a:t> bound, </a:t>
                </a:r>
                <a14:m>
                  <m:oMath xmlns:m="http://schemas.openxmlformats.org/officeDocument/2006/math">
                    <m:r>
                      <a:rPr lang="en-US" sz="2000" b="1" i="0" dirty="0" smtClean="0">
                        <a:latin typeface="Cambria Math"/>
                      </a:rPr>
                      <m:t>𝐏</m:t>
                    </m:r>
                    <m:r>
                      <a:rPr lang="en-US" sz="2000" b="0" i="0" dirty="0" smtClean="0">
                        <a:latin typeface="Cambria Math"/>
                      </a:rPr>
                      <m:t>[</m:t>
                    </m:r>
                    <m:r>
                      <a:rPr lang="en-US" sz="20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&gt;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   ]     = …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</a:t>
                </a:r>
                <a:r>
                  <a:rPr lang="en-US" sz="2000" dirty="0"/>
                  <a:t>: Using Union bound, for each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𝑯</m:t>
                    </m:r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   with probability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81" b="-9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0" y="4404990"/>
                <a:ext cx="6991466" cy="6242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𝒋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packet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originating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from</m:t>
                              </m:r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0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collides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with</m:t>
                              </m:r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                 </m:t>
                              </m:r>
                            </m:e>
                            <m:e>
                              <m:r>
                                <a:rPr lang="en-US" b="1" i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𝟎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  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if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packet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originating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from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𝒌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does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collide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with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𝒋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404990"/>
                <a:ext cx="6991466" cy="6242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600200" y="26670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3400" y="26670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01000" y="25146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14753" y="5634335"/>
                <a:ext cx="1325491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−10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753" y="5634335"/>
                <a:ext cx="1325491" cy="461665"/>
              </a:xfrm>
              <a:prstGeom prst="rect">
                <a:avLst/>
              </a:prstGeom>
              <a:blipFill rotWithShape="1">
                <a:blip r:embed="rId5"/>
                <a:stretch>
                  <a:fillRect t="-8974" r="-8676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14125" y="5634335"/>
                <a:ext cx="1248675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≤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125" y="5634335"/>
                <a:ext cx="1248675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8974" r="-9662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183609" y="6396335"/>
                <a:ext cx="1648400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≥1−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𝑁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−9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609" y="6396335"/>
                <a:ext cx="1648400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8974" r="-6960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229600" y="2515123"/>
                <a:ext cx="761747" cy="6109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515123"/>
                <a:ext cx="761747" cy="610936"/>
              </a:xfrm>
              <a:prstGeom prst="rect">
                <a:avLst/>
              </a:prstGeom>
              <a:blipFill rotWithShape="1">
                <a:blip r:embed="rId9"/>
                <a:stretch>
                  <a:fillRect r="-86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24400" y="5680501"/>
                <a:ext cx="51488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6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680501"/>
                <a:ext cx="51488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534754" y="6096000"/>
                <a:ext cx="514885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/>
                        </a:rPr>
                        <m:t>6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754" y="6096000"/>
                <a:ext cx="51488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28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9" grpId="0" animBg="1"/>
      <p:bldP spid="10" grpId="0" animBg="1"/>
      <p:bldP spid="11" grpId="0" animBg="1"/>
      <p:bldP spid="11" grpId="1" animBg="1"/>
      <p:bldP spid="12" grpId="0" animBg="1"/>
      <p:bldP spid="16" grpId="0" animBg="1"/>
      <p:bldP spid="18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b="1" dirty="0"/>
              <a:t>How to design an efficient Algorithm for Permutation </a:t>
            </a:r>
            <a:r>
              <a:rPr lang="en-US" sz="2800" b="1" dirty="0">
                <a:solidFill>
                  <a:srgbClr val="7030A0"/>
                </a:solidFill>
              </a:rPr>
              <a:t>Routing</a:t>
            </a:r>
            <a:r>
              <a:rPr lang="en-US" sz="2800" b="1" dirty="0"/>
              <a:t> ?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You will be amazed to see the algorithm.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This algorithm is inspired by the analysis for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Routing for Random destination </a:t>
            </a:r>
          </a:p>
          <a:p>
            <a:r>
              <a:rPr lang="en-US" sz="2400" dirty="0">
                <a:solidFill>
                  <a:schemeClr val="tx1"/>
                </a:solidFill>
              </a:rPr>
              <a:t>that we carried out recently.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08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974DB-6526-75BA-ADF4-C374A12E9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F0DF62-F9A5-96BE-3E68-98AA94897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2800" b="1" dirty="0"/>
              <a:t>How to design an efficient Algorithm for Permutation </a:t>
            </a:r>
            <a:r>
              <a:rPr lang="en-US" sz="2800" b="1" dirty="0">
                <a:solidFill>
                  <a:srgbClr val="7030A0"/>
                </a:solidFill>
              </a:rPr>
              <a:t>Routing</a:t>
            </a:r>
            <a:r>
              <a:rPr lang="en-US" sz="2800" b="1" dirty="0"/>
              <a:t> ?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D9FA1-6D92-A3B2-7702-2F27327D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66900-08CF-E4BB-F24A-2A14C96A2D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7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sz="2000" dirty="0"/>
                  <a:t> : a permutation of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[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0,…,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]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the index to which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is mapped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Algorithm</a:t>
                </a:r>
                <a:r>
                  <a:rPr lang="en-US" sz="2000" dirty="0"/>
                  <a:t>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Each packet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picks a random destination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Use bit-fixing protocol to route packet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Use bit-fixing protocol to route packet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𝒓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With high probability routing time is :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5240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9741" y="20574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95800" y="5211335"/>
                <a:ext cx="1137363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𝟏𝟐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211335"/>
                <a:ext cx="1137363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8974" r="-10106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22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8E8340-A366-4D12-84E8-1BE8499C4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Birthday Paradox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F2CC0CC-884A-ABC2-5DCE-0BB3E7A36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Leader Election </a:t>
            </a:r>
            <a:r>
              <a:rPr lang="en-US" dirty="0">
                <a:solidFill>
                  <a:schemeClr val="tx1"/>
                </a:solidFill>
              </a:rPr>
              <a:t>in </a:t>
            </a:r>
          </a:p>
          <a:p>
            <a:r>
              <a:rPr lang="en-US" dirty="0">
                <a:solidFill>
                  <a:schemeClr val="tx1"/>
                </a:solidFill>
              </a:rPr>
              <a:t>Distributed Environment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360B9-CC63-A927-031E-40483816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8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Birthdays </a:t>
            </a:r>
            <a:r>
              <a:rPr lang="en-US" sz="2800" b="1" dirty="0"/>
              <a:t>of students </a:t>
            </a:r>
            <a:br>
              <a:rPr lang="en-US" sz="2800" b="1" dirty="0"/>
            </a:br>
            <a:r>
              <a:rPr lang="en-US" sz="2400" b="1" dirty="0"/>
              <a:t>who were present in the </a:t>
            </a:r>
            <a:r>
              <a:rPr lang="en-US" sz="2400" b="1" dirty="0">
                <a:solidFill>
                  <a:srgbClr val="0070C0"/>
                </a:solidFill>
              </a:rPr>
              <a:t>1</a:t>
            </a:r>
            <a:r>
              <a:rPr lang="en-US" sz="2400" b="1" baseline="30000" dirty="0"/>
              <a:t>st</a:t>
            </a:r>
            <a:r>
              <a:rPr lang="en-US" sz="2400" b="1" dirty="0"/>
              <a:t> class of </a:t>
            </a:r>
            <a:r>
              <a:rPr lang="en-US" sz="2400" b="1" dirty="0">
                <a:solidFill>
                  <a:srgbClr val="0070C0"/>
                </a:solidFill>
              </a:rPr>
              <a:t>CS203B </a:t>
            </a:r>
            <a:r>
              <a:rPr lang="en-US" sz="2400" b="1" dirty="0"/>
              <a:t>taught in </a:t>
            </a:r>
            <a:r>
              <a:rPr lang="en-US" sz="2400" b="1" dirty="0">
                <a:solidFill>
                  <a:srgbClr val="0070C0"/>
                </a:solidFill>
              </a:rPr>
              <a:t>2018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76400"/>
            <a:ext cx="6431301" cy="39766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2000" y="6019800"/>
            <a:ext cx="618220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There are </a:t>
            </a:r>
            <a:r>
              <a:rPr lang="en-US" b="1" dirty="0"/>
              <a:t>102 </a:t>
            </a:r>
            <a:r>
              <a:rPr lang="en-US" dirty="0"/>
              <a:t>students and </a:t>
            </a:r>
            <a:r>
              <a:rPr lang="en-US" b="1" dirty="0"/>
              <a:t>365</a:t>
            </a:r>
            <a:r>
              <a:rPr lang="en-US" dirty="0"/>
              <a:t> days. </a:t>
            </a:r>
          </a:p>
          <a:p>
            <a:r>
              <a:rPr lang="en-US" dirty="0"/>
              <a:t>What might be the chances of two students sharing a birthday ?</a:t>
            </a:r>
          </a:p>
        </p:txBody>
      </p:sp>
    </p:spTree>
    <p:extLst>
      <p:ext uri="{BB962C8B-B14F-4D97-AF65-F5344CB8AC3E}">
        <p14:creationId xmlns:p14="http://schemas.microsoft.com/office/powerpoint/2010/main" val="305101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32844" y="6050432"/>
            <a:ext cx="2133600" cy="365125"/>
          </a:xfrm>
        </p:spPr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Down Arrow Callout 4"/>
          <p:cNvSpPr/>
          <p:nvPr/>
        </p:nvSpPr>
        <p:spPr>
          <a:xfrm>
            <a:off x="271866" y="7433"/>
            <a:ext cx="1579756" cy="1196898"/>
          </a:xfrm>
          <a:prstGeom prst="down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25 students</a:t>
            </a:r>
          </a:p>
        </p:txBody>
      </p:sp>
      <p:sp>
        <p:nvSpPr>
          <p:cNvPr id="6" name="Down Arrow Callout 5"/>
          <p:cNvSpPr/>
          <p:nvPr/>
        </p:nvSpPr>
        <p:spPr>
          <a:xfrm>
            <a:off x="2405466" y="3715"/>
            <a:ext cx="1579756" cy="1196898"/>
          </a:xfrm>
          <a:prstGeom prst="down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50 students</a:t>
            </a:r>
          </a:p>
        </p:txBody>
      </p:sp>
      <p:sp>
        <p:nvSpPr>
          <p:cNvPr id="7" name="Down Arrow Callout 6"/>
          <p:cNvSpPr/>
          <p:nvPr/>
        </p:nvSpPr>
        <p:spPr>
          <a:xfrm>
            <a:off x="4539066" y="7433"/>
            <a:ext cx="1579756" cy="1196898"/>
          </a:xfrm>
          <a:prstGeom prst="down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75 students</a:t>
            </a:r>
          </a:p>
        </p:txBody>
      </p:sp>
      <p:sp>
        <p:nvSpPr>
          <p:cNvPr id="8" name="Down Arrow Callout 7"/>
          <p:cNvSpPr/>
          <p:nvPr/>
        </p:nvSpPr>
        <p:spPr>
          <a:xfrm>
            <a:off x="6672666" y="0"/>
            <a:ext cx="1579756" cy="1196898"/>
          </a:xfrm>
          <a:prstGeom prst="downArrow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102 students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2475" y="1219200"/>
                <a:ext cx="36580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75" y="1219200"/>
                <a:ext cx="36580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6349" r="-2096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77522" y="2200561"/>
                <a:ext cx="97815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C31"/>
                        </a:solidFill>
                        <a:latin typeface="Cambria Math"/>
                      </a:rPr>
                      <m:t>27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July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22" y="2200561"/>
                <a:ext cx="97815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987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8963" y="2200561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3" y="2200561"/>
                <a:ext cx="36580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22713" y="2678876"/>
                <a:ext cx="97815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C31"/>
                        </a:solidFill>
                        <a:latin typeface="Cambria Math"/>
                      </a:rPr>
                      <m:t>27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July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713" y="2678876"/>
                <a:ext cx="97815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987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222563" y="2236699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563" y="2236699"/>
                <a:ext cx="36580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1935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720350" y="2231640"/>
                <a:ext cx="1221360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9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January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350" y="2231640"/>
                <a:ext cx="1221360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6349" r="-738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04507" y="2690544"/>
                <a:ext cx="365806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507" y="2690544"/>
                <a:ext cx="365806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668223" y="3147744"/>
                <a:ext cx="126124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C31"/>
                        </a:solidFill>
                        <a:latin typeface="Cambria Math"/>
                      </a:rPr>
                      <m:t>7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October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223" y="3147744"/>
                <a:ext cx="1261243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6349" r="-76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176866" y="3147744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866" y="3147744"/>
                <a:ext cx="36580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349" r="-2096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15066" y="1251466"/>
                <a:ext cx="36580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066" y="1251466"/>
                <a:ext cx="365806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072466" y="1251466"/>
                <a:ext cx="49404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466" y="1251466"/>
                <a:ext cx="49404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6349" r="-1566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148666" y="2156627"/>
                <a:ext cx="1221360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9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January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66" y="2156627"/>
                <a:ext cx="122136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6452" r="-7426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4706660" y="2156627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660" y="2156627"/>
                <a:ext cx="36580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6452" r="-2096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224866" y="2614344"/>
                <a:ext cx="97815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C31"/>
                        </a:solidFill>
                        <a:latin typeface="Cambria Math"/>
                      </a:rPr>
                      <m:t>27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July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866" y="2614344"/>
                <a:ext cx="978153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6452" r="-9816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06660" y="2614344"/>
                <a:ext cx="365806" cy="36933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660" y="2614344"/>
                <a:ext cx="365806" cy="369332"/>
              </a:xfrm>
              <a:prstGeom prst="rect">
                <a:avLst/>
              </a:prstGeom>
              <a:blipFill rotWithShape="1">
                <a:blip r:embed="rId16"/>
                <a:stretch>
                  <a:fillRect t="-6452" r="-20968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182823" y="3136076"/>
                <a:ext cx="126124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October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23" y="3136076"/>
                <a:ext cx="1261243" cy="369332"/>
              </a:xfrm>
              <a:prstGeom prst="rect">
                <a:avLst/>
              </a:prstGeom>
              <a:blipFill rotWithShape="1">
                <a:blip r:embed="rId17"/>
                <a:stretch>
                  <a:fillRect t="-6349" r="-813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691466" y="3136076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66" y="3136076"/>
                <a:ext cx="365806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182823" y="3593276"/>
                <a:ext cx="1261243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6C31"/>
                        </a:solidFill>
                        <a:latin typeface="Cambria Math"/>
                      </a:rPr>
                      <m:t>7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October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23" y="3593276"/>
                <a:ext cx="1261243" cy="369332"/>
              </a:xfrm>
              <a:prstGeom prst="rect">
                <a:avLst/>
              </a:prstGeom>
              <a:blipFill rotWithShape="1">
                <a:blip r:embed="rId19"/>
                <a:stretch>
                  <a:fillRect t="-6349" r="-813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691466" y="3593276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66" y="3593276"/>
                <a:ext cx="365806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182823" y="4062144"/>
                <a:ext cx="1470274" cy="3693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8</m:t>
                    </m:r>
                  </m:oMath>
                </a14:m>
                <a:r>
                  <a:rPr lang="en-US" baseline="30000" dirty="0"/>
                  <a:t>th</a:t>
                </a:r>
                <a:r>
                  <a:rPr lang="en-US" dirty="0"/>
                  <a:t> December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23" y="4062144"/>
                <a:ext cx="1470274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6349" r="-658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691466" y="4062144"/>
                <a:ext cx="36580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66" y="4062144"/>
                <a:ext cx="365806" cy="369332"/>
              </a:xfrm>
              <a:prstGeom prst="rect">
                <a:avLst/>
              </a:prstGeom>
              <a:blipFill rotWithShape="1">
                <a:blip r:embed="rId21"/>
                <a:stretch>
                  <a:fillRect t="-6349" r="-193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271332" y="1600200"/>
                <a:ext cx="1105816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9</m:t>
                    </m:r>
                  </m:oMath>
                </a14:m>
                <a:r>
                  <a:rPr lang="en-US" sz="1600" baseline="30000" dirty="0"/>
                  <a:t>th</a:t>
                </a:r>
                <a:r>
                  <a:rPr lang="en-US" sz="1600" dirty="0"/>
                  <a:t> January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332" y="1600200"/>
                <a:ext cx="1105816" cy="338554"/>
              </a:xfrm>
              <a:prstGeom prst="rect">
                <a:avLst/>
              </a:prstGeom>
              <a:blipFill rotWithShape="1">
                <a:blip r:embed="rId22"/>
                <a:stretch>
                  <a:fillRect t="-3509" r="-4918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829326" y="1600200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326" y="1600200"/>
                <a:ext cx="344966" cy="338554"/>
              </a:xfrm>
              <a:prstGeom prst="rect">
                <a:avLst/>
              </a:prstGeom>
              <a:blipFill rotWithShape="1">
                <a:blip r:embed="rId23"/>
                <a:stretch>
                  <a:fillRect t="-3509" r="-11864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261109" y="1947446"/>
                <a:ext cx="825291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5</m:t>
                    </m:r>
                  </m:oMath>
                </a14:m>
                <a:r>
                  <a:rPr lang="en-US" sz="1600" baseline="30000" dirty="0"/>
                  <a:t>th</a:t>
                </a:r>
                <a:r>
                  <a:rPr lang="en-US" sz="1600" dirty="0"/>
                  <a:t> May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09" y="1947446"/>
                <a:ext cx="825291" cy="338554"/>
              </a:xfrm>
              <a:prstGeom prst="rect">
                <a:avLst/>
              </a:prstGeom>
              <a:blipFill rotWithShape="1">
                <a:blip r:embed="rId24"/>
                <a:stretch>
                  <a:fillRect t="-3448" r="-652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829326" y="1947446"/>
                <a:ext cx="344966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9326" y="1947446"/>
                <a:ext cx="344966" cy="338554"/>
              </a:xfrm>
              <a:prstGeom prst="rect">
                <a:avLst/>
              </a:prstGeom>
              <a:blipFill rotWithShape="1">
                <a:blip r:embed="rId25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261109" y="3319046"/>
                <a:ext cx="1144480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2</m:t>
                    </m:r>
                  </m:oMath>
                </a14:m>
                <a:r>
                  <a:rPr lang="en-US" sz="1600" baseline="30000" dirty="0"/>
                  <a:t>th</a:t>
                </a:r>
                <a:r>
                  <a:rPr lang="en-US" sz="1600" dirty="0"/>
                  <a:t> October</a:t>
                </a: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09" y="3319046"/>
                <a:ext cx="1144480" cy="338554"/>
              </a:xfrm>
              <a:prstGeom prst="rect">
                <a:avLst/>
              </a:prstGeom>
              <a:blipFill rotWithShape="1">
                <a:blip r:embed="rId26"/>
                <a:stretch>
                  <a:fillRect t="-3448" r="-4211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817834" y="3657600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3657600"/>
                <a:ext cx="344966" cy="338554"/>
              </a:xfrm>
              <a:prstGeom prst="rect">
                <a:avLst/>
              </a:prstGeom>
              <a:blipFill rotWithShape="1">
                <a:blip r:embed="rId27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76107" y="4673262"/>
                <a:ext cx="1323183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sz="1600" baseline="30000" dirty="0"/>
                  <a:t>st</a:t>
                </a:r>
                <a:r>
                  <a:rPr lang="en-US" sz="1600" dirty="0"/>
                  <a:t> November</a:t>
                </a: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107" y="4673262"/>
                <a:ext cx="1323183" cy="338554"/>
              </a:xfrm>
              <a:prstGeom prst="rect">
                <a:avLst/>
              </a:prstGeom>
              <a:blipFill rotWithShape="1">
                <a:blip r:embed="rId28"/>
                <a:stretch>
                  <a:fillRect t="-3509" r="-2283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817834" y="2971800"/>
                <a:ext cx="344966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2971800"/>
                <a:ext cx="344966" cy="338554"/>
              </a:xfrm>
              <a:prstGeom prst="rect">
                <a:avLst/>
              </a:prstGeom>
              <a:blipFill rotWithShape="1">
                <a:blip r:embed="rId29"/>
                <a:stretch>
                  <a:fillRect t="-3509" r="-11864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7261109" y="5704744"/>
                <a:ext cx="1441420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10</m:t>
                    </m:r>
                  </m:oMath>
                </a14:m>
                <a:r>
                  <a:rPr lang="en-US" sz="1600" baseline="30000" dirty="0"/>
                  <a:t>th</a:t>
                </a:r>
                <a:r>
                  <a:rPr lang="en-US" sz="1600" dirty="0"/>
                  <a:t> December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109" y="5704744"/>
                <a:ext cx="1441420" cy="338554"/>
              </a:xfrm>
              <a:prstGeom prst="rect">
                <a:avLst/>
              </a:prstGeom>
              <a:blipFill rotWithShape="1">
                <a:blip r:embed="rId30"/>
                <a:stretch>
                  <a:fillRect t="-3509" r="-2510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817834" y="3307895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3307895"/>
                <a:ext cx="344966" cy="338554"/>
              </a:xfrm>
              <a:prstGeom prst="rect">
                <a:avLst/>
              </a:prstGeom>
              <a:blipFill rotWithShape="1">
                <a:blip r:embed="rId31"/>
                <a:stretch>
                  <a:fillRect t="-3509" r="-11864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7214917" y="1251466"/>
                <a:ext cx="494046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31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917" y="1251466"/>
                <a:ext cx="494046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6349" r="-1445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7263413" y="2971800"/>
                <a:ext cx="889987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C31"/>
                        </a:solidFill>
                        <a:latin typeface="Cambria Math"/>
                      </a:rPr>
                      <m:t>27</m:t>
                    </m:r>
                  </m:oMath>
                </a14:m>
                <a:r>
                  <a:rPr lang="en-US" sz="1600" baseline="30000" dirty="0"/>
                  <a:t>th</a:t>
                </a:r>
                <a:r>
                  <a:rPr lang="en-US" sz="1600" dirty="0"/>
                  <a:t> July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413" y="2971800"/>
                <a:ext cx="889987" cy="338554"/>
              </a:xfrm>
              <a:prstGeom prst="rect">
                <a:avLst/>
              </a:prstGeom>
              <a:blipFill rotWithShape="1">
                <a:blip r:embed="rId33"/>
                <a:stretch>
                  <a:fillRect t="-3509" r="-6757" b="-192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6817834" y="3996154"/>
                <a:ext cx="344966" cy="33855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3996154"/>
                <a:ext cx="344966" cy="338554"/>
              </a:xfrm>
              <a:prstGeom prst="rect">
                <a:avLst/>
              </a:prstGeom>
              <a:blipFill rotWithShape="1">
                <a:blip r:embed="rId34"/>
                <a:stretch>
                  <a:fillRect t="-3509" r="-11864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817834" y="2286000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2286000"/>
                <a:ext cx="344966" cy="338554"/>
              </a:xfrm>
              <a:prstGeom prst="rect">
                <a:avLst/>
              </a:prstGeom>
              <a:blipFill rotWithShape="1">
                <a:blip r:embed="rId27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7251763" y="2286000"/>
                <a:ext cx="846450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3</m:t>
                    </m:r>
                  </m:oMath>
                </a14:m>
                <a:r>
                  <a:rPr lang="en-US" sz="1600" baseline="30000" dirty="0"/>
                  <a:t>rd</a:t>
                </a:r>
                <a:r>
                  <a:rPr lang="en-US" sz="1600" dirty="0"/>
                  <a:t> June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763" y="2286000"/>
                <a:ext cx="846450" cy="338554"/>
              </a:xfrm>
              <a:prstGeom prst="rect">
                <a:avLst/>
              </a:prstGeom>
              <a:blipFill rotWithShape="1">
                <a:blip r:embed="rId35"/>
                <a:stretch>
                  <a:fillRect t="-3448" r="-6429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264210" y="2633246"/>
                <a:ext cx="776175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dirty="0" smtClean="0">
                        <a:solidFill>
                          <a:srgbClr val="006C31"/>
                        </a:solidFill>
                        <a:latin typeface="Cambria Math"/>
                      </a:rPr>
                      <m:t>7</m:t>
                    </m:r>
                  </m:oMath>
                </a14:m>
                <a:r>
                  <a:rPr lang="en-US" sz="1600" baseline="30000" dirty="0"/>
                  <a:t>th</a:t>
                </a:r>
                <a:r>
                  <a:rPr lang="en-US" sz="1600" dirty="0"/>
                  <a:t> July</a:t>
                </a: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10" y="2633246"/>
                <a:ext cx="776175" cy="338554"/>
              </a:xfrm>
              <a:prstGeom prst="rect">
                <a:avLst/>
              </a:prstGeom>
              <a:blipFill rotWithShape="1">
                <a:blip r:embed="rId36"/>
                <a:stretch>
                  <a:fillRect t="-3448" r="-775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817834" y="2633246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2633246"/>
                <a:ext cx="344966" cy="338554"/>
              </a:xfrm>
              <a:prstGeom prst="rect">
                <a:avLst/>
              </a:prstGeom>
              <a:blipFill rotWithShape="1">
                <a:blip r:embed="rId37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7276107" y="3657600"/>
                <a:ext cx="1258293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22</m:t>
                    </m:r>
                  </m:oMath>
                </a14:m>
                <a:r>
                  <a:rPr lang="en-US" sz="1600" baseline="30000" dirty="0"/>
                  <a:t>th</a:t>
                </a:r>
                <a:r>
                  <a:rPr lang="en-US" sz="1600" dirty="0"/>
                  <a:t> October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107" y="3657600"/>
                <a:ext cx="1258293" cy="338554"/>
              </a:xfrm>
              <a:prstGeom prst="rect">
                <a:avLst/>
              </a:prstGeom>
              <a:blipFill rotWithShape="1">
                <a:blip r:embed="rId38"/>
                <a:stretch>
                  <a:fillRect t="-3448" r="-3846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7274658" y="3981286"/>
                <a:ext cx="1144480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7</m:t>
                    </m:r>
                  </m:oMath>
                </a14:m>
                <a:r>
                  <a:rPr lang="en-US" sz="1600" baseline="30000" dirty="0"/>
                  <a:t>th</a:t>
                </a:r>
                <a:r>
                  <a:rPr lang="en-US" sz="1600" dirty="0"/>
                  <a:t> October</a:t>
                </a: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658" y="3981286"/>
                <a:ext cx="1144480" cy="338554"/>
              </a:xfrm>
              <a:prstGeom prst="rect">
                <a:avLst/>
              </a:prstGeom>
              <a:blipFill rotWithShape="1">
                <a:blip r:embed="rId39"/>
                <a:stretch>
                  <a:fillRect t="-3448" r="-4211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817834" y="4684547"/>
                <a:ext cx="344966" cy="3385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4684547"/>
                <a:ext cx="344966" cy="338554"/>
              </a:xfrm>
              <a:prstGeom prst="rect">
                <a:avLst/>
              </a:prstGeom>
              <a:blipFill rotWithShape="1">
                <a:blip r:embed="rId40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7276107" y="5032394"/>
                <a:ext cx="1343958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4</m:t>
                    </m:r>
                  </m:oMath>
                </a14:m>
                <a:r>
                  <a:rPr lang="en-US" sz="1600" baseline="30000" dirty="0"/>
                  <a:t>th</a:t>
                </a:r>
                <a:r>
                  <a:rPr lang="en-US" sz="1600" dirty="0"/>
                  <a:t> November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107" y="5032394"/>
                <a:ext cx="1343958" cy="338554"/>
              </a:xfrm>
              <a:prstGeom prst="rect">
                <a:avLst/>
              </a:prstGeom>
              <a:blipFill rotWithShape="1">
                <a:blip r:embed="rId41"/>
                <a:stretch>
                  <a:fillRect t="-3509" r="-2703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264210" y="5370948"/>
                <a:ext cx="1436996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14</m:t>
                    </m:r>
                  </m:oMath>
                </a14:m>
                <a:r>
                  <a:rPr lang="en-US" sz="1600" baseline="30000" dirty="0"/>
                  <a:t>st</a:t>
                </a:r>
                <a:r>
                  <a:rPr lang="en-US" sz="1600" dirty="0"/>
                  <a:t> November</a:t>
                </a: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10" y="5370948"/>
                <a:ext cx="1436996" cy="338554"/>
              </a:xfrm>
              <a:prstGeom prst="rect">
                <a:avLst/>
              </a:prstGeom>
              <a:blipFill rotWithShape="1">
                <a:blip r:embed="rId42"/>
                <a:stretch>
                  <a:fillRect t="-3448" r="-2532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6816336" y="5032394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336" y="5032394"/>
                <a:ext cx="344966" cy="338554"/>
              </a:xfrm>
              <a:prstGeom prst="rect">
                <a:avLst/>
              </a:prstGeom>
              <a:blipFill rotWithShape="1">
                <a:blip r:embed="rId43"/>
                <a:stretch>
                  <a:fillRect t="-3509" r="-11864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817834" y="5371465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5371465"/>
                <a:ext cx="344966" cy="338554"/>
              </a:xfrm>
              <a:prstGeom prst="rect">
                <a:avLst/>
              </a:prstGeom>
              <a:blipFill rotWithShape="1">
                <a:blip r:embed="rId44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817834" y="5711878"/>
                <a:ext cx="344966" cy="338554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5711878"/>
                <a:ext cx="344966" cy="338554"/>
              </a:xfrm>
              <a:prstGeom prst="rect">
                <a:avLst/>
              </a:prstGeom>
              <a:blipFill rotWithShape="1">
                <a:blip r:embed="rId45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817834" y="4334708"/>
                <a:ext cx="344966" cy="3385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834" y="4334708"/>
                <a:ext cx="344966" cy="338554"/>
              </a:xfrm>
              <a:prstGeom prst="rect">
                <a:avLst/>
              </a:prstGeom>
              <a:blipFill rotWithShape="1">
                <a:blip r:embed="rId46"/>
                <a:stretch>
                  <a:fillRect t="-3448" r="-11864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7274658" y="4334708"/>
                <a:ext cx="1258293" cy="338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rgbClr val="006C31"/>
                        </a:solidFill>
                        <a:latin typeface="Cambria Math"/>
                      </a:rPr>
                      <m:t>26</m:t>
                    </m:r>
                  </m:oMath>
                </a14:m>
                <a:r>
                  <a:rPr lang="en-US" sz="1600" baseline="30000" dirty="0"/>
                  <a:t>th</a:t>
                </a:r>
                <a:r>
                  <a:rPr lang="en-US" sz="1600" dirty="0"/>
                  <a:t> October</a:t>
                </a: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658" y="4334708"/>
                <a:ext cx="1258293" cy="338554"/>
              </a:xfrm>
              <a:prstGeom prst="rect">
                <a:avLst/>
              </a:prstGeom>
              <a:blipFill rotWithShape="1">
                <a:blip r:embed="rId47"/>
                <a:stretch>
                  <a:fillRect t="-3448" r="-382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1000" y="6096000"/>
                <a:ext cx="121007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Prob.&gt;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6096000"/>
                <a:ext cx="1210075" cy="369332"/>
              </a:xfrm>
              <a:prstGeom prst="rect">
                <a:avLst/>
              </a:prstGeom>
              <a:blipFill rotWithShape="1">
                <a:blip r:embed="rId48"/>
                <a:stretch>
                  <a:fillRect l="-4000" t="-6349" r="-800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369060" y="6096000"/>
                <a:ext cx="134793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Prob.&gt;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060" y="6096000"/>
                <a:ext cx="1347933" cy="369332"/>
              </a:xfrm>
              <a:prstGeom prst="rect">
                <a:avLst/>
              </a:prstGeom>
              <a:blipFill rotWithShape="1">
                <a:blip r:embed="rId49"/>
                <a:stretch>
                  <a:fillRect l="-3587" t="-6349" r="-717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4602527" y="6096000"/>
                <a:ext cx="1623650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Prob.&gt;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𝟗𝟗𝟗𝟕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527" y="6096000"/>
                <a:ext cx="1623650" cy="369332"/>
              </a:xfrm>
              <a:prstGeom prst="rect">
                <a:avLst/>
              </a:prstGeom>
              <a:blipFill rotWithShape="1">
                <a:blip r:embed="rId50"/>
                <a:stretch>
                  <a:fillRect l="-2612" t="-6349" r="-597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765210" y="6096000"/>
                <a:ext cx="203722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Prob.&gt;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𝟗𝟗𝟗𝟗𝟗𝟗𝟕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210" y="6096000"/>
                <a:ext cx="2037224" cy="369332"/>
              </a:xfrm>
              <a:prstGeom prst="rect">
                <a:avLst/>
              </a:prstGeom>
              <a:blipFill rotWithShape="1">
                <a:blip r:embed="rId51"/>
                <a:stretch>
                  <a:fillRect l="-2381" t="-6349" r="-446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8346591" y="1218375"/>
                <a:ext cx="747320" cy="369332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≈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𝟐𝟖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591" y="1218375"/>
                <a:ext cx="747320" cy="369332"/>
              </a:xfrm>
              <a:prstGeom prst="rect">
                <a:avLst/>
              </a:prstGeom>
              <a:blipFill rotWithShape="1">
                <a:blip r:embed="rId52"/>
                <a:stretch>
                  <a:fillRect t="-6452" r="-9600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loud Callout 62"/>
          <p:cNvSpPr/>
          <p:nvPr/>
        </p:nvSpPr>
        <p:spPr>
          <a:xfrm>
            <a:off x="1055378" y="3852089"/>
            <a:ext cx="3467100" cy="1035011"/>
          </a:xfrm>
          <a:prstGeom prst="cloudCallout">
            <a:avLst>
              <a:gd name="adj1" fmla="val -23728"/>
              <a:gd name="adj2" fmla="val 7435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explain this ?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8963" y="5201671"/>
            <a:ext cx="5354992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Yes, using a model studied multiple times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206021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3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1336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Balls </a:t>
            </a:r>
            <a:r>
              <a:rPr lang="en-US" sz="3200" dirty="0">
                <a:solidFill>
                  <a:srgbClr val="7030A0"/>
                </a:solidFill>
              </a:rPr>
              <a:t>into</a:t>
            </a:r>
            <a:r>
              <a:rPr lang="en-US" sz="3200" dirty="0"/>
              <a:t> BINS</a:t>
            </a:r>
            <a:br>
              <a:rPr lang="en-US" sz="3200" dirty="0"/>
            </a:br>
            <a:br>
              <a:rPr lang="en-US" sz="2000" dirty="0">
                <a:solidFill>
                  <a:srgbClr val="C00000"/>
                </a:solidFill>
              </a:rPr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376613"/>
            <a:ext cx="77724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58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Ball-bin Experiment:  </a:t>
                </a: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 balls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bins. 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ball selects its bin </a:t>
                </a:r>
                <a:r>
                  <a:rPr lang="en-US" sz="2000" u="sng" dirty="0"/>
                  <a:t>randomly uniformly</a:t>
                </a:r>
                <a:r>
                  <a:rPr lang="en-US" sz="2000" dirty="0"/>
                  <a:t> and </a:t>
                </a:r>
                <a:r>
                  <a:rPr lang="en-US" sz="2000" u="sng" dirty="0"/>
                  <a:t>independent</a:t>
                </a:r>
                <a:r>
                  <a:rPr lang="en-US" sz="2000" dirty="0"/>
                  <a:t> of other balls  </a:t>
                </a:r>
              </a:p>
              <a:p>
                <a:pPr marL="0" indent="0">
                  <a:buNone/>
                </a:pPr>
                <a:r>
                  <a:rPr lang="en-US" sz="2000" dirty="0"/>
                  <a:t>and falls into it.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808551"/>
              </a:xfrm>
              <a:blipFill rotWithShape="1">
                <a:blip r:embed="rId2"/>
                <a:stretch>
                  <a:fillRect l="-815" t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827173" cy="609600"/>
            <a:chOff x="1752600" y="1447800"/>
            <a:chExt cx="5827173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8271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82717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42" t="-8333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ounded Rectangle 1"/>
          <p:cNvSpPr/>
          <p:nvPr/>
        </p:nvSpPr>
        <p:spPr>
          <a:xfrm flipV="1">
            <a:off x="2971800" y="4876800"/>
            <a:ext cx="2095500" cy="381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743199" y="4419600"/>
            <a:ext cx="304800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959099" y="4953000"/>
            <a:ext cx="2222501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029200" y="4876800"/>
            <a:ext cx="3276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5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  <p:bldP spid="2" grpId="1" animBg="1"/>
      <p:bldP spid="3" grpId="0" animBg="1"/>
      <p:bldP spid="49" grpId="0" animBg="1"/>
      <p:bldP spid="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-Hypercube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438400" y="1752600"/>
            <a:ext cx="152400" cy="15240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438400" y="2438400"/>
            <a:ext cx="1371600" cy="154243"/>
            <a:chOff x="2362200" y="2438400"/>
            <a:chExt cx="1371600" cy="154243"/>
          </a:xfrm>
        </p:grpSpPr>
        <p:sp>
          <p:nvSpPr>
            <p:cNvPr id="7" name="Oval 6"/>
            <p:cNvSpPr/>
            <p:nvPr/>
          </p:nvSpPr>
          <p:spPr>
            <a:xfrm>
              <a:off x="3581400" y="2438400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2514600" y="2516443"/>
              <a:ext cx="10668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362200" y="2440243"/>
              <a:ext cx="152400" cy="152400"/>
            </a:xfrm>
            <a:prstGeom prst="ellips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286000" y="25146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514600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05200" y="2526268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526268"/>
                <a:ext cx="37542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3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1981200" y="3264932"/>
            <a:ext cx="1828800" cy="1459468"/>
            <a:chOff x="1981200" y="3264932"/>
            <a:chExt cx="1828800" cy="1459468"/>
          </a:xfrm>
        </p:grpSpPr>
        <p:grpSp>
          <p:nvGrpSpPr>
            <p:cNvPr id="20" name="Group 19"/>
            <p:cNvGrpSpPr/>
            <p:nvPr/>
          </p:nvGrpSpPr>
          <p:grpSpPr>
            <a:xfrm>
              <a:off x="2031382" y="4267200"/>
              <a:ext cx="1778618" cy="457200"/>
              <a:chOff x="2183782" y="2590800"/>
              <a:chExt cx="1778618" cy="4572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590800" y="2590800"/>
                <a:ext cx="1371600" cy="154243"/>
                <a:chOff x="2362200" y="2438400"/>
                <a:chExt cx="1371600" cy="154243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3581400" y="2438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 flipH="1">
                  <a:off x="2514600" y="2516443"/>
                  <a:ext cx="1066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/>
                <p:cNvSpPr/>
                <p:nvPr/>
              </p:nvSpPr>
              <p:spPr>
                <a:xfrm>
                  <a:off x="2362200" y="2440243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2183782" y="2667000"/>
                    <a:ext cx="5132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3782" y="2667000"/>
                    <a:ext cx="513282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333" r="-1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3423100" y="2678668"/>
                    <a:ext cx="5132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3100" y="2678668"/>
                    <a:ext cx="513282" cy="369332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8197" r="-1547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Group 20"/>
            <p:cNvGrpSpPr/>
            <p:nvPr/>
          </p:nvGrpSpPr>
          <p:grpSpPr>
            <a:xfrm>
              <a:off x="1981200" y="3264932"/>
              <a:ext cx="1828800" cy="457200"/>
              <a:chOff x="2133600" y="2590800"/>
              <a:chExt cx="1828800" cy="457200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590800" y="2590800"/>
                <a:ext cx="1371600" cy="154243"/>
                <a:chOff x="2362200" y="2438400"/>
                <a:chExt cx="1371600" cy="154243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581400" y="2438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6" name="Straight Connector 25"/>
                <p:cNvCxnSpPr/>
                <p:nvPr/>
              </p:nvCxnSpPr>
              <p:spPr>
                <a:xfrm flipH="1">
                  <a:off x="2514600" y="2516443"/>
                  <a:ext cx="1066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Oval 26"/>
                <p:cNvSpPr/>
                <p:nvPr/>
              </p:nvSpPr>
              <p:spPr>
                <a:xfrm>
                  <a:off x="2362200" y="2440243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2133600" y="2667000"/>
                    <a:ext cx="5132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3600" y="2667000"/>
                    <a:ext cx="513282" cy="369332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8197" r="-1547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3429000" y="2678668"/>
                    <a:ext cx="5132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𝟏𝟏</m:t>
                          </m:r>
                        </m:oMath>
                      </m:oMathPara>
                    </a14:m>
                    <a:endParaRPr lang="en-US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9000" y="2678668"/>
                    <a:ext cx="513282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 t="-8197" r="-1547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8" name="Straight Connector 27"/>
            <p:cNvCxnSpPr>
              <a:stCxn id="17" idx="0"/>
              <a:endCxn id="27" idx="4"/>
            </p:cNvCxnSpPr>
            <p:nvPr/>
          </p:nvCxnSpPr>
          <p:spPr>
            <a:xfrm flipV="1">
              <a:off x="2514600" y="3419175"/>
              <a:ext cx="0" cy="8498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3733800" y="3419175"/>
              <a:ext cx="0" cy="84986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1905000" y="5105400"/>
            <a:ext cx="2708540" cy="1840468"/>
            <a:chOff x="1905000" y="5105400"/>
            <a:chExt cx="2708540" cy="1840468"/>
          </a:xfrm>
        </p:grpSpPr>
        <p:grpSp>
          <p:nvGrpSpPr>
            <p:cNvPr id="34" name="Group 33"/>
            <p:cNvGrpSpPr/>
            <p:nvPr/>
          </p:nvGrpSpPr>
          <p:grpSpPr>
            <a:xfrm>
              <a:off x="1905000" y="5486400"/>
              <a:ext cx="1946540" cy="1459468"/>
              <a:chOff x="1981200" y="3264932"/>
              <a:chExt cx="1946540" cy="145946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031382" y="4267200"/>
                <a:ext cx="1890458" cy="457200"/>
                <a:chOff x="2183782" y="2590800"/>
                <a:chExt cx="1890458" cy="457200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2183782" y="2667000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197" r="-1121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3423100" y="2678668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333" r="-1215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1981200" y="3264932"/>
                <a:ext cx="1946540" cy="457200"/>
                <a:chOff x="2133600" y="2590800"/>
                <a:chExt cx="1946540" cy="457200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" name="Straight Connector 42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133600" y="2667000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12264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429000" y="2678668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121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Connector 36"/>
              <p:cNvCxnSpPr>
                <a:stCxn id="50" idx="0"/>
                <a:endCxn id="44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2667000" y="5105400"/>
              <a:ext cx="1946540" cy="1459468"/>
              <a:chOff x="1981200" y="3264932"/>
              <a:chExt cx="1946540" cy="145946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031382" y="4267200"/>
                <a:ext cx="1890458" cy="457200"/>
                <a:chOff x="2183782" y="2590800"/>
                <a:chExt cx="1890458" cy="45720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65" name="Oval 64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" name="Straight Connector 65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2183782" y="2667000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121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423100" y="2678668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1215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1981200" y="3264932"/>
                <a:ext cx="1946540" cy="457200"/>
                <a:chOff x="2133600" y="2590800"/>
                <a:chExt cx="1946540" cy="45720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" name="Straight Connector 59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Oval 60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2133600" y="2667000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12264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3429000" y="2678668"/>
                      <a:ext cx="65114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651140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t="-8197" r="-11215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4" name="Straight Connector 53"/>
              <p:cNvCxnSpPr>
                <a:stCxn id="67" idx="0"/>
                <a:endCxn id="61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 flipV="1">
              <a:off x="2442116" y="51932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3676350" y="52313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692911" y="62219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497435" y="6202816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41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9" grpId="0" animBg="1"/>
      <p:bldP spid="12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 : </a:t>
                </a:r>
                <a:r>
                  <a:rPr lang="en-US" sz="2000" dirty="0"/>
                  <a:t>What is the probability that  no bin has more than one ball 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2000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latin typeface="Cambria Math"/>
                        </a:rPr>
                        <m:t>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⋅⋅⋅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  <a:blipFill rotWithShape="1">
                <a:blip r:embed="rId2"/>
                <a:stretch>
                  <a:fillRect l="-815"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29389" cy="609600"/>
            <a:chOff x="1752600" y="1447800"/>
            <a:chExt cx="5729389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293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293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58" t="-8333" r="-95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/>
          <p:cNvSpPr/>
          <p:nvPr/>
        </p:nvSpPr>
        <p:spPr>
          <a:xfrm>
            <a:off x="1676402" y="4419600"/>
            <a:ext cx="2934904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648200" y="4419600"/>
            <a:ext cx="40386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18217" y="4876800"/>
                <a:ext cx="1343125" cy="6793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217" y="4876800"/>
                <a:ext cx="1343125" cy="679353"/>
              </a:xfrm>
              <a:prstGeom prst="rect">
                <a:avLst/>
              </a:prstGeom>
              <a:blipFill rotWithShape="1">
                <a:blip r:embed="rId5"/>
                <a:stretch>
                  <a:fillRect r="-493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629400" y="4800600"/>
                <a:ext cx="1479508" cy="77777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≤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800600"/>
                <a:ext cx="1479508" cy="777777"/>
              </a:xfrm>
              <a:prstGeom prst="rect">
                <a:avLst/>
              </a:prstGeom>
              <a:blipFill rotWithShape="1">
                <a:blip r:embed="rId6"/>
                <a:stretch>
                  <a:fillRect r="-450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/>
          <p:cNvSpPr/>
          <p:nvPr/>
        </p:nvSpPr>
        <p:spPr>
          <a:xfrm>
            <a:off x="2857499" y="4876800"/>
            <a:ext cx="952501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810000" y="4876800"/>
            <a:ext cx="10668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876800" y="4876800"/>
            <a:ext cx="2667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105400" y="4800600"/>
            <a:ext cx="14478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754687" y="4946726"/>
                <a:ext cx="683713" cy="6158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𝑒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687" y="4946726"/>
                <a:ext cx="683713" cy="615874"/>
              </a:xfrm>
              <a:prstGeom prst="rect">
                <a:avLst/>
              </a:prstGeom>
              <a:blipFill rotWithShape="1">
                <a:blip r:embed="rId7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705600" y="4973771"/>
                <a:ext cx="809517" cy="7412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973771"/>
                <a:ext cx="809517" cy="741229"/>
              </a:xfrm>
              <a:prstGeom prst="rect">
                <a:avLst/>
              </a:prstGeom>
              <a:blipFill rotWithShape="1">
                <a:blip r:embed="rId8"/>
                <a:stretch>
                  <a:fillRect r="-1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000" y="4160076"/>
                <a:ext cx="1219501" cy="37241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4160076"/>
                <a:ext cx="1219501" cy="372410"/>
              </a:xfrm>
              <a:prstGeom prst="rect">
                <a:avLst/>
              </a:prstGeom>
              <a:blipFill rotWithShape="1">
                <a:blip r:embed="rId9"/>
                <a:stretch>
                  <a:fillRect l="-4500" t="-6452" r="-7500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5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5" grpId="0" animBg="1"/>
      <p:bldP spid="46" grpId="0" animBg="1"/>
      <p:bldP spid="2" grpId="0" animBg="1"/>
      <p:bldP spid="2" grpId="1" animBg="1"/>
      <p:bldP spid="49" grpId="0" animBg="1"/>
      <p:bldP spid="49" grpId="1" animBg="1"/>
      <p:bldP spid="60" grpId="0" animBg="1"/>
      <p:bldP spid="62" grpId="0" animBg="1"/>
      <p:bldP spid="65" grpId="0" animBg="1"/>
      <p:bldP spid="66" grpId="0" animBg="1"/>
      <p:bldP spid="3" grpId="0"/>
      <p:bldP spid="67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2060"/>
                </a:solidFill>
              </a:rPr>
              <a:t>Balls into Bins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: </m:t>
                    </m:r>
                  </m:oMath>
                </a14:m>
                <a:r>
                  <a:rPr lang="en-US" sz="2000" dirty="0"/>
                  <a:t> ``no bin has more than one ball’’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Observations :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/>
                  <a:t> , </a:t>
                </a:r>
                <a:r>
                  <a:rPr lang="en-US" sz="2000" b="1" dirty="0" err="1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] is a constant</a:t>
                </a:r>
              </a:p>
              <a:p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≈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b="1" dirty="0"/>
                  <a:t>Pr</a:t>
                </a:r>
                <a:r>
                  <a:rPr lang="en-US" sz="2000" dirty="0"/>
                  <a:t>[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] is inverse polynomial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982" y="1592249"/>
                <a:ext cx="8229600" cy="4525963"/>
              </a:xfrm>
              <a:blipFill>
                <a:blip r:embed="rId2"/>
                <a:stretch>
                  <a:fillRect l="-815" b="-2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676400" y="3429000"/>
            <a:ext cx="5869812" cy="902732"/>
            <a:chOff x="1676400" y="4800600"/>
            <a:chExt cx="5869812" cy="902732"/>
          </a:xfrm>
        </p:grpSpPr>
        <p:grpSp>
          <p:nvGrpSpPr>
            <p:cNvPr id="14" name="Group 13"/>
            <p:cNvGrpSpPr/>
            <p:nvPr/>
          </p:nvGrpSpPr>
          <p:grpSpPr>
            <a:xfrm>
              <a:off x="16764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3622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048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0" name="Straight Connector 19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49530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/>
          </p:nvGrpSpPr>
          <p:grpSpPr>
            <a:xfrm>
              <a:off x="7162800" y="4800600"/>
              <a:ext cx="381000" cy="457200"/>
              <a:chOff x="1447800" y="4800600"/>
              <a:chExt cx="381000" cy="4572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447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828800" y="4800600"/>
                <a:ext cx="0" cy="45720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447800" y="5257800"/>
                <a:ext cx="381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3733800" y="5029200"/>
              <a:ext cx="685800" cy="45719"/>
              <a:chOff x="3657600" y="5029200"/>
              <a:chExt cx="685800" cy="45719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867400" y="5029200"/>
              <a:ext cx="685800" cy="45719"/>
              <a:chOff x="3657600" y="5029200"/>
              <a:chExt cx="685800" cy="45719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36576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39624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4267200" y="5029200"/>
                <a:ext cx="76200" cy="457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      2           3               …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𝑖</m:t>
                      </m:r>
                    </m:oMath>
                  </a14:m>
                  <a:r>
                    <a:rPr lang="en-US" dirty="0">
                      <a:solidFill>
                        <a:srgbClr val="0070C0"/>
                      </a:solidFill>
                    </a:rPr>
                    <a:t>                  …     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5334000"/>
                  <a:ext cx="586981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31" t="-8197" r="-10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1752600" y="1447800"/>
            <a:ext cx="5729389" cy="609600"/>
            <a:chOff x="1752600" y="1447800"/>
            <a:chExt cx="5729389" cy="609600"/>
          </a:xfrm>
        </p:grpSpPr>
        <p:sp>
          <p:nvSpPr>
            <p:cNvPr id="31" name="Oval 30"/>
            <p:cNvSpPr/>
            <p:nvPr/>
          </p:nvSpPr>
          <p:spPr>
            <a:xfrm>
              <a:off x="1905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2286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2667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304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42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858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7239000" y="19812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752600" y="1447800"/>
                  <a:ext cx="572938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0070C0"/>
                      </a:solidFill>
                    </a:rPr>
                    <a:t>1     2      3    4      5                                 …              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−1    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𝑗</m:t>
                      </m:r>
                    </m:oMath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447800"/>
                  <a:ext cx="572938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958" t="-8333" r="-95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>
              <a:off x="4953000" y="2057400"/>
              <a:ext cx="914400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/>
          <p:cNvSpPr/>
          <p:nvPr/>
        </p:nvSpPr>
        <p:spPr>
          <a:xfrm>
            <a:off x="2857500" y="5638800"/>
            <a:ext cx="49149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19300" y="5105400"/>
            <a:ext cx="49149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7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6" grpId="0" animBg="1"/>
      <p:bldP spid="6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905000"/>
            <a:ext cx="7772400" cy="1362075"/>
          </a:xfrm>
        </p:spPr>
        <p:txBody>
          <a:bodyPr/>
          <a:lstStyle/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Leader Election 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Distributed environment</a:t>
            </a:r>
            <a:r>
              <a:rPr lang="en-US" sz="2800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/>
              <a:t>Leader Election in a </a:t>
            </a:r>
            <a:r>
              <a:rPr lang="en-US" sz="3200" b="1" dirty="0">
                <a:solidFill>
                  <a:srgbClr val="7030A0"/>
                </a:solidFill>
              </a:rPr>
              <a:t>complete network</a:t>
            </a:r>
            <a:r>
              <a:rPr lang="en-US" sz="32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nodes.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node is connected to every other node.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Each node</a:t>
                </a:r>
              </a:p>
              <a:p>
                <a:r>
                  <a:rPr lang="en-US" sz="2000" dirty="0"/>
                  <a:t>knows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can send a message to its </a:t>
                </a:r>
                <a:r>
                  <a:rPr lang="en-US" sz="2000" dirty="0" err="1"/>
                  <a:t>neighbours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can do local computation.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733800" y="2971800"/>
            <a:ext cx="960120" cy="914400"/>
            <a:chOff x="2819400" y="3962400"/>
            <a:chExt cx="960120" cy="914400"/>
          </a:xfrm>
        </p:grpSpPr>
        <p:sp>
          <p:nvSpPr>
            <p:cNvPr id="5" name="Regular Pentagon 4"/>
            <p:cNvSpPr/>
            <p:nvPr/>
          </p:nvSpPr>
          <p:spPr>
            <a:xfrm>
              <a:off x="2819400" y="3962400"/>
              <a:ext cx="960120" cy="914400"/>
            </a:xfrm>
            <a:prstGeom prst="pen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2819401" y="4311669"/>
              <a:ext cx="9601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0"/>
              <a:endCxn id="5" idx="2"/>
            </p:cNvCxnSpPr>
            <p:nvPr/>
          </p:nvCxnSpPr>
          <p:spPr>
            <a:xfrm flipH="1">
              <a:off x="3002767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5" idx="4"/>
            </p:cNvCxnSpPr>
            <p:nvPr/>
          </p:nvCxnSpPr>
          <p:spPr>
            <a:xfrm>
              <a:off x="3299460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5" idx="2"/>
            </p:cNvCxnSpPr>
            <p:nvPr/>
          </p:nvCxnSpPr>
          <p:spPr>
            <a:xfrm flipH="1">
              <a:off x="3002767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1"/>
              <a:endCxn id="5" idx="4"/>
            </p:cNvCxnSpPr>
            <p:nvPr/>
          </p:nvCxnSpPr>
          <p:spPr>
            <a:xfrm>
              <a:off x="2819401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86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40776" y="4495800"/>
            <a:ext cx="793955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057406" y="2852854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953000" y="2438400"/>
            <a:ext cx="428835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single node : “</a:t>
            </a:r>
            <a:r>
              <a:rPr lang="en-US" b="1" dirty="0"/>
              <a:t>leader</a:t>
            </a:r>
            <a:r>
              <a:rPr lang="en-US" dirty="0"/>
              <a:t>”                       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Every other node is a </a:t>
            </a:r>
            <a:r>
              <a:rPr lang="en-US" b="1" dirty="0"/>
              <a:t>slave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Every node </a:t>
            </a:r>
            <a:r>
              <a:rPr lang="en-US" b="1" dirty="0"/>
              <a:t>knows</a:t>
            </a:r>
            <a:r>
              <a:rPr lang="en-US" dirty="0"/>
              <a:t> the leader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2635" y="533400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Implicit</a:t>
            </a:r>
          </a:p>
        </p:txBody>
      </p:sp>
      <p:sp>
        <p:nvSpPr>
          <p:cNvPr id="21" name="Down Ribbon 20"/>
          <p:cNvSpPr/>
          <p:nvPr/>
        </p:nvSpPr>
        <p:spPr>
          <a:xfrm>
            <a:off x="5638800" y="3852410"/>
            <a:ext cx="24384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a </a:t>
            </a:r>
            <a:r>
              <a:rPr lang="en-US" b="1" dirty="0">
                <a:solidFill>
                  <a:schemeClr val="tx1"/>
                </a:solidFill>
              </a:rPr>
              <a:t>leader</a:t>
            </a:r>
          </a:p>
        </p:txBody>
      </p:sp>
    </p:spTree>
    <p:extLst>
      <p:ext uri="{BB962C8B-B14F-4D97-AF65-F5344CB8AC3E}">
        <p14:creationId xmlns:p14="http://schemas.microsoft.com/office/powerpoint/2010/main" val="21923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7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3" grpId="0" animBg="1"/>
      <p:bldP spid="12" grpId="0" animBg="1"/>
      <p:bldP spid="14" grpId="0" animBg="1"/>
      <p:bldP spid="15" grpId="0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/>
              <a:t>Leader Election in a </a:t>
            </a:r>
            <a:r>
              <a:rPr lang="en-US" sz="3200" b="1" dirty="0">
                <a:solidFill>
                  <a:srgbClr val="7030A0"/>
                </a:solidFill>
              </a:rPr>
              <a:t>complete network</a:t>
            </a:r>
            <a:r>
              <a:rPr lang="en-US" sz="32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There are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nodes.</a:t>
                </a:r>
              </a:p>
              <a:p>
                <a:pPr marL="0" indent="0">
                  <a:buNone/>
                </a:pPr>
                <a:r>
                  <a:rPr lang="en-US" sz="2000" dirty="0"/>
                  <a:t>Each node is connected to every other node.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Each node</a:t>
                </a:r>
              </a:p>
              <a:p>
                <a:r>
                  <a:rPr lang="en-US" sz="2000" dirty="0"/>
                  <a:t>knows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can send a message to its </a:t>
                </a:r>
                <a:r>
                  <a:rPr lang="en-US" sz="2000" dirty="0" err="1"/>
                  <a:t>neighbours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can do local computation.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1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733800" y="2971800"/>
            <a:ext cx="960120" cy="914400"/>
            <a:chOff x="2819400" y="3962400"/>
            <a:chExt cx="960120" cy="914400"/>
          </a:xfrm>
        </p:grpSpPr>
        <p:sp>
          <p:nvSpPr>
            <p:cNvPr id="5" name="Regular Pentagon 4"/>
            <p:cNvSpPr/>
            <p:nvPr/>
          </p:nvSpPr>
          <p:spPr>
            <a:xfrm>
              <a:off x="2819400" y="3962400"/>
              <a:ext cx="960120" cy="914400"/>
            </a:xfrm>
            <a:prstGeom prst="pen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2819401" y="4311669"/>
              <a:ext cx="9601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0"/>
              <a:endCxn id="5" idx="2"/>
            </p:cNvCxnSpPr>
            <p:nvPr/>
          </p:nvCxnSpPr>
          <p:spPr>
            <a:xfrm flipH="1">
              <a:off x="3002767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5" idx="4"/>
            </p:cNvCxnSpPr>
            <p:nvPr/>
          </p:nvCxnSpPr>
          <p:spPr>
            <a:xfrm>
              <a:off x="3299460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5" idx="2"/>
            </p:cNvCxnSpPr>
            <p:nvPr/>
          </p:nvCxnSpPr>
          <p:spPr>
            <a:xfrm flipH="1">
              <a:off x="3002767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1"/>
              <a:endCxn id="5" idx="4"/>
            </p:cNvCxnSpPr>
            <p:nvPr/>
          </p:nvCxnSpPr>
          <p:spPr>
            <a:xfrm>
              <a:off x="2819401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86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540776" y="4495800"/>
            <a:ext cx="793955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057406" y="2852854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42635" y="533400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Implicit</a:t>
            </a:r>
          </a:p>
        </p:txBody>
      </p:sp>
      <p:sp>
        <p:nvSpPr>
          <p:cNvPr id="6" name="Down Ribbon 5"/>
          <p:cNvSpPr/>
          <p:nvPr/>
        </p:nvSpPr>
        <p:spPr>
          <a:xfrm>
            <a:off x="5638800" y="3852410"/>
            <a:ext cx="24384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a </a:t>
            </a:r>
            <a:r>
              <a:rPr lang="en-US" b="1" dirty="0">
                <a:solidFill>
                  <a:schemeClr val="tx1"/>
                </a:solidFill>
              </a:rPr>
              <a:t>leader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3000" y="2438400"/>
            <a:ext cx="426225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single node : “</a:t>
            </a:r>
            <a:r>
              <a:rPr lang="en-US" b="1" dirty="0"/>
              <a:t>leader</a:t>
            </a:r>
            <a:r>
              <a:rPr lang="en-US" dirty="0"/>
              <a:t>”        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Every other node is a </a:t>
            </a:r>
            <a:r>
              <a:rPr lang="en-US" b="1" dirty="0"/>
              <a:t>slave     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Only leader </a:t>
            </a:r>
            <a:r>
              <a:rPr lang="en-US" b="1" dirty="0"/>
              <a:t>knows</a:t>
            </a:r>
            <a:r>
              <a:rPr lang="en-US" dirty="0"/>
              <a:t> that he/she is  leader</a:t>
            </a:r>
          </a:p>
        </p:txBody>
      </p:sp>
    </p:spTree>
    <p:extLst>
      <p:ext uri="{BB962C8B-B14F-4D97-AF65-F5344CB8AC3E}">
        <p14:creationId xmlns:p14="http://schemas.microsoft.com/office/powerpoint/2010/main" val="386708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b="1" dirty="0"/>
              <a:t>Leader Election in a </a:t>
            </a:r>
            <a:r>
              <a:rPr lang="en-US" sz="3200" b="1" dirty="0">
                <a:solidFill>
                  <a:srgbClr val="7030A0"/>
                </a:solidFill>
              </a:rPr>
              <a:t>complete network</a:t>
            </a:r>
            <a:r>
              <a:rPr lang="en-US" sz="32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Assumption</a:t>
                </a:r>
                <a:r>
                  <a:rPr lang="en-US" sz="2000" dirty="0"/>
                  <a:t>: Suppose each node has a unique id.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Complexity of Trivial algorithm</a:t>
                </a:r>
                <a:r>
                  <a:rPr lang="en-US" sz="2000" dirty="0"/>
                  <a:t>: </a:t>
                </a:r>
              </a:p>
              <a:p>
                <a:r>
                  <a:rPr lang="en-US" sz="2000" dirty="0"/>
                  <a:t>One round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messages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4" t="-14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3733800" y="2971800"/>
            <a:ext cx="960120" cy="914400"/>
            <a:chOff x="2819400" y="3962400"/>
            <a:chExt cx="960120" cy="914400"/>
          </a:xfrm>
        </p:grpSpPr>
        <p:sp>
          <p:nvSpPr>
            <p:cNvPr id="5" name="Regular Pentagon 4"/>
            <p:cNvSpPr/>
            <p:nvPr/>
          </p:nvSpPr>
          <p:spPr>
            <a:xfrm>
              <a:off x="2819400" y="3962400"/>
              <a:ext cx="960120" cy="914400"/>
            </a:xfrm>
            <a:prstGeom prst="pentag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5"/>
            </p:cNvCxnSpPr>
            <p:nvPr/>
          </p:nvCxnSpPr>
          <p:spPr>
            <a:xfrm>
              <a:off x="2819401" y="4311669"/>
              <a:ext cx="960118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5" idx="0"/>
              <a:endCxn id="5" idx="2"/>
            </p:cNvCxnSpPr>
            <p:nvPr/>
          </p:nvCxnSpPr>
          <p:spPr>
            <a:xfrm flipH="1">
              <a:off x="3002767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5" idx="0"/>
              <a:endCxn id="5" idx="4"/>
            </p:cNvCxnSpPr>
            <p:nvPr/>
          </p:nvCxnSpPr>
          <p:spPr>
            <a:xfrm>
              <a:off x="3299460" y="3962400"/>
              <a:ext cx="296693" cy="914398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5" idx="5"/>
              <a:endCxn id="5" idx="2"/>
            </p:cNvCxnSpPr>
            <p:nvPr/>
          </p:nvCxnSpPr>
          <p:spPr>
            <a:xfrm flipH="1">
              <a:off x="3002767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5" idx="1"/>
              <a:endCxn id="5" idx="4"/>
            </p:cNvCxnSpPr>
            <p:nvPr/>
          </p:nvCxnSpPr>
          <p:spPr>
            <a:xfrm>
              <a:off x="2819401" y="4311669"/>
              <a:ext cx="776752" cy="565129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853" y="3974068"/>
                <a:ext cx="82586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869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4057406" y="2852854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2635" y="533400"/>
            <a:ext cx="1463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Implicit</a:t>
            </a:r>
          </a:p>
        </p:txBody>
      </p:sp>
      <p:sp>
        <p:nvSpPr>
          <p:cNvPr id="17" name="Down Ribbon 16"/>
          <p:cNvSpPr/>
          <p:nvPr/>
        </p:nvSpPr>
        <p:spPr>
          <a:xfrm>
            <a:off x="5638800" y="3852410"/>
            <a:ext cx="2438400" cy="612648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Find a </a:t>
            </a:r>
            <a:r>
              <a:rPr lang="en-US" b="1" dirty="0">
                <a:solidFill>
                  <a:schemeClr val="tx1"/>
                </a:solidFill>
              </a:rPr>
              <a:t>leader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6400" y="1600200"/>
            <a:ext cx="5410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58702" y="4888468"/>
            <a:ext cx="258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Deterministic  algorithms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956190" y="5221069"/>
                <a:ext cx="34258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Lower bound: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/>
                      </a:rPr>
                      <m:t>𝛀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Best upper bound 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190" y="5221069"/>
                <a:ext cx="3425810" cy="646331"/>
              </a:xfrm>
              <a:prstGeom prst="rect">
                <a:avLst/>
              </a:prstGeom>
              <a:blipFill rotWithShape="1">
                <a:blip r:embed="rId4"/>
                <a:stretch>
                  <a:fillRect l="-1068" t="-4673" r="-231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57200" y="1905000"/>
            <a:ext cx="4038157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Trivial algorithm</a:t>
            </a:r>
            <a:r>
              <a:rPr lang="en-US" dirty="0"/>
              <a:t>: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Each node broadcasts its id.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node with highest id is the leader.</a:t>
            </a:r>
          </a:p>
        </p:txBody>
      </p:sp>
      <p:sp>
        <p:nvSpPr>
          <p:cNvPr id="14" name="Cloud Callout 13"/>
          <p:cNvSpPr/>
          <p:nvPr/>
        </p:nvSpPr>
        <p:spPr>
          <a:xfrm>
            <a:off x="5410200" y="2435352"/>
            <a:ext cx="3810000" cy="9936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use this assumption as a hint to design an algorithm ?</a:t>
            </a:r>
          </a:p>
        </p:txBody>
      </p:sp>
    </p:spTree>
    <p:extLst>
      <p:ext uri="{BB962C8B-B14F-4D97-AF65-F5344CB8AC3E}">
        <p14:creationId xmlns:p14="http://schemas.microsoft.com/office/powerpoint/2010/main" val="370535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7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9" grpId="0"/>
      <p:bldP spid="11" grpId="0"/>
      <p:bldP spid="8" grpId="0" animBg="1"/>
      <p:bldP spid="14" grpId="0" animBg="1"/>
      <p:bldP spid="14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381500" y="190147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81500" y="252155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381500" y="3141639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81500" y="3761722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81500" y="438180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81500" y="500188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381500" y="562197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50CE25-EE49-4A00-9D19-17B3A3C23B93}"/>
              </a:ext>
            </a:extLst>
          </p:cNvPr>
          <p:cNvSpPr/>
          <p:nvPr/>
        </p:nvSpPr>
        <p:spPr>
          <a:xfrm>
            <a:off x="4381500" y="624205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584D609-883D-486F-95CF-F224C71780E9}"/>
              </a:ext>
            </a:extLst>
          </p:cNvPr>
          <p:cNvSpPr/>
          <p:nvPr/>
        </p:nvSpPr>
        <p:spPr>
          <a:xfrm>
            <a:off x="4381500" y="6613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95D09A-3B50-4AEF-B58C-C54859493B3C}"/>
              </a:ext>
            </a:extLst>
          </p:cNvPr>
          <p:cNvSpPr/>
          <p:nvPr/>
        </p:nvSpPr>
        <p:spPr>
          <a:xfrm>
            <a:off x="4381500" y="128139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25">
                <a:extLst>
                  <a:ext uri="{FF2B5EF4-FFF2-40B4-BE49-F238E27FC236}">
                    <a16:creationId xmlns:a16="http://schemas.microsoft.com/office/drawing/2014/main" id="{26348D0D-6169-4E83-8C99-F58A29BCA4FA}"/>
                  </a:ext>
                </a:extLst>
              </p:cNvPr>
              <p:cNvSpPr txBox="1"/>
              <p:nvPr/>
            </p:nvSpPr>
            <p:spPr>
              <a:xfrm>
                <a:off x="3511748" y="18311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0" name="TextBox 25">
                <a:extLst>
                  <a:ext uri="{FF2B5EF4-FFF2-40B4-BE49-F238E27FC236}">
                    <a16:creationId xmlns:a16="http://schemas.microsoft.com/office/drawing/2014/main" id="{26348D0D-6169-4E83-8C99-F58A29BCA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48" y="1831107"/>
                <a:ext cx="4187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25">
                <a:extLst>
                  <a:ext uri="{FF2B5EF4-FFF2-40B4-BE49-F238E27FC236}">
                    <a16:creationId xmlns:a16="http://schemas.microsoft.com/office/drawing/2014/main" id="{81FD9DFE-6091-452F-B5B6-305309DFF0CF}"/>
                  </a:ext>
                </a:extLst>
              </p:cNvPr>
              <p:cNvSpPr txBox="1"/>
              <p:nvPr/>
            </p:nvSpPr>
            <p:spPr>
              <a:xfrm>
                <a:off x="3511748" y="307127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1" name="TextBox 25">
                <a:extLst>
                  <a:ext uri="{FF2B5EF4-FFF2-40B4-BE49-F238E27FC236}">
                    <a16:creationId xmlns:a16="http://schemas.microsoft.com/office/drawing/2014/main" id="{81FD9DFE-6091-452F-B5B6-305309DFF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48" y="3071273"/>
                <a:ext cx="41870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25">
                <a:extLst>
                  <a:ext uri="{FF2B5EF4-FFF2-40B4-BE49-F238E27FC236}">
                    <a16:creationId xmlns:a16="http://schemas.microsoft.com/office/drawing/2014/main" id="{FE766C2E-2EF9-43B9-8CD0-1EBE02B1C88D}"/>
                  </a:ext>
                </a:extLst>
              </p:cNvPr>
              <p:cNvSpPr txBox="1"/>
              <p:nvPr/>
            </p:nvSpPr>
            <p:spPr>
              <a:xfrm>
                <a:off x="3511748" y="431143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42" name="TextBox 25">
                <a:extLst>
                  <a:ext uri="{FF2B5EF4-FFF2-40B4-BE49-F238E27FC236}">
                    <a16:creationId xmlns:a16="http://schemas.microsoft.com/office/drawing/2014/main" id="{FE766C2E-2EF9-43B9-8CD0-1EBE02B1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48" y="4311439"/>
                <a:ext cx="418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DD156B41-A9FA-4E41-BEE0-F37149FA2520}"/>
                  </a:ext>
                </a:extLst>
              </p:cNvPr>
              <p:cNvSpPr txBox="1"/>
              <p:nvPr/>
            </p:nvSpPr>
            <p:spPr>
              <a:xfrm>
                <a:off x="3526976" y="616252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DD156B41-A9FA-4E41-BEE0-F37149FA2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616252"/>
                <a:ext cx="38824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E10DCDD3-7CA1-4BFD-A004-65836ADE30B7}"/>
                  </a:ext>
                </a:extLst>
              </p:cNvPr>
              <p:cNvSpPr txBox="1"/>
              <p:nvPr/>
            </p:nvSpPr>
            <p:spPr>
              <a:xfrm>
                <a:off x="3526976" y="121102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E10DCDD3-7CA1-4BFD-A004-65836ADE3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1211024"/>
                <a:ext cx="38824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661D7325-030B-403E-AF75-350C70D47AEC}"/>
                  </a:ext>
                </a:extLst>
              </p:cNvPr>
              <p:cNvSpPr txBox="1"/>
              <p:nvPr/>
            </p:nvSpPr>
            <p:spPr>
              <a:xfrm>
                <a:off x="3526976" y="247370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661D7325-030B-403E-AF75-350C70D47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2473700"/>
                <a:ext cx="3882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28">
                <a:extLst>
                  <a:ext uri="{FF2B5EF4-FFF2-40B4-BE49-F238E27FC236}">
                    <a16:creationId xmlns:a16="http://schemas.microsoft.com/office/drawing/2014/main" id="{4963658B-0BD5-4235-9378-7064DDEF9BA6}"/>
                  </a:ext>
                </a:extLst>
              </p:cNvPr>
              <p:cNvSpPr txBox="1"/>
              <p:nvPr/>
            </p:nvSpPr>
            <p:spPr>
              <a:xfrm>
                <a:off x="3526976" y="3709881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6" name="TextBox 28">
                <a:extLst>
                  <a:ext uri="{FF2B5EF4-FFF2-40B4-BE49-F238E27FC236}">
                    <a16:creationId xmlns:a16="http://schemas.microsoft.com/office/drawing/2014/main" id="{4963658B-0BD5-4235-9378-7064DDEF9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3709881"/>
                <a:ext cx="3882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28">
                <a:extLst>
                  <a:ext uri="{FF2B5EF4-FFF2-40B4-BE49-F238E27FC236}">
                    <a16:creationId xmlns:a16="http://schemas.microsoft.com/office/drawing/2014/main" id="{FF5F8BCC-2EF4-4E9C-8435-347B5E4334FE}"/>
                  </a:ext>
                </a:extLst>
              </p:cNvPr>
              <p:cNvSpPr txBox="1"/>
              <p:nvPr/>
            </p:nvSpPr>
            <p:spPr>
              <a:xfrm>
                <a:off x="3526976" y="4912997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7" name="TextBox 28">
                <a:extLst>
                  <a:ext uri="{FF2B5EF4-FFF2-40B4-BE49-F238E27FC236}">
                    <a16:creationId xmlns:a16="http://schemas.microsoft.com/office/drawing/2014/main" id="{FF5F8BCC-2EF4-4E9C-8435-347B5E433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4912997"/>
                <a:ext cx="3882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28">
                <a:extLst>
                  <a:ext uri="{FF2B5EF4-FFF2-40B4-BE49-F238E27FC236}">
                    <a16:creationId xmlns:a16="http://schemas.microsoft.com/office/drawing/2014/main" id="{D7A37FB3-9BE7-406B-88F4-6057179DED35}"/>
                  </a:ext>
                </a:extLst>
              </p:cNvPr>
              <p:cNvSpPr txBox="1"/>
              <p:nvPr/>
            </p:nvSpPr>
            <p:spPr>
              <a:xfrm>
                <a:off x="3526976" y="552629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8" name="TextBox 28">
                <a:extLst>
                  <a:ext uri="{FF2B5EF4-FFF2-40B4-BE49-F238E27FC236}">
                    <a16:creationId xmlns:a16="http://schemas.microsoft.com/office/drawing/2014/main" id="{D7A37FB3-9BE7-406B-88F4-6057179DE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5526294"/>
                <a:ext cx="3882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28">
                <a:extLst>
                  <a:ext uri="{FF2B5EF4-FFF2-40B4-BE49-F238E27FC236}">
                    <a16:creationId xmlns:a16="http://schemas.microsoft.com/office/drawing/2014/main" id="{89D67900-C766-494F-884B-DD7AB033680B}"/>
                  </a:ext>
                </a:extLst>
              </p:cNvPr>
              <p:cNvSpPr txBox="1"/>
              <p:nvPr/>
            </p:nvSpPr>
            <p:spPr>
              <a:xfrm>
                <a:off x="3526976" y="6171685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9" name="TextBox 28">
                <a:extLst>
                  <a:ext uri="{FF2B5EF4-FFF2-40B4-BE49-F238E27FC236}">
                    <a16:creationId xmlns:a16="http://schemas.microsoft.com/office/drawing/2014/main" id="{89D67900-C766-494F-884B-DD7AB0336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976" y="6171685"/>
                <a:ext cx="3882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BC4C0FD-C0F5-D8E1-7941-4A6CBA41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b="1" dirty="0"/>
              <a:t>What can </a:t>
            </a:r>
            <a:r>
              <a:rPr lang="en-US" sz="3200" b="1" dirty="0">
                <a:solidFill>
                  <a:srgbClr val="7030A0"/>
                </a:solidFill>
              </a:rPr>
              <a:t>randomization</a:t>
            </a:r>
            <a:r>
              <a:rPr lang="en-US" sz="3200" b="1" dirty="0"/>
              <a:t> offer ?</a:t>
            </a:r>
            <a:br>
              <a:rPr lang="en-US" sz="3200" b="1" dirty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6280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6" grpId="0" animBg="1"/>
      <p:bldP spid="35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21F5A96-048C-4C6A-874D-B9056D3BB7FE}"/>
              </a:ext>
            </a:extLst>
          </p:cNvPr>
          <p:cNvCxnSpPr>
            <a:cxnSpLocks/>
          </p:cNvCxnSpPr>
          <p:nvPr/>
        </p:nvCxnSpPr>
        <p:spPr>
          <a:xfrm>
            <a:off x="6065978" y="3593127"/>
            <a:ext cx="0" cy="42256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844800" y="154305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44800" y="242887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44800" y="33147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007100" y="3129244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44800" y="420052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44800" y="508635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007100" y="400907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50CE25-EE49-4A00-9D19-17B3A3C23B93}"/>
              </a:ext>
            </a:extLst>
          </p:cNvPr>
          <p:cNvSpPr/>
          <p:nvPr/>
        </p:nvSpPr>
        <p:spPr>
          <a:xfrm>
            <a:off x="2844800" y="597217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584D609-883D-486F-95CF-F224C71780E9}"/>
              </a:ext>
            </a:extLst>
          </p:cNvPr>
          <p:cNvSpPr/>
          <p:nvPr/>
        </p:nvSpPr>
        <p:spPr>
          <a:xfrm>
            <a:off x="2844800" y="657225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95D09A-3B50-4AEF-B58C-C54859493B3C}"/>
              </a:ext>
            </a:extLst>
          </p:cNvPr>
          <p:cNvSpPr/>
          <p:nvPr/>
        </p:nvSpPr>
        <p:spPr>
          <a:xfrm>
            <a:off x="6007100" y="2224017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C2625A0-B6B5-4001-9024-9765FB0EB0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55708"/>
            <a:ext cx="228600" cy="439153"/>
          </a:xfrm>
          <a:prstGeom prst="rect">
            <a:avLst/>
          </a:prstGeom>
        </p:spPr>
      </p:pic>
      <p:pic>
        <p:nvPicPr>
          <p:cNvPr id="24" name="Picture 23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8D68345-AAC4-42D0-8482-1F776C2263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441533"/>
            <a:ext cx="228600" cy="439153"/>
          </a:xfrm>
          <a:prstGeom prst="rect">
            <a:avLst/>
          </a:prstGeom>
        </p:spPr>
      </p:pic>
      <p:pic>
        <p:nvPicPr>
          <p:cNvPr id="25" name="Picture 24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AC89E26-5A0B-4182-AA29-487A0EBD93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2327358"/>
            <a:ext cx="228600" cy="439153"/>
          </a:xfrm>
          <a:prstGeom prst="rect">
            <a:avLst/>
          </a:prstGeom>
        </p:spPr>
      </p:pic>
      <p:pic>
        <p:nvPicPr>
          <p:cNvPr id="26" name="Picture 25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DA04F6D2-E461-41B6-AB74-42E1970CE4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3213183"/>
            <a:ext cx="228600" cy="439153"/>
          </a:xfrm>
          <a:prstGeom prst="rect">
            <a:avLst/>
          </a:prstGeom>
        </p:spPr>
      </p:pic>
      <p:pic>
        <p:nvPicPr>
          <p:cNvPr id="27" name="Picture 26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1BC5948-A137-43D6-ACB0-F95A9B2457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099008"/>
            <a:ext cx="228600" cy="439153"/>
          </a:xfrm>
          <a:prstGeom prst="rect">
            <a:avLst/>
          </a:prstGeom>
        </p:spPr>
      </p:pic>
      <p:pic>
        <p:nvPicPr>
          <p:cNvPr id="28" name="Picture 27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6B7742C-1FAB-4033-A352-B7A7E88D4F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965700"/>
            <a:ext cx="228600" cy="439153"/>
          </a:xfrm>
          <a:prstGeom prst="rect">
            <a:avLst/>
          </a:prstGeom>
        </p:spPr>
      </p:pic>
      <p:pic>
        <p:nvPicPr>
          <p:cNvPr id="29" name="Picture 28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E79EF68D-4593-4223-B53C-8564DF3C6C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866898"/>
            <a:ext cx="228600" cy="439153"/>
          </a:xfrm>
          <a:prstGeom prst="rect">
            <a:avLst/>
          </a:prstGeom>
        </p:spPr>
      </p:pic>
      <p:pic>
        <p:nvPicPr>
          <p:cNvPr id="30" name="Picture 29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72DC2CF5-B049-47D1-ACE3-100F634755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63" y="1585548"/>
            <a:ext cx="344437" cy="892469"/>
          </a:xfrm>
          <a:prstGeom prst="rect">
            <a:avLst/>
          </a:prstGeom>
        </p:spPr>
      </p:pic>
      <p:pic>
        <p:nvPicPr>
          <p:cNvPr id="31" name="Picture 30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384597A8-4009-4529-997B-3FC6940D3D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63" y="2766511"/>
            <a:ext cx="344437" cy="892469"/>
          </a:xfrm>
          <a:prstGeom prst="rect">
            <a:avLst/>
          </a:prstGeom>
        </p:spPr>
      </p:pic>
      <p:pic>
        <p:nvPicPr>
          <p:cNvPr id="32" name="Picture 31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0EB68083-7708-44CF-8A3B-E92B40C425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700" y="3933749"/>
            <a:ext cx="344437" cy="892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25">
                <a:extLst>
                  <a:ext uri="{FF2B5EF4-FFF2-40B4-BE49-F238E27FC236}">
                    <a16:creationId xmlns:a16="http://schemas.microsoft.com/office/drawing/2014/main" id="{0D4ECE54-589D-4C6A-A083-D98A34175B30}"/>
                  </a:ext>
                </a:extLst>
              </p:cNvPr>
              <p:cNvSpPr txBox="1"/>
              <p:nvPr/>
            </p:nvSpPr>
            <p:spPr>
              <a:xfrm>
                <a:off x="5429448" y="2072407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3" name="TextBox 25">
                <a:extLst>
                  <a:ext uri="{FF2B5EF4-FFF2-40B4-BE49-F238E27FC236}">
                    <a16:creationId xmlns:a16="http://schemas.microsoft.com/office/drawing/2014/main" id="{0D4ECE54-589D-4C6A-A083-D98A34175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48" y="2072407"/>
                <a:ext cx="41870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25">
                <a:extLst>
                  <a:ext uri="{FF2B5EF4-FFF2-40B4-BE49-F238E27FC236}">
                    <a16:creationId xmlns:a16="http://schemas.microsoft.com/office/drawing/2014/main" id="{457888EF-6B31-4279-A6C2-3C4D78DD027C}"/>
                  </a:ext>
                </a:extLst>
              </p:cNvPr>
              <p:cNvSpPr txBox="1"/>
              <p:nvPr/>
            </p:nvSpPr>
            <p:spPr>
              <a:xfrm>
                <a:off x="5429448" y="3071273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4" name="TextBox 25">
                <a:extLst>
                  <a:ext uri="{FF2B5EF4-FFF2-40B4-BE49-F238E27FC236}">
                    <a16:creationId xmlns:a16="http://schemas.microsoft.com/office/drawing/2014/main" id="{457888EF-6B31-4279-A6C2-3C4D78DD0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48" y="3071273"/>
                <a:ext cx="4187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25">
                <a:extLst>
                  <a:ext uri="{FF2B5EF4-FFF2-40B4-BE49-F238E27FC236}">
                    <a16:creationId xmlns:a16="http://schemas.microsoft.com/office/drawing/2014/main" id="{1D94135C-F64B-443F-BE6C-8D6053F5D377}"/>
                  </a:ext>
                </a:extLst>
              </p:cNvPr>
              <p:cNvSpPr txBox="1"/>
              <p:nvPr/>
            </p:nvSpPr>
            <p:spPr>
              <a:xfrm>
                <a:off x="5429448" y="3993939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𝐇</m:t>
                      </m:r>
                    </m:oMath>
                  </m:oMathPara>
                </a14:m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36" name="TextBox 25">
                <a:extLst>
                  <a:ext uri="{FF2B5EF4-FFF2-40B4-BE49-F238E27FC236}">
                    <a16:creationId xmlns:a16="http://schemas.microsoft.com/office/drawing/2014/main" id="{1D94135C-F64B-443F-BE6C-8D6053F5D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448" y="3993939"/>
                <a:ext cx="4187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28">
                <a:extLst>
                  <a:ext uri="{FF2B5EF4-FFF2-40B4-BE49-F238E27FC236}">
                    <a16:creationId xmlns:a16="http://schemas.microsoft.com/office/drawing/2014/main" id="{1594D117-DA4A-4ACD-B1AF-1E14B4C7FE79}"/>
                  </a:ext>
                </a:extLst>
              </p:cNvPr>
              <p:cNvSpPr txBox="1"/>
              <p:nvPr/>
            </p:nvSpPr>
            <p:spPr>
              <a:xfrm>
                <a:off x="2079176" y="616252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TextBox 28">
                <a:extLst>
                  <a:ext uri="{FF2B5EF4-FFF2-40B4-BE49-F238E27FC236}">
                    <a16:creationId xmlns:a16="http://schemas.microsoft.com/office/drawing/2014/main" id="{1594D117-DA4A-4ACD-B1AF-1E14B4C7F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616252"/>
                <a:ext cx="38824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0C13F4B8-6862-4AE7-B072-21BF38F03FF7}"/>
                  </a:ext>
                </a:extLst>
              </p:cNvPr>
              <p:cNvSpPr txBox="1"/>
              <p:nvPr/>
            </p:nvSpPr>
            <p:spPr>
              <a:xfrm>
                <a:off x="2079176" y="1472684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TextBox 28">
                <a:extLst>
                  <a:ext uri="{FF2B5EF4-FFF2-40B4-BE49-F238E27FC236}">
                    <a16:creationId xmlns:a16="http://schemas.microsoft.com/office/drawing/2014/main" id="{0C13F4B8-6862-4AE7-B072-21BF38F03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1472684"/>
                <a:ext cx="38824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28">
                <a:extLst>
                  <a:ext uri="{FF2B5EF4-FFF2-40B4-BE49-F238E27FC236}">
                    <a16:creationId xmlns:a16="http://schemas.microsoft.com/office/drawing/2014/main" id="{2CD9B99E-4BD0-4B68-832E-EA8667857A9A}"/>
                  </a:ext>
                </a:extLst>
              </p:cNvPr>
              <p:cNvSpPr txBox="1"/>
              <p:nvPr/>
            </p:nvSpPr>
            <p:spPr>
              <a:xfrm>
                <a:off x="2079176" y="235850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Box 28">
                <a:extLst>
                  <a:ext uri="{FF2B5EF4-FFF2-40B4-BE49-F238E27FC236}">
                    <a16:creationId xmlns:a16="http://schemas.microsoft.com/office/drawing/2014/main" id="{2CD9B99E-4BD0-4B68-832E-EA8667857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2358509"/>
                <a:ext cx="38824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28">
                <a:extLst>
                  <a:ext uri="{FF2B5EF4-FFF2-40B4-BE49-F238E27FC236}">
                    <a16:creationId xmlns:a16="http://schemas.microsoft.com/office/drawing/2014/main" id="{D4682AAC-C4E8-4BE4-95DE-36FDB4B09BF0}"/>
                  </a:ext>
                </a:extLst>
              </p:cNvPr>
              <p:cNvSpPr txBox="1"/>
              <p:nvPr/>
            </p:nvSpPr>
            <p:spPr>
              <a:xfrm>
                <a:off x="2079176" y="325593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28">
                <a:extLst>
                  <a:ext uri="{FF2B5EF4-FFF2-40B4-BE49-F238E27FC236}">
                    <a16:creationId xmlns:a16="http://schemas.microsoft.com/office/drawing/2014/main" id="{D4682AAC-C4E8-4BE4-95DE-36FDB4B09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3255939"/>
                <a:ext cx="38824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DF9E495A-DEF9-4DAF-9A80-D74E2FF7C346}"/>
                  </a:ext>
                </a:extLst>
              </p:cNvPr>
              <p:cNvSpPr txBox="1"/>
              <p:nvPr/>
            </p:nvSpPr>
            <p:spPr>
              <a:xfrm>
                <a:off x="2079176" y="4123371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3" name="TextBox 28">
                <a:extLst>
                  <a:ext uri="{FF2B5EF4-FFF2-40B4-BE49-F238E27FC236}">
                    <a16:creationId xmlns:a16="http://schemas.microsoft.com/office/drawing/2014/main" id="{DF9E495A-DEF9-4DAF-9A80-D74E2FF7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4123371"/>
                <a:ext cx="3882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E312A5C0-4391-4243-9F7A-6FBCD1E8A02A}"/>
                  </a:ext>
                </a:extLst>
              </p:cNvPr>
              <p:cNvSpPr txBox="1"/>
              <p:nvPr/>
            </p:nvSpPr>
            <p:spPr>
              <a:xfrm>
                <a:off x="2079176" y="5000610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4" name="TextBox 28">
                <a:extLst>
                  <a:ext uri="{FF2B5EF4-FFF2-40B4-BE49-F238E27FC236}">
                    <a16:creationId xmlns:a16="http://schemas.microsoft.com/office/drawing/2014/main" id="{E312A5C0-4391-4243-9F7A-6FBCD1E8A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5000610"/>
                <a:ext cx="38824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29AE3E15-A4EF-4469-BBBC-A73A6C23E52D}"/>
                  </a:ext>
                </a:extLst>
              </p:cNvPr>
              <p:cNvSpPr txBox="1"/>
              <p:nvPr/>
            </p:nvSpPr>
            <p:spPr>
              <a:xfrm>
                <a:off x="2079176" y="5877849"/>
                <a:ext cx="3882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Arial" charset="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rgbClr val="C00000"/>
                          </a:solidFill>
                          <a:latin typeface="Cambria Math"/>
                        </a:rPr>
                        <m:t>𝐓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TextBox 28">
                <a:extLst>
                  <a:ext uri="{FF2B5EF4-FFF2-40B4-BE49-F238E27FC236}">
                    <a16:creationId xmlns:a16="http://schemas.microsoft.com/office/drawing/2014/main" id="{29AE3E15-A4EF-4469-BBBC-A73A6C23E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76" y="5877849"/>
                <a:ext cx="38824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09947776-7F3C-44E4-B9C6-12DC992C5FA7}"/>
              </a:ext>
            </a:extLst>
          </p:cNvPr>
          <p:cNvGrpSpPr/>
          <p:nvPr/>
        </p:nvGrpSpPr>
        <p:grpSpPr>
          <a:xfrm>
            <a:off x="3073400" y="774700"/>
            <a:ext cx="2827478" cy="5207000"/>
            <a:chOff x="2781300" y="1790700"/>
            <a:chExt cx="3119578" cy="419100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A923D30-1EEA-4B4E-9473-19CF5657E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300" y="1790700"/>
              <a:ext cx="3119578" cy="129077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EF7535E-285E-4D6C-8073-AA2FBB33C383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2781300" y="2504152"/>
              <a:ext cx="3086100" cy="65814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C239177-9FCB-4F3C-9923-07A49E81A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3200400"/>
              <a:ext cx="3086100" cy="278130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92B0F91-82E5-41C7-8ED0-0B6C6B5906C7}"/>
              </a:ext>
            </a:extLst>
          </p:cNvPr>
          <p:cNvGrpSpPr/>
          <p:nvPr/>
        </p:nvGrpSpPr>
        <p:grpSpPr>
          <a:xfrm>
            <a:off x="3073400" y="774700"/>
            <a:ext cx="2827478" cy="5207000"/>
            <a:chOff x="2781300" y="1790700"/>
            <a:chExt cx="3119578" cy="41910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6257FBF-BB50-4A60-BA8B-E0FECADDCA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300" y="1790700"/>
              <a:ext cx="3119578" cy="18241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E00EEED-E716-42EE-A569-5228030C31D7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2781300" y="2504152"/>
              <a:ext cx="3086100" cy="119154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64704A0-B7B5-48B2-8376-FF2A39A9F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3776522"/>
              <a:ext cx="3119578" cy="22051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474B0DD-03FD-43E4-8820-8DDB33508324}"/>
              </a:ext>
            </a:extLst>
          </p:cNvPr>
          <p:cNvGrpSpPr/>
          <p:nvPr/>
        </p:nvGrpSpPr>
        <p:grpSpPr>
          <a:xfrm>
            <a:off x="3073400" y="774700"/>
            <a:ext cx="2827478" cy="5207000"/>
            <a:chOff x="2781300" y="1790700"/>
            <a:chExt cx="3119578" cy="4191000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554F7C-ED63-4288-824C-66F48F68FC92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2781300" y="2504152"/>
              <a:ext cx="3086100" cy="172494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C93D39C-20D2-4B5F-9519-A0F9F472C2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300" y="1790700"/>
              <a:ext cx="3086100" cy="243840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232BB8A-319E-442E-9713-C023B44A6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4309922"/>
              <a:ext cx="3119578" cy="167177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E37CE72-6C9E-4AAA-B0D4-496C10EC15F4}"/>
              </a:ext>
            </a:extLst>
          </p:cNvPr>
          <p:cNvSpPr txBox="1"/>
          <p:nvPr/>
        </p:nvSpPr>
        <p:spPr>
          <a:xfrm rot="5400000">
            <a:off x="2645919" y="3045651"/>
            <a:ext cx="1521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92D050"/>
                </a:solidFill>
              </a:rPr>
              <a:t>. . . .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BC2E2AA-9639-4E3F-A878-257C79AC8118}"/>
              </a:ext>
            </a:extLst>
          </p:cNvPr>
          <p:cNvCxnSpPr>
            <a:cxnSpLocks/>
          </p:cNvCxnSpPr>
          <p:nvPr/>
        </p:nvCxnSpPr>
        <p:spPr>
          <a:xfrm>
            <a:off x="6065978" y="2429194"/>
            <a:ext cx="0" cy="422564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3615C82-BC03-49E5-8721-2B3142917AD4}"/>
              </a:ext>
            </a:extLst>
          </p:cNvPr>
          <p:cNvGrpSpPr/>
          <p:nvPr/>
        </p:nvGrpSpPr>
        <p:grpSpPr>
          <a:xfrm>
            <a:off x="4303687" y="2115478"/>
            <a:ext cx="2640152" cy="2570959"/>
            <a:chOff x="4303687" y="2115478"/>
            <a:chExt cx="2640152" cy="2570959"/>
          </a:xfrm>
        </p:grpSpPr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87BDEAB1-2E45-45F2-AA2D-139516CD392E}"/>
                </a:ext>
              </a:extLst>
            </p:cNvPr>
            <p:cNvSpPr/>
            <p:nvPr/>
          </p:nvSpPr>
          <p:spPr>
            <a:xfrm rot="2686207">
              <a:off x="4303687" y="2115478"/>
              <a:ext cx="2640152" cy="2570959"/>
            </a:xfrm>
            <a:prstGeom prst="arc">
              <a:avLst>
                <a:gd name="adj1" fmla="val 15615752"/>
                <a:gd name="adj2" fmla="val 795881"/>
              </a:avLst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7D47A6B-B186-4619-A31C-58D1BDCA73B1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 flipH="1">
              <a:off x="6237237" y="4519266"/>
              <a:ext cx="84378" cy="6391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B8B4EC5-0114-484F-AAA1-BD9641053C27}"/>
              </a:ext>
            </a:extLst>
          </p:cNvPr>
          <p:cNvCxnSpPr>
            <a:cxnSpLocks/>
          </p:cNvCxnSpPr>
          <p:nvPr/>
        </p:nvCxnSpPr>
        <p:spPr>
          <a:xfrm flipV="1">
            <a:off x="6184900" y="2428875"/>
            <a:ext cx="0" cy="38313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042C3F2-6BB1-4860-B794-DB241C46D84D}"/>
              </a:ext>
            </a:extLst>
          </p:cNvPr>
          <p:cNvCxnSpPr>
            <a:cxnSpLocks/>
          </p:cNvCxnSpPr>
          <p:nvPr/>
        </p:nvCxnSpPr>
        <p:spPr>
          <a:xfrm flipV="1">
            <a:off x="6184900" y="3593127"/>
            <a:ext cx="0" cy="3831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B9B8504-B81F-45AD-8749-C74329DED83F}"/>
              </a:ext>
            </a:extLst>
          </p:cNvPr>
          <p:cNvGrpSpPr/>
          <p:nvPr/>
        </p:nvGrpSpPr>
        <p:grpSpPr>
          <a:xfrm>
            <a:off x="4550459" y="2115477"/>
            <a:ext cx="2640152" cy="2570959"/>
            <a:chOff x="4303687" y="2115478"/>
            <a:chExt cx="2640152" cy="2570959"/>
          </a:xfrm>
        </p:grpSpPr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5B7F785C-2D89-44F3-9C75-6E1660070DB7}"/>
                </a:ext>
              </a:extLst>
            </p:cNvPr>
            <p:cNvSpPr/>
            <p:nvPr/>
          </p:nvSpPr>
          <p:spPr>
            <a:xfrm rot="2686207">
              <a:off x="4303687" y="2115478"/>
              <a:ext cx="2640152" cy="2570959"/>
            </a:xfrm>
            <a:prstGeom prst="arc">
              <a:avLst>
                <a:gd name="adj1" fmla="val 15615752"/>
                <a:gd name="adj2" fmla="val 795881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28D57E7-145F-48A8-89B2-AB2E3AE20450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flipH="1" flipV="1">
              <a:off x="6280476" y="2280831"/>
              <a:ext cx="81755" cy="6676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D86282-2427-3638-70CC-FC7542FE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b="1" dirty="0"/>
              <a:t>What can </a:t>
            </a:r>
            <a:r>
              <a:rPr lang="en-US" sz="3200" b="1" dirty="0">
                <a:solidFill>
                  <a:srgbClr val="7030A0"/>
                </a:solidFill>
              </a:rPr>
              <a:t>randomization</a:t>
            </a:r>
            <a:r>
              <a:rPr lang="en-US" sz="3200" b="1" dirty="0"/>
              <a:t> offer ?</a:t>
            </a:r>
            <a:br>
              <a:rPr lang="en-US" sz="3200" b="1" dirty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40473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16" grpId="0" animBg="1"/>
      <p:bldP spid="35" grpId="0" animBg="1"/>
      <p:bldP spid="38" grpId="0" animBg="1"/>
      <p:bldP spid="39" grpId="0" animBg="1"/>
      <p:bldP spid="33" grpId="0"/>
      <p:bldP spid="34" grpId="0"/>
      <p:bldP spid="36" grpId="0"/>
      <p:bldP spid="37" grpId="0"/>
      <p:bldP spid="40" grpId="0"/>
      <p:bldP spid="41" grpId="0"/>
      <p:bldP spid="42" grpId="0"/>
      <p:bldP spid="43" grpId="0"/>
      <p:bldP spid="44" grpId="0"/>
      <p:bldP spid="45" grpId="0"/>
      <p:bldP spid="5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close-up of a statue&#10;&#10;Description automatically generated with low confidence">
            <a:extLst>
              <a:ext uri="{FF2B5EF4-FFF2-40B4-BE49-F238E27FC236}">
                <a16:creationId xmlns:a16="http://schemas.microsoft.com/office/drawing/2014/main" id="{384597A8-4009-4529-997B-3FC6940D3D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63" y="2766511"/>
            <a:ext cx="344437" cy="892469"/>
          </a:xfrm>
          <a:prstGeom prst="rect">
            <a:avLst/>
          </a:prstGeom>
        </p:spPr>
      </p:pic>
      <p:pic>
        <p:nvPicPr>
          <p:cNvPr id="23" name="Picture 22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C2625A0-B6B5-4001-9024-9765FB0EB0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55708"/>
            <a:ext cx="228600" cy="439153"/>
          </a:xfrm>
          <a:prstGeom prst="rect">
            <a:avLst/>
          </a:prstGeom>
        </p:spPr>
      </p:pic>
      <p:pic>
        <p:nvPicPr>
          <p:cNvPr id="24" name="Picture 23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8D68345-AAC4-42D0-8482-1F776C2263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1441533"/>
            <a:ext cx="228600" cy="439153"/>
          </a:xfrm>
          <a:prstGeom prst="rect">
            <a:avLst/>
          </a:prstGeom>
        </p:spPr>
      </p:pic>
      <p:pic>
        <p:nvPicPr>
          <p:cNvPr id="25" name="Picture 24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4AC89E26-5A0B-4182-AA29-487A0EBD93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2327358"/>
            <a:ext cx="228600" cy="439153"/>
          </a:xfrm>
          <a:prstGeom prst="rect">
            <a:avLst/>
          </a:prstGeom>
        </p:spPr>
      </p:pic>
      <p:pic>
        <p:nvPicPr>
          <p:cNvPr id="26" name="Picture 25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DA04F6D2-E461-41B6-AB74-42E1970CE4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3213183"/>
            <a:ext cx="228600" cy="439153"/>
          </a:xfrm>
          <a:prstGeom prst="rect">
            <a:avLst/>
          </a:prstGeom>
        </p:spPr>
      </p:pic>
      <p:pic>
        <p:nvPicPr>
          <p:cNvPr id="27" name="Picture 26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C1BC5948-A137-43D6-ACB0-F95A9B2457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099008"/>
            <a:ext cx="228600" cy="439153"/>
          </a:xfrm>
          <a:prstGeom prst="rect">
            <a:avLst/>
          </a:prstGeom>
        </p:spPr>
      </p:pic>
      <p:pic>
        <p:nvPicPr>
          <p:cNvPr id="28" name="Picture 27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6B7742C-1FAB-4033-A352-B7A7E88D4F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4965700"/>
            <a:ext cx="228600" cy="439153"/>
          </a:xfrm>
          <a:prstGeom prst="rect">
            <a:avLst/>
          </a:prstGeom>
        </p:spPr>
      </p:pic>
      <p:pic>
        <p:nvPicPr>
          <p:cNvPr id="29" name="Picture 28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E79EF68D-4593-4223-B53C-8564DF3C6C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0" y="5866898"/>
            <a:ext cx="228600" cy="439153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21F5A96-048C-4C6A-874D-B9056D3BB7FE}"/>
              </a:ext>
            </a:extLst>
          </p:cNvPr>
          <p:cNvCxnSpPr>
            <a:cxnSpLocks/>
          </p:cNvCxnSpPr>
          <p:nvPr/>
        </p:nvCxnSpPr>
        <p:spPr>
          <a:xfrm>
            <a:off x="6065978" y="3593127"/>
            <a:ext cx="0" cy="42256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947776-7F3C-44E4-B9C6-12DC992C5FA7}"/>
              </a:ext>
            </a:extLst>
          </p:cNvPr>
          <p:cNvGrpSpPr/>
          <p:nvPr/>
        </p:nvGrpSpPr>
        <p:grpSpPr>
          <a:xfrm>
            <a:off x="3073400" y="774700"/>
            <a:ext cx="2827478" cy="5207000"/>
            <a:chOff x="2781300" y="1790700"/>
            <a:chExt cx="3119578" cy="419100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A923D30-1EEA-4B4E-9473-19CF5657ED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300" y="1790700"/>
              <a:ext cx="3119578" cy="129077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EF7535E-285E-4D6C-8073-AA2FBB33C383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2781300" y="2504152"/>
              <a:ext cx="3086100" cy="658146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C239177-9FCB-4F3C-9923-07A49E81AE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3200400"/>
              <a:ext cx="3086100" cy="2781300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92B0F91-82E5-41C7-8ED0-0B6C6B5906C7}"/>
              </a:ext>
            </a:extLst>
          </p:cNvPr>
          <p:cNvGrpSpPr/>
          <p:nvPr/>
        </p:nvGrpSpPr>
        <p:grpSpPr>
          <a:xfrm>
            <a:off x="3073400" y="774700"/>
            <a:ext cx="2827478" cy="5207000"/>
            <a:chOff x="2781300" y="1790700"/>
            <a:chExt cx="3119578" cy="41910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6257FBF-BB50-4A60-BA8B-E0FECADDCA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300" y="1790700"/>
              <a:ext cx="3119578" cy="18241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E00EEED-E716-42EE-A569-5228030C31D7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2781300" y="2504152"/>
              <a:ext cx="3086100" cy="119154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64704A0-B7B5-48B2-8376-FF2A39A9FD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3776522"/>
              <a:ext cx="3119578" cy="220517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474B0DD-03FD-43E4-8820-8DDB33508324}"/>
              </a:ext>
            </a:extLst>
          </p:cNvPr>
          <p:cNvGrpSpPr/>
          <p:nvPr/>
        </p:nvGrpSpPr>
        <p:grpSpPr>
          <a:xfrm>
            <a:off x="3073400" y="774700"/>
            <a:ext cx="2827478" cy="5207000"/>
            <a:chOff x="2781300" y="1790700"/>
            <a:chExt cx="3119578" cy="4191000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554F7C-ED63-4288-824C-66F48F68FC92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 flipV="1">
              <a:off x="2781300" y="2504152"/>
              <a:ext cx="3086100" cy="1724949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C93D39C-20D2-4B5F-9519-A0F9F472C2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1300" y="1790700"/>
              <a:ext cx="3086100" cy="2438400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232BB8A-319E-442E-9713-C023B44A6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1300" y="4309922"/>
              <a:ext cx="3119578" cy="1671778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E37CE72-6C9E-4AAA-B0D4-496C10EC15F4}"/>
              </a:ext>
            </a:extLst>
          </p:cNvPr>
          <p:cNvSpPr txBox="1"/>
          <p:nvPr/>
        </p:nvSpPr>
        <p:spPr>
          <a:xfrm rot="5400000">
            <a:off x="2645919" y="3045651"/>
            <a:ext cx="1521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92D050"/>
                </a:solidFill>
              </a:rPr>
              <a:t>. . . .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BC2E2AA-9639-4E3F-A878-257C79AC8118}"/>
              </a:ext>
            </a:extLst>
          </p:cNvPr>
          <p:cNvCxnSpPr>
            <a:cxnSpLocks/>
          </p:cNvCxnSpPr>
          <p:nvPr/>
        </p:nvCxnSpPr>
        <p:spPr>
          <a:xfrm>
            <a:off x="6065978" y="2429194"/>
            <a:ext cx="0" cy="422564"/>
          </a:xfrm>
          <a:prstGeom prst="straightConnector1">
            <a:avLst/>
          </a:prstGeom>
          <a:ln w="28575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3615C82-BC03-49E5-8721-2B3142917AD4}"/>
              </a:ext>
            </a:extLst>
          </p:cNvPr>
          <p:cNvGrpSpPr/>
          <p:nvPr/>
        </p:nvGrpSpPr>
        <p:grpSpPr>
          <a:xfrm>
            <a:off x="4303687" y="2115478"/>
            <a:ext cx="2640152" cy="2570959"/>
            <a:chOff x="4303687" y="2115478"/>
            <a:chExt cx="2640152" cy="2570959"/>
          </a:xfrm>
        </p:grpSpPr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87BDEAB1-2E45-45F2-AA2D-139516CD392E}"/>
                </a:ext>
              </a:extLst>
            </p:cNvPr>
            <p:cNvSpPr/>
            <p:nvPr/>
          </p:nvSpPr>
          <p:spPr>
            <a:xfrm rot="2686207">
              <a:off x="4303687" y="2115478"/>
              <a:ext cx="2640152" cy="2570959"/>
            </a:xfrm>
            <a:prstGeom prst="arc">
              <a:avLst>
                <a:gd name="adj1" fmla="val 15615752"/>
                <a:gd name="adj2" fmla="val 795881"/>
              </a:avLst>
            </a:prstGeom>
            <a:ln w="28575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7D47A6B-B186-4619-A31C-58D1BDCA73B1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 flipH="1">
              <a:off x="6237237" y="4519266"/>
              <a:ext cx="84378" cy="63918"/>
            </a:xfrm>
            <a:prstGeom prst="straightConnector1">
              <a:avLst/>
            </a:prstGeom>
            <a:ln w="28575">
              <a:solidFill>
                <a:srgbClr val="92D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B8B4EC5-0114-484F-AAA1-BD9641053C27}"/>
              </a:ext>
            </a:extLst>
          </p:cNvPr>
          <p:cNvCxnSpPr>
            <a:cxnSpLocks/>
          </p:cNvCxnSpPr>
          <p:nvPr/>
        </p:nvCxnSpPr>
        <p:spPr>
          <a:xfrm flipV="1">
            <a:off x="6184900" y="2428875"/>
            <a:ext cx="0" cy="38313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042C3F2-6BB1-4860-B794-DB241C46D84D}"/>
              </a:ext>
            </a:extLst>
          </p:cNvPr>
          <p:cNvCxnSpPr>
            <a:cxnSpLocks/>
          </p:cNvCxnSpPr>
          <p:nvPr/>
        </p:nvCxnSpPr>
        <p:spPr>
          <a:xfrm flipV="1">
            <a:off x="6184900" y="3593127"/>
            <a:ext cx="0" cy="3831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B9B8504-B81F-45AD-8749-C74329DED83F}"/>
              </a:ext>
            </a:extLst>
          </p:cNvPr>
          <p:cNvGrpSpPr/>
          <p:nvPr/>
        </p:nvGrpSpPr>
        <p:grpSpPr>
          <a:xfrm>
            <a:off x="4550459" y="2115477"/>
            <a:ext cx="2640152" cy="2570959"/>
            <a:chOff x="4303687" y="2115478"/>
            <a:chExt cx="2640152" cy="2570959"/>
          </a:xfrm>
        </p:grpSpPr>
        <p:sp>
          <p:nvSpPr>
            <p:cNvPr id="77" name="Arc 76">
              <a:extLst>
                <a:ext uri="{FF2B5EF4-FFF2-40B4-BE49-F238E27FC236}">
                  <a16:creationId xmlns:a16="http://schemas.microsoft.com/office/drawing/2014/main" id="{5B7F785C-2D89-44F3-9C75-6E1660070DB7}"/>
                </a:ext>
              </a:extLst>
            </p:cNvPr>
            <p:cNvSpPr/>
            <p:nvPr/>
          </p:nvSpPr>
          <p:spPr>
            <a:xfrm rot="2686207">
              <a:off x="4303687" y="2115478"/>
              <a:ext cx="2640152" cy="2570959"/>
            </a:xfrm>
            <a:prstGeom prst="arc">
              <a:avLst>
                <a:gd name="adj1" fmla="val 15615752"/>
                <a:gd name="adj2" fmla="val 795881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28D57E7-145F-48A8-89B2-AB2E3AE20450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flipH="1" flipV="1">
              <a:off x="6280476" y="2280831"/>
              <a:ext cx="81755" cy="66764"/>
            </a:xfrm>
            <a:prstGeom prst="straightConnector1">
              <a:avLst/>
            </a:prstGeom>
            <a:ln w="28575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0" name="Picture 59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2E678682-21E2-47DB-BDDD-D68671B6D2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51" y="1967724"/>
            <a:ext cx="228600" cy="439153"/>
          </a:xfrm>
          <a:prstGeom prst="rect">
            <a:avLst/>
          </a:prstGeom>
        </p:spPr>
      </p:pic>
      <p:pic>
        <p:nvPicPr>
          <p:cNvPr id="62" name="Picture 61" descr="A light bulb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B34A3CB2-C44F-443F-89D7-2CE6B051C2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681" y="4015691"/>
            <a:ext cx="228600" cy="439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0953BC-3CDE-6ED1-ADDD-97B27EEB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b="1" dirty="0"/>
              <a:t>What can </a:t>
            </a:r>
            <a:r>
              <a:rPr lang="en-US" sz="3200" b="1" dirty="0">
                <a:solidFill>
                  <a:srgbClr val="7030A0"/>
                </a:solidFill>
              </a:rPr>
              <a:t>randomization</a:t>
            </a:r>
            <a:r>
              <a:rPr lang="en-US" sz="3200" b="1" dirty="0"/>
              <a:t> offer ?</a:t>
            </a:r>
            <a:br>
              <a:rPr lang="en-US" sz="3200" b="1" dirty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12083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E9D5-D679-417C-8288-B259FE7C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68190-EE62-418C-89E9-AF3E9569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9E8AA39-DFF2-4BC8-A133-90D654AD67D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3400" y="1597508"/>
                <a:ext cx="6019800" cy="45259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Arial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Each processor decides to become a leader with prob.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latin typeface="Cambria Math"/>
                      </a:rPr>
                      <m:t>𝒑</m:t>
                    </m:r>
                  </m:oMath>
                </a14:m>
                <a:endParaRPr lang="en-US" sz="1800" b="1" dirty="0"/>
              </a:p>
              <a:p>
                <a:r>
                  <a:rPr lang="en-US" sz="1800" dirty="0"/>
                  <a:t>Each “potential leader” chooses a </a:t>
                </a:r>
                <a:r>
                  <a:rPr lang="en-US" sz="1800" i="1" dirty="0"/>
                  <a:t>random</a:t>
                </a:r>
                <a:r>
                  <a:rPr lang="en-US" sz="1800" dirty="0"/>
                  <a:t> number</a:t>
                </a:r>
              </a:p>
              <a:p>
                <a:pPr marL="0" indent="0">
                  <a:buFont typeface="Arial" charset="0"/>
                  <a:buNone/>
                </a:pPr>
                <a:r>
                  <a:rPr lang="en-US" sz="1800" dirty="0"/>
                  <a:t>      and broadcasts it to all the nodes</a:t>
                </a:r>
              </a:p>
              <a:p>
                <a:r>
                  <a:rPr lang="en-US" sz="1800" dirty="0"/>
                  <a:t>The processor with the largest number is the final leader</a:t>
                </a:r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pPr marL="0" indent="0">
                  <a:buFont typeface="Arial" charset="0"/>
                  <a:buNone/>
                </a:pP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/>
                      </a:rPr>
                      <m:t>𝒑</m:t>
                    </m:r>
                  </m:oMath>
                </a14:m>
                <a:r>
                  <a:rPr lang="en-US" sz="1800" b="1" dirty="0"/>
                  <a:t> =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b="1" dirty="0"/>
              </a:p>
              <a:p>
                <a:pPr marL="0" indent="0">
                  <a:buFont typeface="Arial" charset="0"/>
                  <a:buNone/>
                </a:pPr>
                <a:r>
                  <a:rPr lang="en-US" sz="1800" b="1" dirty="0"/>
                  <a:t>Range from which a random no. is picked  = ?</a:t>
                </a:r>
              </a:p>
              <a:p>
                <a:pPr marL="0" indent="0">
                  <a:buFont typeface="Arial" charset="0"/>
                  <a:buNone/>
                </a:pPr>
                <a:endParaRPr lang="en-US" sz="1800" dirty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9E8AA39-DFF2-4BC8-A133-90D654AD6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597508"/>
                <a:ext cx="6019800" cy="4525963"/>
              </a:xfrm>
              <a:prstGeom prst="rect">
                <a:avLst/>
              </a:prstGeom>
              <a:blipFill>
                <a:blip r:embed="rId2"/>
                <a:stretch>
                  <a:fillRect l="-912" t="-6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9A5CA0-EAA7-4098-B569-D44D049FF487}"/>
                  </a:ext>
                </a:extLst>
              </p:cNvPr>
              <p:cNvSpPr txBox="1"/>
              <p:nvPr/>
            </p:nvSpPr>
            <p:spPr>
              <a:xfrm>
                <a:off x="990600" y="4419600"/>
                <a:ext cx="1100814" cy="6298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𝟑</m:t>
                          </m:r>
                          <m:d>
                            <m:d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dirty="0">
                                  <a:latin typeface="Cambria Math"/>
                                </a:rPr>
                                <m:t>𝐥𝐨𝐠</m:t>
                              </m:r>
                              <m:r>
                                <a:rPr lang="en-US" b="1" dirty="0">
                                  <a:latin typeface="Cambria Math"/>
                                </a:rPr>
                                <m:t> </m:t>
                              </m:r>
                              <m:r>
                                <a:rPr lang="en-US" b="1" i="1" dirty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e>
                          </m:d>
                        </m:num>
                        <m:den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9A5CA0-EAA7-4098-B569-D44D049FF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419600"/>
                <a:ext cx="1100814" cy="6298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75DB5D-5B91-4569-A1F9-992554269DE7}"/>
                  </a:ext>
                </a:extLst>
              </p:cNvPr>
              <p:cNvSpPr txBox="1"/>
              <p:nvPr/>
            </p:nvSpPr>
            <p:spPr>
              <a:xfrm>
                <a:off x="4680692" y="5181600"/>
                <a:ext cx="881908" cy="37516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[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𝟒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75DB5D-5B91-4569-A1F9-992554269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692" y="5181600"/>
                <a:ext cx="881908" cy="375167"/>
              </a:xfrm>
              <a:prstGeom prst="rect">
                <a:avLst/>
              </a:prstGeom>
              <a:blipFill>
                <a:blip r:embed="rId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52D3FBBC-E077-4B61-9AFB-C1C40253C216}"/>
              </a:ext>
            </a:extLst>
          </p:cNvPr>
          <p:cNvSpPr/>
          <p:nvPr/>
        </p:nvSpPr>
        <p:spPr>
          <a:xfrm>
            <a:off x="2819400" y="4181435"/>
            <a:ext cx="25527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To Ensure that there is </a:t>
            </a:r>
            <a:r>
              <a:rPr lang="en-US" sz="1600" b="1" dirty="0">
                <a:solidFill>
                  <a:schemeClr val="tx1"/>
                </a:solidFill>
              </a:rPr>
              <a:t>at least </a:t>
            </a:r>
            <a:r>
              <a:rPr lang="en-US" sz="1600" dirty="0">
                <a:solidFill>
                  <a:schemeClr val="tx1"/>
                </a:solidFill>
              </a:rPr>
              <a:t>one potential leader with </a:t>
            </a:r>
            <a:r>
              <a:rPr lang="en-US" sz="1600" b="1" dirty="0">
                <a:solidFill>
                  <a:schemeClr val="tx1"/>
                </a:solidFill>
              </a:rPr>
              <a:t>high probability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9" name="Rounded Rectangle 22">
            <a:extLst>
              <a:ext uri="{FF2B5EF4-FFF2-40B4-BE49-F238E27FC236}">
                <a16:creationId xmlns:a16="http://schemas.microsoft.com/office/drawing/2014/main" id="{F931E213-FFAA-40D5-BDC7-5588C4A786E2}"/>
              </a:ext>
            </a:extLst>
          </p:cNvPr>
          <p:cNvSpPr/>
          <p:nvPr/>
        </p:nvSpPr>
        <p:spPr>
          <a:xfrm>
            <a:off x="5734050" y="4911983"/>
            <a:ext cx="25527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To ensure that no two potential leaders pick the same random number with </a:t>
            </a:r>
            <a:r>
              <a:rPr lang="en-US" sz="1600" b="1" dirty="0">
                <a:solidFill>
                  <a:schemeClr val="tx1"/>
                </a:solidFill>
              </a:rPr>
              <a:t>high probability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B5F153-C5D2-9640-00B8-08EAF3E68B96}"/>
                  </a:ext>
                </a:extLst>
              </p:cNvPr>
              <p:cNvSpPr txBox="1"/>
              <p:nvPr/>
            </p:nvSpPr>
            <p:spPr>
              <a:xfrm>
                <a:off x="4986858" y="5936891"/>
                <a:ext cx="4119269" cy="92333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Messages communicated 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log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) 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No. of rounds 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b="1" dirty="0"/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dirty="0"/>
                  <a:t>Success probability :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B5F153-C5D2-9640-00B8-08EAF3E68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858" y="5936891"/>
                <a:ext cx="4119269" cy="923330"/>
              </a:xfrm>
              <a:prstGeom prst="rect">
                <a:avLst/>
              </a:prstGeom>
              <a:blipFill>
                <a:blip r:embed="rId5"/>
                <a:stretch>
                  <a:fillRect l="-737" t="-3268" b="-9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85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-Hypercube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Number of nodes,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=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Degree of a node =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40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717182" y="2743200"/>
            <a:ext cx="2846399" cy="1840468"/>
            <a:chOff x="1905000" y="5105400"/>
            <a:chExt cx="2846399" cy="1840468"/>
          </a:xfrm>
        </p:grpSpPr>
        <p:grpSp>
          <p:nvGrpSpPr>
            <p:cNvPr id="34" name="Group 33"/>
            <p:cNvGrpSpPr/>
            <p:nvPr/>
          </p:nvGrpSpPr>
          <p:grpSpPr>
            <a:xfrm>
              <a:off x="1905000" y="5486400"/>
              <a:ext cx="2084399" cy="1459468"/>
              <a:chOff x="1981200" y="3264932"/>
              <a:chExt cx="2084399" cy="145946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" name="Straight Connector 42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Connector 36"/>
              <p:cNvCxnSpPr>
                <a:stCxn id="50" idx="0"/>
                <a:endCxn id="44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2667000" y="5105400"/>
              <a:ext cx="2084399" cy="1459468"/>
              <a:chOff x="1981200" y="3264932"/>
              <a:chExt cx="2084399" cy="145946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65" name="Oval 64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" name="Straight Connector 65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333" r="-10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" name="Straight Connector 59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Oval 60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333" r="-1007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4" name="Straight Connector 53"/>
              <p:cNvCxnSpPr>
                <a:stCxn id="67" idx="0"/>
                <a:endCxn id="61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 flipV="1">
              <a:off x="2442116" y="51932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3676350" y="52313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692911" y="62219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497435" y="6202816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130660" y="2731532"/>
            <a:ext cx="2846399" cy="1840468"/>
            <a:chOff x="1905000" y="5105400"/>
            <a:chExt cx="2846399" cy="1840468"/>
          </a:xfrm>
        </p:grpSpPr>
        <p:grpSp>
          <p:nvGrpSpPr>
            <p:cNvPr id="74" name="Group 73"/>
            <p:cNvGrpSpPr/>
            <p:nvPr/>
          </p:nvGrpSpPr>
          <p:grpSpPr>
            <a:xfrm>
              <a:off x="1905000" y="5486400"/>
              <a:ext cx="2084399" cy="1459468"/>
              <a:chOff x="1981200" y="3264932"/>
              <a:chExt cx="2084399" cy="1459468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Oval 110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7" name="TextBox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1007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TextBox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7" name="Group 96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4" name="Straight Connector 103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Oval 104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8" name="Straight Connector 97"/>
              <p:cNvCxnSpPr>
                <a:stCxn id="111" idx="0"/>
                <a:endCxn id="105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2667000" y="5105400"/>
              <a:ext cx="2084399" cy="1459468"/>
              <a:chOff x="1981200" y="3264932"/>
              <a:chExt cx="2084399" cy="1459468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Oval 94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1" name="Group 80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Connector 87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Oval 88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 t="-8333" r="-1007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 t="-8333" r="-10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2" name="Straight Connector 81"/>
              <p:cNvCxnSpPr>
                <a:stCxn id="95" idx="0"/>
                <a:endCxn id="89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75"/>
            <p:cNvCxnSpPr/>
            <p:nvPr/>
          </p:nvCxnSpPr>
          <p:spPr>
            <a:xfrm flipV="1">
              <a:off x="2442116" y="51932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676350" y="52313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3692911" y="62219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2497435" y="6202816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3222702" y="2209800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3276600" y="3245005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4456770" y="3200400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>
            <a:off x="4495800" y="2254405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8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112" grpId="0" animBg="1"/>
      <p:bldP spid="113" grpId="0" animBg="1"/>
      <p:bldP spid="1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>
                    <a:solidFill>
                      <a:srgbClr val="7030A0"/>
                    </a:solidFill>
                  </a:rPr>
                  <a:t> Permutation Routing </a:t>
                </a:r>
                <a:r>
                  <a:rPr lang="en-US" sz="3600" b="1" dirty="0"/>
                  <a:t>on a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600" b="1" dirty="0"/>
                  <a:t>-Hypercube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sz="2000" dirty="0"/>
                  <a:t> : a permutation of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0,…,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: the index to which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mapped </a:t>
                </a:r>
              </a:p>
              <a:p>
                <a:endParaRPr lang="en-US" sz="2000" dirty="0"/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Problem</a:t>
                </a:r>
                <a:r>
                  <a:rPr lang="en-US" sz="2000" dirty="0">
                    <a:solidFill>
                      <a:schemeClr val="tx1"/>
                    </a:solidFill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is a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-Hypercube.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There is one packet at each node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-Hypercube.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design a routing algorithm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that sends packet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  <m:r>
                      <a:rPr lang="en-US" sz="2000" b="1" i="1">
                        <a:latin typeface="Cambria Math"/>
                      </a:rPr>
                      <m:t>(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for any given permutation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/>
                      </a:rPr>
                      <m:t>𝝅</m:t>
                    </m:r>
                  </m:oMath>
                </a14:m>
                <a:r>
                  <a:rPr lang="en-US" sz="2000" dirty="0"/>
                  <a:t>.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5240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69741" y="20574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62200" y="4876800"/>
            <a:ext cx="1600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4876800"/>
            <a:ext cx="3276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6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3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3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Bit-fixing</a:t>
            </a:r>
            <a:r>
              <a:rPr lang="en-US" b="1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1816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𝟏𝟎𝟎𝟏𝟎𝟏𝟏𝟏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𝟎𝟏𝟎𝟏𝟏𝟏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𝟎𝟏𝟎𝟏𝟏𝟏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𝟎𝟏𝟏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𝟎𝟏𝟏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𝟎𝟏𝟏𝟏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𝟎𝟏𝟏𝟏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𝟎𝟏𝟏𝟏𝟎𝟏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𝟎𝟏𝟏𝟏𝟎𝟏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𝟏𝟏𝟎𝟏𝟎𝟎</m:t>
                      </m:r>
                    </m:oMath>
                  </m:oMathPara>
                </a14:m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Lemma:</a:t>
                </a:r>
              </a:p>
              <a:p>
                <a:pPr marL="0" indent="0">
                  <a:buNone/>
                </a:pPr>
                <a:r>
                  <a:rPr lang="en-US" sz="2000" dirty="0"/>
                  <a:t>At the end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round, the first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bits are identical to the first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bits of destination.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181600"/>
              </a:xfrm>
              <a:blipFill rotWithShape="1">
                <a:blip r:embed="rId4"/>
                <a:stretch>
                  <a:fillRect l="-667" t="-588" b="-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86200" y="20574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0" y="27432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6200" y="3157654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886200" y="36576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86200" y="41910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86200" y="47244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52578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33800" y="16002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962400" y="57912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790" y="1585332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5802868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29840" y="2102005"/>
            <a:ext cx="0" cy="357396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Arrow 21"/>
          <p:cNvSpPr/>
          <p:nvPr/>
        </p:nvSpPr>
        <p:spPr>
          <a:xfrm>
            <a:off x="3940065" y="1343723"/>
            <a:ext cx="239767" cy="30480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067383" y="1905000"/>
            <a:ext cx="239767" cy="30480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90800" y="64008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334000" y="6419385"/>
            <a:ext cx="35814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0" y="6114585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6477000"/>
            <a:ext cx="2743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wn Arrow 27"/>
          <p:cNvSpPr/>
          <p:nvPr/>
        </p:nvSpPr>
        <p:spPr>
          <a:xfrm>
            <a:off x="4220720" y="2438400"/>
            <a:ext cx="239767" cy="30480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4373120" y="2971800"/>
            <a:ext cx="239767" cy="30480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5410200" y="2514600"/>
                <a:ext cx="3733800" cy="1828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number of rounds to send any packet to its destination =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0" y="2514600"/>
                <a:ext cx="3733800" cy="1828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997647" y="3702645"/>
            <a:ext cx="2558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(if there is no </a:t>
            </a:r>
            <a:r>
              <a:rPr lang="en-US" b="1" dirty="0">
                <a:solidFill>
                  <a:srgbClr val="C00000"/>
                </a:solidFill>
              </a:rPr>
              <a:t>congestion </a:t>
            </a:r>
          </a:p>
          <a:p>
            <a:pPr algn="ctr"/>
            <a:r>
              <a:rPr lang="en-US" dirty="0"/>
              <a:t>in the network)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2842219"/>
            <a:ext cx="2534540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routing table needed </a:t>
            </a:r>
          </a:p>
          <a:p>
            <a:pPr algn="ctr"/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2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8" grpId="1" animBg="1"/>
      <p:bldP spid="29" grpId="0" animBg="1"/>
      <p:bldP spid="29" grpId="1" animBg="1"/>
      <p:bldP spid="2" grpId="0" animBg="1"/>
      <p:bldP spid="3" grpId="0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b="1" dirty="0"/>
                  <a:t>-Hypercube</a:t>
                </a:r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73" name="Group 72"/>
          <p:cNvGrpSpPr/>
          <p:nvPr/>
        </p:nvGrpSpPr>
        <p:grpSpPr>
          <a:xfrm>
            <a:off x="2717182" y="2743200"/>
            <a:ext cx="2846399" cy="1840468"/>
            <a:chOff x="1905000" y="5105400"/>
            <a:chExt cx="2846399" cy="1840468"/>
          </a:xfrm>
        </p:grpSpPr>
        <p:grpSp>
          <p:nvGrpSpPr>
            <p:cNvPr id="34" name="Group 33"/>
            <p:cNvGrpSpPr/>
            <p:nvPr/>
          </p:nvGrpSpPr>
          <p:grpSpPr>
            <a:xfrm>
              <a:off x="1905000" y="5486400"/>
              <a:ext cx="2084399" cy="1459468"/>
              <a:chOff x="1981200" y="3264932"/>
              <a:chExt cx="2084399" cy="145946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45" name="Group 44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9" name="Straight Connector 48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Oval 49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45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oup 35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39" name="Group 38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3" name="Straight Connector 42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4" name="Oval 43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Connector 36"/>
              <p:cNvCxnSpPr>
                <a:stCxn id="50" idx="0"/>
                <a:endCxn id="44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2667000" y="5105400"/>
              <a:ext cx="2084399" cy="1459468"/>
              <a:chOff x="1981200" y="3264932"/>
              <a:chExt cx="2084399" cy="1459468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62" name="Group 61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65" name="Oval 64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" name="Straight Connector 65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𝟎𝟎𝟏𝟏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t="-8333" r="-10000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Group 52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59" name="Oval 58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0" name="Straight Connector 59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1" name="Oval 60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TextBox 56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7" name="TextBox 5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t="-8333" r="-1007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𝟎𝟏𝟏𝟏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4" name="Straight Connector 53"/>
              <p:cNvCxnSpPr>
                <a:stCxn id="67" idx="0"/>
                <a:endCxn id="61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/>
            <p:cNvCxnSpPr/>
            <p:nvPr/>
          </p:nvCxnSpPr>
          <p:spPr>
            <a:xfrm flipV="1">
              <a:off x="2442116" y="51932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3676350" y="52313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3692911" y="62219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497435" y="6202816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/>
          <p:cNvGrpSpPr/>
          <p:nvPr/>
        </p:nvGrpSpPr>
        <p:grpSpPr>
          <a:xfrm>
            <a:off x="6130660" y="2731532"/>
            <a:ext cx="2846399" cy="1840468"/>
            <a:chOff x="1905000" y="5105400"/>
            <a:chExt cx="2846399" cy="1840468"/>
          </a:xfrm>
        </p:grpSpPr>
        <p:grpSp>
          <p:nvGrpSpPr>
            <p:cNvPr id="74" name="Group 73"/>
            <p:cNvGrpSpPr/>
            <p:nvPr/>
          </p:nvGrpSpPr>
          <p:grpSpPr>
            <a:xfrm>
              <a:off x="1905000" y="5486400"/>
              <a:ext cx="2084399" cy="1459468"/>
              <a:chOff x="1981200" y="3264932"/>
              <a:chExt cx="2084399" cy="1459468"/>
            </a:xfrm>
          </p:grpSpPr>
          <p:grpSp>
            <p:nvGrpSpPr>
              <p:cNvPr id="96" name="Group 95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106" name="Group 105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0" name="Straight Connector 109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1" name="Oval 110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7" name="TextBox 106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7" name="TextBox 10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t="-8333" r="-10078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8" name="TextBox 10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7" name="Group 96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100" name="Group 99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103" name="Oval 102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04" name="Straight Connector 103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Oval 104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𝟏𝟏𝟎𝟏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8" name="Straight Connector 97"/>
              <p:cNvCxnSpPr>
                <a:stCxn id="111" idx="0"/>
                <a:endCxn id="105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2667000" y="5105400"/>
              <a:ext cx="2084399" cy="1459468"/>
              <a:chOff x="1981200" y="3264932"/>
              <a:chExt cx="2084399" cy="1459468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2031382" y="4267200"/>
                <a:ext cx="2028317" cy="457200"/>
                <a:chOff x="2183782" y="2590800"/>
                <a:chExt cx="2028317" cy="457200"/>
              </a:xfrm>
            </p:grpSpPr>
            <p:grpSp>
              <p:nvGrpSpPr>
                <p:cNvPr id="90" name="Group 89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93" name="Oval 92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5" name="Oval 94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/>
                    <p:cNvSpPr txBox="1"/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1" name="TextBox 9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83782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t="-8197" r="-10078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𝟏𝟎𝟏𝟏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1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t="-8197" r="-10000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81" name="Group 80"/>
              <p:cNvGrpSpPr/>
              <p:nvPr/>
            </p:nvGrpSpPr>
            <p:grpSpPr>
              <a:xfrm>
                <a:off x="1981200" y="3264932"/>
                <a:ext cx="2084399" cy="457200"/>
                <a:chOff x="2133600" y="2590800"/>
                <a:chExt cx="2084399" cy="457200"/>
              </a:xfrm>
            </p:grpSpPr>
            <p:grpSp>
              <p:nvGrpSpPr>
                <p:cNvPr id="84" name="Group 83"/>
                <p:cNvGrpSpPr/>
                <p:nvPr/>
              </p:nvGrpSpPr>
              <p:grpSpPr>
                <a:xfrm>
                  <a:off x="2590800" y="2590800"/>
                  <a:ext cx="1371600" cy="154243"/>
                  <a:chOff x="2362200" y="2438400"/>
                  <a:chExt cx="1371600" cy="154243"/>
                </a:xfrm>
              </p:grpSpPr>
              <p:sp>
                <p:nvSpPr>
                  <p:cNvPr id="87" name="Oval 86"/>
                  <p:cNvSpPr/>
                  <p:nvPr/>
                </p:nvSpPr>
                <p:spPr>
                  <a:xfrm>
                    <a:off x="3581400" y="2438400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88" name="Straight Connector 87"/>
                  <p:cNvCxnSpPr/>
                  <p:nvPr/>
                </p:nvCxnSpPr>
                <p:spPr>
                  <a:xfrm flipH="1">
                    <a:off x="2514600" y="2516443"/>
                    <a:ext cx="106680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Oval 88"/>
                  <p:cNvSpPr/>
                  <p:nvPr/>
                </p:nvSpPr>
                <p:spPr>
                  <a:xfrm>
                    <a:off x="2362200" y="2440243"/>
                    <a:ext cx="152400" cy="1524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TextBox 84"/>
                    <p:cNvSpPr txBox="1"/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𝟏𝟏𝟏</m:t>
                            </m:r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𝟎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5" name="TextBox 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3600" y="2667000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 t="-8333" r="-10078" b="-2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𝟏𝟏𝟏𝟏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9000" y="2678668"/>
                      <a:ext cx="788999" cy="369332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 t="-8333" r="-10000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2" name="Straight Connector 81"/>
              <p:cNvCxnSpPr>
                <a:stCxn id="95" idx="0"/>
                <a:endCxn id="89" idx="4"/>
              </p:cNvCxnSpPr>
              <p:nvPr/>
            </p:nvCxnSpPr>
            <p:spPr>
              <a:xfrm flipV="1">
                <a:off x="25146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 flipV="1">
                <a:off x="3733800" y="3419175"/>
                <a:ext cx="0" cy="84986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75"/>
            <p:cNvCxnSpPr/>
            <p:nvPr/>
          </p:nvCxnSpPr>
          <p:spPr>
            <a:xfrm flipV="1">
              <a:off x="2442116" y="51932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676350" y="52313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3692911" y="6221968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2497435" y="6202816"/>
              <a:ext cx="682084" cy="293132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reeform 2"/>
          <p:cNvSpPr/>
          <p:nvPr/>
        </p:nvSpPr>
        <p:spPr>
          <a:xfrm>
            <a:off x="3222702" y="2209800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>
            <a:off x="3276600" y="3245005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4456770" y="3200400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Freeform 113"/>
          <p:cNvSpPr/>
          <p:nvPr/>
        </p:nvSpPr>
        <p:spPr>
          <a:xfrm>
            <a:off x="4495800" y="2254405"/>
            <a:ext cx="3468030" cy="945995"/>
          </a:xfrm>
          <a:custGeom>
            <a:avLst/>
            <a:gdLst>
              <a:gd name="connsiteX0" fmla="*/ 0 w 3468030"/>
              <a:gd name="connsiteY0" fmla="*/ 568748 h 591050"/>
              <a:gd name="connsiteX1" fmla="*/ 1728439 w 3468030"/>
              <a:gd name="connsiteY1" fmla="*/ 35 h 591050"/>
              <a:gd name="connsiteX2" fmla="*/ 3468030 w 3468030"/>
              <a:gd name="connsiteY2" fmla="*/ 591050 h 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8030" h="591050">
                <a:moveTo>
                  <a:pt x="0" y="568748"/>
                </a:moveTo>
                <a:cubicBezTo>
                  <a:pt x="575217" y="282533"/>
                  <a:pt x="1150434" y="-3682"/>
                  <a:pt x="1728439" y="35"/>
                </a:cubicBezTo>
                <a:cubicBezTo>
                  <a:pt x="2306444" y="3752"/>
                  <a:pt x="2887237" y="297401"/>
                  <a:pt x="3468030" y="591050"/>
                </a:cubicBezTo>
              </a:path>
            </a:pathLst>
          </a:cu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2971800" y="3962400"/>
            <a:ext cx="181207" cy="2222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7391400" y="3663943"/>
            <a:ext cx="181207" cy="2222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6705600" y="3968743"/>
            <a:ext cx="181207" cy="2222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/>
          <p:cNvSpPr txBox="1"/>
          <p:nvPr/>
        </p:nvSpPr>
        <p:spPr>
          <a:xfrm>
            <a:off x="2721322" y="4560332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243052" y="4038600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p:sp>
        <p:nvSpPr>
          <p:cNvPr id="116" name="Oval 115"/>
          <p:cNvSpPr/>
          <p:nvPr/>
        </p:nvSpPr>
        <p:spPr>
          <a:xfrm>
            <a:off x="8492860" y="3657600"/>
            <a:ext cx="304800" cy="3048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0.10902 -0.1162 C 0.13177 -0.14213 0.16597 -0.15555 0.20156 -0.15555 C 0.24236 -0.15555 0.27482 -0.14213 0.29757 -0.1162 L 0.40677 -1.11111E-6 " pathEditMode="relative" rAng="0" ptsTypes="FffFF">
                                      <p:cBhvr>
                                        <p:cTn id="27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30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0092 L 0.07188 -0.04027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3" y="-1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7037E-6 L 0.1257 0.00023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5" grpId="0" animBg="1"/>
      <p:bldP spid="115" grpId="1" animBg="1"/>
      <p:bldP spid="115" grpId="2" animBg="1"/>
      <p:bldP spid="117" grpId="0" animBg="1"/>
      <p:bldP spid="117" grpId="1" animBg="1"/>
      <p:bldP spid="117" grpId="2" animBg="1"/>
      <p:bldP spid="118" grpId="0" animBg="1"/>
      <p:bldP spid="118" grpId="1" animBg="1"/>
      <p:bldP spid="118" grpId="2" animBg="1"/>
      <p:bldP spid="1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Worst case </a:t>
            </a:r>
            <a:r>
              <a:rPr lang="en-US" b="1" dirty="0"/>
              <a:t>Permutation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5257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𝟏𝟎𝟎𝟏𝟎𝟏𝟏𝟏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𝟎𝟏𝟎𝟏𝟏𝟏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𝟎𝟏𝟎𝟏𝟏𝟏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𝟎𝟏𝟏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𝟏𝟎𝟏𝟏𝟏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𝟎𝟏𝟏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𝟎𝟏𝟏𝟏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𝟎𝟏𝟏𝟏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𝟎𝟏𝟏𝟏𝟏𝟎</m:t>
                      </m:r>
                      <m:r>
                        <a:rPr lang="en-US" sz="2000" b="1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𝟎𝟏𝟏𝟏𝟏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𝟎𝟎</m:t>
                      </m:r>
                      <m:r>
                        <a:rPr lang="en-US" sz="2000" b="1" i="1" dirty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sz="1200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sz="2000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000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𝟏𝟏𝟏𝟎𝟎𝟏</m:t>
                      </m:r>
                    </m:oMath>
                  </m:oMathPara>
                </a14:m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messages to pass through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e>
                    </m:rad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nodes </a:t>
                </a:r>
                <a:r>
                  <a:rPr lang="en-US" sz="2000" dirty="0">
                    <a:sym typeface="Wingdings" pitchFamily="2" charset="2"/>
                  </a:rPr>
                  <a:t>At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e>
                        </m:rad>
                      </m:num>
                      <m:den>
                        <m:r>
                          <a:rPr lang="en-US" sz="2000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1800" dirty="0"/>
                  <a:t>messages to pass through an edge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5257800"/>
              </a:xfrm>
              <a:blipFill rotWithShape="1">
                <a:blip r:embed="rId2"/>
                <a:stretch>
                  <a:fillRect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962400" y="20574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86200" y="25908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62400" y="3157654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36576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962400" y="41910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962400" y="47244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86200" y="52578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790" y="1585332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5802868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destination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729840" y="2102005"/>
            <a:ext cx="0" cy="357396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3886200" y="3657600"/>
            <a:ext cx="1488688" cy="609600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629400" y="1585332"/>
                <a:ext cx="1136721" cy="49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585332"/>
                <a:ext cx="1136721" cy="491866"/>
              </a:xfrm>
              <a:prstGeom prst="rect">
                <a:avLst/>
              </a:prstGeom>
              <a:blipFill rotWithShape="1">
                <a:blip r:embed="rId4"/>
                <a:stretch>
                  <a:fillRect t="-4938" r="-6452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543800" y="1565534"/>
                <a:ext cx="1216872" cy="49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800" y="1565534"/>
                <a:ext cx="1216872" cy="491866"/>
              </a:xfrm>
              <a:prstGeom prst="rect">
                <a:avLst/>
              </a:prstGeom>
              <a:blipFill rotWithShape="1">
                <a:blip r:embed="rId5"/>
                <a:stretch>
                  <a:fillRect t="-4938" r="-6030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766121" y="5556935"/>
                <a:ext cx="1223284" cy="49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𝒂</m:t>
                          </m:r>
                        </m:e>
                        <m:sub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6121" y="5556935"/>
                <a:ext cx="1223284" cy="491866"/>
              </a:xfrm>
              <a:prstGeom prst="rect">
                <a:avLst/>
              </a:prstGeom>
              <a:blipFill rotWithShape="1">
                <a:blip r:embed="rId6"/>
                <a:stretch>
                  <a:fillRect t="-5000" r="-5473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794491" y="5556935"/>
                <a:ext cx="1130309" cy="49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91" y="5556935"/>
                <a:ext cx="1130309" cy="491866"/>
              </a:xfrm>
              <a:prstGeom prst="rect">
                <a:avLst/>
              </a:prstGeom>
              <a:blipFill rotWithShape="1">
                <a:blip r:embed="rId7"/>
                <a:stretch>
                  <a:fillRect t="-5000" r="-6486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642091" y="3387377"/>
                <a:ext cx="1130309" cy="49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091" y="3387377"/>
                <a:ext cx="1130309" cy="491866"/>
              </a:xfrm>
              <a:prstGeom prst="rect">
                <a:avLst/>
              </a:prstGeom>
              <a:blipFill rotWithShape="1">
                <a:blip r:embed="rId8"/>
                <a:stretch>
                  <a:fillRect t="-5000" r="-6486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622328" y="3394334"/>
                <a:ext cx="1216872" cy="49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r>
                            <a:rPr lang="en-US" b="1" i="0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,…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b="1" i="1" dirty="0" smtClean="0">
                              <a:solidFill>
                                <a:schemeClr val="tx2">
                                  <a:lumMod val="60000"/>
                                  <a:lumOff val="40000"/>
                                </a:schemeClr>
                              </a:solidFill>
                              <a:latin typeface="Cambria Math"/>
                            </a:rPr>
                            <m:t>𝒃</m:t>
                          </m:r>
                        </m:e>
                        <m:sub>
                          <m:f>
                            <m:fPr>
                              <m:ctrlP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r>
                                <a:rPr lang="en-US" b="1" i="1" dirty="0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n>
                          </m:f>
                        </m:sub>
                      </m:sSub>
                    </m:oMath>
                  </m:oMathPara>
                </a14:m>
                <a:endParaRPr lang="en-US" b="1" i="1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328" y="3394334"/>
                <a:ext cx="1216872" cy="491866"/>
              </a:xfrm>
              <a:prstGeom prst="rect">
                <a:avLst/>
              </a:prstGeom>
              <a:blipFill rotWithShape="1">
                <a:blip r:embed="rId9"/>
                <a:stretch>
                  <a:fillRect t="-4938" r="-6000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>
            <a:off x="7766121" y="1982969"/>
            <a:ext cx="6279" cy="140328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6200" y="6324600"/>
            <a:ext cx="4038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114800" y="6248400"/>
            <a:ext cx="4724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2DCB95-E2F0-46B0-BF73-FB31EF28CBBE}"/>
              </a:ext>
            </a:extLst>
          </p:cNvPr>
          <p:cNvSpPr/>
          <p:nvPr/>
        </p:nvSpPr>
        <p:spPr>
          <a:xfrm>
            <a:off x="3723925" y="1578827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4248C1-7874-4D8E-B043-258E62831C30}"/>
              </a:ext>
            </a:extLst>
          </p:cNvPr>
          <p:cNvSpPr/>
          <p:nvPr/>
        </p:nvSpPr>
        <p:spPr>
          <a:xfrm>
            <a:off x="3886200" y="5867400"/>
            <a:ext cx="1447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8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" grpId="0" animBg="1"/>
      <p:bldP spid="20" grpId="0"/>
      <p:bldP spid="21" grpId="0"/>
      <p:bldP spid="24" grpId="0"/>
      <p:bldP spid="25" grpId="0"/>
      <p:bldP spid="22" grpId="0"/>
      <p:bldP spid="23" grpId="0"/>
      <p:bldP spid="27" grpId="0" animBg="1"/>
      <p:bldP spid="28" grpId="0" animBg="1"/>
      <p:bldP spid="29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b="1" dirty="0"/>
              <a:t>How to use </a:t>
            </a:r>
            <a:br>
              <a:rPr lang="en-US" sz="3600" b="1" dirty="0"/>
            </a:br>
            <a:r>
              <a:rPr lang="en-US" sz="3600" b="1" dirty="0">
                <a:solidFill>
                  <a:srgbClr val="7030A0"/>
                </a:solidFill>
              </a:rPr>
              <a:t>Randomization</a:t>
            </a:r>
            <a:r>
              <a:rPr lang="en-US" sz="3600" b="1" dirty="0"/>
              <a:t> to avoid </a:t>
            </a:r>
            <a:r>
              <a:rPr lang="en-US" sz="3600" b="1" dirty="0">
                <a:solidFill>
                  <a:srgbClr val="C00000"/>
                </a:solidFill>
              </a:rPr>
              <a:t>congestion</a:t>
            </a:r>
            <a:r>
              <a:rPr lang="en-US" sz="3600" b="1" dirty="0"/>
              <a:t>?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382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Let us </a:t>
            </a:r>
            <a:r>
              <a:rPr lang="en-US" dirty="0" err="1">
                <a:solidFill>
                  <a:schemeClr val="tx1"/>
                </a:solidFill>
              </a:rPr>
              <a:t>analyse</a:t>
            </a:r>
            <a:r>
              <a:rPr lang="en-US" dirty="0">
                <a:solidFill>
                  <a:schemeClr val="tx1"/>
                </a:solidFill>
              </a:rPr>
              <a:t> a related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9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6918</TotalTime>
  <Words>1807</Words>
  <Application>Microsoft Office PowerPoint</Application>
  <PresentationFormat>On-screen Show (4:3)</PresentationFormat>
  <Paragraphs>707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Wingdings</vt:lpstr>
      <vt:lpstr>Office Theme</vt:lpstr>
      <vt:lpstr>Randomized Algorithms CS648 </vt:lpstr>
      <vt:lpstr>Routing on Hypercube</vt:lpstr>
      <vt:lpstr>n-Hypercube</vt:lpstr>
      <vt:lpstr>n-Hypercube</vt:lpstr>
      <vt:lpstr> Permutation Routing on a n-Hypercube</vt:lpstr>
      <vt:lpstr>Bit-fixing algorithm</vt:lpstr>
      <vt:lpstr>n-Hypercube</vt:lpstr>
      <vt:lpstr>Worst case Permutation</vt:lpstr>
      <vt:lpstr>How to use  Randomization to avoid congestion?</vt:lpstr>
      <vt:lpstr>Send each packet to a uniformly random destination</vt:lpstr>
      <vt:lpstr>H(j) : number of other packets colliding packet j    </vt:lpstr>
      <vt:lpstr>H(j) : number of other packets colliding packet j    </vt:lpstr>
      <vt:lpstr>X(e) : Number of routes passing through e </vt:lpstr>
      <vt:lpstr>X(e) : Number of routes passing through e </vt:lpstr>
      <vt:lpstr>X(e) : Number of routes passing through e </vt:lpstr>
      <vt:lpstr>X(e) : Number of routes passing through e </vt:lpstr>
      <vt:lpstr>H(j) : number of other packets colliding packet j    </vt:lpstr>
      <vt:lpstr>   </vt:lpstr>
      <vt:lpstr>   </vt:lpstr>
      <vt:lpstr>   </vt:lpstr>
      <vt:lpstr>H(j) : number of other packets colliding packet j </vt:lpstr>
      <vt:lpstr>How to design an efficient Algorithm for Permutation Routing ? </vt:lpstr>
      <vt:lpstr>How to design an efficient Algorithm for Permutation Routing ? </vt:lpstr>
      <vt:lpstr>Algorithm</vt:lpstr>
      <vt:lpstr>Birthday Paradox</vt:lpstr>
      <vt:lpstr>Birthdays of students  who were present in the 1st class of CS203B taught in 2018</vt:lpstr>
      <vt:lpstr>PowerPoint Presentation</vt:lpstr>
      <vt:lpstr>Balls into BINS  </vt:lpstr>
      <vt:lpstr>Balls into Bins</vt:lpstr>
      <vt:lpstr>Balls into Bins</vt:lpstr>
      <vt:lpstr>Balls into Bins</vt:lpstr>
      <vt:lpstr>PowerPoint Presentation</vt:lpstr>
      <vt:lpstr>Leader Election in a complete network </vt:lpstr>
      <vt:lpstr>Leader Election in a complete network </vt:lpstr>
      <vt:lpstr>Leader Election in a complete network </vt:lpstr>
      <vt:lpstr>What can randomization offer ? </vt:lpstr>
      <vt:lpstr>What can randomization offer ? </vt:lpstr>
      <vt:lpstr>What can randomization offer 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Surender Baswana</cp:lastModifiedBy>
  <cp:revision>754</cp:revision>
  <dcterms:created xsi:type="dcterms:W3CDTF">2011-12-03T04:13:03Z</dcterms:created>
  <dcterms:modified xsi:type="dcterms:W3CDTF">2025-04-03T12:37:32Z</dcterms:modified>
</cp:coreProperties>
</file>