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0"/>
  </p:notesMasterIdLst>
  <p:sldIdLst>
    <p:sldId id="428" r:id="rId2"/>
    <p:sldId id="683" r:id="rId3"/>
    <p:sldId id="710" r:id="rId4"/>
    <p:sldId id="711" r:id="rId5"/>
    <p:sldId id="712" r:id="rId6"/>
    <p:sldId id="703" r:id="rId7"/>
    <p:sldId id="713" r:id="rId8"/>
    <p:sldId id="714" r:id="rId9"/>
    <p:sldId id="718" r:id="rId10"/>
    <p:sldId id="719" r:id="rId11"/>
    <p:sldId id="741" r:id="rId12"/>
    <p:sldId id="464" r:id="rId13"/>
    <p:sldId id="497" r:id="rId14"/>
    <p:sldId id="585" r:id="rId15"/>
    <p:sldId id="557" r:id="rId16"/>
    <p:sldId id="558" r:id="rId17"/>
    <p:sldId id="735" r:id="rId18"/>
    <p:sldId id="563" r:id="rId19"/>
    <p:sldId id="559" r:id="rId20"/>
    <p:sldId id="737" r:id="rId21"/>
    <p:sldId id="535" r:id="rId22"/>
    <p:sldId id="536" r:id="rId23"/>
    <p:sldId id="537" r:id="rId24"/>
    <p:sldId id="538" r:id="rId25"/>
    <p:sldId id="539" r:id="rId26"/>
    <p:sldId id="540" r:id="rId27"/>
    <p:sldId id="592" r:id="rId28"/>
    <p:sldId id="542" r:id="rId29"/>
    <p:sldId id="543" r:id="rId30"/>
    <p:sldId id="545" r:id="rId31"/>
    <p:sldId id="546" r:id="rId32"/>
    <p:sldId id="547" r:id="rId33"/>
    <p:sldId id="548" r:id="rId34"/>
    <p:sldId id="549" r:id="rId35"/>
    <p:sldId id="550" r:id="rId36"/>
    <p:sldId id="551" r:id="rId37"/>
    <p:sldId id="552" r:id="rId38"/>
    <p:sldId id="553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59" autoAdjust="0"/>
  </p:normalViewPr>
  <p:slideViewPr>
    <p:cSldViewPr>
      <p:cViewPr varScale="1">
        <p:scale>
          <a:sx n="106" d="100"/>
          <a:sy n="106" d="100"/>
        </p:scale>
        <p:origin x="12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Cycle (not a circular graph)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1B789-A2E1-4F16-AE55-D9160ED5DE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60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220.png"/><Relationship Id="rId3" Type="http://schemas.openxmlformats.org/officeDocument/2006/relationships/image" Target="../media/image70.png"/><Relationship Id="rId7" Type="http://schemas.openxmlformats.org/officeDocument/2006/relationships/image" Target="../media/image160.png"/><Relationship Id="rId12" Type="http://schemas.openxmlformats.org/officeDocument/2006/relationships/image" Target="../media/image2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0" Type="http://schemas.openxmlformats.org/officeDocument/2006/relationships/image" Target="../media/image191.png"/><Relationship Id="rId4" Type="http://schemas.openxmlformats.org/officeDocument/2006/relationships/image" Target="../media/image130.png"/><Relationship Id="rId9" Type="http://schemas.openxmlformats.org/officeDocument/2006/relationships/image" Target="../media/image18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40.png"/><Relationship Id="rId3" Type="http://schemas.openxmlformats.org/officeDocument/2006/relationships/image" Target="../media/image70.png"/><Relationship Id="rId7" Type="http://schemas.openxmlformats.org/officeDocument/2006/relationships/image" Target="../media/image160.png"/><Relationship Id="rId12" Type="http://schemas.openxmlformats.org/officeDocument/2006/relationships/image" Target="../media/image21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61.png"/><Relationship Id="rId10" Type="http://schemas.openxmlformats.org/officeDocument/2006/relationships/image" Target="../media/image191.png"/><Relationship Id="rId4" Type="http://schemas.openxmlformats.org/officeDocument/2006/relationships/image" Target="../media/image130.png"/><Relationship Id="rId9" Type="http://schemas.openxmlformats.org/officeDocument/2006/relationships/image" Target="../media/image181.png"/><Relationship Id="rId14" Type="http://schemas.openxmlformats.org/officeDocument/2006/relationships/image" Target="../media/image2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290.png"/><Relationship Id="rId7" Type="http://schemas.openxmlformats.org/officeDocument/2006/relationships/image" Target="../media/image341.png"/><Relationship Id="rId12" Type="http://schemas.openxmlformats.org/officeDocument/2006/relationships/image" Target="../media/image3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380.png"/><Relationship Id="rId5" Type="http://schemas.openxmlformats.org/officeDocument/2006/relationships/image" Target="../media/image3200.png"/><Relationship Id="rId10" Type="http://schemas.openxmlformats.org/officeDocument/2006/relationships/image" Target="../media/image370.png"/><Relationship Id="rId4" Type="http://schemas.openxmlformats.org/officeDocument/2006/relationships/image" Target="../media/image310.png"/><Relationship Id="rId9" Type="http://schemas.openxmlformats.org/officeDocument/2006/relationships/image" Target="../media/image36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4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21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Leader election </a:t>
            </a:r>
            <a:r>
              <a:rPr lang="en-US" sz="2400" b="1" dirty="0">
                <a:solidFill>
                  <a:schemeClr val="tx1"/>
                </a:solidFill>
              </a:rPr>
              <a:t>in distributed environment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Probabilistic Method  </a:t>
            </a:r>
            <a:r>
              <a:rPr lang="en-US" sz="2400" dirty="0">
                <a:solidFill>
                  <a:schemeClr val="tx1"/>
                </a:solidFill>
              </a:rPr>
              <a:t>(part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495ADFC-767D-EE93-159E-105967FB8AD0}"/>
              </a:ext>
            </a:extLst>
          </p:cNvPr>
          <p:cNvSpPr/>
          <p:nvPr/>
        </p:nvSpPr>
        <p:spPr>
          <a:xfrm>
            <a:off x="5887741" y="2752168"/>
            <a:ext cx="436625" cy="1003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384597A8-4009-4529-997B-3FC6940D3D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63" y="2766511"/>
            <a:ext cx="344437" cy="892469"/>
          </a:xfrm>
          <a:prstGeom prst="rect">
            <a:avLst/>
          </a:prstGeom>
        </p:spPr>
      </p:pic>
      <p:pic>
        <p:nvPicPr>
          <p:cNvPr id="24" name="Picture 23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8D68345-AAC4-42D0-8482-1F776C2263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441533"/>
            <a:ext cx="228600" cy="439153"/>
          </a:xfrm>
          <a:prstGeom prst="rect">
            <a:avLst/>
          </a:prstGeom>
        </p:spPr>
      </p:pic>
      <p:pic>
        <p:nvPicPr>
          <p:cNvPr id="23" name="Picture 22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C2625A0-B6B5-4001-9024-9765FB0EB0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55708"/>
            <a:ext cx="228600" cy="439153"/>
          </a:xfrm>
          <a:prstGeom prst="rect">
            <a:avLst/>
          </a:prstGeom>
        </p:spPr>
      </p:pic>
      <p:pic>
        <p:nvPicPr>
          <p:cNvPr id="25" name="Picture 24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AC89E26-5A0B-4182-AA29-487A0EBD93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2327358"/>
            <a:ext cx="228600" cy="439153"/>
          </a:xfrm>
          <a:prstGeom prst="rect">
            <a:avLst/>
          </a:prstGeom>
        </p:spPr>
      </p:pic>
      <p:pic>
        <p:nvPicPr>
          <p:cNvPr id="26" name="Picture 25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DA04F6D2-E461-41B6-AB74-42E1970CE4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3213183"/>
            <a:ext cx="228600" cy="439153"/>
          </a:xfrm>
          <a:prstGeom prst="rect">
            <a:avLst/>
          </a:prstGeom>
        </p:spPr>
      </p:pic>
      <p:pic>
        <p:nvPicPr>
          <p:cNvPr id="27" name="Picture 26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1BC5948-A137-43D6-ACB0-F95A9B2457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099008"/>
            <a:ext cx="228600" cy="439153"/>
          </a:xfrm>
          <a:prstGeom prst="rect">
            <a:avLst/>
          </a:prstGeom>
        </p:spPr>
      </p:pic>
      <p:pic>
        <p:nvPicPr>
          <p:cNvPr id="28" name="Picture 27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6B7742C-1FAB-4033-A352-B7A7E88D4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965700"/>
            <a:ext cx="228600" cy="439153"/>
          </a:xfrm>
          <a:prstGeom prst="rect">
            <a:avLst/>
          </a:prstGeom>
        </p:spPr>
      </p:pic>
      <p:pic>
        <p:nvPicPr>
          <p:cNvPr id="29" name="Picture 28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E79EF68D-4593-4223-B53C-8564DF3C6C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866898"/>
            <a:ext cx="228600" cy="4391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1F8294-A90A-1616-4FCE-03484D9754D8}"/>
                  </a:ext>
                </a:extLst>
              </p:cNvPr>
              <p:cNvSpPr txBox="1"/>
              <p:nvPr/>
            </p:nvSpPr>
            <p:spPr>
              <a:xfrm>
                <a:off x="4786573" y="452118"/>
                <a:ext cx="4157485" cy="6463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008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Each potential leader calls </a:t>
                </a:r>
              </a:p>
              <a:p>
                <a:r>
                  <a:rPr lang="en-US" sz="1800" dirty="0"/>
                  <a:t>each neighbor </a:t>
                </a:r>
                <a:r>
                  <a:rPr lang="en-US" u="sng" dirty="0"/>
                  <a:t>independently</a:t>
                </a:r>
                <a:r>
                  <a:rPr lang="en-US" dirty="0"/>
                  <a:t> </a:t>
                </a:r>
                <a:r>
                  <a:rPr lang="en-US" sz="1800" dirty="0"/>
                  <a:t>with prob.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1F8294-A90A-1616-4FCE-03484D975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573" y="452118"/>
                <a:ext cx="4157485" cy="646331"/>
              </a:xfrm>
              <a:prstGeom prst="rect">
                <a:avLst/>
              </a:prstGeom>
              <a:blipFill>
                <a:blip r:embed="rId4"/>
                <a:stretch>
                  <a:fillRect l="-1023" t="-3704" b="-12963"/>
                </a:stretch>
              </a:blipFill>
              <a:ln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D87E54C-A17E-06BD-01DC-635A5C7B50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662" y="1859699"/>
            <a:ext cx="228600" cy="439153"/>
          </a:xfrm>
          <a:prstGeom prst="rect">
            <a:avLst/>
          </a:prstGeom>
        </p:spPr>
      </p:pic>
      <p:pic>
        <p:nvPicPr>
          <p:cNvPr id="3" name="Picture 2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79E7A61A-83C6-BCAF-212D-4E765035DE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27" y="4142905"/>
            <a:ext cx="228600" cy="439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9B6C04-5DCB-9745-80F3-671B231580A8}"/>
                  </a:ext>
                </a:extLst>
              </p:cNvPr>
              <p:cNvSpPr txBox="1"/>
              <p:nvPr/>
            </p:nvSpPr>
            <p:spPr>
              <a:xfrm>
                <a:off x="4585855" y="5419541"/>
                <a:ext cx="4526688" cy="9336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Messages communicated 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No. of rounds 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Success probability : high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9B6C04-5DCB-9745-80F3-671B23158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55" y="5419541"/>
                <a:ext cx="4526688" cy="933654"/>
              </a:xfrm>
              <a:prstGeom prst="rect">
                <a:avLst/>
              </a:prstGeom>
              <a:blipFill>
                <a:blip r:embed="rId5"/>
                <a:stretch>
                  <a:fillRect l="-671" t="-1290" b="-90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FC2615-A29D-7B3C-1B5E-94F8F459D7CE}"/>
              </a:ext>
            </a:extLst>
          </p:cNvPr>
          <p:cNvSpPr txBox="1"/>
          <p:nvPr/>
        </p:nvSpPr>
        <p:spPr>
          <a:xfrm>
            <a:off x="5029200" y="4960756"/>
            <a:ext cx="343780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: Work on all the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138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E2F5E-CA76-A60B-F46F-E4777617B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0704-4F98-3577-CD11-08C980D7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Questions from </a:t>
            </a:r>
            <a:r>
              <a:rPr lang="en-US" sz="3600" b="1" dirty="0">
                <a:solidFill>
                  <a:srgbClr val="7030A0"/>
                </a:solidFill>
              </a:rPr>
              <a:t>Discrete Mathematics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C16F1-A18C-1626-E79D-5E47C38E2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88392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(Cardinality of Min-cuts)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What can be the number of minimum cuts in a graph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(Geometry)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 and no three of them are collinear.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can be the max. no. of acute triangles formed by these points 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  <a:r>
                  <a:rPr lang="en-US" sz="2000" dirty="0"/>
                  <a:t> (Large-cut)</a:t>
                </a:r>
              </a:p>
              <a:p>
                <a:pPr marL="0" indent="0">
                  <a:buNone/>
                </a:pPr>
                <a:r>
                  <a:rPr lang="en-US" sz="2000" dirty="0"/>
                  <a:t>How large can be a cut in a graph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edges ?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6C16F1-A18C-1626-E79D-5E47C38E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839200" cy="5059363"/>
              </a:xfrm>
              <a:blipFill>
                <a:blip r:embed="rId2"/>
                <a:stretch>
                  <a:fillRect l="-690" t="-6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4524-05C5-2DC4-A9EF-2FC39695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4382A7-87E6-B516-D72D-8999068F7D7B}"/>
              </a:ext>
            </a:extLst>
          </p:cNvPr>
          <p:cNvSpPr/>
          <p:nvPr/>
        </p:nvSpPr>
        <p:spPr>
          <a:xfrm>
            <a:off x="3276600" y="1417638"/>
            <a:ext cx="4572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6E3579-CA13-9B3A-5229-6D858DEA53FE}"/>
              </a:ext>
            </a:extLst>
          </p:cNvPr>
          <p:cNvSpPr/>
          <p:nvPr/>
        </p:nvSpPr>
        <p:spPr>
          <a:xfrm>
            <a:off x="4419600" y="3124200"/>
            <a:ext cx="4572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217834-3D03-3463-B941-DA3F5C316AE1}"/>
              </a:ext>
            </a:extLst>
          </p:cNvPr>
          <p:cNvSpPr/>
          <p:nvPr/>
        </p:nvSpPr>
        <p:spPr>
          <a:xfrm>
            <a:off x="3048000" y="3734177"/>
            <a:ext cx="4572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B3DDE1-8D9C-9B27-6AF6-D75E29580988}"/>
              </a:ext>
            </a:extLst>
          </p:cNvPr>
          <p:cNvSpPr/>
          <p:nvPr/>
        </p:nvSpPr>
        <p:spPr>
          <a:xfrm>
            <a:off x="3810000" y="5334000"/>
            <a:ext cx="4572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1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14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9812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Probabilistic methods 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Probabilistic methods 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Methods that use</a:t>
            </a:r>
          </a:p>
          <a:p>
            <a:r>
              <a:rPr lang="en-US" sz="2400" b="1" dirty="0"/>
              <a:t>Probability theory  </a:t>
            </a:r>
            <a:r>
              <a:rPr lang="en-US" sz="2400" dirty="0"/>
              <a:t>or</a:t>
            </a:r>
          </a:p>
          <a:p>
            <a:r>
              <a:rPr lang="en-US" sz="2400" b="1" dirty="0"/>
              <a:t>Randomized algorithm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to prove </a:t>
            </a:r>
            <a:r>
              <a:rPr lang="en-US" sz="2400" u="sng" dirty="0"/>
              <a:t>deterministic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combinatorial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00200" y="4267200"/>
            <a:ext cx="1676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6600" y="4191000"/>
            <a:ext cx="2895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2743200"/>
            <a:ext cx="1676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3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Elementary facts 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/>
              <a:t>from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probability theory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Fact 1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 be an event defined over a probability space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𝐏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  <m:r>
                      <a:rPr lang="en-US" sz="2000" b="0" i="1" dirty="0" smtClean="0"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b="1" dirty="0"/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Fact 2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is a random variable defined over a probability space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𝐏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000" b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2000" dirty="0"/>
                  <a:t>, then there exists an elementary event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𝑿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𝝎</m:t>
                          </m:r>
                        </m:e>
                      </m:d>
                      <m:r>
                        <a:rPr lang="en-US" sz="2000" b="1" i="1">
                          <a:latin typeface="Cambria Math"/>
                        </a:rPr>
                        <m:t>≥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𝜶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8400" y="2819400"/>
            <a:ext cx="4343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4267200"/>
            <a:ext cx="4343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4800600"/>
            <a:ext cx="585624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7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9812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problem 1</a:t>
            </a:r>
            <a:br>
              <a:rPr lang="en-US" sz="3600" dirty="0"/>
            </a:br>
            <a:r>
              <a:rPr lang="en-US" sz="3600" dirty="0"/>
              <a:t>How Many </a:t>
            </a:r>
            <a:r>
              <a:rPr lang="en-US" sz="3600" dirty="0">
                <a:solidFill>
                  <a:srgbClr val="7030A0"/>
                </a:solidFill>
              </a:rPr>
              <a:t>min CUTs ? 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3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Min-Cut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/>
                  <a:t>undirected </a:t>
                </a:r>
                <a:r>
                  <a:rPr lang="en-US" sz="2000" u="sng" dirty="0"/>
                  <a:t>connected</a:t>
                </a:r>
                <a:r>
                  <a:rPr lang="en-US" sz="2000" dirty="0"/>
                  <a:t> graph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 (cut):</a:t>
                </a:r>
              </a:p>
              <a:p>
                <a:pPr marL="0" indent="0">
                  <a:buNone/>
                </a:pPr>
                <a:r>
                  <a:rPr lang="en-US" sz="2000" dirty="0"/>
                  <a:t>A subset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  <m:r>
                      <a:rPr lang="en-US" sz="2000" b="1" i="1" smtClean="0">
                        <a:latin typeface="Cambria Math"/>
                      </a:rPr>
                      <m:t>⊆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whose removal disconnects the graph.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 (min-cut): </a:t>
                </a:r>
                <a:r>
                  <a:rPr lang="en-US" sz="2000" dirty="0"/>
                  <a:t>A cut of smallest size.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many cuts can there be in a graph?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>
                <a:blip r:embed="rId2"/>
                <a:stretch>
                  <a:fillRect l="-741" t="-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447800" y="3200400"/>
            <a:ext cx="5638800" cy="1447800"/>
            <a:chOff x="1447800" y="3200400"/>
            <a:chExt cx="5638800" cy="1447800"/>
          </a:xfrm>
        </p:grpSpPr>
        <p:sp>
          <p:nvSpPr>
            <p:cNvPr id="7" name="Oval 6"/>
            <p:cNvSpPr/>
            <p:nvPr/>
          </p:nvSpPr>
          <p:spPr>
            <a:xfrm>
              <a:off x="2438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622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44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86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010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>
              <a:stCxn id="12" idx="7"/>
              <a:endCxn id="7" idx="3"/>
            </p:cNvCxnSpPr>
            <p:nvPr/>
          </p:nvCxnSpPr>
          <p:spPr>
            <a:xfrm flipV="1">
              <a:off x="1512841" y="3265441"/>
              <a:ext cx="9367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6"/>
              <a:endCxn id="8" idx="3"/>
            </p:cNvCxnSpPr>
            <p:nvPr/>
          </p:nvCxnSpPr>
          <p:spPr>
            <a:xfrm>
              <a:off x="2514600" y="3238500"/>
              <a:ext cx="15351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5"/>
              <a:endCxn id="9" idx="1"/>
            </p:cNvCxnSpPr>
            <p:nvPr/>
          </p:nvCxnSpPr>
          <p:spPr>
            <a:xfrm>
              <a:off x="1512841" y="3951241"/>
              <a:ext cx="8605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5"/>
              <a:endCxn id="10" idx="2"/>
            </p:cNvCxnSpPr>
            <p:nvPr/>
          </p:nvCxnSpPr>
          <p:spPr>
            <a:xfrm flipV="1">
              <a:off x="2427241" y="4381500"/>
              <a:ext cx="16113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0"/>
              <a:endCxn id="8" idx="5"/>
            </p:cNvCxnSpPr>
            <p:nvPr/>
          </p:nvCxnSpPr>
          <p:spPr>
            <a:xfrm flipV="1">
              <a:off x="4076700" y="3494041"/>
              <a:ext cx="26941" cy="849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2"/>
              <a:endCxn id="7" idx="6"/>
            </p:cNvCxnSpPr>
            <p:nvPr/>
          </p:nvCxnSpPr>
          <p:spPr>
            <a:xfrm flipH="1" flipV="1">
              <a:off x="2514600" y="32385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5"/>
              <a:endCxn id="12" idx="7"/>
            </p:cNvCxnSpPr>
            <p:nvPr/>
          </p:nvCxnSpPr>
          <p:spPr>
            <a:xfrm flipH="1">
              <a:off x="1512841" y="3494041"/>
              <a:ext cx="2590800" cy="403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8" idx="3"/>
              <a:endCxn id="9" idx="0"/>
            </p:cNvCxnSpPr>
            <p:nvPr/>
          </p:nvCxnSpPr>
          <p:spPr>
            <a:xfrm flipH="1">
              <a:off x="2400300" y="3494041"/>
              <a:ext cx="1649459" cy="1077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7" idx="4"/>
              <a:endCxn id="9" idx="0"/>
            </p:cNvCxnSpPr>
            <p:nvPr/>
          </p:nvCxnSpPr>
          <p:spPr>
            <a:xfrm flipH="1">
              <a:off x="2400300" y="3276600"/>
              <a:ext cx="76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7"/>
              <a:endCxn id="10" idx="1"/>
            </p:cNvCxnSpPr>
            <p:nvPr/>
          </p:nvCxnSpPr>
          <p:spPr>
            <a:xfrm>
              <a:off x="1512841" y="3897359"/>
              <a:ext cx="2536918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1" idx="6"/>
              <a:endCxn id="16" idx="3"/>
            </p:cNvCxnSpPr>
            <p:nvPr/>
          </p:nvCxnSpPr>
          <p:spPr>
            <a:xfrm flipV="1">
              <a:off x="5562600" y="3417841"/>
              <a:ext cx="14589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4" idx="1"/>
              <a:endCxn id="15" idx="0"/>
            </p:cNvCxnSpPr>
            <p:nvPr/>
          </p:nvCxnSpPr>
          <p:spPr>
            <a:xfrm flipV="1">
              <a:off x="5497559" y="4419600"/>
              <a:ext cx="1550941" cy="11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1" idx="5"/>
              <a:endCxn id="14" idx="0"/>
            </p:cNvCxnSpPr>
            <p:nvPr/>
          </p:nvCxnSpPr>
          <p:spPr>
            <a:xfrm flipH="1">
              <a:off x="5524500" y="3494041"/>
              <a:ext cx="26941" cy="9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6" idx="3"/>
              <a:endCxn id="15" idx="0"/>
            </p:cNvCxnSpPr>
            <p:nvPr/>
          </p:nvCxnSpPr>
          <p:spPr>
            <a:xfrm>
              <a:off x="7021559" y="3417841"/>
              <a:ext cx="26941" cy="1001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1" idx="5"/>
              <a:endCxn id="15" idx="1"/>
            </p:cNvCxnSpPr>
            <p:nvPr/>
          </p:nvCxnSpPr>
          <p:spPr>
            <a:xfrm>
              <a:off x="5551441" y="3494041"/>
              <a:ext cx="1470118" cy="936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6" idx="3"/>
              <a:endCxn id="14" idx="7"/>
            </p:cNvCxnSpPr>
            <p:nvPr/>
          </p:nvCxnSpPr>
          <p:spPr>
            <a:xfrm flipH="1">
              <a:off x="5551441" y="3417841"/>
              <a:ext cx="1470118" cy="101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1" idx="3"/>
              <a:endCxn id="8" idx="5"/>
            </p:cNvCxnSpPr>
            <p:nvPr/>
          </p:nvCxnSpPr>
          <p:spPr>
            <a:xfrm flipH="1">
              <a:off x="4103641" y="3494041"/>
              <a:ext cx="13939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4" idx="0"/>
              <a:endCxn id="10" idx="6"/>
            </p:cNvCxnSpPr>
            <p:nvPr/>
          </p:nvCxnSpPr>
          <p:spPr>
            <a:xfrm flipH="1" flipV="1">
              <a:off x="4114800" y="4381500"/>
              <a:ext cx="14097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>
            <a:off x="1981200" y="3048000"/>
            <a:ext cx="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133600" y="3048000"/>
            <a:ext cx="160020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800600" y="3048000"/>
            <a:ext cx="0" cy="20574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19800" y="5334000"/>
                <a:ext cx="746358" cy="50481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5334000"/>
                <a:ext cx="746358" cy="504818"/>
              </a:xfrm>
              <a:prstGeom prst="rect">
                <a:avLst/>
              </a:prstGeom>
              <a:blipFill rotWithShape="1">
                <a:blip r:embed="rId3"/>
                <a:stretch>
                  <a:fillRect r="-573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674CE6-08D8-D1DC-9098-B84D47AB268A}"/>
              </a:ext>
            </a:extLst>
          </p:cNvPr>
          <p:cNvSpPr txBox="1"/>
          <p:nvPr/>
        </p:nvSpPr>
        <p:spPr>
          <a:xfrm>
            <a:off x="457200" y="5884628"/>
            <a:ext cx="592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dirty="0"/>
              <a:t> How many </a:t>
            </a:r>
            <a:r>
              <a:rPr lang="en-US" sz="2000" u="sng" dirty="0"/>
              <a:t>min-cuts</a:t>
            </a:r>
            <a:r>
              <a:rPr lang="en-US" sz="2000" dirty="0"/>
              <a:t> can there be in a graph?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577243-95AE-6E25-B1D6-584F82255552}"/>
              </a:ext>
            </a:extLst>
          </p:cNvPr>
          <p:cNvSpPr/>
          <p:nvPr/>
        </p:nvSpPr>
        <p:spPr>
          <a:xfrm>
            <a:off x="1643875" y="5861426"/>
            <a:ext cx="585624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8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13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CAC7B-3618-BD7F-92EC-44B9760E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17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7882DC-E68F-F4E5-C57B-237F149D3AC8}"/>
              </a:ext>
            </a:extLst>
          </p:cNvPr>
          <p:cNvGrpSpPr/>
          <p:nvPr/>
        </p:nvGrpSpPr>
        <p:grpSpPr>
          <a:xfrm>
            <a:off x="3383371" y="1733374"/>
            <a:ext cx="2326769" cy="2251470"/>
            <a:chOff x="2987162" y="1168165"/>
            <a:chExt cx="3102358" cy="300196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18CBDD-0DF2-3A9A-B3B1-E7319152C471}"/>
                </a:ext>
              </a:extLst>
            </p:cNvPr>
            <p:cNvSpPr/>
            <p:nvPr/>
          </p:nvSpPr>
          <p:spPr>
            <a:xfrm>
              <a:off x="3054482" y="1219200"/>
              <a:ext cx="2983079" cy="289989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478105-4FE1-D022-FCEB-71CD64DB341F}"/>
                </a:ext>
              </a:extLst>
            </p:cNvPr>
            <p:cNvSpPr/>
            <p:nvPr/>
          </p:nvSpPr>
          <p:spPr>
            <a:xfrm>
              <a:off x="4479348" y="1168165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A7193DA-23D2-AB5C-741B-FD965C6C7889}"/>
                </a:ext>
              </a:extLst>
            </p:cNvPr>
            <p:cNvSpPr/>
            <p:nvPr/>
          </p:nvSpPr>
          <p:spPr>
            <a:xfrm>
              <a:off x="5954880" y="2601825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F5E30E-1A8C-F07D-F7C0-35746DBD3CB5}"/>
                </a:ext>
              </a:extLst>
            </p:cNvPr>
            <p:cNvSpPr/>
            <p:nvPr/>
          </p:nvSpPr>
          <p:spPr>
            <a:xfrm>
              <a:off x="2987162" y="2601825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16F4AB-81D5-89C2-EDED-9FC302934314}"/>
                </a:ext>
              </a:extLst>
            </p:cNvPr>
            <p:cNvSpPr/>
            <p:nvPr/>
          </p:nvSpPr>
          <p:spPr>
            <a:xfrm>
              <a:off x="4479348" y="4035485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00077F-736B-D492-4091-DBE0E0C2A015}"/>
                </a:ext>
              </a:extLst>
            </p:cNvPr>
            <p:cNvSpPr/>
            <p:nvPr/>
          </p:nvSpPr>
          <p:spPr>
            <a:xfrm>
              <a:off x="5562600" y="3581400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5058F29-761B-4072-6AF0-B36D7F0E7252}"/>
                </a:ext>
              </a:extLst>
            </p:cNvPr>
            <p:cNvSpPr/>
            <p:nvPr/>
          </p:nvSpPr>
          <p:spPr>
            <a:xfrm>
              <a:off x="3352800" y="1676400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1D3D86-87A9-3779-BAA9-35F780524FA7}"/>
                </a:ext>
              </a:extLst>
            </p:cNvPr>
            <p:cNvSpPr/>
            <p:nvPr/>
          </p:nvSpPr>
          <p:spPr>
            <a:xfrm>
              <a:off x="3434975" y="3648720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BECB5A0-E9EB-482B-5EF9-FD186D59146A}"/>
                </a:ext>
              </a:extLst>
            </p:cNvPr>
            <p:cNvSpPr/>
            <p:nvPr/>
          </p:nvSpPr>
          <p:spPr>
            <a:xfrm>
              <a:off x="5580707" y="1609080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390FBA-8D68-639F-2C57-C78F4E792403}"/>
              </a:ext>
            </a:extLst>
          </p:cNvPr>
          <p:cNvCxnSpPr>
            <a:cxnSpLocks/>
          </p:cNvCxnSpPr>
          <p:nvPr/>
        </p:nvCxnSpPr>
        <p:spPr>
          <a:xfrm>
            <a:off x="3252804" y="2343150"/>
            <a:ext cx="2576496" cy="10287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957EDA-B9F8-56A4-26B5-5E86E1378A9A}"/>
              </a:ext>
            </a:extLst>
          </p:cNvPr>
          <p:cNvCxnSpPr>
            <a:cxnSpLocks/>
          </p:cNvCxnSpPr>
          <p:nvPr/>
        </p:nvCxnSpPr>
        <p:spPr>
          <a:xfrm>
            <a:off x="4114800" y="1733375"/>
            <a:ext cx="0" cy="232427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C7AC70-9BF9-69E2-99C2-F3A08169ADF5}"/>
                  </a:ext>
                </a:extLst>
              </p:cNvPr>
              <p:cNvSpPr txBox="1"/>
              <p:nvPr/>
            </p:nvSpPr>
            <p:spPr>
              <a:xfrm>
                <a:off x="4403827" y="5744536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IN" b="1" dirty="0"/>
                  <a:t> nodes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C7AC70-9BF9-69E2-99C2-F3A08169A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827" y="5744536"/>
                <a:ext cx="963725" cy="369332"/>
              </a:xfrm>
              <a:prstGeom prst="rect">
                <a:avLst/>
              </a:prstGeom>
              <a:blipFill>
                <a:blip r:embed="rId3"/>
                <a:stretch>
                  <a:fillRect t="-8197" r="-440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6B6340-9B8C-3114-BC4C-F5346ACD2C00}"/>
                  </a:ext>
                </a:extLst>
              </p:cNvPr>
              <p:cNvSpPr txBox="1"/>
              <p:nvPr/>
            </p:nvSpPr>
            <p:spPr>
              <a:xfrm>
                <a:off x="6736986" y="1821681"/>
                <a:ext cx="1140890" cy="62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6B6340-9B8C-3114-BC4C-F5346ACD2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986" y="1821681"/>
                <a:ext cx="1140890" cy="6280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F837F13A-FADB-5A20-8ADA-615B8C9C018C}"/>
              </a:ext>
            </a:extLst>
          </p:cNvPr>
          <p:cNvGrpSpPr/>
          <p:nvPr/>
        </p:nvGrpSpPr>
        <p:grpSpPr>
          <a:xfrm>
            <a:off x="3161878" y="1625168"/>
            <a:ext cx="2217143" cy="3836265"/>
            <a:chOff x="300252" y="678043"/>
            <a:chExt cx="2956190" cy="511502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EE9644F-5E88-BF51-B7F5-455F2C72F9F9}"/>
                </a:ext>
              </a:extLst>
            </p:cNvPr>
            <p:cNvCxnSpPr>
              <a:cxnSpLocks/>
              <a:stCxn id="15" idx="5"/>
            </p:cNvCxnSpPr>
            <p:nvPr/>
          </p:nvCxnSpPr>
          <p:spPr>
            <a:xfrm>
              <a:off x="1437115" y="1215767"/>
              <a:ext cx="591515" cy="6892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000834D-708C-248B-B31B-8F4591F77A20}"/>
                </a:ext>
              </a:extLst>
            </p:cNvPr>
            <p:cNvSpPr/>
            <p:nvPr/>
          </p:nvSpPr>
          <p:spPr>
            <a:xfrm>
              <a:off x="1322193" y="1100845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D36694-033A-0E55-24AF-95022079216E}"/>
                </a:ext>
              </a:extLst>
            </p:cNvPr>
            <p:cNvSpPr/>
            <p:nvPr/>
          </p:nvSpPr>
          <p:spPr>
            <a:xfrm>
              <a:off x="1952957" y="1833908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E4AB08D-DE7F-5EA1-F864-E4CA1B353A1F}"/>
                </a:ext>
              </a:extLst>
            </p:cNvPr>
            <p:cNvSpPr/>
            <p:nvPr/>
          </p:nvSpPr>
          <p:spPr>
            <a:xfrm>
              <a:off x="1212873" y="2438400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A8B0BF-BE68-E555-8FC7-EBA88084628C}"/>
                </a:ext>
              </a:extLst>
            </p:cNvPr>
            <p:cNvCxnSpPr>
              <a:cxnSpLocks/>
              <a:stCxn id="20" idx="7"/>
              <a:endCxn id="19" idx="3"/>
            </p:cNvCxnSpPr>
            <p:nvPr/>
          </p:nvCxnSpPr>
          <p:spPr>
            <a:xfrm flipV="1">
              <a:off x="1327795" y="1948830"/>
              <a:ext cx="644880" cy="509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2F1B6F8-C7DD-607B-1780-343A8D0CB2D0}"/>
                </a:ext>
              </a:extLst>
            </p:cNvPr>
            <p:cNvCxnSpPr>
              <a:cxnSpLocks/>
              <a:stCxn id="32" idx="3"/>
              <a:endCxn id="19" idx="6"/>
            </p:cNvCxnSpPr>
            <p:nvPr/>
          </p:nvCxnSpPr>
          <p:spPr>
            <a:xfrm flipH="1">
              <a:off x="2087597" y="1551366"/>
              <a:ext cx="610553" cy="3498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44D95A2-B6D1-B19D-A1FC-57F5698FCFF9}"/>
                </a:ext>
              </a:extLst>
            </p:cNvPr>
            <p:cNvSpPr/>
            <p:nvPr/>
          </p:nvSpPr>
          <p:spPr>
            <a:xfrm>
              <a:off x="2678432" y="1436444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88EE961-16A1-4097-095E-7ABF9670AFDD}"/>
                </a:ext>
              </a:extLst>
            </p:cNvPr>
            <p:cNvCxnSpPr>
              <a:cxnSpLocks/>
              <a:stCxn id="38" idx="1"/>
              <a:endCxn id="19" idx="5"/>
            </p:cNvCxnSpPr>
            <p:nvPr/>
          </p:nvCxnSpPr>
          <p:spPr>
            <a:xfrm flipH="1" flipV="1">
              <a:off x="2067879" y="1948830"/>
              <a:ext cx="473056" cy="6981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89A4985-BCD8-4956-1D30-E73987827DC4}"/>
                </a:ext>
              </a:extLst>
            </p:cNvPr>
            <p:cNvSpPr/>
            <p:nvPr/>
          </p:nvSpPr>
          <p:spPr>
            <a:xfrm>
              <a:off x="2521217" y="2627225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E64049-3D03-B683-40F0-49A162509061}"/>
                </a:ext>
              </a:extLst>
            </p:cNvPr>
            <p:cNvCxnSpPr>
              <a:cxnSpLocks/>
              <a:stCxn id="38" idx="3"/>
              <a:endCxn id="43" idx="7"/>
            </p:cNvCxnSpPr>
            <p:nvPr/>
          </p:nvCxnSpPr>
          <p:spPr>
            <a:xfrm flipH="1">
              <a:off x="1867522" y="2742147"/>
              <a:ext cx="673413" cy="6111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2BA537C-7541-6D21-08D1-2EDD45894A9F}"/>
                </a:ext>
              </a:extLst>
            </p:cNvPr>
            <p:cNvSpPr/>
            <p:nvPr/>
          </p:nvSpPr>
          <p:spPr>
            <a:xfrm>
              <a:off x="1752600" y="3333592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CBBA7D0-240F-65E5-6EC5-188F10479F25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395456" y="2203474"/>
              <a:ext cx="837135" cy="2546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D9CAFDB-977E-A3B7-462A-51A458BFB717}"/>
                </a:ext>
              </a:extLst>
            </p:cNvPr>
            <p:cNvSpPr/>
            <p:nvPr/>
          </p:nvSpPr>
          <p:spPr>
            <a:xfrm>
              <a:off x="300252" y="2104298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938D8B5-2DB6-9EA5-CCE7-A3C720EFD9F3}"/>
                </a:ext>
              </a:extLst>
            </p:cNvPr>
            <p:cNvCxnSpPr>
              <a:cxnSpLocks/>
              <a:stCxn id="20" idx="4"/>
              <a:endCxn id="52" idx="7"/>
            </p:cNvCxnSpPr>
            <p:nvPr/>
          </p:nvCxnSpPr>
          <p:spPr>
            <a:xfrm flipH="1">
              <a:off x="949352" y="2573040"/>
              <a:ext cx="330841" cy="7683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80DEC3-2F6D-0B58-C214-3689A4F17ECC}"/>
                </a:ext>
              </a:extLst>
            </p:cNvPr>
            <p:cNvSpPr/>
            <p:nvPr/>
          </p:nvSpPr>
          <p:spPr>
            <a:xfrm>
              <a:off x="834430" y="3321671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FC374A0-0DB2-3ABF-58EC-5C28A5AE028B}"/>
                </a:ext>
              </a:extLst>
            </p:cNvPr>
            <p:cNvSpPr/>
            <p:nvPr/>
          </p:nvSpPr>
          <p:spPr>
            <a:xfrm>
              <a:off x="1621728" y="4265243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FF64C33-E351-A202-A038-BD70A1F81B45}"/>
                </a:ext>
              </a:extLst>
            </p:cNvPr>
            <p:cNvCxnSpPr>
              <a:cxnSpLocks/>
              <a:stCxn id="53" idx="0"/>
              <a:endCxn id="43" idx="4"/>
            </p:cNvCxnSpPr>
            <p:nvPr/>
          </p:nvCxnSpPr>
          <p:spPr>
            <a:xfrm flipV="1">
              <a:off x="1689048" y="3468232"/>
              <a:ext cx="130872" cy="7970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1998B27-63F2-86CD-2657-B2DAC9A9D4DD}"/>
                </a:ext>
              </a:extLst>
            </p:cNvPr>
            <p:cNvSpPr/>
            <p:nvPr/>
          </p:nvSpPr>
          <p:spPr>
            <a:xfrm>
              <a:off x="2521217" y="4572000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5693811-117D-7C0B-10D2-777F4980AC8A}"/>
                </a:ext>
              </a:extLst>
            </p:cNvPr>
            <p:cNvCxnSpPr>
              <a:cxnSpLocks/>
              <a:stCxn id="53" idx="5"/>
              <a:endCxn id="58" idx="2"/>
            </p:cNvCxnSpPr>
            <p:nvPr/>
          </p:nvCxnSpPr>
          <p:spPr>
            <a:xfrm>
              <a:off x="1736650" y="4380165"/>
              <a:ext cx="784567" cy="2591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7914BA2-26F7-5F49-8515-11837A178499}"/>
                </a:ext>
              </a:extLst>
            </p:cNvPr>
            <p:cNvSpPr/>
            <p:nvPr/>
          </p:nvSpPr>
          <p:spPr>
            <a:xfrm>
              <a:off x="901750" y="5105400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770232D-436D-E50F-FDDC-A1A4EAF80465}"/>
                </a:ext>
              </a:extLst>
            </p:cNvPr>
            <p:cNvCxnSpPr>
              <a:cxnSpLocks/>
              <a:stCxn id="53" idx="3"/>
              <a:endCxn id="62" idx="7"/>
            </p:cNvCxnSpPr>
            <p:nvPr/>
          </p:nvCxnSpPr>
          <p:spPr>
            <a:xfrm flipH="1">
              <a:off x="1016672" y="4380165"/>
              <a:ext cx="624774" cy="7449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308C920-D9DF-C613-CB01-6C5F88FE7828}"/>
                </a:ext>
              </a:extLst>
            </p:cNvPr>
            <p:cNvSpPr/>
            <p:nvPr/>
          </p:nvSpPr>
          <p:spPr>
            <a:xfrm>
              <a:off x="1893990" y="5658423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6CA51EC-B1C2-DE17-9B06-2E300AA8EE81}"/>
                </a:ext>
              </a:extLst>
            </p:cNvPr>
            <p:cNvCxnSpPr>
              <a:cxnSpLocks/>
              <a:stCxn id="53" idx="4"/>
              <a:endCxn id="66" idx="1"/>
            </p:cNvCxnSpPr>
            <p:nvPr/>
          </p:nvCxnSpPr>
          <p:spPr>
            <a:xfrm>
              <a:off x="1689048" y="4399883"/>
              <a:ext cx="224660" cy="1278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71884D9-81AA-AE4B-EE42-5BE792EE778F}"/>
                </a:ext>
              </a:extLst>
            </p:cNvPr>
            <p:cNvSpPr/>
            <p:nvPr/>
          </p:nvSpPr>
          <p:spPr>
            <a:xfrm>
              <a:off x="3121802" y="678043"/>
              <a:ext cx="134640" cy="134640"/>
            </a:xfrm>
            <a:prstGeom prst="ellipse">
              <a:avLst/>
            </a:prstGeom>
            <a:solidFill>
              <a:schemeClr val="tx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42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2FBDFAE-4AF5-AD9C-2093-245706A9DFFF}"/>
                </a:ext>
              </a:extLst>
            </p:cNvPr>
            <p:cNvCxnSpPr>
              <a:cxnSpLocks/>
              <a:stCxn id="70" idx="3"/>
              <a:endCxn id="32" idx="7"/>
            </p:cNvCxnSpPr>
            <p:nvPr/>
          </p:nvCxnSpPr>
          <p:spPr>
            <a:xfrm flipH="1">
              <a:off x="2793354" y="792965"/>
              <a:ext cx="348166" cy="6631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18C18A-DF59-FE39-9009-F354E090CEBE}"/>
              </a:ext>
            </a:extLst>
          </p:cNvPr>
          <p:cNvCxnSpPr>
            <a:cxnSpLocks/>
          </p:cNvCxnSpPr>
          <p:nvPr/>
        </p:nvCxnSpPr>
        <p:spPr>
          <a:xfrm>
            <a:off x="3663493" y="3939750"/>
            <a:ext cx="1164110" cy="17511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869C35F-82E2-7810-7F17-E5E4DD6E7B06}"/>
              </a:ext>
            </a:extLst>
          </p:cNvPr>
          <p:cNvCxnSpPr>
            <a:cxnSpLocks/>
          </p:cNvCxnSpPr>
          <p:nvPr/>
        </p:nvCxnSpPr>
        <p:spPr>
          <a:xfrm>
            <a:off x="4393912" y="1989134"/>
            <a:ext cx="635289" cy="83611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7FEDC9C-EC14-40E3-C901-E641A2DD248B}"/>
                  </a:ext>
                </a:extLst>
              </p:cNvPr>
              <p:cNvSpPr txBox="1"/>
              <p:nvPr/>
            </p:nvSpPr>
            <p:spPr>
              <a:xfrm>
                <a:off x="6736987" y="1815918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7FEDC9C-EC14-40E3-C901-E641A2DD2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987" y="1815918"/>
                <a:ext cx="80021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C66F354-421C-BFA8-ED20-1A60E7388138}"/>
              </a:ext>
            </a:extLst>
          </p:cNvPr>
          <p:cNvSpPr txBox="1"/>
          <p:nvPr/>
        </p:nvSpPr>
        <p:spPr>
          <a:xfrm>
            <a:off x="1828800" y="228600"/>
            <a:ext cx="592963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dirty="0"/>
              <a:t> How many </a:t>
            </a:r>
            <a:r>
              <a:rPr lang="en-US" sz="2000" u="sng" dirty="0"/>
              <a:t>min-cuts</a:t>
            </a:r>
            <a:r>
              <a:rPr lang="en-US" sz="2000" dirty="0"/>
              <a:t> can there be in a graph?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1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  <p:bldP spid="86" grpId="0" animBg="1"/>
      <p:bldP spid="8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for min-cut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  </a:t>
                </a:r>
                <a:r>
                  <a:rPr lang="en-US" sz="1800" b="1" dirty="0"/>
                  <a:t>Repeat 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  times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{</a:t>
                </a:r>
              </a:p>
              <a:p>
                <a:pPr marL="0" indent="0">
                  <a:buNone/>
                </a:pPr>
                <a:r>
                  <a:rPr lang="en-US" sz="1800" dirty="0"/>
                  <a:t>	 Let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:r>
                  <a:rPr lang="en-US" sz="1800" b="1" dirty="0"/>
                  <a:t>return</a:t>
                </a:r>
                <a:r>
                  <a:rPr lang="en-US" sz="1800" dirty="0"/>
                  <a:t> the edges of multi-graph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} 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Running time</a:t>
                </a:r>
                <a:r>
                  <a:rPr lang="en-US" sz="1800" dirty="0"/>
                  <a:t>: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𝑶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What is the sample space of the output of the algorithm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all-cuts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1371600" y="5410200"/>
            <a:ext cx="914400" cy="914400"/>
          </a:xfrm>
          <a:prstGeom prst="mathMultiply">
            <a:avLst>
              <a:gd name="adj1" fmla="val 1132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8D2A8-715A-476F-A32F-A02CB41DD690}"/>
              </a:ext>
            </a:extLst>
          </p:cNvPr>
          <p:cNvSpPr txBox="1"/>
          <p:nvPr/>
        </p:nvSpPr>
        <p:spPr>
          <a:xfrm>
            <a:off x="1828800" y="228600"/>
            <a:ext cx="592963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Question:</a:t>
            </a:r>
            <a:r>
              <a:rPr lang="en-US" sz="2000" dirty="0"/>
              <a:t> How many </a:t>
            </a:r>
            <a:r>
              <a:rPr lang="en-US" sz="2000" u="sng" dirty="0"/>
              <a:t>min-cuts</a:t>
            </a:r>
            <a:r>
              <a:rPr lang="en-US" sz="2000" dirty="0"/>
              <a:t> can there be in a graph?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Analysis of Algorithm for min-cut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be any arbitrary min-cut.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What is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during the algorithm </a:t>
                </a:r>
                <a:r>
                  <a:rPr lang="en-US" sz="2000" b="1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000" b="1" i="1" dirty="0"/>
                  <a:t>       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47800" y="1600200"/>
            <a:ext cx="1371600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6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67523-40AA-4CD0-BC91-F2B72458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5AC77-B762-4825-BE59-E1AC9C1177EE}"/>
              </a:ext>
            </a:extLst>
          </p:cNvPr>
          <p:cNvSpPr txBox="1"/>
          <p:nvPr/>
        </p:nvSpPr>
        <p:spPr>
          <a:xfrm>
            <a:off x="960562" y="3602335"/>
            <a:ext cx="708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Randomized Algorithm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/>
              <a:t>for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006C31"/>
                </a:solidFill>
              </a:rPr>
              <a:t>Distributed Leader Election</a:t>
            </a:r>
            <a:endParaRPr lang="en-IN" sz="2400" b="1" dirty="0">
              <a:solidFill>
                <a:srgbClr val="006C3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A8AA7-C945-4AC5-BDBD-686FFE1E2B33}"/>
              </a:ext>
            </a:extLst>
          </p:cNvPr>
          <p:cNvSpPr txBox="1"/>
          <p:nvPr/>
        </p:nvSpPr>
        <p:spPr>
          <a:xfrm>
            <a:off x="960562" y="2539426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Part I</a:t>
            </a:r>
            <a:endParaRPr lang="en-IN" sz="3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348300-DA92-4A4E-8BC5-9A11144EBCB2}"/>
              </a:ext>
            </a:extLst>
          </p:cNvPr>
          <p:cNvCxnSpPr>
            <a:cxnSpLocks/>
          </p:cNvCxnSpPr>
          <p:nvPr/>
        </p:nvCxnSpPr>
        <p:spPr>
          <a:xfrm>
            <a:off x="1066800" y="3276600"/>
            <a:ext cx="670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5D98E1B-C44A-BCD6-57C2-3C3C3EBC6DCB}"/>
              </a:ext>
            </a:extLst>
          </p:cNvPr>
          <p:cNvSpPr/>
          <p:nvPr/>
        </p:nvSpPr>
        <p:spPr>
          <a:xfrm>
            <a:off x="3990316" y="3312059"/>
            <a:ext cx="4079138" cy="9402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05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46E61-9564-32CC-B751-857AE545B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2C63-CDF6-B2BE-A54A-99646E92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Number of min-cuts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DD6CB3-D50A-D4B0-F894-97897714C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ℰ</m:t>
                    </m:r>
                  </m:oMath>
                </a14:m>
                <a:r>
                  <a:rPr lang="en-US" sz="2000" dirty="0"/>
                  <a:t>: outputs of the algorithm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 is correct.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there 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min-cuts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these min-cuts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Define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: “output of the algorithm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”.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 </m:t>
                    </m:r>
                    <m:r>
                      <a:rPr lang="en-US" sz="2000" b="0" i="1" dirty="0" smtClean="0">
                        <a:latin typeface="Cambria Math"/>
                      </a:rPr>
                      <m:t>≥ 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∪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  </m:t>
                    </m:r>
                    <m:r>
                      <a:rPr lang="en-US" sz="2000" b="0" i="0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+</m:t>
                    </m:r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+...</m:t>
                    </m:r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ℰ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r>
                      <a:rPr lang="en-US" sz="2000" i="1">
                        <a:latin typeface="Cambria Math"/>
                      </a:rPr>
                      <m:t>  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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</a:rPr>
                      <m:t>   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DD6CB3-D50A-D4B0-F894-97897714C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741" t="-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3953A-B87C-75C2-646A-246A7357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F053B-5F1F-1C81-AC99-9B2FF7F79B17}"/>
                  </a:ext>
                </a:extLst>
              </p:cNvPr>
              <p:cNvSpPr txBox="1"/>
              <p:nvPr/>
            </p:nvSpPr>
            <p:spPr>
              <a:xfrm>
                <a:off x="1386420" y="3102640"/>
                <a:ext cx="1035668" cy="59862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420" y="3102640"/>
                <a:ext cx="1035668" cy="598625"/>
              </a:xfrm>
              <a:prstGeom prst="rect">
                <a:avLst/>
              </a:prstGeom>
              <a:blipFill rotWithShape="1">
                <a:blip r:embed="rId3"/>
                <a:stretch>
                  <a:fillRect r="-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88EFDA-00FC-B26B-1BD5-854B1D1E1511}"/>
                  </a:ext>
                </a:extLst>
              </p:cNvPr>
              <p:cNvSpPr txBox="1"/>
              <p:nvPr/>
            </p:nvSpPr>
            <p:spPr>
              <a:xfrm>
                <a:off x="1386420" y="4191000"/>
                <a:ext cx="4106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88EFDA-00FC-B26B-1BD5-854B1D1E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420" y="4191000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BCB3DCB-2B37-D4FC-E4F3-4F33A1B689D3}"/>
              </a:ext>
            </a:extLst>
          </p:cNvPr>
          <p:cNvSpPr/>
          <p:nvPr/>
        </p:nvSpPr>
        <p:spPr>
          <a:xfrm>
            <a:off x="2278588" y="2776369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33F406-1BBF-E46F-2747-9971E20082EE}"/>
              </a:ext>
            </a:extLst>
          </p:cNvPr>
          <p:cNvGrpSpPr/>
          <p:nvPr/>
        </p:nvGrpSpPr>
        <p:grpSpPr>
          <a:xfrm>
            <a:off x="6798182" y="5164019"/>
            <a:ext cx="1295400" cy="550981"/>
            <a:chOff x="6248400" y="5620204"/>
            <a:chExt cx="1295400" cy="5509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96241D-0AEF-55E4-A7A1-8CCBF0F7C346}"/>
                </a:ext>
              </a:extLst>
            </p:cNvPr>
            <p:cNvGrpSpPr/>
            <p:nvPr/>
          </p:nvGrpSpPr>
          <p:grpSpPr>
            <a:xfrm>
              <a:off x="6248400" y="5620204"/>
              <a:ext cx="1295400" cy="550981"/>
              <a:chOff x="6248400" y="5620204"/>
              <a:chExt cx="1295400" cy="55098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250E60D-7158-A435-6401-AB5168E95743}"/>
                  </a:ext>
                </a:extLst>
              </p:cNvPr>
              <p:cNvGrpSpPr/>
              <p:nvPr/>
            </p:nvGrpSpPr>
            <p:grpSpPr>
              <a:xfrm>
                <a:off x="6248400" y="5620204"/>
                <a:ext cx="1295400" cy="387929"/>
                <a:chOff x="1441572" y="1985940"/>
                <a:chExt cx="1295400" cy="387929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CA833BAF-FB10-98FD-647F-F962C15A2BD5}"/>
                    </a:ext>
                  </a:extLst>
                </p:cNvPr>
                <p:cNvGrpSpPr/>
                <p:nvPr/>
              </p:nvGrpSpPr>
              <p:grpSpPr>
                <a:xfrm>
                  <a:off x="1441572" y="2004537"/>
                  <a:ext cx="1295400" cy="369332"/>
                  <a:chOff x="1216086" y="926069"/>
                  <a:chExt cx="1295400" cy="369332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76696B24-FF86-C707-4AF7-FFE9214D1FFF}"/>
                      </a:ext>
                    </a:extLst>
                  </p:cNvPr>
                  <p:cNvCxnSpPr>
                    <a:stCxn id="18" idx="6"/>
                    <a:endCxn id="17" idx="2"/>
                  </p:cNvCxnSpPr>
                  <p:nvPr/>
                </p:nvCxnSpPr>
                <p:spPr>
                  <a:xfrm>
                    <a:off x="1600200" y="1110735"/>
                    <a:ext cx="5334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1699677D-1E5E-DF37-5890-8E54412E46F8}"/>
                      </a:ext>
                    </a:extLst>
                  </p:cNvPr>
                  <p:cNvSpPr/>
                  <p:nvPr/>
                </p:nvSpPr>
                <p:spPr>
                  <a:xfrm>
                    <a:off x="2133600" y="926069"/>
                    <a:ext cx="377886" cy="369331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C5728947-02FD-A96A-240C-68DB2D2BCFBB}"/>
                      </a:ext>
                    </a:extLst>
                  </p:cNvPr>
                  <p:cNvSpPr/>
                  <p:nvPr/>
                </p:nvSpPr>
                <p:spPr>
                  <a:xfrm>
                    <a:off x="1216086" y="926069"/>
                    <a:ext cx="384114" cy="369332"/>
                  </a:xfrm>
                  <a:prstGeom prst="ellipse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8D07CA82-22A8-191B-3925-70BAAB20F2B9}"/>
                    </a:ext>
                  </a:extLst>
                </p:cNvPr>
                <p:cNvSpPr/>
                <p:nvPr/>
              </p:nvSpPr>
              <p:spPr>
                <a:xfrm>
                  <a:off x="1784196" y="1985940"/>
                  <a:ext cx="646770" cy="94796"/>
                </a:xfrm>
                <a:custGeom>
                  <a:avLst/>
                  <a:gdLst>
                    <a:gd name="connsiteX0" fmla="*/ 0 w 691376"/>
                    <a:gd name="connsiteY0" fmla="*/ 123887 h 190794"/>
                    <a:gd name="connsiteX1" fmla="*/ 367990 w 691376"/>
                    <a:gd name="connsiteY1" fmla="*/ 1224 h 190794"/>
                    <a:gd name="connsiteX2" fmla="*/ 691376 w 691376"/>
                    <a:gd name="connsiteY2" fmla="*/ 190794 h 190794"/>
                    <a:gd name="connsiteX0" fmla="*/ 0 w 646771"/>
                    <a:gd name="connsiteY0" fmla="*/ 178442 h 189593"/>
                    <a:gd name="connsiteX1" fmla="*/ 323385 w 646771"/>
                    <a:gd name="connsiteY1" fmla="*/ 23 h 189593"/>
                    <a:gd name="connsiteX2" fmla="*/ 646771 w 646771"/>
                    <a:gd name="connsiteY2" fmla="*/ 189593 h 189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6771" h="189593">
                      <a:moveTo>
                        <a:pt x="0" y="178442"/>
                      </a:moveTo>
                      <a:cubicBezTo>
                        <a:pt x="126380" y="111535"/>
                        <a:pt x="215590" y="-1835"/>
                        <a:pt x="323385" y="23"/>
                      </a:cubicBezTo>
                      <a:cubicBezTo>
                        <a:pt x="431180" y="1881"/>
                        <a:pt x="542692" y="100383"/>
                        <a:pt x="646771" y="189593"/>
                      </a:cubicBezTo>
                    </a:path>
                  </a:pathLst>
                </a:cu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3F516A51-98A1-1961-48DE-2A8E3978FA77}"/>
                  </a:ext>
                </a:extLst>
              </p:cNvPr>
              <p:cNvSpPr/>
              <p:nvPr/>
            </p:nvSpPr>
            <p:spPr>
              <a:xfrm>
                <a:off x="6584794" y="5943600"/>
                <a:ext cx="653000" cy="227585"/>
              </a:xfrm>
              <a:custGeom>
                <a:avLst/>
                <a:gdLst>
                  <a:gd name="connsiteX0" fmla="*/ 0 w 691376"/>
                  <a:gd name="connsiteY0" fmla="*/ 123887 h 190794"/>
                  <a:gd name="connsiteX1" fmla="*/ 367990 w 691376"/>
                  <a:gd name="connsiteY1" fmla="*/ 1224 h 190794"/>
                  <a:gd name="connsiteX2" fmla="*/ 691376 w 691376"/>
                  <a:gd name="connsiteY2" fmla="*/ 190794 h 190794"/>
                  <a:gd name="connsiteX0" fmla="*/ 0 w 646771"/>
                  <a:gd name="connsiteY0" fmla="*/ 178442 h 189593"/>
                  <a:gd name="connsiteX1" fmla="*/ 323385 w 646771"/>
                  <a:gd name="connsiteY1" fmla="*/ 23 h 189593"/>
                  <a:gd name="connsiteX2" fmla="*/ 646771 w 646771"/>
                  <a:gd name="connsiteY2" fmla="*/ 189593 h 189593"/>
                  <a:gd name="connsiteX0" fmla="*/ 0 w 691376"/>
                  <a:gd name="connsiteY0" fmla="*/ 21078 h 299858"/>
                  <a:gd name="connsiteX1" fmla="*/ 367990 w 691376"/>
                  <a:gd name="connsiteY1" fmla="*/ 110288 h 299858"/>
                  <a:gd name="connsiteX2" fmla="*/ 691376 w 691376"/>
                  <a:gd name="connsiteY2" fmla="*/ 299858 h 299858"/>
                  <a:gd name="connsiteX0" fmla="*/ 0 w 691376"/>
                  <a:gd name="connsiteY0" fmla="*/ 0 h 278780"/>
                  <a:gd name="connsiteX1" fmla="*/ 367990 w 691376"/>
                  <a:gd name="connsiteY1" fmla="*/ 89210 h 278780"/>
                  <a:gd name="connsiteX2" fmla="*/ 691376 w 691376"/>
                  <a:gd name="connsiteY2" fmla="*/ 278780 h 278780"/>
                  <a:gd name="connsiteX0" fmla="*/ 0 w 691376"/>
                  <a:gd name="connsiteY0" fmla="*/ 0 h 278780"/>
                  <a:gd name="connsiteX1" fmla="*/ 367990 w 691376"/>
                  <a:gd name="connsiteY1" fmla="*/ 200722 h 278780"/>
                  <a:gd name="connsiteX2" fmla="*/ 691376 w 691376"/>
                  <a:gd name="connsiteY2" fmla="*/ 278780 h 278780"/>
                  <a:gd name="connsiteX0" fmla="*/ 0 w 657922"/>
                  <a:gd name="connsiteY0" fmla="*/ 0 h 203625"/>
                  <a:gd name="connsiteX1" fmla="*/ 367990 w 657922"/>
                  <a:gd name="connsiteY1" fmla="*/ 200722 h 203625"/>
                  <a:gd name="connsiteX2" fmla="*/ 657922 w 657922"/>
                  <a:gd name="connsiteY2" fmla="*/ 156117 h 203625"/>
                  <a:gd name="connsiteX0" fmla="*/ 0 w 657922"/>
                  <a:gd name="connsiteY0" fmla="*/ 0 h 209464"/>
                  <a:gd name="connsiteX1" fmla="*/ 367990 w 657922"/>
                  <a:gd name="connsiteY1" fmla="*/ 200722 h 209464"/>
                  <a:gd name="connsiteX2" fmla="*/ 657922 w 657922"/>
                  <a:gd name="connsiteY2" fmla="*/ 156117 h 209464"/>
                  <a:gd name="connsiteX0" fmla="*/ 0 w 657922"/>
                  <a:gd name="connsiteY0" fmla="*/ 0 h 209464"/>
                  <a:gd name="connsiteX1" fmla="*/ 367990 w 657922"/>
                  <a:gd name="connsiteY1" fmla="*/ 200722 h 209464"/>
                  <a:gd name="connsiteX2" fmla="*/ 657922 w 657922"/>
                  <a:gd name="connsiteY2" fmla="*/ 156117 h 209464"/>
                  <a:gd name="connsiteX0" fmla="*/ 0 w 624468"/>
                  <a:gd name="connsiteY0" fmla="*/ 0 h 201028"/>
                  <a:gd name="connsiteX1" fmla="*/ 367990 w 624468"/>
                  <a:gd name="connsiteY1" fmla="*/ 200722 h 201028"/>
                  <a:gd name="connsiteX2" fmla="*/ 624468 w 624468"/>
                  <a:gd name="connsiteY2" fmla="*/ 44605 h 201028"/>
                  <a:gd name="connsiteX0" fmla="*/ 0 w 624468"/>
                  <a:gd name="connsiteY0" fmla="*/ 0 h 201565"/>
                  <a:gd name="connsiteX1" fmla="*/ 367990 w 624468"/>
                  <a:gd name="connsiteY1" fmla="*/ 200722 h 201565"/>
                  <a:gd name="connsiteX2" fmla="*/ 624468 w 624468"/>
                  <a:gd name="connsiteY2" fmla="*/ 44605 h 201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468" h="201565">
                    <a:moveTo>
                      <a:pt x="0" y="0"/>
                    </a:moveTo>
                    <a:cubicBezTo>
                      <a:pt x="148682" y="133815"/>
                      <a:pt x="263912" y="193288"/>
                      <a:pt x="367990" y="200722"/>
                    </a:cubicBezTo>
                    <a:cubicBezTo>
                      <a:pt x="472068" y="208156"/>
                      <a:pt x="498088" y="167268"/>
                      <a:pt x="624468" y="44605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BBDFE2-61F2-4E88-1168-F97AD9B6242A}"/>
                </a:ext>
              </a:extLst>
            </p:cNvPr>
            <p:cNvSpPr txBox="1"/>
            <p:nvPr/>
          </p:nvSpPr>
          <p:spPr>
            <a:xfrm rot="5400000">
              <a:off x="6806452" y="57782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A30C024-61C4-48CF-FFB6-244F7AA0371E}"/>
              </a:ext>
            </a:extLst>
          </p:cNvPr>
          <p:cNvSpPr txBox="1"/>
          <p:nvPr/>
        </p:nvSpPr>
        <p:spPr>
          <a:xfrm>
            <a:off x="6173367" y="4650461"/>
            <a:ext cx="274203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At the end of the algorithm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C08D12-13D0-6453-2571-77ABA0BF17E6}"/>
              </a:ext>
            </a:extLst>
          </p:cNvPr>
          <p:cNvGrpSpPr/>
          <p:nvPr/>
        </p:nvGrpSpPr>
        <p:grpSpPr>
          <a:xfrm>
            <a:off x="2137317" y="4525805"/>
            <a:ext cx="1566839" cy="657137"/>
            <a:chOff x="2137317" y="4144805"/>
            <a:chExt cx="1566839" cy="6571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774918-92D2-20EC-1820-608294C292DB}"/>
                </a:ext>
              </a:extLst>
            </p:cNvPr>
            <p:cNvSpPr txBox="1"/>
            <p:nvPr/>
          </p:nvSpPr>
          <p:spPr>
            <a:xfrm>
              <a:off x="2137317" y="4432610"/>
              <a:ext cx="1566839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Disjoint events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CE2A09-8861-AE32-BF18-FEAF7C25E1E2}"/>
                </a:ext>
              </a:extLst>
            </p:cNvPr>
            <p:cNvCxnSpPr/>
            <p:nvPr/>
          </p:nvCxnSpPr>
          <p:spPr>
            <a:xfrm>
              <a:off x="2137317" y="4144805"/>
              <a:ext cx="148683" cy="2747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1B2C45-C747-D006-5791-79D3B6650E68}"/>
                </a:ext>
              </a:extLst>
            </p:cNvPr>
            <p:cNvCxnSpPr/>
            <p:nvPr/>
          </p:nvCxnSpPr>
          <p:spPr>
            <a:xfrm>
              <a:off x="2743200" y="4144805"/>
              <a:ext cx="0" cy="2747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B115D74-5FDF-FEB8-DDDB-B7BA4D96422A}"/>
                </a:ext>
              </a:extLst>
            </p:cNvPr>
            <p:cNvCxnSpPr/>
            <p:nvPr/>
          </p:nvCxnSpPr>
          <p:spPr>
            <a:xfrm flipH="1">
              <a:off x="3429000" y="4179332"/>
              <a:ext cx="228600" cy="2532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FF3AC07-3133-2DFF-5DD1-4B455D355459}"/>
              </a:ext>
            </a:extLst>
          </p:cNvPr>
          <p:cNvSpPr/>
          <p:nvPr/>
        </p:nvSpPr>
        <p:spPr>
          <a:xfrm>
            <a:off x="4572000" y="1611868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7F6387-EF22-CF0E-2E6F-0E60C8BB34CF}"/>
              </a:ext>
            </a:extLst>
          </p:cNvPr>
          <p:cNvSpPr/>
          <p:nvPr/>
        </p:nvSpPr>
        <p:spPr>
          <a:xfrm>
            <a:off x="781905" y="1611868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9A9073-6E55-CCF0-60A4-E1889DCEDBED}"/>
                  </a:ext>
                </a:extLst>
              </p:cNvPr>
              <p:cNvSpPr txBox="1"/>
              <p:nvPr/>
            </p:nvSpPr>
            <p:spPr>
              <a:xfrm>
                <a:off x="3492933" y="3695984"/>
                <a:ext cx="378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ℰ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9A9073-6E55-CCF0-60A4-E1889DCED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33" y="3695984"/>
                <a:ext cx="3780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9CE09C-46AA-6AEF-8060-F571F3F48935}"/>
                  </a:ext>
                </a:extLst>
              </p:cNvPr>
              <p:cNvSpPr txBox="1"/>
              <p:nvPr/>
            </p:nvSpPr>
            <p:spPr>
              <a:xfrm>
                <a:off x="4408785" y="3704437"/>
                <a:ext cx="441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ℰ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9CE09C-46AA-6AEF-8060-F571F3F48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85" y="3704437"/>
                <a:ext cx="4410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03410E-C603-DF63-10AE-EF6ACF7DF033}"/>
                  </a:ext>
                </a:extLst>
              </p:cNvPr>
              <p:cNvSpPr txBox="1"/>
              <p:nvPr/>
            </p:nvSpPr>
            <p:spPr>
              <a:xfrm>
                <a:off x="3865483" y="3712010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03410E-C603-DF63-10AE-EF6ACF7DF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483" y="3712010"/>
                <a:ext cx="3353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E141E5-A46B-2101-A678-312E24F6AE2F}"/>
                  </a:ext>
                </a:extLst>
              </p:cNvPr>
              <p:cNvSpPr txBox="1"/>
              <p:nvPr/>
            </p:nvSpPr>
            <p:spPr>
              <a:xfrm>
                <a:off x="3822820" y="3703997"/>
                <a:ext cx="69371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∪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E141E5-A46B-2101-A678-312E24F6A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820" y="3703997"/>
                <a:ext cx="693715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C4ECC83-8616-D2B9-AAAE-2B4A5D5F43D9}"/>
                  </a:ext>
                </a:extLst>
              </p:cNvPr>
              <p:cNvSpPr txBox="1"/>
              <p:nvPr/>
            </p:nvSpPr>
            <p:spPr>
              <a:xfrm>
                <a:off x="7115983" y="1612232"/>
                <a:ext cx="100803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ℰ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≤1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C4ECC83-8616-D2B9-AAAE-2B4A5D5F4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983" y="1612232"/>
                <a:ext cx="1008033" cy="369332"/>
              </a:xfrm>
              <a:prstGeom prst="rect">
                <a:avLst/>
              </a:prstGeom>
              <a:blipFill>
                <a:blip r:embed="rId9"/>
                <a:stretch>
                  <a:fillRect l="-4167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Ribbon 19">
            <a:extLst>
              <a:ext uri="{FF2B5EF4-FFF2-40B4-BE49-F238E27FC236}">
                <a16:creationId xmlns:a16="http://schemas.microsoft.com/office/drawing/2014/main" id="{FF9EF156-633E-C412-105F-351E9607AB11}"/>
              </a:ext>
            </a:extLst>
          </p:cNvPr>
          <p:cNvSpPr/>
          <p:nvPr/>
        </p:nvSpPr>
        <p:spPr>
          <a:xfrm>
            <a:off x="-304800" y="5798511"/>
            <a:ext cx="9448800" cy="98328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are left with a </a:t>
            </a:r>
            <a:r>
              <a:rPr lang="en-US" sz="2000" b="1" dirty="0" err="1">
                <a:solidFill>
                  <a:schemeClr val="tx1"/>
                </a:solidFill>
              </a:rPr>
              <a:t>multigraph</a:t>
            </a:r>
            <a:r>
              <a:rPr lang="en-US" sz="2000" dirty="0">
                <a:solidFill>
                  <a:schemeClr val="tx1"/>
                </a:solidFill>
              </a:rPr>
              <a:t> with </a:t>
            </a:r>
            <a:r>
              <a:rPr lang="en-US" sz="2000" b="1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vertices. Each of these vertices corresponds to a unique subset of vertices. So the corresponding cut is uniquely defined. </a:t>
            </a:r>
          </a:p>
        </p:txBody>
      </p:sp>
    </p:spTree>
    <p:extLst>
      <p:ext uri="{BB962C8B-B14F-4D97-AF65-F5344CB8AC3E}">
        <p14:creationId xmlns:p14="http://schemas.microsoft.com/office/powerpoint/2010/main" val="37573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animBg="1"/>
      <p:bldP spid="8" grpId="0" animBg="1"/>
      <p:bldP spid="12" grpId="0" animBg="1"/>
      <p:bldP spid="12" grpId="1" animBg="1"/>
      <p:bldP spid="21" grpId="0" animBg="1"/>
      <p:bldP spid="22" grpId="0" animBg="1"/>
      <p:bldP spid="23" grpId="0"/>
      <p:bldP spid="27" grpId="0"/>
      <p:bldP spid="29" grpId="0"/>
      <p:bldP spid="30" grpId="0" animBg="1"/>
      <p:bldP spid="33" grpId="0" animBg="1"/>
      <p:bldP spid="15" grpId="0" animBg="1"/>
      <p:bldP spid="1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problem </a:t>
            </a:r>
            <a:r>
              <a:rPr lang="en-US" sz="3600" dirty="0">
                <a:solidFill>
                  <a:srgbClr val="0070C0"/>
                </a:solidFill>
              </a:rPr>
              <a:t>2</a:t>
            </a:r>
            <a:br>
              <a:rPr lang="en-US" sz="3600" dirty="0"/>
            </a:br>
            <a:r>
              <a:rPr lang="en-US" sz="3600" dirty="0"/>
              <a:t>How many </a:t>
            </a:r>
            <a:r>
              <a:rPr lang="en-US" sz="3600" dirty="0">
                <a:solidFill>
                  <a:srgbClr val="7030A0"/>
                </a:solidFill>
              </a:rPr>
              <a:t>Acute Triangles ?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7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How many acute triangles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is a 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points in plane and no three of them are collinear. </a:t>
                </a:r>
              </a:p>
              <a:p>
                <a:pPr marL="0" indent="0">
                  <a:buNone/>
                </a:pPr>
                <a:r>
                  <a:rPr lang="en-US" sz="1800" dirty="0"/>
                  <a:t>How many triangles formed by these points are acute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Answer: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At most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Solution</a:t>
                </a:r>
                <a:r>
                  <a:rPr lang="en-US" sz="2000" dirty="0">
                    <a:solidFill>
                      <a:srgbClr val="00206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1800" dirty="0"/>
                  <a:t> : probability that a triangle formed by 3 random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acute.  </a:t>
                </a: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7030A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Total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number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of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acute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triangles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All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possible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triangles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using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𝑷</m:t>
                          </m:r>
                          <m:r>
                            <a:rPr lang="en-US" sz="18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points</m:t>
                          </m:r>
                          <m: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Show that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34705" y="26670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1905" y="48006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62905" y="4812268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2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4000" b="1" dirty="0"/>
                  <a:t> points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Case 1: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Sum of the four angles is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𝟑𝟔𝟎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at least one of them has to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≥90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Hence, at least one of the four triangles is non-acute.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1111" t="-10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24200" y="3352800"/>
            <a:ext cx="3886200" cy="2057400"/>
            <a:chOff x="3124200" y="3352800"/>
            <a:chExt cx="3886200" cy="2057400"/>
          </a:xfrm>
        </p:grpSpPr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00400" y="3352800"/>
            <a:ext cx="3744959" cy="2019300"/>
            <a:chOff x="3200400" y="3352800"/>
            <a:chExt cx="3744959" cy="2019300"/>
          </a:xfrm>
        </p:grpSpPr>
        <p:cxnSp>
          <p:nvCxnSpPr>
            <p:cNvPr id="14" name="Straight Connector 13"/>
            <p:cNvCxnSpPr>
              <a:stCxn id="43" idx="0"/>
              <a:endCxn id="54" idx="1"/>
            </p:cNvCxnSpPr>
            <p:nvPr/>
          </p:nvCxnSpPr>
          <p:spPr>
            <a:xfrm>
              <a:off x="4838700" y="3352800"/>
              <a:ext cx="2106659" cy="115415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1" idx="6"/>
              <a:endCxn id="41" idx="2"/>
            </p:cNvCxnSpPr>
            <p:nvPr/>
          </p:nvCxnSpPr>
          <p:spPr>
            <a:xfrm flipV="1">
              <a:off x="3200400" y="5219700"/>
              <a:ext cx="2895600" cy="1524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51" idx="6"/>
              <a:endCxn id="43" idx="3"/>
            </p:cNvCxnSpPr>
            <p:nvPr/>
          </p:nvCxnSpPr>
          <p:spPr>
            <a:xfrm flipV="1">
              <a:off x="3200400" y="3417841"/>
              <a:ext cx="1611359" cy="195425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1" idx="7"/>
              <a:endCxn id="54" idx="3"/>
            </p:cNvCxnSpPr>
            <p:nvPr/>
          </p:nvCxnSpPr>
          <p:spPr>
            <a:xfrm flipV="1">
              <a:off x="6161041" y="4560841"/>
              <a:ext cx="784318" cy="63191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115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4000" b="1" dirty="0"/>
                  <a:t> points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Case 2: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Sum of the three angles at the center is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𝟑𝟔𝟎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at least two of these angles have to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90 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at least 2 of the four triangles is non-acute.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3"/>
                <a:stretch>
                  <a:fillRect l="-1111" t="-985" b="-4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24200" y="3352800"/>
            <a:ext cx="3048000" cy="2057400"/>
            <a:chOff x="3124200" y="3352800"/>
            <a:chExt cx="3048000" cy="2057400"/>
          </a:xfrm>
        </p:grpSpPr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4724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0400" y="3417841"/>
            <a:ext cx="2960641" cy="1954259"/>
            <a:chOff x="3200400" y="3417841"/>
            <a:chExt cx="2960641" cy="1954259"/>
          </a:xfrm>
        </p:grpSpPr>
        <p:cxnSp>
          <p:nvCxnSpPr>
            <p:cNvPr id="10" name="Straight Connector 9"/>
            <p:cNvCxnSpPr>
              <a:stCxn id="41" idx="7"/>
              <a:endCxn id="43" idx="5"/>
            </p:cNvCxnSpPr>
            <p:nvPr/>
          </p:nvCxnSpPr>
          <p:spPr>
            <a:xfrm flipH="1" flipV="1">
              <a:off x="4865641" y="3417841"/>
              <a:ext cx="1295400" cy="177491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200400" y="3417841"/>
              <a:ext cx="1611359" cy="195425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1" idx="6"/>
              <a:endCxn id="41" idx="3"/>
            </p:cNvCxnSpPr>
            <p:nvPr/>
          </p:nvCxnSpPr>
          <p:spPr>
            <a:xfrm flipV="1">
              <a:off x="3200400" y="5246641"/>
              <a:ext cx="2906759" cy="12545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200401" y="3429000"/>
            <a:ext cx="2906758" cy="1916159"/>
            <a:chOff x="3200401" y="3417841"/>
            <a:chExt cx="2906758" cy="1916159"/>
          </a:xfrm>
        </p:grpSpPr>
        <p:cxnSp>
          <p:nvCxnSpPr>
            <p:cNvPr id="17" name="Straight Connector 16"/>
            <p:cNvCxnSpPr>
              <a:stCxn id="54" idx="5"/>
              <a:endCxn id="43" idx="5"/>
            </p:cNvCxnSpPr>
            <p:nvPr/>
          </p:nvCxnSpPr>
          <p:spPr>
            <a:xfrm flipV="1">
              <a:off x="4789441" y="3417841"/>
              <a:ext cx="76200" cy="11430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4" idx="5"/>
              <a:endCxn id="41" idx="3"/>
            </p:cNvCxnSpPr>
            <p:nvPr/>
          </p:nvCxnSpPr>
          <p:spPr>
            <a:xfrm>
              <a:off x="4789441" y="4560841"/>
              <a:ext cx="1317718" cy="685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4" idx="4"/>
            </p:cNvCxnSpPr>
            <p:nvPr/>
          </p:nvCxnSpPr>
          <p:spPr>
            <a:xfrm flipH="1">
              <a:off x="3200401" y="4572000"/>
              <a:ext cx="1562099" cy="7620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059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4000" b="1" dirty="0"/>
                  <a:t> points </a:t>
                </a:r>
                <a:r>
                  <a:rPr lang="en-US" sz="4000" b="1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4000" b="1" dirty="0"/>
                  <a:t> points 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Lemma1</a:t>
                </a:r>
                <a:r>
                  <a:rPr lang="en-US" sz="2400" dirty="0"/>
                  <a:t>: </a:t>
                </a:r>
                <a:r>
                  <a:rPr lang="en-US" sz="2000" dirty="0"/>
                  <a:t>A triangle formed by selecting </a:t>
                </a:r>
                <a:r>
                  <a:rPr lang="en-US" sz="2000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 points randomly uniformly </a:t>
                </a:r>
              </a:p>
              <a:p>
                <a:pPr marL="0" indent="0">
                  <a:buNone/>
                </a:pPr>
                <a:r>
                  <a:rPr lang="en-US" sz="2000" dirty="0"/>
                  <a:t>from </a:t>
                </a:r>
                <a:r>
                  <a:rPr lang="en-US" sz="2000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 points is acute triangle with probability at most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𝟕𝟓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Lemma2</a:t>
                </a:r>
                <a:r>
                  <a:rPr lang="en-US" sz="2400" dirty="0"/>
                  <a:t>: </a:t>
                </a:r>
                <a:r>
                  <a:rPr lang="en-US" sz="2000" dirty="0"/>
                  <a:t>A triangle formed by selecting </a:t>
                </a:r>
                <a:r>
                  <a:rPr lang="en-US" sz="2000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 points randomly uniformly </a:t>
                </a:r>
              </a:p>
              <a:p>
                <a:pPr marL="0" indent="0">
                  <a:buNone/>
                </a:pPr>
                <a:r>
                  <a:rPr lang="en-US" sz="2000" dirty="0"/>
                  <a:t>from </a:t>
                </a:r>
                <a:r>
                  <a:rPr lang="en-US" sz="2000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dirty="0"/>
                  <a:t> points is acute triangle with probability at most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590800" y="5711952"/>
            <a:ext cx="3505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Extension to 100 points ?</a:t>
            </a:r>
          </a:p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48768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3000" y="2526268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2907268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25146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4507468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52600" y="44958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E8E381DB-4C29-88B3-27E6-97387AB2A136}"/>
              </a:ext>
            </a:extLst>
          </p:cNvPr>
          <p:cNvSpPr/>
          <p:nvPr/>
        </p:nvSpPr>
        <p:spPr>
          <a:xfrm>
            <a:off x="1953053" y="3454813"/>
            <a:ext cx="960120" cy="91440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8B8D2F-65FC-0057-16F4-52C5EE9E371D}"/>
              </a:ext>
            </a:extLst>
          </p:cNvPr>
          <p:cNvGrpSpPr/>
          <p:nvPr/>
        </p:nvGrpSpPr>
        <p:grpSpPr>
          <a:xfrm>
            <a:off x="5622651" y="3505200"/>
            <a:ext cx="1060704" cy="914400"/>
            <a:chOff x="6130243" y="3499366"/>
            <a:chExt cx="1060704" cy="91440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E6B6C56-66F0-FF98-A912-BF91F2BF4894}"/>
                </a:ext>
              </a:extLst>
            </p:cNvPr>
            <p:cNvSpPr/>
            <p:nvPr/>
          </p:nvSpPr>
          <p:spPr>
            <a:xfrm>
              <a:off x="6130243" y="3499366"/>
              <a:ext cx="1060704" cy="914400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998BE5-A50E-0AE1-846E-568A5E990DA8}"/>
                </a:ext>
              </a:extLst>
            </p:cNvPr>
            <p:cNvSpPr/>
            <p:nvPr/>
          </p:nvSpPr>
          <p:spPr>
            <a:xfrm>
              <a:off x="6445313" y="410720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25558F6-BAB6-1598-7849-8827B24E9606}"/>
                </a:ext>
              </a:extLst>
            </p:cNvPr>
            <p:cNvSpPr/>
            <p:nvPr/>
          </p:nvSpPr>
          <p:spPr>
            <a:xfrm>
              <a:off x="6781800" y="423918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EAC276-D832-97A0-62C4-525033C5D337}"/>
              </a:ext>
            </a:extLst>
          </p:cNvPr>
          <p:cNvGrpSpPr/>
          <p:nvPr/>
        </p:nvGrpSpPr>
        <p:grpSpPr>
          <a:xfrm>
            <a:off x="3855148" y="3557812"/>
            <a:ext cx="716852" cy="687203"/>
            <a:chOff x="1631911" y="3606145"/>
            <a:chExt cx="716852" cy="687203"/>
          </a:xfrm>
        </p:grpSpPr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0ADDB6EF-80D4-635C-F376-9152EF516124}"/>
                </a:ext>
              </a:extLst>
            </p:cNvPr>
            <p:cNvSpPr/>
            <p:nvPr/>
          </p:nvSpPr>
          <p:spPr>
            <a:xfrm rot="1422585">
              <a:off x="1631911" y="3606145"/>
              <a:ext cx="716852" cy="687203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6E86F0-A024-351C-26EF-35FE6E1D7D04}"/>
                </a:ext>
              </a:extLst>
            </p:cNvPr>
            <p:cNvSpPr/>
            <p:nvPr/>
          </p:nvSpPr>
          <p:spPr>
            <a:xfrm>
              <a:off x="1914137" y="406608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7883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4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  <p:bldP spid="5" grpId="0" animBg="1"/>
      <p:bldP spid="7" grpId="0" animBg="1"/>
      <p:bldP spid="8" grpId="0" uiExpand="1" animBg="1"/>
      <p:bldP spid="9" grpId="0" uiExpand="1" animBg="1"/>
      <p:bldP spid="10" grpId="0" uiExpand="1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Two stage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85800" y="5181600"/>
            <a:ext cx="2590800" cy="914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1738884" y="4454912"/>
            <a:ext cx="484632" cy="574288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40934" y="3657600"/>
            <a:ext cx="1295400" cy="7266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1752600" y="2895600"/>
            <a:ext cx="484632" cy="57428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00200" y="2057400"/>
            <a:ext cx="838200" cy="533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34000" y="5181600"/>
            <a:ext cx="2590800" cy="914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248400" y="3810000"/>
            <a:ext cx="838200" cy="533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6406772" y="4454912"/>
            <a:ext cx="484632" cy="574288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5523" y="5490117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3" y="5490117"/>
                <a:ext cx="36901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00600" y="5454134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454134"/>
                <a:ext cx="36901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14400" y="3821668"/>
                <a:ext cx="5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21668"/>
                <a:ext cx="50840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43000" y="2133600"/>
                <a:ext cx="508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133600"/>
                <a:ext cx="50840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50535" y="3897868"/>
                <a:ext cx="397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535" y="3897868"/>
                <a:ext cx="39786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81090" y="5448558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90" y="5448558"/>
                <a:ext cx="37459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3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99676" y="3794460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76" y="3794460"/>
                <a:ext cx="3709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884904" y="2139434"/>
                <a:ext cx="324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904" y="2139434"/>
                <a:ext cx="32489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486640" y="3886458"/>
                <a:ext cx="324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640" y="3886458"/>
                <a:ext cx="32489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45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480205" y="5448558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05" y="5448558"/>
                <a:ext cx="37459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3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44884" y="1466644"/>
                <a:ext cx="119802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884" y="1466644"/>
                <a:ext cx="119802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61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2590800" y="2324100"/>
            <a:ext cx="3815972" cy="14859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43400" y="250876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2" name="Oval 41"/>
          <p:cNvSpPr/>
          <p:nvPr/>
        </p:nvSpPr>
        <p:spPr>
          <a:xfrm>
            <a:off x="2230243" y="5378605"/>
            <a:ext cx="8382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890106" y="5366524"/>
            <a:ext cx="8382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4451" y="6139934"/>
            <a:ext cx="127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Show that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4884" y="2526268"/>
            <a:ext cx="290989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Same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02466" y="6186100"/>
                <a:ext cx="56837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each set of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the probability it is sampled is the </a:t>
                </a:r>
                <a:r>
                  <a:rPr lang="en-US" u="sng" dirty="0"/>
                  <a:t>same</a:t>
                </a:r>
                <a:r>
                  <a:rPr lang="en-US" dirty="0"/>
                  <a:t> in both the cases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466" y="6186100"/>
                <a:ext cx="5683735" cy="646331"/>
              </a:xfrm>
              <a:prstGeom prst="rect">
                <a:avLst/>
              </a:prstGeom>
              <a:blipFill>
                <a:blip r:embed="rId13"/>
                <a:stretch>
                  <a:fillRect l="-966"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7"/>
          <p:cNvSpPr/>
          <p:nvPr/>
        </p:nvSpPr>
        <p:spPr>
          <a:xfrm>
            <a:off x="5873234" y="990600"/>
            <a:ext cx="3118366" cy="1088692"/>
          </a:xfrm>
          <a:prstGeom prst="cloudCallout">
            <a:avLst>
              <a:gd name="adj1" fmla="val 30984"/>
              <a:gd name="adj2" fmla="val 737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show this formally ?</a:t>
            </a:r>
          </a:p>
        </p:txBody>
      </p:sp>
    </p:spTree>
    <p:extLst>
      <p:ext uri="{BB962C8B-B14F-4D97-AF65-F5344CB8AC3E}">
        <p14:creationId xmlns:p14="http://schemas.microsoft.com/office/powerpoint/2010/main" val="358787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42" grpId="0" animBg="1"/>
      <p:bldP spid="43" grpId="0" animBg="1"/>
      <p:bldP spid="5" grpId="0"/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Two stage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85800" y="5181600"/>
            <a:ext cx="2590800" cy="914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1738884" y="4454912"/>
            <a:ext cx="484632" cy="574288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40934" y="3657600"/>
            <a:ext cx="1295400" cy="7266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1752600" y="2895600"/>
            <a:ext cx="484632" cy="574288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00200" y="2057400"/>
            <a:ext cx="838200" cy="533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334000" y="5181600"/>
            <a:ext cx="2590800" cy="914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248400" y="3810000"/>
            <a:ext cx="838200" cy="533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6406772" y="4454912"/>
            <a:ext cx="484632" cy="574288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5523" y="5490117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3" y="5490117"/>
                <a:ext cx="36901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00600" y="5454134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454134"/>
                <a:ext cx="36901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14400" y="3821668"/>
                <a:ext cx="5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21668"/>
                <a:ext cx="50840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43000" y="2133600"/>
                <a:ext cx="5084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133600"/>
                <a:ext cx="50840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850535" y="3897868"/>
                <a:ext cx="397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𝑹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535" y="3897868"/>
                <a:ext cx="39786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81090" y="5448558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90" y="5448558"/>
                <a:ext cx="37459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3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99676" y="3794460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76" y="3794460"/>
                <a:ext cx="3709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884904" y="2139434"/>
                <a:ext cx="324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904" y="2139434"/>
                <a:ext cx="32489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486640" y="3886458"/>
                <a:ext cx="324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640" y="3886458"/>
                <a:ext cx="32489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45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480205" y="5448558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05" y="5448558"/>
                <a:ext cx="37459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3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44884" y="1466644"/>
                <a:ext cx="119802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884" y="1466644"/>
                <a:ext cx="1198020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61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2590800" y="2324100"/>
            <a:ext cx="3815972" cy="148590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43400" y="250876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2" name="Oval 41"/>
          <p:cNvSpPr/>
          <p:nvPr/>
        </p:nvSpPr>
        <p:spPr>
          <a:xfrm>
            <a:off x="2230243" y="5378605"/>
            <a:ext cx="8382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890106" y="5366524"/>
            <a:ext cx="838200" cy="53340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44884" y="2526268"/>
            <a:ext cx="290989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Same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6253E5-B269-BFB3-2B5E-D9E4444BF85A}"/>
                  </a:ext>
                </a:extLst>
              </p:cNvPr>
              <p:cNvSpPr txBox="1"/>
              <p:nvPr/>
            </p:nvSpPr>
            <p:spPr>
              <a:xfrm>
                <a:off x="1802038" y="3767435"/>
                <a:ext cx="375424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6253E5-B269-BFB3-2B5E-D9E4444BF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038" y="3767435"/>
                <a:ext cx="37542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1247BF-CEE8-8BE2-7097-02F2DAF9EEED}"/>
                  </a:ext>
                </a:extLst>
              </p:cNvPr>
              <p:cNvSpPr txBox="1"/>
              <p:nvPr/>
            </p:nvSpPr>
            <p:spPr>
              <a:xfrm>
                <a:off x="1817569" y="2147050"/>
                <a:ext cx="37542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1247BF-CEE8-8BE2-7097-02F2DAF9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569" y="2147050"/>
                <a:ext cx="37542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8D71E2-EB2A-47A6-623F-AA33267BDBCC}"/>
                  </a:ext>
                </a:extLst>
              </p:cNvPr>
              <p:cNvSpPr txBox="1"/>
              <p:nvPr/>
            </p:nvSpPr>
            <p:spPr>
              <a:xfrm>
                <a:off x="6479788" y="3881850"/>
                <a:ext cx="37542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8D71E2-EB2A-47A6-623F-AA33267BD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788" y="3881850"/>
                <a:ext cx="37542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39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Number of acute triangles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: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 : probability that a triangle formed by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 random points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acute. 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: a uniformly random sample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  =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𝟕𝟎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>
                <a:blip r:embed="rId2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19200" y="4180254"/>
                <a:ext cx="358008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dirty="0"/>
                  <a:t>(a random triangle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is acute)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180254"/>
                <a:ext cx="3580083" cy="369332"/>
              </a:xfrm>
              <a:prstGeom prst="rect">
                <a:avLst/>
              </a:prstGeom>
              <a:blipFill>
                <a:blip r:embed="rId3"/>
                <a:stretch>
                  <a:fillRect l="-1363" t="-10000" r="-681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439505" y="22860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057400"/>
            <a:ext cx="4475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1905" y="3440668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" y="2373868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58418" y="4550508"/>
                <a:ext cx="409458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=   P</a:t>
                </a:r>
                <a:r>
                  <a:rPr lang="en-US" dirty="0"/>
                  <a:t>(a random triangle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is acute)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18" y="4550508"/>
                <a:ext cx="4094582" cy="369332"/>
              </a:xfrm>
              <a:prstGeom prst="rect">
                <a:avLst/>
              </a:prstGeom>
              <a:blipFill>
                <a:blip r:embed="rId4"/>
                <a:stretch>
                  <a:fillRect l="-1339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53000" y="4549586"/>
                <a:ext cx="974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≤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𝟕𝟎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549586"/>
                <a:ext cx="9749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77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uiExpand="1" animBg="1"/>
      <p:bldP spid="6" grpId="0" uiExpand="1" animBg="1"/>
      <p:bldP spid="7" grpId="0" uiExpand="1" animBg="1"/>
      <p:bldP spid="8" grpId="0" uiExpand="1" animBg="1"/>
      <p:bldP spid="10" grpId="0" uiExpand="1" animBg="1"/>
      <p:bldP spid="11" grpId="0" animBg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problem </a:t>
            </a:r>
            <a:r>
              <a:rPr lang="en-US" sz="3600" dirty="0">
                <a:solidFill>
                  <a:srgbClr val="0070C0"/>
                </a:solidFill>
              </a:rPr>
              <a:t>3</a:t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Large CUT </a:t>
            </a:r>
            <a:r>
              <a:rPr lang="en-US" sz="3600" dirty="0"/>
              <a:t>in a graph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5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81500" y="190147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1500" y="252155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81500" y="31416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81500" y="37617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81500" y="43818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81500" y="500188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81500" y="562197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50CE25-EE49-4A00-9D19-17B3A3C23B93}"/>
              </a:ext>
            </a:extLst>
          </p:cNvPr>
          <p:cNvSpPr/>
          <p:nvPr/>
        </p:nvSpPr>
        <p:spPr>
          <a:xfrm>
            <a:off x="4381500" y="624205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584D609-883D-486F-95CF-F224C71780E9}"/>
              </a:ext>
            </a:extLst>
          </p:cNvPr>
          <p:cNvSpPr/>
          <p:nvPr/>
        </p:nvSpPr>
        <p:spPr>
          <a:xfrm>
            <a:off x="4381500" y="6613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95D09A-3B50-4AEF-B58C-C54859493B3C}"/>
              </a:ext>
            </a:extLst>
          </p:cNvPr>
          <p:cNvSpPr/>
          <p:nvPr/>
        </p:nvSpPr>
        <p:spPr>
          <a:xfrm>
            <a:off x="4381500" y="128139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25">
                <a:extLst>
                  <a:ext uri="{FF2B5EF4-FFF2-40B4-BE49-F238E27FC236}">
                    <a16:creationId xmlns:a16="http://schemas.microsoft.com/office/drawing/2014/main" id="{26348D0D-6169-4E83-8C99-F58A29BCA4FA}"/>
                  </a:ext>
                </a:extLst>
              </p:cNvPr>
              <p:cNvSpPr txBox="1"/>
              <p:nvPr/>
            </p:nvSpPr>
            <p:spPr>
              <a:xfrm>
                <a:off x="3511748" y="18311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0" name="TextBox 25">
                <a:extLst>
                  <a:ext uri="{FF2B5EF4-FFF2-40B4-BE49-F238E27FC236}">
                    <a16:creationId xmlns:a16="http://schemas.microsoft.com/office/drawing/2014/main" id="{26348D0D-6169-4E83-8C99-F58A29BCA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48" y="1831107"/>
                <a:ext cx="4187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25">
                <a:extLst>
                  <a:ext uri="{FF2B5EF4-FFF2-40B4-BE49-F238E27FC236}">
                    <a16:creationId xmlns:a16="http://schemas.microsoft.com/office/drawing/2014/main" id="{81FD9DFE-6091-452F-B5B6-305309DFF0CF}"/>
                  </a:ext>
                </a:extLst>
              </p:cNvPr>
              <p:cNvSpPr txBox="1"/>
              <p:nvPr/>
            </p:nvSpPr>
            <p:spPr>
              <a:xfrm>
                <a:off x="3511748" y="307127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1" name="TextBox 25">
                <a:extLst>
                  <a:ext uri="{FF2B5EF4-FFF2-40B4-BE49-F238E27FC236}">
                    <a16:creationId xmlns:a16="http://schemas.microsoft.com/office/drawing/2014/main" id="{81FD9DFE-6091-452F-B5B6-305309DFF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48" y="3071273"/>
                <a:ext cx="4187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25">
                <a:extLst>
                  <a:ext uri="{FF2B5EF4-FFF2-40B4-BE49-F238E27FC236}">
                    <a16:creationId xmlns:a16="http://schemas.microsoft.com/office/drawing/2014/main" id="{FE766C2E-2EF9-43B9-8CD0-1EBE02B1C88D}"/>
                  </a:ext>
                </a:extLst>
              </p:cNvPr>
              <p:cNvSpPr txBox="1"/>
              <p:nvPr/>
            </p:nvSpPr>
            <p:spPr>
              <a:xfrm>
                <a:off x="3511748" y="431143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2" name="TextBox 25">
                <a:extLst>
                  <a:ext uri="{FF2B5EF4-FFF2-40B4-BE49-F238E27FC236}">
                    <a16:creationId xmlns:a16="http://schemas.microsoft.com/office/drawing/2014/main" id="{FE766C2E-2EF9-43B9-8CD0-1EBE02B1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48" y="4311439"/>
                <a:ext cx="418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DD156B41-A9FA-4E41-BEE0-F37149FA2520}"/>
                  </a:ext>
                </a:extLst>
              </p:cNvPr>
              <p:cNvSpPr txBox="1"/>
              <p:nvPr/>
            </p:nvSpPr>
            <p:spPr>
              <a:xfrm>
                <a:off x="3526976" y="616252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DD156B41-A9FA-4E41-BEE0-F37149FA2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616252"/>
                <a:ext cx="3882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E10DCDD3-7CA1-4BFD-A004-65836ADE30B7}"/>
                  </a:ext>
                </a:extLst>
              </p:cNvPr>
              <p:cNvSpPr txBox="1"/>
              <p:nvPr/>
            </p:nvSpPr>
            <p:spPr>
              <a:xfrm>
                <a:off x="3526976" y="121102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E10DCDD3-7CA1-4BFD-A004-65836ADE3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1211024"/>
                <a:ext cx="3882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661D7325-030B-403E-AF75-350C70D47AEC}"/>
                  </a:ext>
                </a:extLst>
              </p:cNvPr>
              <p:cNvSpPr txBox="1"/>
              <p:nvPr/>
            </p:nvSpPr>
            <p:spPr>
              <a:xfrm>
                <a:off x="3526976" y="247370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661D7325-030B-403E-AF75-350C70D47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2473700"/>
                <a:ext cx="3882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28">
                <a:extLst>
                  <a:ext uri="{FF2B5EF4-FFF2-40B4-BE49-F238E27FC236}">
                    <a16:creationId xmlns:a16="http://schemas.microsoft.com/office/drawing/2014/main" id="{4963658B-0BD5-4235-9378-7064DDEF9BA6}"/>
                  </a:ext>
                </a:extLst>
              </p:cNvPr>
              <p:cNvSpPr txBox="1"/>
              <p:nvPr/>
            </p:nvSpPr>
            <p:spPr>
              <a:xfrm>
                <a:off x="3526976" y="3709881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6" name="TextBox 28">
                <a:extLst>
                  <a:ext uri="{FF2B5EF4-FFF2-40B4-BE49-F238E27FC236}">
                    <a16:creationId xmlns:a16="http://schemas.microsoft.com/office/drawing/2014/main" id="{4963658B-0BD5-4235-9378-7064DDEF9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3709881"/>
                <a:ext cx="3882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28">
                <a:extLst>
                  <a:ext uri="{FF2B5EF4-FFF2-40B4-BE49-F238E27FC236}">
                    <a16:creationId xmlns:a16="http://schemas.microsoft.com/office/drawing/2014/main" id="{FF5F8BCC-2EF4-4E9C-8435-347B5E4334FE}"/>
                  </a:ext>
                </a:extLst>
              </p:cNvPr>
              <p:cNvSpPr txBox="1"/>
              <p:nvPr/>
            </p:nvSpPr>
            <p:spPr>
              <a:xfrm>
                <a:off x="3526976" y="491299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Box 28">
                <a:extLst>
                  <a:ext uri="{FF2B5EF4-FFF2-40B4-BE49-F238E27FC236}">
                    <a16:creationId xmlns:a16="http://schemas.microsoft.com/office/drawing/2014/main" id="{FF5F8BCC-2EF4-4E9C-8435-347B5E433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4912997"/>
                <a:ext cx="3882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28">
                <a:extLst>
                  <a:ext uri="{FF2B5EF4-FFF2-40B4-BE49-F238E27FC236}">
                    <a16:creationId xmlns:a16="http://schemas.microsoft.com/office/drawing/2014/main" id="{D7A37FB3-9BE7-406B-88F4-6057179DED35}"/>
                  </a:ext>
                </a:extLst>
              </p:cNvPr>
              <p:cNvSpPr txBox="1"/>
              <p:nvPr/>
            </p:nvSpPr>
            <p:spPr>
              <a:xfrm>
                <a:off x="3526976" y="552629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TextBox 28">
                <a:extLst>
                  <a:ext uri="{FF2B5EF4-FFF2-40B4-BE49-F238E27FC236}">
                    <a16:creationId xmlns:a16="http://schemas.microsoft.com/office/drawing/2014/main" id="{D7A37FB3-9BE7-406B-88F4-6057179DE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5526294"/>
                <a:ext cx="3882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28">
                <a:extLst>
                  <a:ext uri="{FF2B5EF4-FFF2-40B4-BE49-F238E27FC236}">
                    <a16:creationId xmlns:a16="http://schemas.microsoft.com/office/drawing/2014/main" id="{89D67900-C766-494F-884B-DD7AB033680B}"/>
                  </a:ext>
                </a:extLst>
              </p:cNvPr>
              <p:cNvSpPr txBox="1"/>
              <p:nvPr/>
            </p:nvSpPr>
            <p:spPr>
              <a:xfrm>
                <a:off x="3526976" y="6171685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Box 28">
                <a:extLst>
                  <a:ext uri="{FF2B5EF4-FFF2-40B4-BE49-F238E27FC236}">
                    <a16:creationId xmlns:a16="http://schemas.microsoft.com/office/drawing/2014/main" id="{89D67900-C766-494F-884B-DD7AB0336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6171685"/>
                <a:ext cx="3882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1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6" grpId="0" animBg="1"/>
      <p:bldP spid="35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Undirected </a:t>
            </a:r>
            <a:r>
              <a:rPr lang="en-US" sz="3600" b="1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/>
          <p:cNvGrpSpPr/>
          <p:nvPr/>
        </p:nvGrpSpPr>
        <p:grpSpPr>
          <a:xfrm>
            <a:off x="2057400" y="2438400"/>
            <a:ext cx="4038600" cy="3070318"/>
            <a:chOff x="2057400" y="2438400"/>
            <a:chExt cx="4038600" cy="3070318"/>
          </a:xfrm>
        </p:grpSpPr>
        <p:cxnSp>
          <p:nvCxnSpPr>
            <p:cNvPr id="149" name="Straight Connector 148"/>
            <p:cNvCxnSpPr>
              <a:stCxn id="21" idx="3"/>
              <a:endCxn id="17" idx="6"/>
            </p:cNvCxnSpPr>
            <p:nvPr/>
          </p:nvCxnSpPr>
          <p:spPr>
            <a:xfrm flipH="1">
              <a:off x="4495800" y="3559082"/>
              <a:ext cx="784318" cy="327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/>
          </p:nvGrpSpPr>
          <p:grpSpPr>
            <a:xfrm>
              <a:off x="2057400" y="2438400"/>
              <a:ext cx="4038600" cy="3070318"/>
              <a:chOff x="2057400" y="2438400"/>
              <a:chExt cx="4038600" cy="3070318"/>
            </a:xfrm>
          </p:grpSpPr>
          <p:cxnSp>
            <p:nvCxnSpPr>
              <p:cNvPr id="8" name="Straight Connector 7"/>
              <p:cNvCxnSpPr>
                <a:stCxn id="9" idx="3"/>
                <a:endCxn id="4" idx="7"/>
              </p:cNvCxnSpPr>
              <p:nvPr/>
            </p:nvCxnSpPr>
            <p:spPr>
              <a:xfrm flipH="1">
                <a:off x="2187482" y="2644682"/>
                <a:ext cx="654236" cy="273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11" idx="2"/>
                <a:endCxn id="9" idx="7"/>
              </p:cNvCxnSpPr>
              <p:nvPr/>
            </p:nvCxnSpPr>
            <p:spPr>
              <a:xfrm flipH="1">
                <a:off x="2949482" y="2438400"/>
                <a:ext cx="1012918" cy="98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20" idx="2"/>
                <a:endCxn id="11" idx="6"/>
              </p:cNvCxnSpPr>
              <p:nvPr/>
            </p:nvCxnSpPr>
            <p:spPr>
              <a:xfrm flipH="1" flipV="1">
                <a:off x="4114800" y="2438400"/>
                <a:ext cx="11430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11" idx="3"/>
                <a:endCxn id="15" idx="7"/>
              </p:cNvCxnSpPr>
              <p:nvPr/>
            </p:nvCxnSpPr>
            <p:spPr>
              <a:xfrm flipH="1">
                <a:off x="3711482" y="2492282"/>
                <a:ext cx="273236" cy="578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15" idx="2"/>
                <a:endCxn id="13" idx="7"/>
              </p:cNvCxnSpPr>
              <p:nvPr/>
            </p:nvCxnSpPr>
            <p:spPr>
              <a:xfrm flipH="1">
                <a:off x="2949482" y="3124200"/>
                <a:ext cx="631918" cy="98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13" idx="1"/>
                <a:endCxn id="4" idx="5"/>
              </p:cNvCxnSpPr>
              <p:nvPr/>
            </p:nvCxnSpPr>
            <p:spPr>
              <a:xfrm flipH="1" flipV="1">
                <a:off x="2187482" y="3025682"/>
                <a:ext cx="654236" cy="197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2111282" y="3330482"/>
                <a:ext cx="730436" cy="578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14" idx="0"/>
                <a:endCxn id="4" idx="4"/>
              </p:cNvCxnSpPr>
              <p:nvPr/>
            </p:nvCxnSpPr>
            <p:spPr>
              <a:xfrm flipV="1">
                <a:off x="2057400" y="3048000"/>
                <a:ext cx="7620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12" idx="7"/>
                <a:endCxn id="15" idx="3"/>
              </p:cNvCxnSpPr>
              <p:nvPr/>
            </p:nvCxnSpPr>
            <p:spPr>
              <a:xfrm flipV="1">
                <a:off x="3178082" y="3178082"/>
                <a:ext cx="425636" cy="730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17" idx="0"/>
                <a:endCxn id="16" idx="3"/>
              </p:cNvCxnSpPr>
              <p:nvPr/>
            </p:nvCxnSpPr>
            <p:spPr>
              <a:xfrm flipV="1">
                <a:off x="4419600" y="3101882"/>
                <a:ext cx="98518" cy="708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22" idx="0"/>
                <a:endCxn id="12" idx="4"/>
              </p:cNvCxnSpPr>
              <p:nvPr/>
            </p:nvCxnSpPr>
            <p:spPr>
              <a:xfrm flipH="1" flipV="1">
                <a:off x="3124200" y="4038600"/>
                <a:ext cx="152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25" idx="7"/>
              </p:cNvCxnSpPr>
              <p:nvPr/>
            </p:nvCxnSpPr>
            <p:spPr>
              <a:xfrm flipV="1">
                <a:off x="4244882" y="4800600"/>
                <a:ext cx="631918" cy="708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23" idx="6"/>
                <a:endCxn id="24" idx="3"/>
              </p:cNvCxnSpPr>
              <p:nvPr/>
            </p:nvCxnSpPr>
            <p:spPr>
              <a:xfrm flipV="1">
                <a:off x="5029200" y="4625882"/>
                <a:ext cx="936718" cy="1747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21" idx="5"/>
                <a:endCxn id="18" idx="1"/>
              </p:cNvCxnSpPr>
              <p:nvPr/>
            </p:nvCxnSpPr>
            <p:spPr>
              <a:xfrm>
                <a:off x="5387882" y="3559082"/>
                <a:ext cx="654236" cy="197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24" idx="0"/>
                <a:endCxn id="18" idx="4"/>
              </p:cNvCxnSpPr>
              <p:nvPr/>
            </p:nvCxnSpPr>
            <p:spPr>
              <a:xfrm flipV="1">
                <a:off x="6019800" y="3886200"/>
                <a:ext cx="76200" cy="609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8" idx="0"/>
                <a:endCxn id="19" idx="4"/>
              </p:cNvCxnSpPr>
              <p:nvPr/>
            </p:nvCxnSpPr>
            <p:spPr>
              <a:xfrm flipV="1">
                <a:off x="6096000" y="3048000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9" idx="2"/>
                <a:endCxn id="20" idx="5"/>
              </p:cNvCxnSpPr>
              <p:nvPr/>
            </p:nvCxnSpPr>
            <p:spPr>
              <a:xfrm flipH="1" flipV="1">
                <a:off x="5387882" y="2644682"/>
                <a:ext cx="631918" cy="327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20" idx="3"/>
                <a:endCxn id="16" idx="7"/>
              </p:cNvCxnSpPr>
              <p:nvPr/>
            </p:nvCxnSpPr>
            <p:spPr>
              <a:xfrm flipH="1">
                <a:off x="4625882" y="2644682"/>
                <a:ext cx="654236" cy="349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9" idx="3"/>
                <a:endCxn id="21" idx="0"/>
              </p:cNvCxnSpPr>
              <p:nvPr/>
            </p:nvCxnSpPr>
            <p:spPr>
              <a:xfrm flipH="1">
                <a:off x="5334000" y="3025682"/>
                <a:ext cx="708118" cy="403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21" idx="2"/>
                <a:endCxn id="16" idx="5"/>
              </p:cNvCxnSpPr>
              <p:nvPr/>
            </p:nvCxnSpPr>
            <p:spPr>
              <a:xfrm flipH="1" flipV="1">
                <a:off x="4625882" y="3101882"/>
                <a:ext cx="631918" cy="403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stCxn id="16" idx="2"/>
                <a:endCxn id="15" idx="6"/>
              </p:cNvCxnSpPr>
              <p:nvPr/>
            </p:nvCxnSpPr>
            <p:spPr>
              <a:xfrm flipH="1">
                <a:off x="3733800" y="3048000"/>
                <a:ext cx="7620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6" idx="1"/>
                <a:endCxn id="11" idx="5"/>
              </p:cNvCxnSpPr>
              <p:nvPr/>
            </p:nvCxnSpPr>
            <p:spPr>
              <a:xfrm flipH="1" flipV="1">
                <a:off x="4092482" y="2492282"/>
                <a:ext cx="425636" cy="5018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7" idx="2"/>
                <a:endCxn id="12" idx="6"/>
              </p:cNvCxnSpPr>
              <p:nvPr/>
            </p:nvCxnSpPr>
            <p:spPr>
              <a:xfrm flipH="1">
                <a:off x="3200400" y="3886200"/>
                <a:ext cx="11430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25" idx="1"/>
                <a:endCxn id="22" idx="7"/>
              </p:cNvCxnSpPr>
              <p:nvPr/>
            </p:nvCxnSpPr>
            <p:spPr>
              <a:xfrm flipH="1" flipV="1">
                <a:off x="3330482" y="4746718"/>
                <a:ext cx="806636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25" idx="0"/>
                <a:endCxn id="17" idx="3"/>
              </p:cNvCxnSpPr>
              <p:nvPr/>
            </p:nvCxnSpPr>
            <p:spPr>
              <a:xfrm flipV="1">
                <a:off x="4191000" y="3940082"/>
                <a:ext cx="174718" cy="1546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23" idx="0"/>
                <a:endCxn id="18" idx="3"/>
              </p:cNvCxnSpPr>
              <p:nvPr/>
            </p:nvCxnSpPr>
            <p:spPr>
              <a:xfrm flipV="1">
                <a:off x="4953000" y="3863882"/>
                <a:ext cx="1089118" cy="860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7" idx="5"/>
                <a:endCxn id="23" idx="1"/>
              </p:cNvCxnSpPr>
              <p:nvPr/>
            </p:nvCxnSpPr>
            <p:spPr>
              <a:xfrm>
                <a:off x="4473482" y="3940082"/>
                <a:ext cx="425636" cy="8066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>
                <a:stCxn id="22" idx="1"/>
                <a:endCxn id="14" idx="6"/>
              </p:cNvCxnSpPr>
              <p:nvPr/>
            </p:nvCxnSpPr>
            <p:spPr>
              <a:xfrm flipH="1" flipV="1">
                <a:off x="2133600" y="3962400"/>
                <a:ext cx="1089118" cy="784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1617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 </a:t>
                </a:r>
                <a:r>
                  <a:rPr lang="en-US" sz="2000" dirty="0"/>
                  <a:t>Let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an undirected graph.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m:rPr>
                        <m:sty m:val="p"/>
                      </m:rP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V</m:t>
                    </m:r>
                  </m:oMath>
                </a14:m>
                <a:r>
                  <a:rPr lang="en-US" sz="2000" dirty="0"/>
                  <a:t>.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 =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/>
                  <a:t>Let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an undirected graph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edges.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can be the maximum size of any cut in the graph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Answer: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At least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2517" y="2365917"/>
                <a:ext cx="4464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{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𝑢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dirty="0"/>
                  <a:t>)  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b="1" dirty="0"/>
                  <a:t>  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𝑢</m:t>
                    </m:r>
                    <m:r>
                      <a:rPr lang="en-US" i="1" dirty="0">
                        <a:latin typeface="Cambria Math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𝑣</m:t>
                    </m:r>
                    <m:r>
                      <a:rPr lang="en-US" i="1" dirty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/>
                  <a:t>}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517" y="2365917"/>
                <a:ext cx="446474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30" t="-8197" r="-15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676400" y="16002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22860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23622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23622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5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/>
          <p:cNvGrpSpPr/>
          <p:nvPr/>
        </p:nvGrpSpPr>
        <p:grpSpPr>
          <a:xfrm>
            <a:off x="2057400" y="2438400"/>
            <a:ext cx="4038600" cy="3070318"/>
            <a:chOff x="2057400" y="2438400"/>
            <a:chExt cx="4038600" cy="3070318"/>
          </a:xfrm>
        </p:grpSpPr>
        <p:cxnSp>
          <p:nvCxnSpPr>
            <p:cNvPr id="149" name="Straight Connector 148"/>
            <p:cNvCxnSpPr>
              <a:stCxn id="21" idx="3"/>
              <a:endCxn id="17" idx="6"/>
            </p:cNvCxnSpPr>
            <p:nvPr/>
          </p:nvCxnSpPr>
          <p:spPr>
            <a:xfrm flipH="1">
              <a:off x="4495800" y="3559082"/>
              <a:ext cx="784318" cy="327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Group 154"/>
            <p:cNvGrpSpPr/>
            <p:nvPr/>
          </p:nvGrpSpPr>
          <p:grpSpPr>
            <a:xfrm>
              <a:off x="2057400" y="2438400"/>
              <a:ext cx="4038600" cy="3070318"/>
              <a:chOff x="2057400" y="2438400"/>
              <a:chExt cx="4038600" cy="3070318"/>
            </a:xfrm>
          </p:grpSpPr>
          <p:cxnSp>
            <p:nvCxnSpPr>
              <p:cNvPr id="8" name="Straight Connector 7"/>
              <p:cNvCxnSpPr>
                <a:stCxn id="9" idx="3"/>
                <a:endCxn id="4" idx="7"/>
              </p:cNvCxnSpPr>
              <p:nvPr/>
            </p:nvCxnSpPr>
            <p:spPr>
              <a:xfrm flipH="1">
                <a:off x="2187482" y="2644682"/>
                <a:ext cx="654236" cy="273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stCxn id="11" idx="2"/>
                <a:endCxn id="9" idx="7"/>
              </p:cNvCxnSpPr>
              <p:nvPr/>
            </p:nvCxnSpPr>
            <p:spPr>
              <a:xfrm flipH="1">
                <a:off x="2949482" y="2438400"/>
                <a:ext cx="1012918" cy="98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20" idx="2"/>
                <a:endCxn id="11" idx="6"/>
              </p:cNvCxnSpPr>
              <p:nvPr/>
            </p:nvCxnSpPr>
            <p:spPr>
              <a:xfrm flipH="1" flipV="1">
                <a:off x="4114800" y="2438400"/>
                <a:ext cx="114300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11" idx="3"/>
                <a:endCxn id="15" idx="7"/>
              </p:cNvCxnSpPr>
              <p:nvPr/>
            </p:nvCxnSpPr>
            <p:spPr>
              <a:xfrm flipH="1">
                <a:off x="3711482" y="2492282"/>
                <a:ext cx="273236" cy="578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stCxn id="15" idx="2"/>
                <a:endCxn id="13" idx="7"/>
              </p:cNvCxnSpPr>
              <p:nvPr/>
            </p:nvCxnSpPr>
            <p:spPr>
              <a:xfrm flipH="1">
                <a:off x="2949482" y="3124200"/>
                <a:ext cx="631918" cy="98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13" idx="1"/>
                <a:endCxn id="4" idx="5"/>
              </p:cNvCxnSpPr>
              <p:nvPr/>
            </p:nvCxnSpPr>
            <p:spPr>
              <a:xfrm flipH="1" flipV="1">
                <a:off x="2187482" y="3025682"/>
                <a:ext cx="654236" cy="197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13" idx="3"/>
                <a:endCxn id="14" idx="7"/>
              </p:cNvCxnSpPr>
              <p:nvPr/>
            </p:nvCxnSpPr>
            <p:spPr>
              <a:xfrm flipH="1">
                <a:off x="2111282" y="3330482"/>
                <a:ext cx="730436" cy="578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14" idx="0"/>
                <a:endCxn id="4" idx="4"/>
              </p:cNvCxnSpPr>
              <p:nvPr/>
            </p:nvCxnSpPr>
            <p:spPr>
              <a:xfrm flipV="1">
                <a:off x="2057400" y="3048000"/>
                <a:ext cx="7620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12" idx="7"/>
                <a:endCxn id="15" idx="3"/>
              </p:cNvCxnSpPr>
              <p:nvPr/>
            </p:nvCxnSpPr>
            <p:spPr>
              <a:xfrm flipV="1">
                <a:off x="3178082" y="3178082"/>
                <a:ext cx="425636" cy="730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17" idx="0"/>
                <a:endCxn id="16" idx="3"/>
              </p:cNvCxnSpPr>
              <p:nvPr/>
            </p:nvCxnSpPr>
            <p:spPr>
              <a:xfrm flipV="1">
                <a:off x="4419600" y="3101882"/>
                <a:ext cx="98518" cy="708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>
                <a:stCxn id="22" idx="0"/>
                <a:endCxn id="12" idx="4"/>
              </p:cNvCxnSpPr>
              <p:nvPr/>
            </p:nvCxnSpPr>
            <p:spPr>
              <a:xfrm flipH="1" flipV="1">
                <a:off x="3124200" y="4038600"/>
                <a:ext cx="152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25" idx="7"/>
              </p:cNvCxnSpPr>
              <p:nvPr/>
            </p:nvCxnSpPr>
            <p:spPr>
              <a:xfrm flipV="1">
                <a:off x="4244882" y="4800600"/>
                <a:ext cx="631918" cy="708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23" idx="6"/>
                <a:endCxn id="24" idx="3"/>
              </p:cNvCxnSpPr>
              <p:nvPr/>
            </p:nvCxnSpPr>
            <p:spPr>
              <a:xfrm flipV="1">
                <a:off x="5029200" y="4625882"/>
                <a:ext cx="936718" cy="1747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21" idx="5"/>
                <a:endCxn id="18" idx="1"/>
              </p:cNvCxnSpPr>
              <p:nvPr/>
            </p:nvCxnSpPr>
            <p:spPr>
              <a:xfrm>
                <a:off x="5387882" y="3559082"/>
                <a:ext cx="654236" cy="1970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24" idx="0"/>
                <a:endCxn id="18" idx="4"/>
              </p:cNvCxnSpPr>
              <p:nvPr/>
            </p:nvCxnSpPr>
            <p:spPr>
              <a:xfrm flipV="1">
                <a:off x="6019800" y="3886200"/>
                <a:ext cx="76200" cy="609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18" idx="0"/>
                <a:endCxn id="19" idx="4"/>
              </p:cNvCxnSpPr>
              <p:nvPr/>
            </p:nvCxnSpPr>
            <p:spPr>
              <a:xfrm flipV="1">
                <a:off x="6096000" y="3048000"/>
                <a:ext cx="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9" idx="2"/>
                <a:endCxn id="20" idx="5"/>
              </p:cNvCxnSpPr>
              <p:nvPr/>
            </p:nvCxnSpPr>
            <p:spPr>
              <a:xfrm flipH="1" flipV="1">
                <a:off x="5387882" y="2644682"/>
                <a:ext cx="631918" cy="3271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20" idx="3"/>
                <a:endCxn id="16" idx="7"/>
              </p:cNvCxnSpPr>
              <p:nvPr/>
            </p:nvCxnSpPr>
            <p:spPr>
              <a:xfrm flipH="1">
                <a:off x="4625882" y="2644682"/>
                <a:ext cx="654236" cy="349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9" idx="3"/>
                <a:endCxn id="21" idx="0"/>
              </p:cNvCxnSpPr>
              <p:nvPr/>
            </p:nvCxnSpPr>
            <p:spPr>
              <a:xfrm flipH="1">
                <a:off x="5334000" y="3025682"/>
                <a:ext cx="708118" cy="403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21" idx="2"/>
                <a:endCxn id="16" idx="5"/>
              </p:cNvCxnSpPr>
              <p:nvPr/>
            </p:nvCxnSpPr>
            <p:spPr>
              <a:xfrm flipH="1" flipV="1">
                <a:off x="4625882" y="3101882"/>
                <a:ext cx="631918" cy="403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>
                <a:stCxn id="16" idx="2"/>
                <a:endCxn id="15" idx="6"/>
              </p:cNvCxnSpPr>
              <p:nvPr/>
            </p:nvCxnSpPr>
            <p:spPr>
              <a:xfrm flipH="1">
                <a:off x="3733800" y="3048000"/>
                <a:ext cx="7620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16" idx="1"/>
                <a:endCxn id="11" idx="5"/>
              </p:cNvCxnSpPr>
              <p:nvPr/>
            </p:nvCxnSpPr>
            <p:spPr>
              <a:xfrm flipH="1" flipV="1">
                <a:off x="4092482" y="2492282"/>
                <a:ext cx="425636" cy="5018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7" idx="2"/>
                <a:endCxn id="12" idx="6"/>
              </p:cNvCxnSpPr>
              <p:nvPr/>
            </p:nvCxnSpPr>
            <p:spPr>
              <a:xfrm flipH="1">
                <a:off x="3200400" y="3886200"/>
                <a:ext cx="1143000" cy="76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stCxn id="25" idx="1"/>
                <a:endCxn id="22" idx="7"/>
              </p:cNvCxnSpPr>
              <p:nvPr/>
            </p:nvCxnSpPr>
            <p:spPr>
              <a:xfrm flipH="1" flipV="1">
                <a:off x="3330482" y="4746718"/>
                <a:ext cx="806636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25" idx="0"/>
                <a:endCxn id="17" idx="3"/>
              </p:cNvCxnSpPr>
              <p:nvPr/>
            </p:nvCxnSpPr>
            <p:spPr>
              <a:xfrm flipV="1">
                <a:off x="4191000" y="3940082"/>
                <a:ext cx="174718" cy="1546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23" idx="0"/>
                <a:endCxn id="18" idx="3"/>
              </p:cNvCxnSpPr>
              <p:nvPr/>
            </p:nvCxnSpPr>
            <p:spPr>
              <a:xfrm flipV="1">
                <a:off x="4953000" y="3863882"/>
                <a:ext cx="1089118" cy="860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>
                <a:stCxn id="17" idx="5"/>
                <a:endCxn id="23" idx="1"/>
              </p:cNvCxnSpPr>
              <p:nvPr/>
            </p:nvCxnSpPr>
            <p:spPr>
              <a:xfrm>
                <a:off x="4473482" y="3940082"/>
                <a:ext cx="425636" cy="8066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>
                <a:stCxn id="22" idx="1"/>
                <a:endCxn id="14" idx="6"/>
              </p:cNvCxnSpPr>
              <p:nvPr/>
            </p:nvCxnSpPr>
            <p:spPr>
              <a:xfrm flipH="1" flipV="1">
                <a:off x="2133600" y="3962400"/>
                <a:ext cx="1089118" cy="7843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7" name="Rounded Rectangle 156"/>
          <p:cNvSpPr/>
          <p:nvPr/>
        </p:nvSpPr>
        <p:spPr>
          <a:xfrm>
            <a:off x="990600" y="2057400"/>
            <a:ext cx="457200" cy="40386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6629400" y="2059259"/>
            <a:ext cx="457200" cy="40386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1057950" y="1605776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50" y="1605776"/>
                <a:ext cx="38985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594157" y="1600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157" y="1600200"/>
                <a:ext cx="49244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1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1 -0.0777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22222E-6 L 0.525 -0.0222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50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43333 0.0111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67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18334 0.0555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20834 0.0111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225 -0.0111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35 -0.0666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157" grpId="0" animBg="1"/>
      <p:bldP spid="158" grpId="0" animBg="1"/>
      <p:bldP spid="159" grpId="0"/>
      <p:bldP spid="1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990600" y="2057400"/>
            <a:ext cx="457200" cy="40386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6629400" y="2059259"/>
            <a:ext cx="457200" cy="40386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1057950" y="1605776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50" y="1605776"/>
                <a:ext cx="38985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594157" y="1600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157" y="1600200"/>
                <a:ext cx="49244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/>
          <p:cNvSpPr/>
          <p:nvPr/>
        </p:nvSpPr>
        <p:spPr>
          <a:xfrm>
            <a:off x="1143000" y="254433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1430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143000" y="3505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1430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143000" y="4419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143000" y="4876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143000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143000" y="5638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43000" y="594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143000" y="2209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781800" y="262053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781800" y="3124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781800" y="3581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781800" y="403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7818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781800" y="4953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781800" y="228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7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randomized algorithm: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2000" dirty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Add each vertex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randomly independently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the cut defined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3124200"/>
            <a:ext cx="4475895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3124200"/>
            <a:ext cx="447589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8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4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: size of cut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 returned by the randomized algorithm.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] =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present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the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cut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 i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905000"/>
            <a:ext cx="5943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48905" y="2895600"/>
            <a:ext cx="447589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3352800"/>
            <a:ext cx="447589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8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990600" y="2057400"/>
            <a:ext cx="457200" cy="40386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6629400" y="2059259"/>
            <a:ext cx="457200" cy="40386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1057950" y="1605776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950" y="1605776"/>
                <a:ext cx="38985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594157" y="1600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157" y="1600200"/>
                <a:ext cx="49244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3213410" y="39243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490224" y="393452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74" idx="2"/>
          </p:cNvCxnSpPr>
          <p:nvPr/>
        </p:nvCxnSpPr>
        <p:spPr>
          <a:xfrm flipH="1">
            <a:off x="3365810" y="4010722"/>
            <a:ext cx="11244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45916" y="410179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916" y="4101790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107509" y="34290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509" y="34290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73102" y="3430859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102" y="3430859"/>
                <a:ext cx="37542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61156" y="3429000"/>
            <a:ext cx="386644" cy="647700"/>
            <a:chOff x="1061156" y="3429000"/>
            <a:chExt cx="386644" cy="647700"/>
          </a:xfrm>
        </p:grpSpPr>
        <p:sp>
          <p:nvSpPr>
            <p:cNvPr id="35" name="Oval 34"/>
            <p:cNvSpPr/>
            <p:nvPr/>
          </p:nvSpPr>
          <p:spPr>
            <a:xfrm>
              <a:off x="1167057" y="39243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61156" y="3429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56" y="34290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6705600" y="3467100"/>
            <a:ext cx="375424" cy="647700"/>
            <a:chOff x="1061156" y="3429000"/>
            <a:chExt cx="375424" cy="647700"/>
          </a:xfrm>
        </p:grpSpPr>
        <p:sp>
          <p:nvSpPr>
            <p:cNvPr id="39" name="Oval 38"/>
            <p:cNvSpPr/>
            <p:nvPr/>
          </p:nvSpPr>
          <p:spPr>
            <a:xfrm>
              <a:off x="1167057" y="39243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061156" y="3429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56" y="3429000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93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066800" y="3429000"/>
            <a:ext cx="375424" cy="647700"/>
            <a:chOff x="1061156" y="3429000"/>
            <a:chExt cx="375424" cy="647700"/>
          </a:xfrm>
        </p:grpSpPr>
        <p:sp>
          <p:nvSpPr>
            <p:cNvPr id="42" name="Oval 41"/>
            <p:cNvSpPr/>
            <p:nvPr/>
          </p:nvSpPr>
          <p:spPr>
            <a:xfrm>
              <a:off x="1167057" y="39243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061156" y="3429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56" y="3429000"/>
                  <a:ext cx="37542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6705600" y="3467100"/>
            <a:ext cx="386644" cy="647700"/>
            <a:chOff x="1061156" y="3429000"/>
            <a:chExt cx="386644" cy="647700"/>
          </a:xfrm>
        </p:grpSpPr>
        <p:sp>
          <p:nvSpPr>
            <p:cNvPr id="45" name="Oval 44"/>
            <p:cNvSpPr/>
            <p:nvPr/>
          </p:nvSpPr>
          <p:spPr>
            <a:xfrm>
              <a:off x="1167057" y="39243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61156" y="34290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56" y="3429000"/>
                  <a:ext cx="38664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063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47605" y="5105400"/>
                <a:ext cx="365805" cy="61093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605" y="5105400"/>
                <a:ext cx="365805" cy="610936"/>
              </a:xfrm>
              <a:prstGeom prst="rect">
                <a:avLst/>
              </a:prstGeom>
              <a:blipFill rotWithShape="1">
                <a:blip r:embed="rId11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744313" y="5105400"/>
                <a:ext cx="365805" cy="61093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313" y="5105400"/>
                <a:ext cx="365805" cy="610936"/>
              </a:xfrm>
              <a:prstGeom prst="rect">
                <a:avLst/>
              </a:prstGeom>
              <a:blipFill rotWithShape="1">
                <a:blip r:embed="rId12"/>
                <a:stretch>
                  <a:fillRect r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325922" y="514925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144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0" animBg="1"/>
      <p:bldP spid="5" grpId="0"/>
      <p:bldP spid="32" grpId="0"/>
      <p:bldP spid="33" grpId="0"/>
      <p:bldP spid="7" grpId="0" animBg="1"/>
      <p:bldP spid="48" grpId="0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: size of cut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 returned by the randomized algorithm.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] =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present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the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cut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 i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𝒆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Using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Fact 2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cut of size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in every graph with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edges.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21F5A96-048C-4C6A-874D-B9056D3BB7FE}"/>
              </a:ext>
            </a:extLst>
          </p:cNvPr>
          <p:cNvCxnSpPr>
            <a:cxnSpLocks/>
          </p:cNvCxnSpPr>
          <p:nvPr/>
        </p:nvCxnSpPr>
        <p:spPr>
          <a:xfrm>
            <a:off x="6065978" y="3593127"/>
            <a:ext cx="0" cy="42256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44800" y="154305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44800" y="242887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44800" y="33147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07100" y="3129244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44800" y="420052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44800" y="508635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07100" y="400907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50CE25-EE49-4A00-9D19-17B3A3C23B93}"/>
              </a:ext>
            </a:extLst>
          </p:cNvPr>
          <p:cNvSpPr/>
          <p:nvPr/>
        </p:nvSpPr>
        <p:spPr>
          <a:xfrm>
            <a:off x="2844800" y="597217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584D609-883D-486F-95CF-F224C71780E9}"/>
              </a:ext>
            </a:extLst>
          </p:cNvPr>
          <p:cNvSpPr/>
          <p:nvPr/>
        </p:nvSpPr>
        <p:spPr>
          <a:xfrm>
            <a:off x="2844800" y="65722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95D09A-3B50-4AEF-B58C-C54859493B3C}"/>
              </a:ext>
            </a:extLst>
          </p:cNvPr>
          <p:cNvSpPr/>
          <p:nvPr/>
        </p:nvSpPr>
        <p:spPr>
          <a:xfrm>
            <a:off x="6007100" y="2224017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C2625A0-B6B5-4001-9024-9765FB0EB0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55708"/>
            <a:ext cx="228600" cy="439153"/>
          </a:xfrm>
          <a:prstGeom prst="rect">
            <a:avLst/>
          </a:prstGeom>
        </p:spPr>
      </p:pic>
      <p:pic>
        <p:nvPicPr>
          <p:cNvPr id="24" name="Picture 23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8D68345-AAC4-42D0-8482-1F776C2263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441533"/>
            <a:ext cx="228600" cy="439153"/>
          </a:xfrm>
          <a:prstGeom prst="rect">
            <a:avLst/>
          </a:prstGeom>
        </p:spPr>
      </p:pic>
      <p:pic>
        <p:nvPicPr>
          <p:cNvPr id="25" name="Picture 24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AC89E26-5A0B-4182-AA29-487A0EBD9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2327358"/>
            <a:ext cx="228600" cy="439153"/>
          </a:xfrm>
          <a:prstGeom prst="rect">
            <a:avLst/>
          </a:prstGeom>
        </p:spPr>
      </p:pic>
      <p:pic>
        <p:nvPicPr>
          <p:cNvPr id="26" name="Picture 25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DA04F6D2-E461-41B6-AB74-42E1970CE4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3213183"/>
            <a:ext cx="228600" cy="439153"/>
          </a:xfrm>
          <a:prstGeom prst="rect">
            <a:avLst/>
          </a:prstGeom>
        </p:spPr>
      </p:pic>
      <p:pic>
        <p:nvPicPr>
          <p:cNvPr id="27" name="Picture 26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1BC5948-A137-43D6-ACB0-F95A9B2457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099008"/>
            <a:ext cx="228600" cy="439153"/>
          </a:xfrm>
          <a:prstGeom prst="rect">
            <a:avLst/>
          </a:prstGeom>
        </p:spPr>
      </p:pic>
      <p:pic>
        <p:nvPicPr>
          <p:cNvPr id="28" name="Picture 27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6B7742C-1FAB-4033-A352-B7A7E88D4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965700"/>
            <a:ext cx="228600" cy="439153"/>
          </a:xfrm>
          <a:prstGeom prst="rect">
            <a:avLst/>
          </a:prstGeom>
        </p:spPr>
      </p:pic>
      <p:pic>
        <p:nvPicPr>
          <p:cNvPr id="29" name="Picture 28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E79EF68D-4593-4223-B53C-8564DF3C6C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866898"/>
            <a:ext cx="228600" cy="439153"/>
          </a:xfrm>
          <a:prstGeom prst="rect">
            <a:avLst/>
          </a:prstGeom>
        </p:spPr>
      </p:pic>
      <p:pic>
        <p:nvPicPr>
          <p:cNvPr id="30" name="Picture 29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72DC2CF5-B049-47D1-ACE3-100F634755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63" y="1585548"/>
            <a:ext cx="344437" cy="892469"/>
          </a:xfrm>
          <a:prstGeom prst="rect">
            <a:avLst/>
          </a:prstGeom>
        </p:spPr>
      </p:pic>
      <p:pic>
        <p:nvPicPr>
          <p:cNvPr id="31" name="Picture 30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384597A8-4009-4529-997B-3FC6940D3D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63" y="2766511"/>
            <a:ext cx="344437" cy="892469"/>
          </a:xfrm>
          <a:prstGeom prst="rect">
            <a:avLst/>
          </a:prstGeom>
        </p:spPr>
      </p:pic>
      <p:pic>
        <p:nvPicPr>
          <p:cNvPr id="32" name="Picture 31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0EB68083-7708-44CF-8A3B-E92B40C42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3933749"/>
            <a:ext cx="344437" cy="892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25">
                <a:extLst>
                  <a:ext uri="{FF2B5EF4-FFF2-40B4-BE49-F238E27FC236}">
                    <a16:creationId xmlns:a16="http://schemas.microsoft.com/office/drawing/2014/main" id="{0D4ECE54-589D-4C6A-A083-D98A34175B30}"/>
                  </a:ext>
                </a:extLst>
              </p:cNvPr>
              <p:cNvSpPr txBox="1"/>
              <p:nvPr/>
            </p:nvSpPr>
            <p:spPr>
              <a:xfrm>
                <a:off x="5429448" y="20724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3" name="TextBox 25">
                <a:extLst>
                  <a:ext uri="{FF2B5EF4-FFF2-40B4-BE49-F238E27FC236}">
                    <a16:creationId xmlns:a16="http://schemas.microsoft.com/office/drawing/2014/main" id="{0D4ECE54-589D-4C6A-A083-D98A34175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48" y="2072407"/>
                <a:ext cx="418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25">
                <a:extLst>
                  <a:ext uri="{FF2B5EF4-FFF2-40B4-BE49-F238E27FC236}">
                    <a16:creationId xmlns:a16="http://schemas.microsoft.com/office/drawing/2014/main" id="{457888EF-6B31-4279-A6C2-3C4D78DD027C}"/>
                  </a:ext>
                </a:extLst>
              </p:cNvPr>
              <p:cNvSpPr txBox="1"/>
              <p:nvPr/>
            </p:nvSpPr>
            <p:spPr>
              <a:xfrm>
                <a:off x="5429448" y="307127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4" name="TextBox 25">
                <a:extLst>
                  <a:ext uri="{FF2B5EF4-FFF2-40B4-BE49-F238E27FC236}">
                    <a16:creationId xmlns:a16="http://schemas.microsoft.com/office/drawing/2014/main" id="{457888EF-6B31-4279-A6C2-3C4D78DD0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48" y="3071273"/>
                <a:ext cx="4187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25">
                <a:extLst>
                  <a:ext uri="{FF2B5EF4-FFF2-40B4-BE49-F238E27FC236}">
                    <a16:creationId xmlns:a16="http://schemas.microsoft.com/office/drawing/2014/main" id="{1D94135C-F64B-443F-BE6C-8D6053F5D377}"/>
                  </a:ext>
                </a:extLst>
              </p:cNvPr>
              <p:cNvSpPr txBox="1"/>
              <p:nvPr/>
            </p:nvSpPr>
            <p:spPr>
              <a:xfrm>
                <a:off x="5429448" y="399393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6" name="TextBox 25">
                <a:extLst>
                  <a:ext uri="{FF2B5EF4-FFF2-40B4-BE49-F238E27FC236}">
                    <a16:creationId xmlns:a16="http://schemas.microsoft.com/office/drawing/2014/main" id="{1D94135C-F64B-443F-BE6C-8D6053F5D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48" y="3993939"/>
                <a:ext cx="4187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28">
                <a:extLst>
                  <a:ext uri="{FF2B5EF4-FFF2-40B4-BE49-F238E27FC236}">
                    <a16:creationId xmlns:a16="http://schemas.microsoft.com/office/drawing/2014/main" id="{1594D117-DA4A-4ACD-B1AF-1E14B4C7FE79}"/>
                  </a:ext>
                </a:extLst>
              </p:cNvPr>
              <p:cNvSpPr txBox="1"/>
              <p:nvPr/>
            </p:nvSpPr>
            <p:spPr>
              <a:xfrm>
                <a:off x="2079176" y="616252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Box 28">
                <a:extLst>
                  <a:ext uri="{FF2B5EF4-FFF2-40B4-BE49-F238E27FC236}">
                    <a16:creationId xmlns:a16="http://schemas.microsoft.com/office/drawing/2014/main" id="{1594D117-DA4A-4ACD-B1AF-1E14B4C7F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616252"/>
                <a:ext cx="3882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0C13F4B8-6862-4AE7-B072-21BF38F03FF7}"/>
                  </a:ext>
                </a:extLst>
              </p:cNvPr>
              <p:cNvSpPr txBox="1"/>
              <p:nvPr/>
            </p:nvSpPr>
            <p:spPr>
              <a:xfrm>
                <a:off x="2079176" y="147268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0C13F4B8-6862-4AE7-B072-21BF38F03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1472684"/>
                <a:ext cx="3882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28">
                <a:extLst>
                  <a:ext uri="{FF2B5EF4-FFF2-40B4-BE49-F238E27FC236}">
                    <a16:creationId xmlns:a16="http://schemas.microsoft.com/office/drawing/2014/main" id="{2CD9B99E-4BD0-4B68-832E-EA8667857A9A}"/>
                  </a:ext>
                </a:extLst>
              </p:cNvPr>
              <p:cNvSpPr txBox="1"/>
              <p:nvPr/>
            </p:nvSpPr>
            <p:spPr>
              <a:xfrm>
                <a:off x="2079176" y="235850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Box 28">
                <a:extLst>
                  <a:ext uri="{FF2B5EF4-FFF2-40B4-BE49-F238E27FC236}">
                    <a16:creationId xmlns:a16="http://schemas.microsoft.com/office/drawing/2014/main" id="{2CD9B99E-4BD0-4B68-832E-EA8667857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2358509"/>
                <a:ext cx="3882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28">
                <a:extLst>
                  <a:ext uri="{FF2B5EF4-FFF2-40B4-BE49-F238E27FC236}">
                    <a16:creationId xmlns:a16="http://schemas.microsoft.com/office/drawing/2014/main" id="{D4682AAC-C4E8-4BE4-95DE-36FDB4B09BF0}"/>
                  </a:ext>
                </a:extLst>
              </p:cNvPr>
              <p:cNvSpPr txBox="1"/>
              <p:nvPr/>
            </p:nvSpPr>
            <p:spPr>
              <a:xfrm>
                <a:off x="2079176" y="325593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28">
                <a:extLst>
                  <a:ext uri="{FF2B5EF4-FFF2-40B4-BE49-F238E27FC236}">
                    <a16:creationId xmlns:a16="http://schemas.microsoft.com/office/drawing/2014/main" id="{D4682AAC-C4E8-4BE4-95DE-36FDB4B09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3255939"/>
                <a:ext cx="3882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DF9E495A-DEF9-4DAF-9A80-D74E2FF7C346}"/>
                  </a:ext>
                </a:extLst>
              </p:cNvPr>
              <p:cNvSpPr txBox="1"/>
              <p:nvPr/>
            </p:nvSpPr>
            <p:spPr>
              <a:xfrm>
                <a:off x="2079176" y="4123371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DF9E495A-DEF9-4DAF-9A80-D74E2FF7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4123371"/>
                <a:ext cx="3882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E312A5C0-4391-4243-9F7A-6FBCD1E8A02A}"/>
                  </a:ext>
                </a:extLst>
              </p:cNvPr>
              <p:cNvSpPr txBox="1"/>
              <p:nvPr/>
            </p:nvSpPr>
            <p:spPr>
              <a:xfrm>
                <a:off x="2079176" y="500061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E312A5C0-4391-4243-9F7A-6FBCD1E8A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5000610"/>
                <a:ext cx="38824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29AE3E15-A4EF-4469-BBBC-A73A6C23E52D}"/>
                  </a:ext>
                </a:extLst>
              </p:cNvPr>
              <p:cNvSpPr txBox="1"/>
              <p:nvPr/>
            </p:nvSpPr>
            <p:spPr>
              <a:xfrm>
                <a:off x="2079176" y="587784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29AE3E15-A4EF-4469-BBBC-A73A6C23E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5877849"/>
                <a:ext cx="3882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09947776-7F3C-44E4-B9C6-12DC992C5FA7}"/>
              </a:ext>
            </a:extLst>
          </p:cNvPr>
          <p:cNvGrpSpPr/>
          <p:nvPr/>
        </p:nvGrpSpPr>
        <p:grpSpPr>
          <a:xfrm>
            <a:off x="3073400" y="774700"/>
            <a:ext cx="2827478" cy="5207000"/>
            <a:chOff x="2781300" y="1790700"/>
            <a:chExt cx="3119578" cy="419100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A923D30-1EEA-4B4E-9473-19CF5657E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300" y="1790700"/>
              <a:ext cx="3119578" cy="129077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EF7535E-285E-4D6C-8073-AA2FBB33C383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2781300" y="2504152"/>
              <a:ext cx="3086100" cy="65814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C239177-9FCB-4F3C-9923-07A49E81A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3200400"/>
              <a:ext cx="3086100" cy="278130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92B0F91-82E5-41C7-8ED0-0B6C6B5906C7}"/>
              </a:ext>
            </a:extLst>
          </p:cNvPr>
          <p:cNvGrpSpPr/>
          <p:nvPr/>
        </p:nvGrpSpPr>
        <p:grpSpPr>
          <a:xfrm>
            <a:off x="3073400" y="774700"/>
            <a:ext cx="2827478" cy="5207000"/>
            <a:chOff x="2781300" y="1790700"/>
            <a:chExt cx="3119578" cy="41910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6257FBF-BB50-4A60-BA8B-E0FECADDCA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300" y="1790700"/>
              <a:ext cx="3119578" cy="18241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E00EEED-E716-42EE-A569-5228030C31D7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2781300" y="2504152"/>
              <a:ext cx="3086100" cy="119154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64704A0-B7B5-48B2-8376-FF2A39A9F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3776522"/>
              <a:ext cx="3119578" cy="22051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474B0DD-03FD-43E4-8820-8DDB33508324}"/>
              </a:ext>
            </a:extLst>
          </p:cNvPr>
          <p:cNvGrpSpPr/>
          <p:nvPr/>
        </p:nvGrpSpPr>
        <p:grpSpPr>
          <a:xfrm>
            <a:off x="3073400" y="774700"/>
            <a:ext cx="2827478" cy="5207000"/>
            <a:chOff x="2781300" y="1790700"/>
            <a:chExt cx="3119578" cy="4191000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554F7C-ED63-4288-824C-66F48F68FC92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2781300" y="2504152"/>
              <a:ext cx="3086100" cy="172494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C93D39C-20D2-4B5F-9519-A0F9F472C2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300" y="1790700"/>
              <a:ext cx="3086100" cy="243840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232BB8A-319E-442E-9713-C023B44A6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4309922"/>
              <a:ext cx="3119578" cy="167177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E37CE72-6C9E-4AAA-B0D4-496C10EC15F4}"/>
              </a:ext>
            </a:extLst>
          </p:cNvPr>
          <p:cNvSpPr txBox="1"/>
          <p:nvPr/>
        </p:nvSpPr>
        <p:spPr>
          <a:xfrm rot="5400000">
            <a:off x="2645919" y="3045651"/>
            <a:ext cx="1521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92D050"/>
                </a:solidFill>
              </a:rPr>
              <a:t>. . . .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BC2E2AA-9639-4E3F-A878-257C79AC8118}"/>
              </a:ext>
            </a:extLst>
          </p:cNvPr>
          <p:cNvCxnSpPr>
            <a:cxnSpLocks/>
          </p:cNvCxnSpPr>
          <p:nvPr/>
        </p:nvCxnSpPr>
        <p:spPr>
          <a:xfrm>
            <a:off x="6065978" y="2429194"/>
            <a:ext cx="0" cy="422564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B8B4EC5-0114-484F-AAA1-BD9641053C27}"/>
              </a:ext>
            </a:extLst>
          </p:cNvPr>
          <p:cNvCxnSpPr>
            <a:cxnSpLocks/>
          </p:cNvCxnSpPr>
          <p:nvPr/>
        </p:nvCxnSpPr>
        <p:spPr>
          <a:xfrm flipV="1">
            <a:off x="6184900" y="2428875"/>
            <a:ext cx="0" cy="38313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042C3F2-6BB1-4860-B794-DB241C46D84D}"/>
              </a:ext>
            </a:extLst>
          </p:cNvPr>
          <p:cNvCxnSpPr>
            <a:cxnSpLocks/>
          </p:cNvCxnSpPr>
          <p:nvPr/>
        </p:nvCxnSpPr>
        <p:spPr>
          <a:xfrm flipV="1">
            <a:off x="6184900" y="3593127"/>
            <a:ext cx="0" cy="3831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B9B8504-B81F-45AD-8749-C74329DED83F}"/>
              </a:ext>
            </a:extLst>
          </p:cNvPr>
          <p:cNvGrpSpPr/>
          <p:nvPr/>
        </p:nvGrpSpPr>
        <p:grpSpPr>
          <a:xfrm>
            <a:off x="4550459" y="2115477"/>
            <a:ext cx="2640152" cy="2570959"/>
            <a:chOff x="4303687" y="2115478"/>
            <a:chExt cx="2640152" cy="2570959"/>
          </a:xfrm>
        </p:grpSpPr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5B7F785C-2D89-44F3-9C75-6E1660070DB7}"/>
                </a:ext>
              </a:extLst>
            </p:cNvPr>
            <p:cNvSpPr/>
            <p:nvPr/>
          </p:nvSpPr>
          <p:spPr>
            <a:xfrm rot="2686207">
              <a:off x="4303687" y="2115478"/>
              <a:ext cx="2640152" cy="2570959"/>
            </a:xfrm>
            <a:prstGeom prst="arc">
              <a:avLst>
                <a:gd name="adj1" fmla="val 15615752"/>
                <a:gd name="adj2" fmla="val 795881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28D57E7-145F-48A8-89B2-AB2E3AE20450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flipH="1" flipV="1">
              <a:off x="6280476" y="2280831"/>
              <a:ext cx="81755" cy="6676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3615C82-BC03-49E5-8721-2B3142917AD4}"/>
              </a:ext>
            </a:extLst>
          </p:cNvPr>
          <p:cNvGrpSpPr/>
          <p:nvPr/>
        </p:nvGrpSpPr>
        <p:grpSpPr>
          <a:xfrm>
            <a:off x="4303687" y="2115478"/>
            <a:ext cx="2640152" cy="2570959"/>
            <a:chOff x="4303687" y="2115478"/>
            <a:chExt cx="2640152" cy="2570959"/>
          </a:xfrm>
        </p:grpSpPr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87BDEAB1-2E45-45F2-AA2D-139516CD392E}"/>
                </a:ext>
              </a:extLst>
            </p:cNvPr>
            <p:cNvSpPr/>
            <p:nvPr/>
          </p:nvSpPr>
          <p:spPr>
            <a:xfrm rot="2686207">
              <a:off x="4303687" y="2115478"/>
              <a:ext cx="2640152" cy="2570959"/>
            </a:xfrm>
            <a:prstGeom prst="arc">
              <a:avLst>
                <a:gd name="adj1" fmla="val 15615752"/>
                <a:gd name="adj2" fmla="val 795881"/>
              </a:avLst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7D47A6B-B186-4619-A31C-58D1BDCA73B1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 flipH="1">
              <a:off x="6237237" y="4519266"/>
              <a:ext cx="84378" cy="6391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3775A1-EF27-C1B9-735E-B6AD668ED79D}"/>
                  </a:ext>
                </a:extLst>
              </p:cNvPr>
              <p:cNvSpPr txBox="1"/>
              <p:nvPr/>
            </p:nvSpPr>
            <p:spPr>
              <a:xfrm>
                <a:off x="6383428" y="1831032"/>
                <a:ext cx="1218602" cy="33855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𝟏𝟖𝟖𝟑𝟐𝟗𝟎𝟖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3775A1-EF27-C1B9-735E-B6AD668ED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428" y="1831032"/>
                <a:ext cx="121860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690A411-BBD5-EFE0-430F-37A13A721C47}"/>
              </a:ext>
            </a:extLst>
          </p:cNvPr>
          <p:cNvSpPr/>
          <p:nvPr/>
        </p:nvSpPr>
        <p:spPr>
          <a:xfrm>
            <a:off x="6327883" y="3009785"/>
            <a:ext cx="1344004" cy="4942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F4C671-2F4F-0169-6770-A122BD5D89D9}"/>
                  </a:ext>
                </a:extLst>
              </p:cNvPr>
              <p:cNvSpPr txBox="1"/>
              <p:nvPr/>
            </p:nvSpPr>
            <p:spPr>
              <a:xfrm>
                <a:off x="6383428" y="3086662"/>
                <a:ext cx="1218603" cy="33855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𝟖𝟗𝟎𝟏𝟑𝟕𝟖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F4C671-2F4F-0169-6770-A122BD5D8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428" y="3086662"/>
                <a:ext cx="1218603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75F8920-2983-79B1-56A9-BE338EED77CF}"/>
                  </a:ext>
                </a:extLst>
              </p:cNvPr>
              <p:cNvSpPr txBox="1"/>
              <p:nvPr/>
            </p:nvSpPr>
            <p:spPr>
              <a:xfrm>
                <a:off x="6383428" y="4141449"/>
                <a:ext cx="1218602" cy="33855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𝟑𝟖𝟏𝟐𝟕𝟒𝟐𝟖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75F8920-2983-79B1-56A9-BE338EED7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428" y="4141449"/>
                <a:ext cx="1218602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30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6" grpId="0" animBg="1"/>
      <p:bldP spid="35" grpId="0" animBg="1"/>
      <p:bldP spid="38" grpId="0" animBg="1"/>
      <p:bldP spid="39" grpId="0" animBg="1"/>
      <p:bldP spid="33" grpId="0"/>
      <p:bldP spid="34" grpId="0"/>
      <p:bldP spid="36" grpId="0"/>
      <p:bldP spid="37" grpId="0"/>
      <p:bldP spid="40" grpId="0"/>
      <p:bldP spid="41" grpId="0"/>
      <p:bldP spid="42" grpId="0"/>
      <p:bldP spid="43" grpId="0"/>
      <p:bldP spid="44" grpId="0"/>
      <p:bldP spid="45" grpId="0"/>
      <p:bldP spid="58" grpId="0"/>
      <p:bldP spid="62" grpId="0" animBg="1"/>
      <p:bldP spid="62" grpId="1" animBg="1"/>
      <p:bldP spid="3" grpId="0" animBg="1"/>
      <p:bldP spid="2" grpId="0" animBg="1"/>
      <p:bldP spid="60" grpId="0" animBg="1"/>
      <p:bldP spid="6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384597A8-4009-4529-997B-3FC6940D3D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63" y="2766511"/>
            <a:ext cx="344437" cy="892469"/>
          </a:xfrm>
          <a:prstGeom prst="rect">
            <a:avLst/>
          </a:prstGeom>
        </p:spPr>
      </p:pic>
      <p:pic>
        <p:nvPicPr>
          <p:cNvPr id="23" name="Picture 22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C2625A0-B6B5-4001-9024-9765FB0EB0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55708"/>
            <a:ext cx="228600" cy="439153"/>
          </a:xfrm>
          <a:prstGeom prst="rect">
            <a:avLst/>
          </a:prstGeom>
        </p:spPr>
      </p:pic>
      <p:pic>
        <p:nvPicPr>
          <p:cNvPr id="24" name="Picture 23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8D68345-AAC4-42D0-8482-1F776C2263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441533"/>
            <a:ext cx="228600" cy="439153"/>
          </a:xfrm>
          <a:prstGeom prst="rect">
            <a:avLst/>
          </a:prstGeom>
        </p:spPr>
      </p:pic>
      <p:pic>
        <p:nvPicPr>
          <p:cNvPr id="25" name="Picture 24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AC89E26-5A0B-4182-AA29-487A0EBD93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2327358"/>
            <a:ext cx="228600" cy="439153"/>
          </a:xfrm>
          <a:prstGeom prst="rect">
            <a:avLst/>
          </a:prstGeom>
        </p:spPr>
      </p:pic>
      <p:pic>
        <p:nvPicPr>
          <p:cNvPr id="26" name="Picture 25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DA04F6D2-E461-41B6-AB74-42E1970CE4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3213183"/>
            <a:ext cx="228600" cy="439153"/>
          </a:xfrm>
          <a:prstGeom prst="rect">
            <a:avLst/>
          </a:prstGeom>
        </p:spPr>
      </p:pic>
      <p:pic>
        <p:nvPicPr>
          <p:cNvPr id="27" name="Picture 26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1BC5948-A137-43D6-ACB0-F95A9B2457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099008"/>
            <a:ext cx="228600" cy="439153"/>
          </a:xfrm>
          <a:prstGeom prst="rect">
            <a:avLst/>
          </a:prstGeom>
        </p:spPr>
      </p:pic>
      <p:pic>
        <p:nvPicPr>
          <p:cNvPr id="28" name="Picture 27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6B7742C-1FAB-4033-A352-B7A7E88D4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965700"/>
            <a:ext cx="228600" cy="439153"/>
          </a:xfrm>
          <a:prstGeom prst="rect">
            <a:avLst/>
          </a:prstGeom>
        </p:spPr>
      </p:pic>
      <p:pic>
        <p:nvPicPr>
          <p:cNvPr id="29" name="Picture 28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E79EF68D-4593-4223-B53C-8564DF3C6C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866898"/>
            <a:ext cx="228600" cy="439153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21F5A96-048C-4C6A-874D-B9056D3BB7FE}"/>
              </a:ext>
            </a:extLst>
          </p:cNvPr>
          <p:cNvCxnSpPr>
            <a:cxnSpLocks/>
          </p:cNvCxnSpPr>
          <p:nvPr/>
        </p:nvCxnSpPr>
        <p:spPr>
          <a:xfrm>
            <a:off x="6065978" y="3593127"/>
            <a:ext cx="0" cy="42256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947776-7F3C-44E4-B9C6-12DC992C5FA7}"/>
              </a:ext>
            </a:extLst>
          </p:cNvPr>
          <p:cNvGrpSpPr/>
          <p:nvPr/>
        </p:nvGrpSpPr>
        <p:grpSpPr>
          <a:xfrm>
            <a:off x="3073400" y="774700"/>
            <a:ext cx="2827478" cy="5207000"/>
            <a:chOff x="2781300" y="1790700"/>
            <a:chExt cx="3119578" cy="419100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A923D30-1EEA-4B4E-9473-19CF5657E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300" y="1790700"/>
              <a:ext cx="3119578" cy="129077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EF7535E-285E-4D6C-8073-AA2FBB33C383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2781300" y="2504152"/>
              <a:ext cx="3086100" cy="65814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C239177-9FCB-4F3C-9923-07A49E81A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3200400"/>
              <a:ext cx="3086100" cy="278130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92B0F91-82E5-41C7-8ED0-0B6C6B5906C7}"/>
              </a:ext>
            </a:extLst>
          </p:cNvPr>
          <p:cNvGrpSpPr/>
          <p:nvPr/>
        </p:nvGrpSpPr>
        <p:grpSpPr>
          <a:xfrm>
            <a:off x="3073400" y="774700"/>
            <a:ext cx="2827478" cy="5207000"/>
            <a:chOff x="2781300" y="1790700"/>
            <a:chExt cx="3119578" cy="41910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6257FBF-BB50-4A60-BA8B-E0FECADDCA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300" y="1790700"/>
              <a:ext cx="3119578" cy="18241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E00EEED-E716-42EE-A569-5228030C31D7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2781300" y="2504152"/>
              <a:ext cx="3086100" cy="119154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64704A0-B7B5-48B2-8376-FF2A39A9F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3776522"/>
              <a:ext cx="3119578" cy="22051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474B0DD-03FD-43E4-8820-8DDB33508324}"/>
              </a:ext>
            </a:extLst>
          </p:cNvPr>
          <p:cNvGrpSpPr/>
          <p:nvPr/>
        </p:nvGrpSpPr>
        <p:grpSpPr>
          <a:xfrm>
            <a:off x="3073400" y="774700"/>
            <a:ext cx="2827478" cy="5207000"/>
            <a:chOff x="2781300" y="1790700"/>
            <a:chExt cx="3119578" cy="4191000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554F7C-ED63-4288-824C-66F48F68FC92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2781300" y="2504152"/>
              <a:ext cx="3086100" cy="172494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C93D39C-20D2-4B5F-9519-A0F9F472C2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300" y="1790700"/>
              <a:ext cx="3086100" cy="243840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232BB8A-319E-442E-9713-C023B44A6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4309922"/>
              <a:ext cx="3119578" cy="167177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E37CE72-6C9E-4AAA-B0D4-496C10EC15F4}"/>
              </a:ext>
            </a:extLst>
          </p:cNvPr>
          <p:cNvSpPr txBox="1"/>
          <p:nvPr/>
        </p:nvSpPr>
        <p:spPr>
          <a:xfrm rot="5400000">
            <a:off x="2645919" y="3045651"/>
            <a:ext cx="1521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92D050"/>
                </a:solidFill>
              </a:rPr>
              <a:t>. . . .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BC2E2AA-9639-4E3F-A878-257C79AC8118}"/>
              </a:ext>
            </a:extLst>
          </p:cNvPr>
          <p:cNvCxnSpPr>
            <a:cxnSpLocks/>
          </p:cNvCxnSpPr>
          <p:nvPr/>
        </p:nvCxnSpPr>
        <p:spPr>
          <a:xfrm>
            <a:off x="6065978" y="2429194"/>
            <a:ext cx="0" cy="422564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3615C82-BC03-49E5-8721-2B3142917AD4}"/>
              </a:ext>
            </a:extLst>
          </p:cNvPr>
          <p:cNvGrpSpPr/>
          <p:nvPr/>
        </p:nvGrpSpPr>
        <p:grpSpPr>
          <a:xfrm>
            <a:off x="4303687" y="2115478"/>
            <a:ext cx="2640152" cy="2570959"/>
            <a:chOff x="4303687" y="2115478"/>
            <a:chExt cx="2640152" cy="2570959"/>
          </a:xfrm>
        </p:grpSpPr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87BDEAB1-2E45-45F2-AA2D-139516CD392E}"/>
                </a:ext>
              </a:extLst>
            </p:cNvPr>
            <p:cNvSpPr/>
            <p:nvPr/>
          </p:nvSpPr>
          <p:spPr>
            <a:xfrm rot="2686207">
              <a:off x="4303687" y="2115478"/>
              <a:ext cx="2640152" cy="2570959"/>
            </a:xfrm>
            <a:prstGeom prst="arc">
              <a:avLst>
                <a:gd name="adj1" fmla="val 15615752"/>
                <a:gd name="adj2" fmla="val 795881"/>
              </a:avLst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7D47A6B-B186-4619-A31C-58D1BDCA73B1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 flipH="1">
              <a:off x="6237237" y="4519266"/>
              <a:ext cx="84378" cy="6391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B8B4EC5-0114-484F-AAA1-BD9641053C27}"/>
              </a:ext>
            </a:extLst>
          </p:cNvPr>
          <p:cNvCxnSpPr>
            <a:cxnSpLocks/>
          </p:cNvCxnSpPr>
          <p:nvPr/>
        </p:nvCxnSpPr>
        <p:spPr>
          <a:xfrm flipV="1">
            <a:off x="6184900" y="2428875"/>
            <a:ext cx="0" cy="38313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042C3F2-6BB1-4860-B794-DB241C46D84D}"/>
              </a:ext>
            </a:extLst>
          </p:cNvPr>
          <p:cNvCxnSpPr>
            <a:cxnSpLocks/>
          </p:cNvCxnSpPr>
          <p:nvPr/>
        </p:nvCxnSpPr>
        <p:spPr>
          <a:xfrm flipV="1">
            <a:off x="6184900" y="3593127"/>
            <a:ext cx="0" cy="3831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B9B8504-B81F-45AD-8749-C74329DED83F}"/>
              </a:ext>
            </a:extLst>
          </p:cNvPr>
          <p:cNvGrpSpPr/>
          <p:nvPr/>
        </p:nvGrpSpPr>
        <p:grpSpPr>
          <a:xfrm>
            <a:off x="4550459" y="2115477"/>
            <a:ext cx="2640152" cy="2570959"/>
            <a:chOff x="4303687" y="2115478"/>
            <a:chExt cx="2640152" cy="2570959"/>
          </a:xfrm>
        </p:grpSpPr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5B7F785C-2D89-44F3-9C75-6E1660070DB7}"/>
                </a:ext>
              </a:extLst>
            </p:cNvPr>
            <p:cNvSpPr/>
            <p:nvPr/>
          </p:nvSpPr>
          <p:spPr>
            <a:xfrm rot="2686207">
              <a:off x="4303687" y="2115478"/>
              <a:ext cx="2640152" cy="2570959"/>
            </a:xfrm>
            <a:prstGeom prst="arc">
              <a:avLst>
                <a:gd name="adj1" fmla="val 15615752"/>
                <a:gd name="adj2" fmla="val 795881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28D57E7-145F-48A8-89B2-AB2E3AE20450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flipH="1" flipV="1">
              <a:off x="6280476" y="2280831"/>
              <a:ext cx="81755" cy="6676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Picture 59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2E678682-21E2-47DB-BDDD-D68671B6D2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51" y="1967724"/>
            <a:ext cx="228600" cy="439153"/>
          </a:xfrm>
          <a:prstGeom prst="rect">
            <a:avLst/>
          </a:prstGeom>
        </p:spPr>
      </p:pic>
      <p:pic>
        <p:nvPicPr>
          <p:cNvPr id="62" name="Picture 61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B34A3CB2-C44F-443F-89D7-2CE6B051C2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681" y="4015691"/>
            <a:ext cx="228600" cy="43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E9D5-D679-417C-8288-B259FE7C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68190-EE62-418C-89E9-AF3E9569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9E8AA39-DFF2-4BC8-A133-90D654AD67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3400" y="1597508"/>
                <a:ext cx="60198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Each processor decides to become a leader with prob.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𝒑</m:t>
                    </m:r>
                  </m:oMath>
                </a14:m>
                <a:endParaRPr lang="en-US" sz="1800" b="1" dirty="0"/>
              </a:p>
              <a:p>
                <a:r>
                  <a:rPr lang="en-US" sz="1800" dirty="0"/>
                  <a:t>Each “potential leader” chooses a </a:t>
                </a:r>
                <a:r>
                  <a:rPr lang="en-US" sz="1800" i="1" dirty="0"/>
                  <a:t>random</a:t>
                </a:r>
                <a:r>
                  <a:rPr lang="en-US" sz="1800" dirty="0"/>
                  <a:t> number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/>
                  <a:t>      and broadcasts it to all the nodes</a:t>
                </a:r>
              </a:p>
              <a:p>
                <a:r>
                  <a:rPr lang="en-US" sz="1800" dirty="0"/>
                  <a:t>The processor with the largest number is the final leader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Font typeface="Arial" charset="0"/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b="1" dirty="0"/>
                  <a:t>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b="1" dirty="0"/>
              </a:p>
              <a:p>
                <a:pPr marL="0" indent="0">
                  <a:buFont typeface="Arial" charset="0"/>
                  <a:buNone/>
                </a:pPr>
                <a:r>
                  <a:rPr lang="en-US" sz="1800" b="1" dirty="0"/>
                  <a:t>Range from which a random no. is picked  = ?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9E8AA39-DFF2-4BC8-A133-90D654AD6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597508"/>
                <a:ext cx="6019800" cy="4525963"/>
              </a:xfrm>
              <a:prstGeom prst="rect">
                <a:avLst/>
              </a:prstGeom>
              <a:blipFill>
                <a:blip r:embed="rId2"/>
                <a:stretch>
                  <a:fillRect l="-912" t="-6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9A5CA0-EAA7-4098-B569-D44D049FF487}"/>
                  </a:ext>
                </a:extLst>
              </p:cNvPr>
              <p:cNvSpPr txBox="1"/>
              <p:nvPr/>
            </p:nvSpPr>
            <p:spPr>
              <a:xfrm>
                <a:off x="990600" y="4419600"/>
                <a:ext cx="1100814" cy="6298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dirty="0">
                                  <a:latin typeface="Cambria Math"/>
                                </a:rPr>
                                <m:t>𝐥𝐨𝐠</m:t>
                              </m:r>
                              <m:r>
                                <a:rPr lang="en-US" b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num>
                        <m:den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9A5CA0-EAA7-4098-B569-D44D049FF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419600"/>
                <a:ext cx="1100814" cy="629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75DB5D-5B91-4569-A1F9-992554269DE7}"/>
                  </a:ext>
                </a:extLst>
              </p:cNvPr>
              <p:cNvSpPr txBox="1"/>
              <p:nvPr/>
            </p:nvSpPr>
            <p:spPr>
              <a:xfrm>
                <a:off x="4680692" y="5181600"/>
                <a:ext cx="881908" cy="37516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75DB5D-5B91-4569-A1F9-992554269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692" y="5181600"/>
                <a:ext cx="881908" cy="375167"/>
              </a:xfrm>
              <a:prstGeom prst="rect">
                <a:avLst/>
              </a:prstGeom>
              <a:blipFill>
                <a:blip r:embed="rId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52D3FBBC-E077-4B61-9AFB-C1C40253C216}"/>
              </a:ext>
            </a:extLst>
          </p:cNvPr>
          <p:cNvSpPr/>
          <p:nvPr/>
        </p:nvSpPr>
        <p:spPr>
          <a:xfrm>
            <a:off x="2819400" y="4181435"/>
            <a:ext cx="25527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To Ensure that there is </a:t>
            </a:r>
            <a:r>
              <a:rPr lang="en-US" sz="1600" b="1" dirty="0">
                <a:solidFill>
                  <a:schemeClr val="tx1"/>
                </a:solidFill>
              </a:rPr>
              <a:t>at least </a:t>
            </a:r>
            <a:r>
              <a:rPr lang="en-US" sz="1600" dirty="0">
                <a:solidFill>
                  <a:schemeClr val="tx1"/>
                </a:solidFill>
              </a:rPr>
              <a:t>one potential leader with </a:t>
            </a:r>
            <a:r>
              <a:rPr lang="en-US" sz="1600" b="1" dirty="0">
                <a:solidFill>
                  <a:schemeClr val="tx1"/>
                </a:solidFill>
              </a:rPr>
              <a:t>high probability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ounded Rectangle 22">
            <a:extLst>
              <a:ext uri="{FF2B5EF4-FFF2-40B4-BE49-F238E27FC236}">
                <a16:creationId xmlns:a16="http://schemas.microsoft.com/office/drawing/2014/main" id="{F931E213-FFAA-40D5-BDC7-5588C4A786E2}"/>
              </a:ext>
            </a:extLst>
          </p:cNvPr>
          <p:cNvSpPr/>
          <p:nvPr/>
        </p:nvSpPr>
        <p:spPr>
          <a:xfrm>
            <a:off x="5734050" y="4911983"/>
            <a:ext cx="25527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To ensure that no two potential leaders pick the same random number with </a:t>
            </a:r>
            <a:r>
              <a:rPr lang="en-US" sz="1600" b="1" dirty="0">
                <a:solidFill>
                  <a:schemeClr val="tx1"/>
                </a:solidFill>
              </a:rPr>
              <a:t>high probability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36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81500" y="190147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1500" y="252155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81500" y="31416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81500" y="37617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81500" y="43818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81500" y="500188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81500" y="562197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50CE25-EE49-4A00-9D19-17B3A3C23B93}"/>
              </a:ext>
            </a:extLst>
          </p:cNvPr>
          <p:cNvSpPr/>
          <p:nvPr/>
        </p:nvSpPr>
        <p:spPr>
          <a:xfrm>
            <a:off x="4381500" y="624205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584D609-883D-486F-95CF-F224C71780E9}"/>
              </a:ext>
            </a:extLst>
          </p:cNvPr>
          <p:cNvSpPr/>
          <p:nvPr/>
        </p:nvSpPr>
        <p:spPr>
          <a:xfrm>
            <a:off x="4381500" y="6613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95D09A-3B50-4AEF-B58C-C54859493B3C}"/>
              </a:ext>
            </a:extLst>
          </p:cNvPr>
          <p:cNvSpPr/>
          <p:nvPr/>
        </p:nvSpPr>
        <p:spPr>
          <a:xfrm>
            <a:off x="4381500" y="128139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25">
                <a:extLst>
                  <a:ext uri="{FF2B5EF4-FFF2-40B4-BE49-F238E27FC236}">
                    <a16:creationId xmlns:a16="http://schemas.microsoft.com/office/drawing/2014/main" id="{26348D0D-6169-4E83-8C99-F58A29BCA4FA}"/>
                  </a:ext>
                </a:extLst>
              </p:cNvPr>
              <p:cNvSpPr txBox="1"/>
              <p:nvPr/>
            </p:nvSpPr>
            <p:spPr>
              <a:xfrm>
                <a:off x="3511748" y="18311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0" name="TextBox 25">
                <a:extLst>
                  <a:ext uri="{FF2B5EF4-FFF2-40B4-BE49-F238E27FC236}">
                    <a16:creationId xmlns:a16="http://schemas.microsoft.com/office/drawing/2014/main" id="{26348D0D-6169-4E83-8C99-F58A29BCA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48" y="1831107"/>
                <a:ext cx="4187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25">
                <a:extLst>
                  <a:ext uri="{FF2B5EF4-FFF2-40B4-BE49-F238E27FC236}">
                    <a16:creationId xmlns:a16="http://schemas.microsoft.com/office/drawing/2014/main" id="{81FD9DFE-6091-452F-B5B6-305309DFF0CF}"/>
                  </a:ext>
                </a:extLst>
              </p:cNvPr>
              <p:cNvSpPr txBox="1"/>
              <p:nvPr/>
            </p:nvSpPr>
            <p:spPr>
              <a:xfrm>
                <a:off x="3511748" y="307127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1" name="TextBox 25">
                <a:extLst>
                  <a:ext uri="{FF2B5EF4-FFF2-40B4-BE49-F238E27FC236}">
                    <a16:creationId xmlns:a16="http://schemas.microsoft.com/office/drawing/2014/main" id="{81FD9DFE-6091-452F-B5B6-305309DFF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48" y="3071273"/>
                <a:ext cx="4187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25">
                <a:extLst>
                  <a:ext uri="{FF2B5EF4-FFF2-40B4-BE49-F238E27FC236}">
                    <a16:creationId xmlns:a16="http://schemas.microsoft.com/office/drawing/2014/main" id="{FE766C2E-2EF9-43B9-8CD0-1EBE02B1C88D}"/>
                  </a:ext>
                </a:extLst>
              </p:cNvPr>
              <p:cNvSpPr txBox="1"/>
              <p:nvPr/>
            </p:nvSpPr>
            <p:spPr>
              <a:xfrm>
                <a:off x="3511748" y="431143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2" name="TextBox 25">
                <a:extLst>
                  <a:ext uri="{FF2B5EF4-FFF2-40B4-BE49-F238E27FC236}">
                    <a16:creationId xmlns:a16="http://schemas.microsoft.com/office/drawing/2014/main" id="{FE766C2E-2EF9-43B9-8CD0-1EBE02B1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48" y="4311439"/>
                <a:ext cx="418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DD156B41-A9FA-4E41-BEE0-F37149FA2520}"/>
                  </a:ext>
                </a:extLst>
              </p:cNvPr>
              <p:cNvSpPr txBox="1"/>
              <p:nvPr/>
            </p:nvSpPr>
            <p:spPr>
              <a:xfrm>
                <a:off x="3526976" y="616252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DD156B41-A9FA-4E41-BEE0-F37149FA2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616252"/>
                <a:ext cx="3882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E10DCDD3-7CA1-4BFD-A004-65836ADE30B7}"/>
                  </a:ext>
                </a:extLst>
              </p:cNvPr>
              <p:cNvSpPr txBox="1"/>
              <p:nvPr/>
            </p:nvSpPr>
            <p:spPr>
              <a:xfrm>
                <a:off x="3526976" y="121102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E10DCDD3-7CA1-4BFD-A004-65836ADE3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1211024"/>
                <a:ext cx="3882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661D7325-030B-403E-AF75-350C70D47AEC}"/>
                  </a:ext>
                </a:extLst>
              </p:cNvPr>
              <p:cNvSpPr txBox="1"/>
              <p:nvPr/>
            </p:nvSpPr>
            <p:spPr>
              <a:xfrm>
                <a:off x="3526976" y="247370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661D7325-030B-403E-AF75-350C70D47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2473700"/>
                <a:ext cx="3882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28">
                <a:extLst>
                  <a:ext uri="{FF2B5EF4-FFF2-40B4-BE49-F238E27FC236}">
                    <a16:creationId xmlns:a16="http://schemas.microsoft.com/office/drawing/2014/main" id="{4963658B-0BD5-4235-9378-7064DDEF9BA6}"/>
                  </a:ext>
                </a:extLst>
              </p:cNvPr>
              <p:cNvSpPr txBox="1"/>
              <p:nvPr/>
            </p:nvSpPr>
            <p:spPr>
              <a:xfrm>
                <a:off x="3526976" y="3709881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6" name="TextBox 28">
                <a:extLst>
                  <a:ext uri="{FF2B5EF4-FFF2-40B4-BE49-F238E27FC236}">
                    <a16:creationId xmlns:a16="http://schemas.microsoft.com/office/drawing/2014/main" id="{4963658B-0BD5-4235-9378-7064DDEF9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3709881"/>
                <a:ext cx="3882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28">
                <a:extLst>
                  <a:ext uri="{FF2B5EF4-FFF2-40B4-BE49-F238E27FC236}">
                    <a16:creationId xmlns:a16="http://schemas.microsoft.com/office/drawing/2014/main" id="{FF5F8BCC-2EF4-4E9C-8435-347B5E4334FE}"/>
                  </a:ext>
                </a:extLst>
              </p:cNvPr>
              <p:cNvSpPr txBox="1"/>
              <p:nvPr/>
            </p:nvSpPr>
            <p:spPr>
              <a:xfrm>
                <a:off x="3526976" y="491299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Box 28">
                <a:extLst>
                  <a:ext uri="{FF2B5EF4-FFF2-40B4-BE49-F238E27FC236}">
                    <a16:creationId xmlns:a16="http://schemas.microsoft.com/office/drawing/2014/main" id="{FF5F8BCC-2EF4-4E9C-8435-347B5E433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4912997"/>
                <a:ext cx="3882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28">
                <a:extLst>
                  <a:ext uri="{FF2B5EF4-FFF2-40B4-BE49-F238E27FC236}">
                    <a16:creationId xmlns:a16="http://schemas.microsoft.com/office/drawing/2014/main" id="{D7A37FB3-9BE7-406B-88F4-6057179DED35}"/>
                  </a:ext>
                </a:extLst>
              </p:cNvPr>
              <p:cNvSpPr txBox="1"/>
              <p:nvPr/>
            </p:nvSpPr>
            <p:spPr>
              <a:xfrm>
                <a:off x="3526976" y="552629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TextBox 28">
                <a:extLst>
                  <a:ext uri="{FF2B5EF4-FFF2-40B4-BE49-F238E27FC236}">
                    <a16:creationId xmlns:a16="http://schemas.microsoft.com/office/drawing/2014/main" id="{D7A37FB3-9BE7-406B-88F4-6057179DE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5526294"/>
                <a:ext cx="3882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28">
                <a:extLst>
                  <a:ext uri="{FF2B5EF4-FFF2-40B4-BE49-F238E27FC236}">
                    <a16:creationId xmlns:a16="http://schemas.microsoft.com/office/drawing/2014/main" id="{89D67900-C766-494F-884B-DD7AB033680B}"/>
                  </a:ext>
                </a:extLst>
              </p:cNvPr>
              <p:cNvSpPr txBox="1"/>
              <p:nvPr/>
            </p:nvSpPr>
            <p:spPr>
              <a:xfrm>
                <a:off x="3526976" y="6171685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Box 28">
                <a:extLst>
                  <a:ext uri="{FF2B5EF4-FFF2-40B4-BE49-F238E27FC236}">
                    <a16:creationId xmlns:a16="http://schemas.microsoft.com/office/drawing/2014/main" id="{89D67900-C766-494F-884B-DD7AB0336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6171685"/>
                <a:ext cx="3882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96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6" grpId="0" animBg="1"/>
      <p:bldP spid="35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CA8B-94F4-1F2A-F22A-9A3CFF4E2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0"/>
            <a:ext cx="7886700" cy="6721475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44800" y="154305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44800" y="242887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44800" y="33147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07100" y="3129244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44800" y="420052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44800" y="508635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07100" y="400907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50CE25-EE49-4A00-9D19-17B3A3C23B93}"/>
              </a:ext>
            </a:extLst>
          </p:cNvPr>
          <p:cNvSpPr/>
          <p:nvPr/>
        </p:nvSpPr>
        <p:spPr>
          <a:xfrm>
            <a:off x="2844800" y="597217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584D609-883D-486F-95CF-F224C71780E9}"/>
              </a:ext>
            </a:extLst>
          </p:cNvPr>
          <p:cNvSpPr/>
          <p:nvPr/>
        </p:nvSpPr>
        <p:spPr>
          <a:xfrm>
            <a:off x="2844800" y="65722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95D09A-3B50-4AEF-B58C-C54859493B3C}"/>
              </a:ext>
            </a:extLst>
          </p:cNvPr>
          <p:cNvSpPr/>
          <p:nvPr/>
        </p:nvSpPr>
        <p:spPr>
          <a:xfrm>
            <a:off x="6007100" y="2224017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C2625A0-B6B5-4001-9024-9765FB0EB0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55708"/>
            <a:ext cx="228600" cy="439153"/>
          </a:xfrm>
          <a:prstGeom prst="rect">
            <a:avLst/>
          </a:prstGeom>
        </p:spPr>
      </p:pic>
      <p:pic>
        <p:nvPicPr>
          <p:cNvPr id="24" name="Picture 23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8D68345-AAC4-42D0-8482-1F776C2263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441533"/>
            <a:ext cx="228600" cy="439153"/>
          </a:xfrm>
          <a:prstGeom prst="rect">
            <a:avLst/>
          </a:prstGeom>
        </p:spPr>
      </p:pic>
      <p:pic>
        <p:nvPicPr>
          <p:cNvPr id="25" name="Picture 24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AC89E26-5A0B-4182-AA29-487A0EBD9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2327358"/>
            <a:ext cx="228600" cy="439153"/>
          </a:xfrm>
          <a:prstGeom prst="rect">
            <a:avLst/>
          </a:prstGeom>
        </p:spPr>
      </p:pic>
      <p:pic>
        <p:nvPicPr>
          <p:cNvPr id="26" name="Picture 25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DA04F6D2-E461-41B6-AB74-42E1970CE4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3213183"/>
            <a:ext cx="228600" cy="439153"/>
          </a:xfrm>
          <a:prstGeom prst="rect">
            <a:avLst/>
          </a:prstGeom>
        </p:spPr>
      </p:pic>
      <p:pic>
        <p:nvPicPr>
          <p:cNvPr id="27" name="Picture 26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1BC5948-A137-43D6-ACB0-F95A9B2457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099008"/>
            <a:ext cx="228600" cy="439153"/>
          </a:xfrm>
          <a:prstGeom prst="rect">
            <a:avLst/>
          </a:prstGeom>
        </p:spPr>
      </p:pic>
      <p:pic>
        <p:nvPicPr>
          <p:cNvPr id="28" name="Picture 27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6B7742C-1FAB-4033-A352-B7A7E88D4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965700"/>
            <a:ext cx="228600" cy="439153"/>
          </a:xfrm>
          <a:prstGeom prst="rect">
            <a:avLst/>
          </a:prstGeom>
        </p:spPr>
      </p:pic>
      <p:pic>
        <p:nvPicPr>
          <p:cNvPr id="29" name="Picture 28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E79EF68D-4593-4223-B53C-8564DF3C6C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866898"/>
            <a:ext cx="228600" cy="439153"/>
          </a:xfrm>
          <a:prstGeom prst="rect">
            <a:avLst/>
          </a:prstGeom>
        </p:spPr>
      </p:pic>
      <p:pic>
        <p:nvPicPr>
          <p:cNvPr id="30" name="Picture 29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72DC2CF5-B049-47D1-ACE3-100F634755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63" y="1585548"/>
            <a:ext cx="344437" cy="892469"/>
          </a:xfrm>
          <a:prstGeom prst="rect">
            <a:avLst/>
          </a:prstGeom>
        </p:spPr>
      </p:pic>
      <p:pic>
        <p:nvPicPr>
          <p:cNvPr id="31" name="Picture 30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384597A8-4009-4529-997B-3FC6940D3D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63" y="2766511"/>
            <a:ext cx="344437" cy="892469"/>
          </a:xfrm>
          <a:prstGeom prst="rect">
            <a:avLst/>
          </a:prstGeom>
        </p:spPr>
      </p:pic>
      <p:pic>
        <p:nvPicPr>
          <p:cNvPr id="32" name="Picture 31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0EB68083-7708-44CF-8A3B-E92B40C42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3933749"/>
            <a:ext cx="344437" cy="892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25">
                <a:extLst>
                  <a:ext uri="{FF2B5EF4-FFF2-40B4-BE49-F238E27FC236}">
                    <a16:creationId xmlns:a16="http://schemas.microsoft.com/office/drawing/2014/main" id="{0D4ECE54-589D-4C6A-A083-D98A34175B30}"/>
                  </a:ext>
                </a:extLst>
              </p:cNvPr>
              <p:cNvSpPr txBox="1"/>
              <p:nvPr/>
            </p:nvSpPr>
            <p:spPr>
              <a:xfrm>
                <a:off x="5429448" y="20724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3" name="TextBox 25">
                <a:extLst>
                  <a:ext uri="{FF2B5EF4-FFF2-40B4-BE49-F238E27FC236}">
                    <a16:creationId xmlns:a16="http://schemas.microsoft.com/office/drawing/2014/main" id="{0D4ECE54-589D-4C6A-A083-D98A34175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48" y="2072407"/>
                <a:ext cx="418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25">
                <a:extLst>
                  <a:ext uri="{FF2B5EF4-FFF2-40B4-BE49-F238E27FC236}">
                    <a16:creationId xmlns:a16="http://schemas.microsoft.com/office/drawing/2014/main" id="{457888EF-6B31-4279-A6C2-3C4D78DD027C}"/>
                  </a:ext>
                </a:extLst>
              </p:cNvPr>
              <p:cNvSpPr txBox="1"/>
              <p:nvPr/>
            </p:nvSpPr>
            <p:spPr>
              <a:xfrm>
                <a:off x="5429448" y="307127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4" name="TextBox 25">
                <a:extLst>
                  <a:ext uri="{FF2B5EF4-FFF2-40B4-BE49-F238E27FC236}">
                    <a16:creationId xmlns:a16="http://schemas.microsoft.com/office/drawing/2014/main" id="{457888EF-6B31-4279-A6C2-3C4D78DD0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48" y="3071273"/>
                <a:ext cx="4187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25">
                <a:extLst>
                  <a:ext uri="{FF2B5EF4-FFF2-40B4-BE49-F238E27FC236}">
                    <a16:creationId xmlns:a16="http://schemas.microsoft.com/office/drawing/2014/main" id="{1D94135C-F64B-443F-BE6C-8D6053F5D377}"/>
                  </a:ext>
                </a:extLst>
              </p:cNvPr>
              <p:cNvSpPr txBox="1"/>
              <p:nvPr/>
            </p:nvSpPr>
            <p:spPr>
              <a:xfrm>
                <a:off x="5429448" y="399393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6" name="TextBox 25">
                <a:extLst>
                  <a:ext uri="{FF2B5EF4-FFF2-40B4-BE49-F238E27FC236}">
                    <a16:creationId xmlns:a16="http://schemas.microsoft.com/office/drawing/2014/main" id="{1D94135C-F64B-443F-BE6C-8D6053F5D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48" y="3993939"/>
                <a:ext cx="4187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28">
                <a:extLst>
                  <a:ext uri="{FF2B5EF4-FFF2-40B4-BE49-F238E27FC236}">
                    <a16:creationId xmlns:a16="http://schemas.microsoft.com/office/drawing/2014/main" id="{1594D117-DA4A-4ACD-B1AF-1E14B4C7FE79}"/>
                  </a:ext>
                </a:extLst>
              </p:cNvPr>
              <p:cNvSpPr txBox="1"/>
              <p:nvPr/>
            </p:nvSpPr>
            <p:spPr>
              <a:xfrm>
                <a:off x="2079176" y="616252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Box 28">
                <a:extLst>
                  <a:ext uri="{FF2B5EF4-FFF2-40B4-BE49-F238E27FC236}">
                    <a16:creationId xmlns:a16="http://schemas.microsoft.com/office/drawing/2014/main" id="{1594D117-DA4A-4ACD-B1AF-1E14B4C7F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616252"/>
                <a:ext cx="3882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0C13F4B8-6862-4AE7-B072-21BF38F03FF7}"/>
                  </a:ext>
                </a:extLst>
              </p:cNvPr>
              <p:cNvSpPr txBox="1"/>
              <p:nvPr/>
            </p:nvSpPr>
            <p:spPr>
              <a:xfrm>
                <a:off x="2079176" y="147268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0C13F4B8-6862-4AE7-B072-21BF38F03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1472684"/>
                <a:ext cx="3882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28">
                <a:extLst>
                  <a:ext uri="{FF2B5EF4-FFF2-40B4-BE49-F238E27FC236}">
                    <a16:creationId xmlns:a16="http://schemas.microsoft.com/office/drawing/2014/main" id="{2CD9B99E-4BD0-4B68-832E-EA8667857A9A}"/>
                  </a:ext>
                </a:extLst>
              </p:cNvPr>
              <p:cNvSpPr txBox="1"/>
              <p:nvPr/>
            </p:nvSpPr>
            <p:spPr>
              <a:xfrm>
                <a:off x="2079176" y="235850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Box 28">
                <a:extLst>
                  <a:ext uri="{FF2B5EF4-FFF2-40B4-BE49-F238E27FC236}">
                    <a16:creationId xmlns:a16="http://schemas.microsoft.com/office/drawing/2014/main" id="{2CD9B99E-4BD0-4B68-832E-EA8667857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2358509"/>
                <a:ext cx="3882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28">
                <a:extLst>
                  <a:ext uri="{FF2B5EF4-FFF2-40B4-BE49-F238E27FC236}">
                    <a16:creationId xmlns:a16="http://schemas.microsoft.com/office/drawing/2014/main" id="{D4682AAC-C4E8-4BE4-95DE-36FDB4B09BF0}"/>
                  </a:ext>
                </a:extLst>
              </p:cNvPr>
              <p:cNvSpPr txBox="1"/>
              <p:nvPr/>
            </p:nvSpPr>
            <p:spPr>
              <a:xfrm>
                <a:off x="2079176" y="325593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28">
                <a:extLst>
                  <a:ext uri="{FF2B5EF4-FFF2-40B4-BE49-F238E27FC236}">
                    <a16:creationId xmlns:a16="http://schemas.microsoft.com/office/drawing/2014/main" id="{D4682AAC-C4E8-4BE4-95DE-36FDB4B09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3255939"/>
                <a:ext cx="3882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DF9E495A-DEF9-4DAF-9A80-D74E2FF7C346}"/>
                  </a:ext>
                </a:extLst>
              </p:cNvPr>
              <p:cNvSpPr txBox="1"/>
              <p:nvPr/>
            </p:nvSpPr>
            <p:spPr>
              <a:xfrm>
                <a:off x="2079176" y="4123371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DF9E495A-DEF9-4DAF-9A80-D74E2FF7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4123371"/>
                <a:ext cx="3882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E312A5C0-4391-4243-9F7A-6FBCD1E8A02A}"/>
                  </a:ext>
                </a:extLst>
              </p:cNvPr>
              <p:cNvSpPr txBox="1"/>
              <p:nvPr/>
            </p:nvSpPr>
            <p:spPr>
              <a:xfrm>
                <a:off x="2079176" y="500061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E312A5C0-4391-4243-9F7A-6FBCD1E8A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5000610"/>
                <a:ext cx="38824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29AE3E15-A4EF-4469-BBBC-A73A6C23E52D}"/>
                  </a:ext>
                </a:extLst>
              </p:cNvPr>
              <p:cNvSpPr txBox="1"/>
              <p:nvPr/>
            </p:nvSpPr>
            <p:spPr>
              <a:xfrm>
                <a:off x="2079176" y="587784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29AE3E15-A4EF-4469-BBBC-A73A6C23E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5877849"/>
                <a:ext cx="3882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A074D6-C542-053E-8048-867BF5FF5C63}"/>
                  </a:ext>
                </a:extLst>
              </p:cNvPr>
              <p:cNvSpPr txBox="1"/>
              <p:nvPr/>
            </p:nvSpPr>
            <p:spPr>
              <a:xfrm>
                <a:off x="6383428" y="3086662"/>
                <a:ext cx="1218603" cy="33855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𝟖𝟗𝟎𝟏𝟑𝟕𝟖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A074D6-C542-053E-8048-867BF5FF5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428" y="3086662"/>
                <a:ext cx="1218603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8172C8-8C91-A30A-CF1E-8EC0416678C5}"/>
                  </a:ext>
                </a:extLst>
              </p:cNvPr>
              <p:cNvSpPr txBox="1"/>
              <p:nvPr/>
            </p:nvSpPr>
            <p:spPr>
              <a:xfrm>
                <a:off x="6383428" y="4141449"/>
                <a:ext cx="1218602" cy="33855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𝟑𝟖𝟏𝟐𝟕𝟒𝟐𝟖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8172C8-8C91-A30A-CF1E-8EC04166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428" y="4141449"/>
                <a:ext cx="1218602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3C827C-F65E-0968-9DA8-FC8BAB1ACD53}"/>
                  </a:ext>
                </a:extLst>
              </p:cNvPr>
              <p:cNvSpPr txBox="1"/>
              <p:nvPr/>
            </p:nvSpPr>
            <p:spPr>
              <a:xfrm>
                <a:off x="6383428" y="1831032"/>
                <a:ext cx="1218602" cy="33855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𝟏𝟖𝟖𝟑𝟐𝟗𝟎𝟖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3C827C-F65E-0968-9DA8-FC8BAB1A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428" y="1831032"/>
                <a:ext cx="121860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079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6" grpId="0" animBg="1"/>
      <p:bldP spid="35" grpId="0" animBg="1"/>
      <p:bldP spid="38" grpId="0" animBg="1"/>
      <p:bldP spid="39" grpId="0" animBg="1"/>
      <p:bldP spid="33" grpId="0"/>
      <p:bldP spid="34" grpId="0"/>
      <p:bldP spid="36" grpId="0"/>
      <p:bldP spid="37" grpId="0"/>
      <p:bldP spid="40" grpId="0"/>
      <p:bldP spid="41" grpId="0"/>
      <p:bldP spid="42" grpId="0"/>
      <p:bldP spid="43" grpId="0"/>
      <p:bldP spid="44" grpId="0"/>
      <p:bldP spid="45" grpId="0"/>
      <p:bldP spid="2" grpId="0" animBg="1"/>
      <p:bldP spid="6" grpId="0" animBg="1"/>
      <p:bldP spid="6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495ADFC-767D-EE93-159E-105967FB8AD0}"/>
              </a:ext>
            </a:extLst>
          </p:cNvPr>
          <p:cNvSpPr/>
          <p:nvPr/>
        </p:nvSpPr>
        <p:spPr>
          <a:xfrm>
            <a:off x="5887741" y="2752168"/>
            <a:ext cx="436625" cy="10038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29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72DC2CF5-B049-47D1-ACE3-100F634755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63" y="1585548"/>
            <a:ext cx="344437" cy="892469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AE76FEC-9DBC-E572-99A3-9D18D5FC7DA8}"/>
              </a:ext>
            </a:extLst>
          </p:cNvPr>
          <p:cNvSpPr/>
          <p:nvPr/>
        </p:nvSpPr>
        <p:spPr>
          <a:xfrm>
            <a:off x="2685448" y="5808870"/>
            <a:ext cx="513826" cy="56272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384597A8-4009-4529-997B-3FC6940D3D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63" y="2766511"/>
            <a:ext cx="344437" cy="892469"/>
          </a:xfrm>
          <a:prstGeom prst="rect">
            <a:avLst/>
          </a:prstGeom>
        </p:spPr>
      </p:pic>
      <p:pic>
        <p:nvPicPr>
          <p:cNvPr id="32" name="Picture 31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0EB68083-7708-44CF-8A3B-E92B40C425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3933749"/>
            <a:ext cx="344437" cy="892469"/>
          </a:xfrm>
          <a:prstGeom prst="rect">
            <a:avLst/>
          </a:prstGeom>
        </p:spPr>
      </p:pic>
      <p:pic>
        <p:nvPicPr>
          <p:cNvPr id="24" name="Picture 23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8D68345-AAC4-42D0-8482-1F776C2263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441533"/>
            <a:ext cx="228600" cy="439153"/>
          </a:xfrm>
          <a:prstGeom prst="rect">
            <a:avLst/>
          </a:prstGeom>
        </p:spPr>
      </p:pic>
      <p:pic>
        <p:nvPicPr>
          <p:cNvPr id="23" name="Picture 22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C2625A0-B6B5-4001-9024-9765FB0EB0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55708"/>
            <a:ext cx="228600" cy="439153"/>
          </a:xfrm>
          <a:prstGeom prst="rect">
            <a:avLst/>
          </a:prstGeom>
        </p:spPr>
      </p:pic>
      <p:pic>
        <p:nvPicPr>
          <p:cNvPr id="25" name="Picture 24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AC89E26-5A0B-4182-AA29-487A0EBD93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2327358"/>
            <a:ext cx="228600" cy="439153"/>
          </a:xfrm>
          <a:prstGeom prst="rect">
            <a:avLst/>
          </a:prstGeom>
        </p:spPr>
      </p:pic>
      <p:pic>
        <p:nvPicPr>
          <p:cNvPr id="26" name="Picture 25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DA04F6D2-E461-41B6-AB74-42E1970CE4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3213183"/>
            <a:ext cx="228600" cy="439153"/>
          </a:xfrm>
          <a:prstGeom prst="rect">
            <a:avLst/>
          </a:prstGeom>
        </p:spPr>
      </p:pic>
      <p:pic>
        <p:nvPicPr>
          <p:cNvPr id="27" name="Picture 26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1BC5948-A137-43D6-ACB0-F95A9B2457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099008"/>
            <a:ext cx="228600" cy="439153"/>
          </a:xfrm>
          <a:prstGeom prst="rect">
            <a:avLst/>
          </a:prstGeom>
        </p:spPr>
      </p:pic>
      <p:pic>
        <p:nvPicPr>
          <p:cNvPr id="28" name="Picture 27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6B7742C-1FAB-4033-A352-B7A7E88D4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965700"/>
            <a:ext cx="228600" cy="439153"/>
          </a:xfrm>
          <a:prstGeom prst="rect">
            <a:avLst/>
          </a:prstGeom>
        </p:spPr>
      </p:pic>
      <p:pic>
        <p:nvPicPr>
          <p:cNvPr id="29" name="Picture 28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E79EF68D-4593-4223-B53C-8564DF3C6C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866898"/>
            <a:ext cx="228600" cy="4391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1F8294-A90A-1616-4FCE-03484D9754D8}"/>
                  </a:ext>
                </a:extLst>
              </p:cNvPr>
              <p:cNvSpPr txBox="1"/>
              <p:nvPr/>
            </p:nvSpPr>
            <p:spPr>
              <a:xfrm>
                <a:off x="4786573" y="452118"/>
                <a:ext cx="4157485" cy="6463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008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Each potential leader calls </a:t>
                </a:r>
              </a:p>
              <a:p>
                <a:r>
                  <a:rPr lang="en-US" sz="1800" dirty="0"/>
                  <a:t>each neighbor </a:t>
                </a:r>
                <a:r>
                  <a:rPr lang="en-US" u="sng" dirty="0"/>
                  <a:t>independently</a:t>
                </a:r>
                <a:r>
                  <a:rPr lang="en-US" dirty="0"/>
                  <a:t> </a:t>
                </a:r>
                <a:r>
                  <a:rPr lang="en-US" sz="1800" dirty="0"/>
                  <a:t>with prob.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1F8294-A90A-1616-4FCE-03484D975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573" y="452118"/>
                <a:ext cx="4157485" cy="646331"/>
              </a:xfrm>
              <a:prstGeom prst="rect">
                <a:avLst/>
              </a:prstGeom>
              <a:blipFill>
                <a:blip r:embed="rId4"/>
                <a:stretch>
                  <a:fillRect l="-1023" t="-3704" b="-12963"/>
                </a:stretch>
              </a:blipFill>
              <a:ln>
                <a:solidFill>
                  <a:srgbClr val="008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6DBE7D-F9B6-4882-F16C-87DCA4765647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3073400" y="1661110"/>
            <a:ext cx="2953313" cy="153431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854E26-B4D9-E543-55D3-46F5F5CFCA91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3073400" y="3276250"/>
            <a:ext cx="2919835" cy="15651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C78477-6441-34F7-6BAE-B6E004E9CE45}"/>
              </a:ext>
            </a:extLst>
          </p:cNvPr>
          <p:cNvCxnSpPr>
            <a:cxnSpLocks/>
          </p:cNvCxnSpPr>
          <p:nvPr/>
        </p:nvCxnSpPr>
        <p:spPr>
          <a:xfrm flipH="1">
            <a:off x="3189238" y="3357072"/>
            <a:ext cx="2837475" cy="258821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5848A8-BB89-BA9D-2601-5E67CE1435F9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073400" y="2031783"/>
            <a:ext cx="2835866" cy="228680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BEDDF1-283B-CCC6-09AC-740877E97769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3073400" y="1946245"/>
            <a:ext cx="2835866" cy="6006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4598B3-398F-8D98-6873-F0ED67CAC8DC}"/>
              </a:ext>
            </a:extLst>
          </p:cNvPr>
          <p:cNvCxnSpPr>
            <a:cxnSpLocks/>
          </p:cNvCxnSpPr>
          <p:nvPr/>
        </p:nvCxnSpPr>
        <p:spPr>
          <a:xfrm flipH="1">
            <a:off x="3189238" y="2159752"/>
            <a:ext cx="2720028" cy="370470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B8B263-6BF2-DB14-BE02-D36581340DCC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3073400" y="775285"/>
            <a:ext cx="2835866" cy="110540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ross 34">
            <a:extLst>
              <a:ext uri="{FF2B5EF4-FFF2-40B4-BE49-F238E27FC236}">
                <a16:creationId xmlns:a16="http://schemas.microsoft.com/office/drawing/2014/main" id="{114FB99B-D55A-6171-2959-B829121E6D66}"/>
              </a:ext>
            </a:extLst>
          </p:cNvPr>
          <p:cNvSpPr/>
          <p:nvPr/>
        </p:nvSpPr>
        <p:spPr>
          <a:xfrm rot="2672166">
            <a:off x="6393878" y="1835994"/>
            <a:ext cx="457200" cy="457200"/>
          </a:xfrm>
          <a:prstGeom prst="plus">
            <a:avLst>
              <a:gd name="adj" fmla="val 4451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8F0F3C-4360-F90C-33E9-C539FAE426E2}"/>
              </a:ext>
            </a:extLst>
          </p:cNvPr>
          <p:cNvCxnSpPr>
            <a:cxnSpLocks/>
          </p:cNvCxnSpPr>
          <p:nvPr/>
        </p:nvCxnSpPr>
        <p:spPr>
          <a:xfrm flipH="1">
            <a:off x="3199274" y="2155993"/>
            <a:ext cx="2676514" cy="3756465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0AFB9AB-B83E-3B6E-14C5-58DDDB95D7F5}"/>
              </a:ext>
            </a:extLst>
          </p:cNvPr>
          <p:cNvSpPr txBox="1"/>
          <p:nvPr/>
        </p:nvSpPr>
        <p:spPr>
          <a:xfrm>
            <a:off x="4786573" y="5101377"/>
            <a:ext cx="380181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Probability of no common neighbor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872C29-97F2-17D7-B66B-63FE9BAD1394}"/>
                  </a:ext>
                </a:extLst>
              </p:cNvPr>
              <p:cNvSpPr txBox="1"/>
              <p:nvPr/>
            </p:nvSpPr>
            <p:spPr>
              <a:xfrm>
                <a:off x="5712574" y="5477525"/>
                <a:ext cx="1227067" cy="436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 dirty="0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𝒒</m:t>
                                  </m:r>
                                </m:e>
                                <m:sup>
                                  <m:r>
                                    <a:rPr lang="en-US" b="1" i="1" dirty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872C29-97F2-17D7-B66B-63FE9BAD1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574" y="5477525"/>
                <a:ext cx="1227067" cy="436017"/>
              </a:xfrm>
              <a:prstGeom prst="rect">
                <a:avLst/>
              </a:prstGeom>
              <a:blipFill>
                <a:blip r:embed="rId5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D87E54C-A17E-06BD-01DC-635A5C7B50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662" y="1859699"/>
            <a:ext cx="228600" cy="439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D05AEB2-F9C5-C6B2-BDC0-A838809B4980}"/>
                  </a:ext>
                </a:extLst>
              </p:cNvPr>
              <p:cNvSpPr txBox="1"/>
              <p:nvPr/>
            </p:nvSpPr>
            <p:spPr>
              <a:xfrm>
                <a:off x="6853478" y="5544474"/>
                <a:ext cx="982898" cy="374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D05AEB2-F9C5-C6B2-BDC0-A838809B4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78" y="5544474"/>
                <a:ext cx="982898" cy="374846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6B61FCF0-6463-8B18-2412-E1496EF9873E}"/>
              </a:ext>
            </a:extLst>
          </p:cNvPr>
          <p:cNvSpPr/>
          <p:nvPr/>
        </p:nvSpPr>
        <p:spPr>
          <a:xfrm>
            <a:off x="5645792" y="6321992"/>
            <a:ext cx="360727" cy="28936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FFCA9E-C492-C94C-BBF8-2B9ED769780C}"/>
                  </a:ext>
                </a:extLst>
              </p:cNvPr>
              <p:cNvSpPr txBox="1"/>
              <p:nvPr/>
            </p:nvSpPr>
            <p:spPr>
              <a:xfrm>
                <a:off x="5993235" y="6279317"/>
                <a:ext cx="76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FFCA9E-C492-C94C-BBF8-2B9ED769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235" y="6279317"/>
                <a:ext cx="76335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DAD6B7-C58E-5514-4BF2-CF101205498F}"/>
                  </a:ext>
                </a:extLst>
              </p:cNvPr>
              <p:cNvSpPr txBox="1"/>
              <p:nvPr/>
            </p:nvSpPr>
            <p:spPr>
              <a:xfrm>
                <a:off x="6496401" y="5966596"/>
                <a:ext cx="1085746" cy="91069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DAD6B7-C58E-5514-4BF2-CF1012054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401" y="5966596"/>
                <a:ext cx="1085746" cy="9106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116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" grpId="0" animBg="1"/>
      <p:bldP spid="35" grpId="0" animBg="1"/>
      <p:bldP spid="35" grpId="1" animBg="1"/>
      <p:bldP spid="38" grpId="0" animBg="1"/>
      <p:bldP spid="40" grpId="0"/>
      <p:bldP spid="47" grpId="0"/>
      <p:bldP spid="3" grpId="0" animBg="1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5032</TotalTime>
  <Words>1473</Words>
  <Application>Microsoft Office PowerPoint</Application>
  <PresentationFormat>On-screen Show (4:3)</PresentationFormat>
  <Paragraphs>396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Wingdings</vt:lpstr>
      <vt:lpstr>Office Theme</vt:lpstr>
      <vt:lpstr>Randomized Algorithms CS648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from Discrete Mathematics </vt:lpstr>
      <vt:lpstr>Probabilistic methods </vt:lpstr>
      <vt:lpstr>Probabilistic methods </vt:lpstr>
      <vt:lpstr>Elementary facts  from probability theory</vt:lpstr>
      <vt:lpstr>problem 1 How Many min CUTs ? </vt:lpstr>
      <vt:lpstr>Min-Cut</vt:lpstr>
      <vt:lpstr>PowerPoint Presentation</vt:lpstr>
      <vt:lpstr>Algorithm for min-cut</vt:lpstr>
      <vt:lpstr>Analysis of Algorithm for min-cut</vt:lpstr>
      <vt:lpstr>Number of min-cuts</vt:lpstr>
      <vt:lpstr>problem 2 How many Acute Triangles ?</vt:lpstr>
      <vt:lpstr>How many acute triangles</vt:lpstr>
      <vt:lpstr>4 points</vt:lpstr>
      <vt:lpstr>4 points</vt:lpstr>
      <vt:lpstr>4 points  5 points </vt:lpstr>
      <vt:lpstr>Two stage sampling</vt:lpstr>
      <vt:lpstr>Two stage sampling</vt:lpstr>
      <vt:lpstr>Number of acute triangles</vt:lpstr>
      <vt:lpstr>problem 3 Large CUT in a graph</vt:lpstr>
      <vt:lpstr>Undirected graph</vt:lpstr>
      <vt:lpstr>Large cut in a graph</vt:lpstr>
      <vt:lpstr>Large cut in a graph</vt:lpstr>
      <vt:lpstr>Large cut in a graph</vt:lpstr>
      <vt:lpstr>Large cut in a graph</vt:lpstr>
      <vt:lpstr>Large cut in a graph</vt:lpstr>
      <vt:lpstr>Large cut in a graph</vt:lpstr>
      <vt:lpstr>Large cut in a graph</vt:lpstr>
      <vt:lpstr>Large cut in a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639</cp:revision>
  <dcterms:created xsi:type="dcterms:W3CDTF">2011-12-03T04:13:03Z</dcterms:created>
  <dcterms:modified xsi:type="dcterms:W3CDTF">2025-04-05T07:58:15Z</dcterms:modified>
</cp:coreProperties>
</file>