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428" r:id="rId2"/>
    <p:sldId id="464" r:id="rId3"/>
    <p:sldId id="497" r:id="rId4"/>
    <p:sldId id="631" r:id="rId5"/>
    <p:sldId id="570" r:id="rId6"/>
    <p:sldId id="595" r:id="rId7"/>
    <p:sldId id="577" r:id="rId8"/>
    <p:sldId id="578" r:id="rId9"/>
    <p:sldId id="519" r:id="rId10"/>
    <p:sldId id="630" r:id="rId11"/>
    <p:sldId id="619" r:id="rId12"/>
    <p:sldId id="517" r:id="rId13"/>
    <p:sldId id="521" r:id="rId14"/>
    <p:sldId id="518" r:id="rId15"/>
    <p:sldId id="627" r:id="rId16"/>
    <p:sldId id="628" r:id="rId17"/>
    <p:sldId id="574" r:id="rId18"/>
    <p:sldId id="511" r:id="rId19"/>
    <p:sldId id="515" r:id="rId20"/>
    <p:sldId id="522" r:id="rId21"/>
    <p:sldId id="523" r:id="rId22"/>
    <p:sldId id="638" r:id="rId23"/>
    <p:sldId id="508" r:id="rId24"/>
    <p:sldId id="514" r:id="rId25"/>
    <p:sldId id="528" r:id="rId26"/>
    <p:sldId id="562" r:id="rId27"/>
    <p:sldId id="525" r:id="rId28"/>
    <p:sldId id="530" r:id="rId29"/>
    <p:sldId id="52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4590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png"/><Relationship Id="rId3" Type="http://schemas.openxmlformats.org/officeDocument/2006/relationships/image" Target="../media/image111.png"/><Relationship Id="rId7" Type="http://schemas.openxmlformats.org/officeDocument/2006/relationships/image" Target="../media/image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0.png"/><Relationship Id="rId4" Type="http://schemas.openxmlformats.org/officeDocument/2006/relationships/image" Target="../media/image212.png"/><Relationship Id="rId9" Type="http://schemas.openxmlformats.org/officeDocument/2006/relationships/image" Target="../media/image2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10.png"/><Relationship Id="rId4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50.png"/><Relationship Id="rId18" Type="http://schemas.openxmlformats.org/officeDocument/2006/relationships/image" Target="../media/image2000.png"/><Relationship Id="rId3" Type="http://schemas.openxmlformats.org/officeDocument/2006/relationships/image" Target="../media/image501.png"/><Relationship Id="rId7" Type="http://schemas.openxmlformats.org/officeDocument/2006/relationships/image" Target="../media/image90.png"/><Relationship Id="rId12" Type="http://schemas.openxmlformats.org/officeDocument/2006/relationships/image" Target="../media/image140.png"/><Relationship Id="rId17" Type="http://schemas.openxmlformats.org/officeDocument/2006/relationships/image" Target="../media/image190.png"/><Relationship Id="rId2" Type="http://schemas.openxmlformats.org/officeDocument/2006/relationships/image" Target="../media/image441.png"/><Relationship Id="rId16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00.png"/><Relationship Id="rId15" Type="http://schemas.openxmlformats.org/officeDocument/2006/relationships/image" Target="../media/image1710.png"/><Relationship Id="rId10" Type="http://schemas.openxmlformats.org/officeDocument/2006/relationships/image" Target="../media/image120.png"/><Relationship Id="rId4" Type="http://schemas.openxmlformats.org/officeDocument/2006/relationships/image" Target="../media/image60.png"/><Relationship Id="rId9" Type="http://schemas.openxmlformats.org/officeDocument/2006/relationships/image" Target="../media/image113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0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2.png"/><Relationship Id="rId4" Type="http://schemas.openxmlformats.org/officeDocument/2006/relationships/image" Target="../media/image35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11.png"/><Relationship Id="rId7" Type="http://schemas.openxmlformats.org/officeDocument/2006/relationships/image" Target="../media/image5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221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4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23.png"/><Relationship Id="rId4" Type="http://schemas.openxmlformats.org/officeDocument/2006/relationships/image" Target="../media/image1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192.png"/><Relationship Id="rId3" Type="http://schemas.openxmlformats.org/officeDocument/2006/relationships/image" Target="../media/image102.png"/><Relationship Id="rId7" Type="http://schemas.openxmlformats.org/officeDocument/2006/relationships/image" Target="../media/image281.png"/><Relationship Id="rId12" Type="http://schemas.openxmlformats.org/officeDocument/2006/relationships/image" Target="../media/image183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132.png"/><Relationship Id="rId5" Type="http://schemas.openxmlformats.org/officeDocument/2006/relationships/image" Target="../media/image1.jpeg"/><Relationship Id="rId15" Type="http://schemas.openxmlformats.org/officeDocument/2006/relationships/image" Target="../media/image213.png"/><Relationship Id="rId10" Type="http://schemas.openxmlformats.org/officeDocument/2006/relationships/image" Target="../media/image114.png"/><Relationship Id="rId4" Type="http://schemas.openxmlformats.org/officeDocument/2006/relationships/image" Target="../media/image253.png"/><Relationship Id="rId9" Type="http://schemas.openxmlformats.org/officeDocument/2006/relationships/image" Target="../media/image172.png"/><Relationship Id="rId14" Type="http://schemas.openxmlformats.org/officeDocument/2006/relationships/image" Target="../media/image20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22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Probabilistic Method – II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Derandomization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Large subset that </a:t>
            </a:r>
            <a:r>
              <a:rPr lang="en-US" sz="3600" b="1" dirty="0">
                <a:solidFill>
                  <a:srgbClr val="7030A0"/>
                </a:solidFill>
              </a:rPr>
              <a:t>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 Definition: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positive integers. </a:t>
                </a:r>
              </a:p>
              <a:p>
                <a:pPr marL="0" indent="0">
                  <a:buNone/>
                </a:pPr>
                <a:r>
                  <a:rPr lang="en-US" sz="2000" dirty="0"/>
                  <a:t>Aim is to compute a </a:t>
                </a:r>
                <a:r>
                  <a:rPr lang="en-US" sz="2000" b="1" dirty="0"/>
                  <a:t>large</a:t>
                </a:r>
                <a:r>
                  <a:rPr lang="en-US" sz="2000" dirty="0"/>
                  <a:t> subset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⊂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do not exist three elements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How large can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for </a:t>
                </a:r>
                <a:r>
                  <a:rPr lang="en-US" sz="2000" b="1" dirty="0"/>
                  <a:t>any arbitrary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Answer: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At least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" y="5650468"/>
            <a:ext cx="7037504" cy="674132"/>
            <a:chOff x="914400" y="2743200"/>
            <a:chExt cx="7037504" cy="674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a14:m>
                  <a:r>
                    <a:rPr lang="en-US" dirty="0"/>
                    <a:t>                …                                                                              …            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3048000"/>
                  <a:ext cx="703750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3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90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4097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8669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2385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57600" y="27432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6769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134100" y="28194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620000" y="278130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3276600" y="5334000"/>
            <a:ext cx="0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91200" y="5334000"/>
            <a:ext cx="0" cy="978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352800" y="5911334"/>
            <a:ext cx="23622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    …    …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943600"/>
                <a:ext cx="300274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=[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..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228" y="4964668"/>
                <a:ext cx="21771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521" t="-8197" r="-39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772" y="6398271"/>
                <a:ext cx="369011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2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983253"/>
                <a:ext cx="104067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578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easy example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74" y="4958421"/>
                <a:ext cx="2271199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33" t="-6349" r="-32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loud Callout 22"/>
              <p:cNvSpPr/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somehow </a:t>
                </a:r>
                <a:r>
                  <a:rPr lang="en-US" i="1" dirty="0">
                    <a:solidFill>
                      <a:schemeClr val="tx1"/>
                    </a:solidFill>
                  </a:rPr>
                  <a:t>map</a:t>
                </a:r>
                <a:r>
                  <a:rPr lang="en-US" dirty="0">
                    <a:solidFill>
                      <a:schemeClr val="tx1"/>
                    </a:solidFill>
                  </a:rPr>
                  <a:t> any arbitrary set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this easy example ?</a:t>
                </a:r>
              </a:p>
            </p:txBody>
          </p:sp>
        </mc:Choice>
        <mc:Fallback xmlns="">
          <p:sp>
            <p:nvSpPr>
              <p:cNvPr id="23" name="Cloud Callout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219200"/>
                <a:ext cx="3048000" cy="1371600"/>
              </a:xfrm>
              <a:prstGeom prst="cloudCallout">
                <a:avLst>
                  <a:gd name="adj1" fmla="val 27947"/>
                  <a:gd name="adj2" fmla="val 6811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313425" y="2939534"/>
            <a:ext cx="22321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Yes, by randomization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8E75EA-8F24-9F2D-FE44-1EA7AB8863AE}"/>
              </a:ext>
            </a:extLst>
          </p:cNvPr>
          <p:cNvSpPr/>
          <p:nvPr/>
        </p:nvSpPr>
        <p:spPr>
          <a:xfrm>
            <a:off x="2209800" y="1994972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7541049-1A20-41BA-FDDF-4EC7418D7F0C}"/>
              </a:ext>
            </a:extLst>
          </p:cNvPr>
          <p:cNvSpPr/>
          <p:nvPr/>
        </p:nvSpPr>
        <p:spPr>
          <a:xfrm>
            <a:off x="2448765" y="2324894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DE2FBC-CF73-0935-2617-6665DD76E0FE}"/>
              </a:ext>
            </a:extLst>
          </p:cNvPr>
          <p:cNvSpPr/>
          <p:nvPr/>
        </p:nvSpPr>
        <p:spPr>
          <a:xfrm>
            <a:off x="4070462" y="2670321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5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3" grpId="0"/>
      <p:bldP spid="19" grpId="0" animBg="1"/>
      <p:bldP spid="21" grpId="0"/>
      <p:bldP spid="22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subset that is sum-free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𝒎𝒂𝒙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 prime number.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                          </a:t>
                </a:r>
                <a:r>
                  <a:rPr lang="en-US" sz="1600" dirty="0"/>
                  <a:t>//The other choice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/>
                  <a:t> is also fine here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dirty="0"/>
                  <a:t>Select a random number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1,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}. </a:t>
                </a:r>
              </a:p>
              <a:p>
                <a:pPr marL="0" indent="0">
                  <a:buNone/>
                </a:pPr>
                <a:r>
                  <a:rPr lang="en-US" sz="2000" dirty="0"/>
                  <a:t>Map each element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𝒕𝒒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mod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𝒑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:r>
                  <a:rPr lang="en-US" sz="2000" dirty="0"/>
                  <a:t>all those elements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that get mapped to {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?</a:t>
                </a:r>
              </a:p>
              <a:p>
                <a:pPr marL="0" indent="0">
                  <a:buNone/>
                </a:pPr>
                <a:r>
                  <a:rPr lang="en-US" sz="2000" dirty="0"/>
                  <a:t>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expected number of elements from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are mapped to {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} 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05200" y="3821668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105" y="3429000"/>
            <a:ext cx="5237895" cy="3693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19812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62200" y="1600200"/>
            <a:ext cx="24384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63428" y="4876800"/>
            <a:ext cx="3008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3400" y="5257800"/>
            <a:ext cx="3389971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2DBE6-00EA-A83F-ED15-7B1DEE1A16E8}"/>
              </a:ext>
            </a:extLst>
          </p:cNvPr>
          <p:cNvSpPr txBox="1"/>
          <p:nvPr/>
        </p:nvSpPr>
        <p:spPr>
          <a:xfrm>
            <a:off x="2611114" y="5618896"/>
            <a:ext cx="138845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 1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F3D83-97F3-2987-E49A-CDD7C1E7297F}"/>
              </a:ext>
            </a:extLst>
          </p:cNvPr>
          <p:cNvSpPr txBox="1"/>
          <p:nvPr/>
        </p:nvSpPr>
        <p:spPr>
          <a:xfrm>
            <a:off x="533400" y="6487875"/>
            <a:ext cx="138845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44946B-3365-13B2-8BBB-116E11967E90}"/>
                  </a:ext>
                </a:extLst>
              </p:cNvPr>
              <p:cNvSpPr txBox="1"/>
              <p:nvPr/>
            </p:nvSpPr>
            <p:spPr>
              <a:xfrm>
                <a:off x="2048168" y="6488668"/>
                <a:ext cx="2523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Show that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is sum-free.</a:t>
                </a:r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44946B-3365-13B2-8BBB-116E1196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168" y="6488668"/>
                <a:ext cx="2523832" cy="369332"/>
              </a:xfrm>
              <a:prstGeom prst="rect">
                <a:avLst/>
              </a:prstGeom>
              <a:blipFill>
                <a:blip r:embed="rId3"/>
                <a:stretch>
                  <a:fillRect l="-2174"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2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11" grpId="0" animBg="1"/>
      <p:bldP spid="12" grpId="0" animBg="1"/>
      <p:bldP spid="13" grpId="0" animBg="1"/>
      <p:bldP spid="2" grpId="0" animBg="1"/>
      <p:bldP spid="3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Random bit complexity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 : </a:t>
            </a:r>
            <a:r>
              <a:rPr lang="en-US" sz="2000" dirty="0"/>
              <a:t>The total number of random bits taken from the Random Bit Generator by the algorithm is called its </a:t>
            </a:r>
            <a:r>
              <a:rPr lang="en-US" sz="2000" b="1" dirty="0">
                <a:solidFill>
                  <a:srgbClr val="7030A0"/>
                </a:solidFill>
              </a:rPr>
              <a:t>Random bit complexity.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90600" y="3200400"/>
            <a:ext cx="1793568" cy="1676400"/>
            <a:chOff x="990600" y="3200400"/>
            <a:chExt cx="1793568" cy="1676400"/>
          </a:xfrm>
        </p:grpSpPr>
        <p:sp>
          <p:nvSpPr>
            <p:cNvPr id="5" name="Cube 4"/>
            <p:cNvSpPr/>
            <p:nvPr/>
          </p:nvSpPr>
          <p:spPr>
            <a:xfrm>
              <a:off x="1066800" y="3200400"/>
              <a:ext cx="1524000" cy="13716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90600" y="4569023"/>
              <a:ext cx="17935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Random Bit generator</a:t>
              </a:r>
            </a:p>
          </p:txBody>
        </p:sp>
      </p:grpSp>
      <p:sp>
        <p:nvSpPr>
          <p:cNvPr id="8" name="Right Arrow 7"/>
          <p:cNvSpPr/>
          <p:nvPr/>
        </p:nvSpPr>
        <p:spPr>
          <a:xfrm>
            <a:off x="2514600" y="3553968"/>
            <a:ext cx="978408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05200" y="2514600"/>
            <a:ext cx="2514600" cy="259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7030A0"/>
                </a:solidFill>
              </a:rPr>
              <a:t>A Randomized Algorithm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88068"/>
            <a:ext cx="684803" cy="826532"/>
            <a:chOff x="4343400" y="1688068"/>
            <a:chExt cx="684803" cy="826532"/>
          </a:xfrm>
        </p:grpSpPr>
        <p:sp>
          <p:nvSpPr>
            <p:cNvPr id="10" name="Down Arrow 9"/>
            <p:cNvSpPr/>
            <p:nvPr/>
          </p:nvSpPr>
          <p:spPr>
            <a:xfrm>
              <a:off x="4468368" y="2025396"/>
              <a:ext cx="484632" cy="489204"/>
            </a:xfrm>
            <a:prstGeom prst="down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43400" y="1688068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752600" y="5257799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52783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-76200" y="5583121"/>
            <a:ext cx="3429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29000" y="5562600"/>
            <a:ext cx="38862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1485BB-6FAE-9CF6-8EA8-648F11636B09}"/>
              </a:ext>
            </a:extLst>
          </p:cNvPr>
          <p:cNvSpPr txBox="1"/>
          <p:nvPr/>
        </p:nvSpPr>
        <p:spPr>
          <a:xfrm>
            <a:off x="3405518" y="3913629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b="1" dirty="0">
                <a:solidFill>
                  <a:schemeClr val="tx1"/>
                </a:solidFill>
              </a:rPr>
              <a:t>Min-Cut, </a:t>
            </a:r>
            <a:r>
              <a:rPr lang="en-US" sz="1800" b="1" dirty="0" err="1">
                <a:solidFill>
                  <a:schemeClr val="tx1"/>
                </a:solidFill>
              </a:rPr>
              <a:t>QuickSort</a:t>
            </a:r>
            <a:r>
              <a:rPr lang="en-US" sz="1800" b="1" dirty="0">
                <a:solidFill>
                  <a:schemeClr val="tx1"/>
                </a:solidFill>
              </a:rPr>
              <a:t>, RIC</a:t>
            </a:r>
            <a:r>
              <a:rPr lang="en-US" sz="1800" dirty="0">
                <a:solidFill>
                  <a:schemeClr val="tx1"/>
                </a:solidFill>
              </a:rPr>
              <a:t>,…)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643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Recall the notion of </a:t>
            </a:r>
            <a:r>
              <a:rPr lang="en-US" sz="3600" dirty="0">
                <a:solidFill>
                  <a:srgbClr val="7030A0"/>
                </a:solidFill>
              </a:rPr>
              <a:t>independence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3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Types of </a:t>
            </a:r>
            <a:r>
              <a:rPr lang="en-US" sz="3200" b="1" dirty="0">
                <a:solidFill>
                  <a:srgbClr val="7030A0"/>
                </a:solidFill>
              </a:rPr>
              <a:t>independences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mutually independent if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255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0" y="19255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135321"/>
            <a:ext cx="914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135321"/>
            <a:ext cx="4114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95800" y="2667000"/>
            <a:ext cx="1371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43400" y="5257800"/>
            <a:ext cx="1676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Types of </a:t>
            </a:r>
            <a:r>
              <a:rPr lang="en-US" sz="3200" b="1" dirty="0">
                <a:solidFill>
                  <a:srgbClr val="7030A0"/>
                </a:solidFill>
              </a:rPr>
              <a:t>independences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mutually independent random variables if 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nary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are said to be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pairwise </a:t>
                </a:r>
                <a:r>
                  <a:rPr lang="en-US" sz="2000" dirty="0"/>
                  <a:t>independent random variables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every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US" sz="2000" b="1" i="1" dirty="0">
                    <a:latin typeface="Cambria Math"/>
                  </a:rPr>
                  <a:t> </a:t>
                </a:r>
                <a:r>
                  <a:rPr lang="en-US" sz="2000" dirty="0"/>
                  <a:t>and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ambria Math"/>
                    <a:ea typeface="Cambria Math"/>
                  </a:rPr>
                  <a:t>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𝑷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481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981200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925521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76400" y="4516321"/>
            <a:ext cx="1066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67000" y="4460642"/>
            <a:ext cx="5867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24400" y="5735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76800" y="3068521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0" y="4886983"/>
            <a:ext cx="2667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Important facts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 randomized algorithm typically require random bits/numbers that have</a:t>
                </a:r>
              </a:p>
              <a:p>
                <a:r>
                  <a:rPr lang="en-US" sz="2000" dirty="0"/>
                  <a:t> a uniform distribution</a:t>
                </a:r>
              </a:p>
              <a:p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 independence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>
                    <a:sym typeface="Wingdings" pitchFamily="2" charset="2"/>
                  </a:rPr>
                  <a:t>Random bit complexity can be reduced.</a:t>
                </a:r>
              </a:p>
              <a:p>
                <a:pPr>
                  <a:buFont typeface="Wingdings"/>
                  <a:buChar char="è"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Theorem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We can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using</a:t>
                </a:r>
              </a:p>
              <a:p>
                <a:pPr marL="0" indent="0">
                  <a:buNone/>
                </a:pPr>
                <a:r>
                  <a:rPr lang="en-US" sz="2000" u="sng" dirty="0"/>
                  <a:t>only </a:t>
                </a:r>
                <a14:m>
                  <m:oMath xmlns:m="http://schemas.openxmlformats.org/officeDocument/2006/math">
                    <m:r>
                      <a:rPr lang="en-US" sz="2000" i="1" u="sng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sz="2000" u="sng" dirty="0"/>
                  <a:t> mutually independent random</a:t>
                </a:r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00B050"/>
                    </a:solidFill>
                  </a:rPr>
                  <a:t>We shall now prove this theorem.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8200" y="2743200"/>
            <a:ext cx="990600" cy="3810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48000" y="1905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06444" y="44401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90800"/>
            <a:ext cx="1499792" cy="22566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</m:oMath>
                </a14:m>
                <a:r>
                  <a:rPr lang="en-US" dirty="0"/>
                  <a:t> tosses of a fair coin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566" y="4888468"/>
                <a:ext cx="231121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505200" y="3091934"/>
            <a:ext cx="978408" cy="1399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𝟏𝟎𝟎𝟎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/>
                  <a:t>pairwise independent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random variables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541" y="3429000"/>
                <a:ext cx="2888035" cy="646331"/>
              </a:xfrm>
              <a:prstGeom prst="rect">
                <a:avLst/>
              </a:prstGeom>
              <a:blipFill rotWithShape="1">
                <a:blip r:embed="rId4"/>
                <a:stretch>
                  <a:fillRect t="-3704" r="-2941" b="-120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tosses of a fair coin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92185"/>
                <a:ext cx="230960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3684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sup>
                    </m:sSup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u="sng" dirty="0"/>
                  <a:t>pairwise independent</a:t>
                </a:r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random variables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939" y="3429001"/>
                <a:ext cx="2646661" cy="652551"/>
              </a:xfrm>
              <a:prstGeom prst="rect">
                <a:avLst/>
              </a:prstGeom>
              <a:blipFill rotWithShape="1">
                <a:blip r:embed="rId6"/>
                <a:stretch>
                  <a:fillRect t="-3738" r="-5057"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362075"/>
          </a:xfrm>
        </p:spPr>
        <p:txBody>
          <a:bodyPr/>
          <a:lstStyle/>
          <a:p>
            <a:pPr algn="ctr"/>
            <a:r>
              <a:rPr lang="en-US" sz="2400" dirty="0"/>
              <a:t>Generating</a:t>
            </a:r>
            <a:br>
              <a:rPr lang="en-US" sz="2400" dirty="0"/>
            </a:br>
            <a:r>
              <a:rPr lang="en-US" sz="2400" dirty="0">
                <a:solidFill>
                  <a:srgbClr val="7030A0"/>
                </a:solidFill>
              </a:rPr>
              <a:t> Uniformly Random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6C31"/>
                </a:solidFill>
              </a:rPr>
              <a:t>pairwise</a:t>
            </a:r>
            <a:r>
              <a:rPr lang="en-US" sz="2400" dirty="0">
                <a:solidFill>
                  <a:srgbClr val="7030A0"/>
                </a:solidFill>
              </a:rPr>
              <a:t> independent</a:t>
            </a:r>
            <a:r>
              <a:rPr lang="en-US" sz="2400" dirty="0">
                <a:solidFill>
                  <a:srgbClr val="0070C0"/>
                </a:solidFill>
              </a:rPr>
              <a:t> Bits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>
                <a:solidFill>
                  <a:srgbClr val="7030A0"/>
                </a:solidFill>
              </a:rPr>
              <a:t>few </a:t>
            </a:r>
            <a:r>
              <a:rPr lang="en-US" sz="2400" b="1" dirty="0">
                <a:solidFill>
                  <a:srgbClr val="C00000"/>
                </a:solidFill>
              </a:rPr>
              <a:t>truly</a:t>
            </a:r>
            <a:r>
              <a:rPr lang="en-US" sz="2400" dirty="0">
                <a:solidFill>
                  <a:srgbClr val="7030A0"/>
                </a:solidFill>
              </a:rPr>
              <a:t> random bits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0" y="27637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-228600" y="2731235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pairwise independent random bits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Key idea</a:t>
                </a:r>
                <a:r>
                  <a:rPr lang="en-US" sz="2000" dirty="0"/>
                  <a:t>: Generate all non-empty subsets of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Ex: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3281680"/>
          <a:ext cx="29718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4495800" y="3593068"/>
            <a:ext cx="1447800" cy="369332"/>
            <a:chOff x="4572000" y="3593068"/>
            <a:chExt cx="1447800" cy="369332"/>
          </a:xfrm>
        </p:grpSpPr>
        <p:sp>
          <p:nvSpPr>
            <p:cNvPr id="3" name="Right Arrow 2"/>
            <p:cNvSpPr/>
            <p:nvPr/>
          </p:nvSpPr>
          <p:spPr>
            <a:xfrm>
              <a:off x="4572000" y="3657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3593068"/>
                  <a:ext cx="68102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143" t="-8197" r="-1517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495800" y="4038600"/>
            <a:ext cx="1442478" cy="369332"/>
            <a:chOff x="4572000" y="4038600"/>
            <a:chExt cx="1442478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756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207" t="-8333" r="-153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ight Arrow 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495800" y="4431268"/>
            <a:ext cx="1775326" cy="369332"/>
            <a:chOff x="4572000" y="4038600"/>
            <a:chExt cx="1775326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085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819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ight Arrow 13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95800" y="4800600"/>
            <a:ext cx="1447800" cy="369332"/>
            <a:chOff x="4572000" y="4038600"/>
            <a:chExt cx="144780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6810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7143" t="-8333" r="-151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Arrow 16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5800" y="5193268"/>
            <a:ext cx="1804693" cy="369332"/>
            <a:chOff x="4572000" y="4038600"/>
            <a:chExt cx="180469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79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678" t="-8197" r="-935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Arrow 19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95800" y="5574268"/>
            <a:ext cx="1799370" cy="369332"/>
            <a:chOff x="4572000" y="4038600"/>
            <a:chExt cx="179937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03259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4706" t="-8197" r="-941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Arrow 22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495800" y="5879068"/>
            <a:ext cx="2156263" cy="369332"/>
            <a:chOff x="4572000" y="4038600"/>
            <a:chExt cx="2156263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{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dirty="0"/>
                    <a:t> }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8780" y="4038600"/>
                  <a:ext cx="138948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3509" t="-8197" r="-701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ight Arrow 25"/>
            <p:cNvSpPr/>
            <p:nvPr/>
          </p:nvSpPr>
          <p:spPr>
            <a:xfrm>
              <a:off x="4572000" y="4038600"/>
              <a:ext cx="762000" cy="304800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526717" y="2831068"/>
            <a:ext cx="296908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       2                1                0     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1600200" y="3429000"/>
            <a:ext cx="2819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7010400" y="3593068"/>
            <a:ext cx="864850" cy="369332"/>
            <a:chOff x="7010400" y="3593068"/>
            <a:chExt cx="864850" cy="369332"/>
          </a:xfrm>
        </p:grpSpPr>
        <p:sp>
          <p:nvSpPr>
            <p:cNvPr id="34" name="Right Arrow 3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010400" y="4050268"/>
            <a:ext cx="859529" cy="369332"/>
            <a:chOff x="7010400" y="3593068"/>
            <a:chExt cx="859529" cy="369332"/>
          </a:xfrm>
        </p:grpSpPr>
        <p:sp>
          <p:nvSpPr>
            <p:cNvPr id="38" name="Right Arrow 37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7852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7010400" y="4812268"/>
            <a:ext cx="864850" cy="369332"/>
            <a:chOff x="7010400" y="3593068"/>
            <a:chExt cx="864850" cy="369332"/>
          </a:xfrm>
        </p:grpSpPr>
        <p:sp>
          <p:nvSpPr>
            <p:cNvPr id="41" name="Right Arrow 40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483850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7010400" y="4431268"/>
            <a:ext cx="1437636" cy="369332"/>
            <a:chOff x="7010400" y="3593068"/>
            <a:chExt cx="1437636" cy="369332"/>
          </a:xfrm>
        </p:grpSpPr>
        <p:sp>
          <p:nvSpPr>
            <p:cNvPr id="44" name="Right Arrow 43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7010400" y="5193268"/>
            <a:ext cx="1442957" cy="369332"/>
            <a:chOff x="7010400" y="3593068"/>
            <a:chExt cx="1442957" cy="369332"/>
          </a:xfrm>
        </p:grpSpPr>
        <p:sp>
          <p:nvSpPr>
            <p:cNvPr id="47" name="Right Arrow 46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6195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68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7010400" y="5574268"/>
            <a:ext cx="1437636" cy="369332"/>
            <a:chOff x="7010400" y="3593068"/>
            <a:chExt cx="1437636" cy="369332"/>
          </a:xfrm>
        </p:grpSpPr>
        <p:sp>
          <p:nvSpPr>
            <p:cNvPr id="50" name="Right Arrow 49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056636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8197" r="-69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/>
          <p:cNvGrpSpPr/>
          <p:nvPr/>
        </p:nvGrpSpPr>
        <p:grpSpPr>
          <a:xfrm>
            <a:off x="7010400" y="5955268"/>
            <a:ext cx="2015742" cy="369332"/>
            <a:chOff x="7010400" y="3593068"/>
            <a:chExt cx="2015742" cy="369332"/>
          </a:xfrm>
        </p:grpSpPr>
        <p:sp>
          <p:nvSpPr>
            <p:cNvPr id="53" name="Right Arrow 52"/>
            <p:cNvSpPr/>
            <p:nvPr/>
          </p:nvSpPr>
          <p:spPr>
            <a:xfrm>
              <a:off x="7010400" y="3645932"/>
              <a:ext cx="457200" cy="240268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400" y="3593068"/>
                  <a:ext cx="163474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447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5" name="Table 54"/>
              <p:cNvGraphicFramePr>
                <a:graphicFrameLocks noGrp="1"/>
              </p:cNvGraphicFramePr>
              <p:nvPr/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49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5" name="Table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4556178"/>
                  </p:ext>
                </p:extLst>
              </p:nvPr>
            </p:nvGraphicFramePr>
            <p:xfrm>
              <a:off x="6553200" y="3593067"/>
              <a:ext cx="457200" cy="2624853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457200"/>
                  </a:tblGrid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8065" b="-617742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109836" b="-527869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206452" b="-419355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311475" b="-32623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404839" b="-220968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513115" b="-124590"/>
                          </a:stretch>
                        </a:blipFill>
                      </a:tcPr>
                    </a:tc>
                  </a:tr>
                  <a:tr h="3749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t="-603226" b="-225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Why the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XOR</a:t>
                </a:r>
                <a:r>
                  <a:rPr lang="en-US" sz="1600" dirty="0">
                    <a:solidFill>
                      <a:schemeClr val="tx1"/>
                    </a:solidFill>
                  </a:rPr>
                  <a:t> operation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 You should get its answer yourself after a few slides</a:t>
                </a: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1" y="2667000"/>
                <a:ext cx="4343400" cy="9260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 b="-1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/>
          <p:cNvSpPr/>
          <p:nvPr/>
        </p:nvSpPr>
        <p:spPr>
          <a:xfrm>
            <a:off x="2209800" y="1544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90600" y="1981200"/>
            <a:ext cx="220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2004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398261-8DA2-D97F-FDA1-E8E0E96BC0C0}"/>
              </a:ext>
            </a:extLst>
          </p:cNvPr>
          <p:cNvSpPr/>
          <p:nvPr/>
        </p:nvSpPr>
        <p:spPr>
          <a:xfrm>
            <a:off x="4038601" y="233436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96CAA5-26DE-9211-EC67-350FC308C6F1}"/>
              </a:ext>
            </a:extLst>
          </p:cNvPr>
          <p:cNvSpPr/>
          <p:nvPr/>
        </p:nvSpPr>
        <p:spPr>
          <a:xfrm>
            <a:off x="1524000" y="2313109"/>
            <a:ext cx="2514601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0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7" grpId="0" animBg="1"/>
      <p:bldP spid="7" grpId="0" animBg="1"/>
      <p:bldP spid="56" grpId="0" animBg="1"/>
      <p:bldP spid="57" grpId="0" animBg="1"/>
      <p:bldP spid="58" grpId="0" animBg="1"/>
      <p:bldP spid="29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9812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Probabilistic methods </a:t>
            </a:r>
            <a:endParaRPr lang="en-US" sz="3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be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mutually independent random bits.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2000" dirty="0"/>
                  <a:t>: To generate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bits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Algorithm: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</a:p>
              <a:p>
                <a:pPr marL="0" indent="0">
                  <a:buNone/>
                </a:pPr>
                <a:r>
                  <a:rPr lang="en-US" sz="2000" dirty="0"/>
                  <a:t>	Consider binary representation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	Let the bits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places only are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2000" dirty="0">
                    <a:latin typeface="Cambria Math"/>
                    <a:ea typeface="Cambria Math"/>
                  </a:rPr>
                  <a:t>∙∙∙</a:t>
                </a:r>
                <a:r>
                  <a:rPr lang="en-US" sz="2000" dirty="0">
                    <a:solidFill>
                      <a:srgbClr val="C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667000" y="4191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45720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is a uniformly random bit.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800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∈{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                                                    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∈{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sz="1800" i="1">
                              <a:latin typeface="Cambria Math"/>
                            </a:rPr>
                            <m:t>}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8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∙</m:t>
                          </m:r>
                        </m:e>
                      </m:nary>
                      <m:r>
                        <a:rPr lang="en-US" sz="1800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 rotWithShape="1">
                <a:blip r:embed="rId2"/>
                <a:stretch>
                  <a:fillRect l="-786" t="-674" b="-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=  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6064"/>
                <a:ext cx="766557" cy="610936"/>
              </a:xfrm>
              <a:prstGeom prst="rect">
                <a:avLst/>
              </a:prstGeom>
              <a:blipFill rotWithShape="1">
                <a:blip r:embed="rId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3810000" y="2133600"/>
            <a:ext cx="304800" cy="13716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3352800" y="4419600"/>
            <a:ext cx="1371600" cy="4572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r>
                        <m:rPr>
                          <m:nor/>
                        </m:rPr>
                        <a:rPr lang="en-US" dirty="0">
                          <a:latin typeface="Cambria Math"/>
                          <a:ea typeface="Cambria Math"/>
                        </a:rPr>
                        <m:t>∙∙∙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⊕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07" y="4483679"/>
                <a:ext cx="2605393" cy="393121"/>
              </a:xfrm>
              <a:prstGeom prst="rect">
                <a:avLst/>
              </a:prstGeom>
              <a:blipFill rotWithShape="1">
                <a:blip r:embed="rId4"/>
                <a:stretch>
                  <a:fillRect t="-6250" r="-257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52407" y="2306521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10200" y="33528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34290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1B5B8-9762-D592-C835-1EC5DB1E8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8F16-6ECF-1FCA-14B7-393039CA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Generating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800" b="1" dirty="0">
                <a:solidFill>
                  <a:srgbClr val="7030A0"/>
                </a:solidFill>
              </a:rPr>
              <a:t>Uniformly Random</a:t>
            </a:r>
            <a:r>
              <a:rPr lang="en-US" sz="2800" dirty="0"/>
              <a:t> </a:t>
            </a:r>
            <a:r>
              <a:rPr lang="en-US" sz="2800" b="1" dirty="0"/>
              <a:t>and</a:t>
            </a:r>
            <a:r>
              <a:rPr lang="en-US" sz="2800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006C31"/>
                </a:solidFill>
              </a:rPr>
              <a:t>pairwise</a:t>
            </a:r>
            <a:r>
              <a:rPr lang="en-US" sz="2800" b="1" dirty="0">
                <a:solidFill>
                  <a:srgbClr val="7030A0"/>
                </a:solidFill>
              </a:rPr>
              <a:t> independent</a:t>
            </a:r>
            <a:r>
              <a:rPr lang="en-US" sz="2800" b="1" dirty="0">
                <a:solidFill>
                  <a:srgbClr val="0070C0"/>
                </a:solidFill>
              </a:rPr>
              <a:t> Bits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EA5B-0928-8745-B28D-7FE849FEB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’s are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 Let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dirty="0"/>
                  <a:t>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∙∙∙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sub>
                        </m:sSub>
                      </m:sub>
                    </m:sSub>
                  </m:oMath>
                </a14:m>
                <a:endParaRPr lang="en-US" sz="1800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000" dirty="0"/>
                  <a:t>} ≠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 </a:t>
                </a:r>
              </a:p>
              <a:p>
                <a:pPr marL="0" indent="0">
                  <a:buNone/>
                </a:pPr>
                <a:r>
                  <a:rPr lang="en-US" sz="2000" dirty="0"/>
                  <a:t>Without loss of generality,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∉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sz="2000">
                            <a:latin typeface="Cambria Math"/>
                          </a:rPr>
                          <m:t>}</m:t>
                        </m:r>
                        <m:r>
                          <a:rPr lang="en-US" sz="2000" i="1">
                            <a:latin typeface="Cambria Math"/>
                          </a:rPr>
                          <m:t>⋃</m:t>
                        </m:r>
                        <m:r>
                          <a:rPr lang="en-US" sz="2000">
                            <a:latin typeface="Cambria Math"/>
                          </a:rPr>
                          <m:t>{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nor/>
                          </m:rPr>
                          <a:rPr lang="en-US" sz="2000" dirty="0"/>
                          <m:t>} 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 </m:t>
                    </m:r>
                    <m:r>
                      <a:rPr lang="en-US" sz="2000" b="0" i="1" smtClean="0">
                        <a:latin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sz="2000" b="1" i="1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𝐴</m:t>
                              </m:r>
                            </m:e>
                          </m:d>
                        </m:e>
                      </m:nary>
                      <m:r>
                        <a:rPr lang="en-US" sz="1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000" b="1" i="1">
                          <a:latin typeface="Cambria Math"/>
                        </a:rPr>
                        <m:t>𝑷</m:t>
                      </m:r>
                      <m:r>
                        <a:rPr lang="en-US" sz="2000" b="1" i="1" smtClean="0">
                          <a:latin typeface="Cambria Math"/>
                        </a:rPr>
                        <m:t>(</m:t>
                      </m:r>
                      <m:r>
                        <a:rPr lang="en-US" sz="2000" i="1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m:rPr>
                          <m:brk m:alnAt="7"/>
                        </m:rP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sz="20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                        </m:t>
                      </m:r>
                    </m:oMath>
                  </m:oMathPara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EA5B-0928-8745-B28D-7FE849FEB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534400" cy="4525963"/>
              </a:xfrm>
              <a:blipFill>
                <a:blip r:embed="rId2"/>
                <a:stretch>
                  <a:fillRect l="-786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54AA-B2A8-B45F-2E15-B424BAAF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EE660C-2F16-B5C5-7CDC-AD100249B218}"/>
                  </a:ext>
                </a:extLst>
              </p:cNvPr>
              <p:cNvSpPr txBox="1"/>
              <p:nvPr/>
            </p:nvSpPr>
            <p:spPr>
              <a:xfrm>
                <a:off x="1828800" y="5324853"/>
                <a:ext cx="762000" cy="6109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  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EE660C-2F16-B5C5-7CDC-AD100249B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324853"/>
                <a:ext cx="762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4B277F-C220-DBF2-5A5C-2D59E128B53F}"/>
                  </a:ext>
                </a:extLst>
              </p:cNvPr>
              <p:cNvSpPr txBox="1"/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43400"/>
                <a:ext cx="2353144" cy="410497"/>
              </a:xfrm>
              <a:prstGeom prst="rect">
                <a:avLst/>
              </a:prstGeom>
              <a:blipFill rotWithShape="1">
                <a:blip r:embed="rId9"/>
                <a:stretch>
                  <a:fillRect t="-1493" r="-2850" b="-179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3333412-5748-7CB8-5011-5B78A23FABFA}"/>
              </a:ext>
            </a:extLst>
          </p:cNvPr>
          <p:cNvSpPr/>
          <p:nvPr/>
        </p:nvSpPr>
        <p:spPr>
          <a:xfrm>
            <a:off x="1219200" y="1981200"/>
            <a:ext cx="525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9E7EEF-D2A0-76E6-37EF-5E1B019F4708}"/>
              </a:ext>
            </a:extLst>
          </p:cNvPr>
          <p:cNvSpPr/>
          <p:nvPr/>
        </p:nvSpPr>
        <p:spPr>
          <a:xfrm>
            <a:off x="990600" y="2344505"/>
            <a:ext cx="3726366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6E7DB-F032-D377-E845-55A643898C5A}"/>
              </a:ext>
            </a:extLst>
          </p:cNvPr>
          <p:cNvSpPr/>
          <p:nvPr/>
        </p:nvSpPr>
        <p:spPr>
          <a:xfrm>
            <a:off x="4724400" y="2362200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5AE2DC-9DBF-152A-A9D5-BA7A0CBFA542}"/>
              </a:ext>
            </a:extLst>
          </p:cNvPr>
          <p:cNvSpPr/>
          <p:nvPr/>
        </p:nvSpPr>
        <p:spPr>
          <a:xfrm>
            <a:off x="3048000" y="3144721"/>
            <a:ext cx="3352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ED56A1-2A9F-D263-B6CB-0A3741D9A937}"/>
              </a:ext>
            </a:extLst>
          </p:cNvPr>
          <p:cNvSpPr/>
          <p:nvPr/>
        </p:nvSpPr>
        <p:spPr>
          <a:xfrm>
            <a:off x="1176950" y="3485289"/>
            <a:ext cx="1210144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341CB-EE2F-0E1B-E133-E49016A4EB4E}"/>
              </a:ext>
            </a:extLst>
          </p:cNvPr>
          <p:cNvSpPr/>
          <p:nvPr/>
        </p:nvSpPr>
        <p:spPr>
          <a:xfrm>
            <a:off x="2362200" y="3505200"/>
            <a:ext cx="16002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31E4C8-7F17-7A8E-38BE-7C51255A4334}"/>
              </a:ext>
            </a:extLst>
          </p:cNvPr>
          <p:cNvSpPr/>
          <p:nvPr/>
        </p:nvSpPr>
        <p:spPr>
          <a:xfrm>
            <a:off x="3962400" y="3505200"/>
            <a:ext cx="1447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AA3486-1F52-03DC-17CA-9E999EF0A554}"/>
              </a:ext>
            </a:extLst>
          </p:cNvPr>
          <p:cNvSpPr/>
          <p:nvPr/>
        </p:nvSpPr>
        <p:spPr>
          <a:xfrm>
            <a:off x="2667000" y="4348899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5EFC5-5D5C-8DF5-6B3E-8F913FF82B65}"/>
              </a:ext>
            </a:extLst>
          </p:cNvPr>
          <p:cNvSpPr/>
          <p:nvPr/>
        </p:nvSpPr>
        <p:spPr>
          <a:xfrm>
            <a:off x="5486400" y="4363921"/>
            <a:ext cx="28194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EAD3C-4EC7-6354-610E-C8F0CD0351C4}"/>
              </a:ext>
            </a:extLst>
          </p:cNvPr>
          <p:cNvSpPr txBox="1"/>
          <p:nvPr/>
        </p:nvSpPr>
        <p:spPr>
          <a:xfrm>
            <a:off x="1972771" y="6398696"/>
            <a:ext cx="138845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Homework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0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/>
          <a:lstStyle/>
          <a:p>
            <a:pPr algn="ctr"/>
            <a:r>
              <a:rPr lang="en-US" sz="3600" dirty="0" err="1">
                <a:solidFill>
                  <a:srgbClr val="7030A0"/>
                </a:solidFill>
              </a:rPr>
              <a:t>derandomization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randomized</a:t>
            </a:r>
            <a:r>
              <a:rPr lang="en-US" dirty="0">
                <a:solidFill>
                  <a:srgbClr val="002060"/>
                </a:solidFill>
              </a:rPr>
              <a:t> algorithm </a:t>
            </a:r>
            <a:r>
              <a:rPr lang="en-US" dirty="0">
                <a:solidFill>
                  <a:srgbClr val="002060"/>
                </a:solidFill>
                <a:sym typeface="Wingdings" pitchFamily="2" charset="2"/>
              </a:rPr>
              <a:t></a:t>
            </a:r>
            <a:r>
              <a:rPr lang="en-US" dirty="0">
                <a:solidFill>
                  <a:srgbClr val="002060"/>
                </a:solidFill>
              </a:rPr>
              <a:t> a </a:t>
            </a:r>
            <a:r>
              <a:rPr lang="en-US" b="1" dirty="0">
                <a:solidFill>
                  <a:srgbClr val="002060"/>
                </a:solidFill>
              </a:rPr>
              <a:t>deterministic</a:t>
            </a:r>
            <a:r>
              <a:rPr lang="en-US" dirty="0">
                <a:solidFill>
                  <a:srgbClr val="002060"/>
                </a:solidFill>
              </a:rPr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3912220"/>
            <a:ext cx="3200400" cy="5835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Theorem:</a:t>
                </a:r>
                <a:r>
                  <a:rPr lang="en-US" sz="2000" dirty="0"/>
                  <a:t>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Probabilistic Methods - I</a:t>
                </a:r>
                <a:r>
                  <a:rPr lang="en-US" sz="2000" dirty="0"/>
                  <a:t>)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Let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 an undirected graph 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edges.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randomized algorithm: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latin typeface="Cambria Math"/>
                    <a:ea typeface="Cambria Math"/>
                    <a:sym typeface="Wingdings" pitchFamily="2" charset="2"/>
                  </a:rPr>
                  <a:t>∅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;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Add each vertex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randomly independently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Return the cut defined by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There exists 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>
                        <a:latin typeface="Cambria Math"/>
                      </a:rPr>
                      <m:t>∈</m:t>
                    </m:r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underlying sample space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Depends upon the “random bits” used by the algorithm.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33800" y="14478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3581400"/>
            <a:ext cx="6019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4724400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10000" y="24589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de-randomize the algorithm 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Compute cut associated with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𝝎</m:t>
                    </m:r>
                    <m:r>
                      <a:rPr lang="en-US" sz="2000" b="1" i="1" smtClean="0">
                        <a:latin typeface="Cambria Math"/>
                      </a:rPr>
                      <m:t>∈</m:t>
                    </m:r>
                    <m:r>
                      <a:rPr lang="en-US" sz="2000" b="1" i="0" smtClean="0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return the largest.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random bits does the algorithm require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If  we use mutually independent bits for all vertices,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Do we really need mutually independent  bits for all vertices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IDEA </a:t>
                </a:r>
                <a:r>
                  <a:rPr lang="en-US" sz="2000" dirty="0">
                    <a:sym typeface="Wingdings" pitchFamily="2" charset="2"/>
                  </a:rPr>
                  <a:t>: Use 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bits.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But will it still ensure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? Let us see …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600200"/>
                <a:ext cx="9067800" cy="4525963"/>
              </a:xfrm>
              <a:blipFill rotWithShape="1">
                <a:blip r:embed="rId2"/>
                <a:stretch>
                  <a:fillRect l="-740" t="-674" r="-471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2590800" y="5218772"/>
            <a:ext cx="46482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1925521"/>
            <a:ext cx="48006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95400" y="334254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3276600"/>
            <a:ext cx="53340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65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𝐘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: the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srgbClr val="006C31"/>
                    </a:solidFill>
                  </a:rPr>
                  <a:t>pairwise</a:t>
                </a:r>
                <a:r>
                  <a:rPr lang="en-US" sz="2000" dirty="0"/>
                  <a:t> independent random variable for each vertex.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: size of cut 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dirty="0"/>
                  <a:t>) returned by the randomized algorithm.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= ??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𝒁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: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  <m:r>
                                <a:rPr lang="en-US" sz="2000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is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present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the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cut</m:t>
                              </m:r>
                            </m:e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𝒖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e>
                            </m:d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:endParaRPr lang="en-US" sz="2000" dirty="0"/>
              </a:p>
              <a:p>
                <a:pPr>
                  <a:buFont typeface="Wingdings"/>
                  <a:buChar char="è"/>
                </a:pPr>
                <a:r>
                  <a:rPr lang="en-US" sz="2000" dirty="0"/>
                  <a:t> </a:t>
                </a:r>
                <a:r>
                  <a:rPr lang="en-US" sz="2000" b="1" dirty="0"/>
                  <a:t>E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𝒁</m:t>
                    </m:r>
                  </m:oMath>
                </a14:m>
                <a:r>
                  <a:rPr lang="en-US" sz="2000" dirty="0"/>
                  <a:t>]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[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𝒁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 i="0" smtClean="0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⋃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</a:rPr>
                              <m:t> ( 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 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𝐏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(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∩</m:t>
                            </m:r>
                            <m:r>
                              <a:rPr lang="en-US" sz="2000" b="1">
                                <a:latin typeface="Cambria Math"/>
                              </a:rPr>
                              <m:t>𝐘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000" b="1" i="1" smtClean="0">
                        <a:latin typeface="Cambria Math"/>
                      </a:rPr>
                      <m:t>  )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𝒖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∈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e>
                    </m:nary>
                    <m:r>
                      <a:rPr lang="en-US" sz="2000" b="1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943" b="-119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5787476"/>
                <a:ext cx="689611" cy="568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𝒎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787476"/>
                <a:ext cx="689611" cy="5688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5371751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71751"/>
                <a:ext cx="2209800" cy="495649"/>
              </a:xfrm>
              <a:prstGeom prst="rect">
                <a:avLst/>
              </a:prstGeom>
              <a:blipFill>
                <a:blip r:embed="rId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24383" y="5387277"/>
                <a:ext cx="2209800" cy="49564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/>
                        </a:rPr>
                        <m:t>   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383" y="5387277"/>
                <a:ext cx="2209800" cy="495649"/>
              </a:xfrm>
              <a:prstGeom prst="rect">
                <a:avLst/>
              </a:prstGeom>
              <a:blipFill>
                <a:blip r:embed="rId5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828800" y="1544521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2011" y="1981200"/>
            <a:ext cx="6400800" cy="4366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43868" y="3048000"/>
            <a:ext cx="3071232" cy="685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03284" y="4967288"/>
            <a:ext cx="2107116" cy="4429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If we use </a:t>
                </a:r>
                <a:r>
                  <a:rPr lang="en-US" sz="2000" dirty="0">
                    <a:sym typeface="Wingdings" pitchFamily="2" charset="2"/>
                  </a:rPr>
                  <a:t>only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pairwise</a:t>
                </a:r>
                <a:r>
                  <a:rPr lang="en-US" sz="2000" dirty="0">
                    <a:sym typeface="Wingdings" pitchFamily="2" charset="2"/>
                  </a:rPr>
                  <a:t> independent random bits,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the expected size of cut will be at least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truly random bits does the algorithm require now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b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the size of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 now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Deterministic algorithm: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sym typeface="Wingdings" pitchFamily="2" charset="2"/>
                  </a:rPr>
                  <a:t>Just  enumerate cuts associated with each </a:t>
                </a: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𝜔</m:t>
                    </m:r>
                    <m:r>
                      <a:rPr lang="en-US" sz="2000" b="0" i="1">
                        <a:latin typeface="Cambria Math"/>
                      </a:rPr>
                      <m:t>∈</m:t>
                    </m:r>
                    <m:r>
                      <a:rPr lang="en-US" sz="2000" b="0" i="1">
                        <a:solidFill>
                          <a:srgbClr val="7030A0"/>
                        </a:solidFill>
                        <a:latin typeface="Cambria Math"/>
                      </a:rPr>
                      <m:t>𝛺</m:t>
                    </m:r>
                  </m:oMath>
                </a14:m>
                <a:r>
                  <a:rPr lang="en-US" sz="20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i="1" dirty="0"/>
                  <a:t>and report the largest one.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Running </a:t>
                </a:r>
                <a:r>
                  <a:rPr lang="en-US" sz="2000" b="1" dirty="0" err="1"/>
                  <a:t>time:</a:t>
                </a:r>
                <a:r>
                  <a:rPr lang="en-US" sz="2000" b="1" dirty="0"/>
                  <a:t> 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Large cut in a graph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 err="1">
                    <a:solidFill>
                      <a:srgbClr val="7030A0"/>
                    </a:solidFill>
                  </a:rPr>
                  <a:t>Theroem</a:t>
                </a:r>
                <a:r>
                  <a:rPr lang="en-US" sz="2000" dirty="0"/>
                  <a:t>: There is an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</m:oMath>
                </a14:m>
                <a:r>
                  <a:rPr lang="en-US" sz="2000" dirty="0"/>
                  <a:t>) time deterministic algorithm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that computes a cut of size at least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in a graph having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edges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Probabilistic methods 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Methods that use</a:t>
            </a:r>
          </a:p>
          <a:p>
            <a:r>
              <a:rPr lang="en-US" sz="2400" b="1" dirty="0"/>
              <a:t>Probability theory  </a:t>
            </a:r>
            <a:r>
              <a:rPr lang="en-US" sz="2400" dirty="0"/>
              <a:t>or</a:t>
            </a:r>
          </a:p>
          <a:p>
            <a:r>
              <a:rPr lang="en-US" sz="2400" b="1" dirty="0"/>
              <a:t>Randomized algorithm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to prove </a:t>
            </a:r>
            <a:r>
              <a:rPr lang="en-US" sz="2400" u="sng" dirty="0"/>
              <a:t>deterministic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combinatorial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00200" y="4267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76600" y="4191000"/>
            <a:ext cx="2895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600" y="2743200"/>
            <a:ext cx="1676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common</a:t>
            </a:r>
            <a:r>
              <a:rPr lang="en-US" sz="3600" b="1" dirty="0"/>
              <a:t> framework of using </a:t>
            </a:r>
            <a:r>
              <a:rPr lang="en-US" sz="3600" b="1" dirty="0">
                <a:solidFill>
                  <a:srgbClr val="0070C0"/>
                </a:solidFill>
              </a:rPr>
              <a:t>Probabilistic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we wish to prove existence of an object that satisfies a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following approach is sometimes helpful.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a probability space with sample space equal to set of all possible objects.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Either assign equal probability to each object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or state a randomized algorithm to construct that object.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Prove that the subset satisfying property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exists with probability &gt;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66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0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05761" y="2667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029200" y="44958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24361" y="4572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9600" y="15240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1600200"/>
            <a:ext cx="523363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0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Questions from </a:t>
            </a:r>
            <a:r>
              <a:rPr lang="en-US" sz="3600" b="1" dirty="0">
                <a:solidFill>
                  <a:srgbClr val="7030A0"/>
                </a:solidFill>
              </a:rPr>
              <a:t>Discrete Mathematics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(Geometry)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𝟏𝟎𝟎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 and no three of them are collinear.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can be the max. no. of acute triangles formed by these points 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(Large-cut)</a:t>
                </a:r>
              </a:p>
              <a:p>
                <a:pPr marL="0" indent="0">
                  <a:buNone/>
                </a:pPr>
                <a:r>
                  <a:rPr lang="en-US" sz="2000" dirty="0"/>
                  <a:t>Every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edges has a cut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sz="2000" dirty="0"/>
                  <a:t> …..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839200" cy="5059363"/>
              </a:xfrm>
              <a:blipFill rotWithShape="1">
                <a:blip r:embed="rId2"/>
                <a:stretch>
                  <a:fillRect l="-690" t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/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971" y="4724400"/>
                <a:ext cx="70403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12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𝟕𝟎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764268"/>
                <a:ext cx="146379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750"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897488" y="2572215"/>
            <a:ext cx="2314288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Triangle is acute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Set of all possible triangles formed by points from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92" y="2971800"/>
                <a:ext cx="545027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783" t="-8333" r="-100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886337" y="3382985"/>
            <a:ext cx="439722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triangle is equally likely to be picked.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0564" y="2975093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0564" y="2572215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showed that a randomly picked triangle is acute angle triangle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0.7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22" y="3752317"/>
                <a:ext cx="84723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75" t="-6452" r="-28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Cut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124" y="5105400"/>
                <a:ext cx="1963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469" t="-6452" r="-4012" b="-225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915428" y="5504985"/>
            <a:ext cx="543745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of all cuts (including  cut defined by all vertices)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24973" y="5916170"/>
            <a:ext cx="486485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We gave a randomized algorithm to pick a cut.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200" y="550827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200" y="5105400"/>
            <a:ext cx="1062599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Property: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 showed that expected size of the cut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6310919"/>
                <a:ext cx="543943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783" t="-6349" r="-134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wn Ribbon 20"/>
          <p:cNvSpPr/>
          <p:nvPr/>
        </p:nvSpPr>
        <p:spPr>
          <a:xfrm>
            <a:off x="6858000" y="4572000"/>
            <a:ext cx="2287074" cy="2263061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now demonstrate the use of this framework with a new problem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667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F863-64BF-B495-F029-DAC70385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tournament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A49F-5C84-FCF2-5EB8-076048D36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players.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pair of players have a match.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Each match has a </a:t>
                </a:r>
                <a:r>
                  <a:rPr lang="en-US" sz="2000" b="1" dirty="0"/>
                  <a:t>winner </a:t>
                </a:r>
                <a:r>
                  <a:rPr lang="en-US" sz="2000" dirty="0"/>
                  <a:t>and a </a:t>
                </a:r>
                <a:r>
                  <a:rPr lang="en-US" sz="2000" b="1" dirty="0"/>
                  <a:t>loser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many possible tournaments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All possible </a:t>
                </a:r>
                <a:r>
                  <a:rPr lang="en-US" sz="2000" b="1" dirty="0"/>
                  <a:t>directed complete </a:t>
                </a:r>
                <a:r>
                  <a:rPr lang="en-US" sz="2000" dirty="0"/>
                  <a:t>graphs on </a:t>
                </a:r>
                <a14:m>
                  <m:oMath xmlns:m="http://schemas.openxmlformats.org/officeDocument/2006/math">
                    <m:r>
                      <a:rPr lang="en-US" sz="2000" i="1" u="sng" dirty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u="sng" dirty="0"/>
                  <a:t> vertices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d>
                            <m:dPr>
                              <m:ctrlPr>
                                <a:rPr lang="en-US" sz="20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sz="2000" b="1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5A49F-5C84-FCF2-5EB8-076048D36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48287-BD95-EF42-B1C3-5ECBC5B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be any positive integer.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use the framework described just now to solve this problem.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It suffices if we can show the following: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 rotWithShape="1">
                <a:blip r:embed="rId2"/>
                <a:stretch>
                  <a:fillRect l="-702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of all possible tournaments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4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, then there exists a tournament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players </a:t>
                </a:r>
                <a:r>
                  <a:rPr lang="en-US" sz="2000" dirty="0" err="1"/>
                  <a:t>s.t.</a:t>
                </a:r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752600"/>
                <a:ext cx="5186420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1294" t="-7692" r="-152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468029" y="2133600"/>
            <a:ext cx="403674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tournament is equally likely.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95146" y="4292079"/>
                <a:ext cx="8153707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randomly picked tournament is </a:t>
                </a:r>
                <a:r>
                  <a:rPr lang="en-US" b="1" dirty="0"/>
                  <a:t>not</a:t>
                </a:r>
                <a:r>
                  <a:rPr lang="en-US" dirty="0"/>
                  <a:t> going to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probability&lt;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46" y="4292079"/>
                <a:ext cx="8153707" cy="369332"/>
              </a:xfrm>
              <a:prstGeom prst="rect">
                <a:avLst/>
              </a:prstGeom>
              <a:blipFill>
                <a:blip r:embed="rId7"/>
                <a:stretch>
                  <a:fillRect l="-522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Down Ribbon 32"/>
          <p:cNvSpPr/>
          <p:nvPr/>
        </p:nvSpPr>
        <p:spPr>
          <a:xfrm>
            <a:off x="2819400" y="51054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shall now establish this inequality  systematically.</a:t>
            </a:r>
          </a:p>
        </p:txBody>
      </p:sp>
    </p:spTree>
    <p:extLst>
      <p:ext uri="{BB962C8B-B14F-4D97-AF65-F5344CB8AC3E}">
        <p14:creationId xmlns:p14="http://schemas.microsoft.com/office/powerpoint/2010/main" val="13559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Let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be any positive integer. </a:t>
                </a:r>
              </a:p>
              <a:p>
                <a:pPr marL="0" indent="0">
                  <a:buNone/>
                </a:pPr>
                <a:r>
                  <a:rPr lang="en-US" sz="2000" dirty="0"/>
                  <a:t>Prove that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subset of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 players, there is a player who defeats them all.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686800" cy="4754563"/>
              </a:xfrm>
              <a:blipFill>
                <a:blip r:embed="rId2"/>
                <a:stretch>
                  <a:fillRect l="-731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 dirty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676400"/>
                <a:ext cx="2390141" cy="566694"/>
              </a:xfrm>
              <a:prstGeom prst="rect">
                <a:avLst/>
              </a:prstGeom>
              <a:blipFill rotWithShape="1">
                <a:blip r:embed="rId3"/>
                <a:stretch>
                  <a:fillRect r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2590800" y="4953000"/>
            <a:ext cx="4191000" cy="13716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005" y="6400800"/>
                <a:ext cx="37459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5486400" y="5378605"/>
            <a:ext cx="838200" cy="5334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 rot="5400000">
            <a:off x="5792928" y="5560872"/>
            <a:ext cx="301343" cy="9144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04" y="6139934"/>
                <a:ext cx="37093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3505200" y="5562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53786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45305"/>
                <a:ext cx="1216039" cy="404983"/>
              </a:xfrm>
              <a:prstGeom prst="rect">
                <a:avLst/>
              </a:prstGeom>
              <a:blipFill rotWithShape="1">
                <a:blip r:embed="rId7"/>
                <a:stretch>
                  <a:fillRect t="-1493" r="-6030" b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378605"/>
                <a:ext cx="78367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01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42588"/>
                <a:ext cx="600934" cy="566694"/>
              </a:xfrm>
              <a:prstGeom prst="rect">
                <a:avLst/>
              </a:prstGeom>
              <a:blipFill rotWithShape="1">
                <a:blip r:embed="rId9"/>
                <a:stretch>
                  <a:fillRect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2133" y="3248298"/>
            <a:ext cx="168507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Sample space =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15323" y="3258083"/>
            <a:ext cx="33738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Set of all possible tournaments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Size of the set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238" y="3210185"/>
                <a:ext cx="2099357" cy="417230"/>
              </a:xfrm>
              <a:prstGeom prst="rect">
                <a:avLst/>
              </a:prstGeom>
              <a:blipFill rotWithShape="1">
                <a:blip r:embed="rId10"/>
                <a:stretch>
                  <a:fillRect l="-2017" r="-3746" b="-2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886200" y="1752600"/>
            <a:ext cx="4565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then there exists a tournament such that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24868" y="3669268"/>
            <a:ext cx="359066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tournament is equally likely.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80999" y="2135983"/>
            <a:ext cx="7123771" cy="37861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Property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165" y="2147134"/>
                <a:ext cx="131683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670" t="-6349" r="-642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>
            <a:stCxn id="25" idx="3"/>
          </p:cNvCxnSpPr>
          <p:nvPr/>
        </p:nvCxnSpPr>
        <p:spPr>
          <a:xfrm flipV="1">
            <a:off x="7504770" y="2325291"/>
            <a:ext cx="32239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Consider any subset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players.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9348" y="4278868"/>
                <a:ext cx="3269036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301" t="-6349" r="-278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69348" y="4254707"/>
            <a:ext cx="362490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Consider any player outside this set.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76199" y="4038600"/>
            <a:ext cx="3200401" cy="1066800"/>
          </a:xfrm>
          <a:prstGeom prst="cloudCallout">
            <a:avLst>
              <a:gd name="adj1" fmla="val -24356"/>
              <a:gd name="adj2" fmla="val 722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this player defeats all players of the set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39" y="5638800"/>
                <a:ext cx="604717" cy="374270"/>
              </a:xfrm>
              <a:prstGeom prst="rect">
                <a:avLst/>
              </a:prstGeom>
              <a:blipFill rotWithShape="1">
                <a:blip r:embed="rId13"/>
                <a:stretch>
                  <a:fillRect t="-4762" r="-11765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loud Callout 30"/>
          <p:cNvSpPr/>
          <p:nvPr/>
        </p:nvSpPr>
        <p:spPr>
          <a:xfrm>
            <a:off x="65049" y="4038600"/>
            <a:ext cx="38973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this player does not defeat all players of the set ?</a:t>
            </a:r>
          </a:p>
        </p:txBody>
      </p:sp>
      <p:sp>
        <p:nvSpPr>
          <p:cNvPr id="33" name="Cloud Callout 32"/>
          <p:cNvSpPr/>
          <p:nvPr/>
        </p:nvSpPr>
        <p:spPr>
          <a:xfrm>
            <a:off x="76200" y="4038600"/>
            <a:ext cx="4125951" cy="1018478"/>
          </a:xfrm>
          <a:prstGeom prst="cloudCallout">
            <a:avLst>
              <a:gd name="adj1" fmla="val -16570"/>
              <a:gd name="adj2" fmla="val 727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What is the probability that no player outside the set defeats all players of the set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loud Callout 33"/>
              <p:cNvSpPr/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Such subsets. So what is an upper bound on the probability that the tournament does not satisfy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34" name="Cloud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801" y="4038600"/>
                <a:ext cx="5559395" cy="1219200"/>
              </a:xfrm>
              <a:prstGeom prst="cloudCallout">
                <a:avLst>
                  <a:gd name="adj1" fmla="val -16570"/>
                  <a:gd name="adj2" fmla="val 72737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676288" y="6324600"/>
            <a:ext cx="253114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Hint</a:t>
            </a:r>
            <a:r>
              <a:rPr lang="en-US" dirty="0"/>
              <a:t>: Use Union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0070C0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0" y="5648740"/>
                <a:ext cx="603049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313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91344" y="6206841"/>
            <a:ext cx="1633524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We are done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0CD65-D0B1-F783-A6F6-4937BC15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190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0" grpId="0"/>
      <p:bldP spid="11" grpId="0" animBg="1"/>
      <p:bldP spid="13" grpId="0"/>
      <p:bldP spid="14" grpId="0"/>
      <p:bldP spid="15" grpId="0"/>
      <p:bldP spid="22" grpId="0" animBg="1"/>
      <p:bldP spid="22" grpId="1" animBg="1"/>
      <p:bldP spid="29" grpId="0" animBg="1"/>
      <p:bldP spid="29" grpId="1" animBg="1"/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0" grpId="0" animBg="1"/>
      <p:bldP spid="30" grpId="1" animBg="1"/>
      <p:bldP spid="35" grpId="0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problem 5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Sum free subset</a:t>
            </a:r>
            <a:r>
              <a:rPr lang="en-US" sz="3600" dirty="0"/>
              <a:t> of large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0C70119-4C12-2F46-A30E-7CB66F79F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5692</TotalTime>
  <Words>2010</Words>
  <Application>Microsoft Office PowerPoint</Application>
  <PresentationFormat>On-screen Show (4:3)</PresentationFormat>
  <Paragraphs>399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Randomized Algorithms CS648 </vt:lpstr>
      <vt:lpstr>Probabilistic methods </vt:lpstr>
      <vt:lpstr>Probabilistic methods </vt:lpstr>
      <vt:lpstr>A common framework of using Probabilistic methods</vt:lpstr>
      <vt:lpstr>Questions from Discrete Mathematics </vt:lpstr>
      <vt:lpstr>A tournament</vt:lpstr>
      <vt:lpstr>Problem 4</vt:lpstr>
      <vt:lpstr>Problem 4</vt:lpstr>
      <vt:lpstr>problem 5 Sum free subset of large size</vt:lpstr>
      <vt:lpstr>Large subset that is sum-free</vt:lpstr>
      <vt:lpstr>Large subset that is sum-free</vt:lpstr>
      <vt:lpstr>Random bit complexity </vt:lpstr>
      <vt:lpstr>Recall the notion of independence</vt:lpstr>
      <vt:lpstr>Types of independences</vt:lpstr>
      <vt:lpstr>Types of independences</vt:lpstr>
      <vt:lpstr>Important facts</vt:lpstr>
      <vt:lpstr>PowerPoint Presentation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Generating  Uniformly Random and pairwise independent Bits</vt:lpstr>
      <vt:lpstr>derandomization</vt:lpstr>
      <vt:lpstr>Large cut in a graph</vt:lpstr>
      <vt:lpstr>Large cut in a graph</vt:lpstr>
      <vt:lpstr>Large cut in a graph</vt:lpstr>
      <vt:lpstr>Large cut in a graph</vt:lpstr>
      <vt:lpstr>Large cut in a graph</vt:lpstr>
      <vt:lpstr>Large cut in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653</cp:revision>
  <dcterms:created xsi:type="dcterms:W3CDTF">2011-12-03T04:13:03Z</dcterms:created>
  <dcterms:modified xsi:type="dcterms:W3CDTF">2025-04-08T06:40:53Z</dcterms:modified>
</cp:coreProperties>
</file>