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2"/>
  </p:notesMasterIdLst>
  <p:sldIdLst>
    <p:sldId id="428" r:id="rId2"/>
    <p:sldId id="519" r:id="rId3"/>
    <p:sldId id="577" r:id="rId4"/>
    <p:sldId id="566" r:id="rId5"/>
    <p:sldId id="568" r:id="rId6"/>
    <p:sldId id="620" r:id="rId7"/>
    <p:sldId id="508" r:id="rId8"/>
    <p:sldId id="573" r:id="rId9"/>
    <p:sldId id="532" r:id="rId10"/>
    <p:sldId id="536" r:id="rId11"/>
    <p:sldId id="537" r:id="rId12"/>
    <p:sldId id="538" r:id="rId13"/>
    <p:sldId id="563" r:id="rId14"/>
    <p:sldId id="540" r:id="rId15"/>
    <p:sldId id="541" r:id="rId16"/>
    <p:sldId id="542" r:id="rId17"/>
    <p:sldId id="544" r:id="rId18"/>
    <p:sldId id="565" r:id="rId19"/>
    <p:sldId id="629" r:id="rId20"/>
    <p:sldId id="548" r:id="rId21"/>
    <p:sldId id="549" r:id="rId22"/>
    <p:sldId id="572" r:id="rId23"/>
    <p:sldId id="534" r:id="rId24"/>
    <p:sldId id="511" r:id="rId25"/>
    <p:sldId id="510" r:id="rId26"/>
    <p:sldId id="625" r:id="rId27"/>
    <p:sldId id="520" r:id="rId28"/>
    <p:sldId id="521" r:id="rId29"/>
    <p:sldId id="626" r:id="rId30"/>
    <p:sldId id="62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94683" autoAdjust="0"/>
  </p:normalViewPr>
  <p:slideViewPr>
    <p:cSldViewPr>
      <p:cViewPr varScale="1">
        <p:scale>
          <a:sx n="106" d="100"/>
          <a:sy n="106" d="100"/>
        </p:scale>
        <p:origin x="183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81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71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0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0.png"/><Relationship Id="rId7" Type="http://schemas.openxmlformats.org/officeDocument/2006/relationships/image" Target="../media/image9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40.png"/><Relationship Id="rId5" Type="http://schemas.openxmlformats.org/officeDocument/2006/relationships/image" Target="../media/image71.png"/><Relationship Id="rId10" Type="http://schemas.openxmlformats.org/officeDocument/2006/relationships/image" Target="../media/image330.png"/><Relationship Id="rId4" Type="http://schemas.openxmlformats.org/officeDocument/2006/relationships/image" Target="../media/image61.png"/><Relationship Id="rId9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111.png"/><Relationship Id="rId7" Type="http://schemas.openxmlformats.org/officeDocument/2006/relationships/image" Target="../media/image5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10.png"/><Relationship Id="rId4" Type="http://schemas.openxmlformats.org/officeDocument/2006/relationships/image" Target="../media/image212.png"/><Relationship Id="rId9" Type="http://schemas.openxmlformats.org/officeDocument/2006/relationships/image" Target="../media/image24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301.png"/><Relationship Id="rId3" Type="http://schemas.openxmlformats.org/officeDocument/2006/relationships/image" Target="../media/image51.png"/><Relationship Id="rId7" Type="http://schemas.openxmlformats.org/officeDocument/2006/relationships/image" Target="../media/image121.png"/><Relationship Id="rId12" Type="http://schemas.openxmlformats.org/officeDocument/2006/relationships/image" Target="../media/image26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3.png"/><Relationship Id="rId5" Type="http://schemas.openxmlformats.org/officeDocument/2006/relationships/image" Target="../media/image210.png"/><Relationship Id="rId10" Type="http://schemas.openxmlformats.org/officeDocument/2006/relationships/image" Target="../media/image2.png"/><Relationship Id="rId4" Type="http://schemas.openxmlformats.org/officeDocument/2006/relationships/image" Target="../media/image200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23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Probabilistic Methods – final lecture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err="1">
                <a:solidFill>
                  <a:srgbClr val="7030A0"/>
                </a:solidFill>
              </a:rPr>
              <a:t>Derandomization</a:t>
            </a:r>
            <a:r>
              <a:rPr lang="en-US" sz="2400" b="1" dirty="0">
                <a:solidFill>
                  <a:srgbClr val="7030A0"/>
                </a:solidFill>
              </a:rPr>
              <a:t> – final lecture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Practice problems …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</a:t>
            </a:r>
            <a:r>
              <a:rPr lang="en-US" sz="3600" b="1" dirty="0"/>
              <a:t>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:r>
                  <a:rPr lang="en-US" sz="1800" dirty="0"/>
                  <a:t>vertex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or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 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cut defined by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14400" y="4343400"/>
            <a:ext cx="7162800" cy="152400"/>
            <a:chOff x="914400" y="1981200"/>
            <a:chExt cx="7162800" cy="152400"/>
          </a:xfrm>
        </p:grpSpPr>
        <p:sp>
          <p:nvSpPr>
            <p:cNvPr id="8" name="Oval 7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20843" y="45074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4507468"/>
                <a:ext cx="76206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16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For a given graph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that  have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as one of the endpoint.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that  have at least one end point in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with one endpoint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and another in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𝑾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(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 b="0" i="0" smtClean="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∩(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  <a:ea typeface="Cambria Math"/>
                        </a:rPr>
                        <m:t>⨯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  <m:r>
                      <a:rPr lang="en-US" sz="18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set of all edges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with one endpoint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another endpoint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800" b="1" i="1" smtClean="0">
                          <a:latin typeface="Cambria Math"/>
                        </a:rPr>
                        <m:t>,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1800" b="1" i="1">
                          <a:latin typeface="Cambria Math"/>
                        </a:rPr>
                        <m:t>∩(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sz="1800" b="1" i="1">
                          <a:latin typeface="Cambria Math"/>
                          <a:ea typeface="Cambria Math"/>
                        </a:rPr>
                        <m:t>⨯</m:t>
                      </m:r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𝑼</m:t>
                      </m:r>
                      <m:r>
                        <a:rPr lang="en-US" sz="1800" b="1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593" t="-621" b="-7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17952" y="1038524"/>
            <a:ext cx="307123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43768" y="21336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1242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53568" y="40386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48200" y="53340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000" y="5334000"/>
            <a:ext cx="352843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3769D-8722-4A1E-96E2-C5F296A9C329}"/>
              </a:ext>
            </a:extLst>
          </p:cNvPr>
          <p:cNvSpPr/>
          <p:nvPr/>
        </p:nvSpPr>
        <p:spPr>
          <a:xfrm>
            <a:off x="4267200" y="834428"/>
            <a:ext cx="307123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Notations</a:t>
            </a:r>
            <a:r>
              <a:rPr lang="en-US" sz="3200" dirty="0"/>
              <a:t>: 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1800" dirty="0"/>
                  <a:t>: random variable denoting the number of edges in a cut output by the algorithm.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random variable taking value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and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 otherwise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}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∈{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  <a:r>
                  <a:rPr lang="en-US" sz="1800" b="1" dirty="0"/>
                  <a:t>means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4572000"/>
                <a:ext cx="2253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/>
                      </a:rPr>
                      <m:t>…,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572000"/>
                <a:ext cx="2253887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39" t="-8197" r="-379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1851819"/>
            <a:ext cx="792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8400" y="2514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590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3886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3962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BFA36B-9094-FF2C-832B-AD0074D1CEE8}"/>
              </a:ext>
            </a:extLst>
          </p:cNvPr>
          <p:cNvSpPr/>
          <p:nvPr/>
        </p:nvSpPr>
        <p:spPr>
          <a:xfrm>
            <a:off x="5257800" y="1821869"/>
            <a:ext cx="7924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2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conditional expectation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Make sure you understand “Conditional expectation” before using it.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So try to focus on the following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=?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00398" y="586592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98" y="5865920"/>
                <a:ext cx="389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91723" y="5867400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723" y="5867400"/>
                <a:ext cx="404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893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=?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:r>
                  <a:rPr lang="en-US" sz="1800" dirty="0"/>
                  <a:t> +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|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/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2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5400000">
            <a:off x="3289584" y="35298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5739652" y="34160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blipFill rotWithShape="1">
                <a:blip r:embed="rId7"/>
                <a:stretch>
                  <a:fillRect t="-3125" r="-1547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blipFill rotWithShape="1">
                <a:blip r:embed="rId8"/>
                <a:stretch>
                  <a:fillRect t="-3175" r="-152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 29"/>
          <p:cNvSpPr/>
          <p:nvPr/>
        </p:nvSpPr>
        <p:spPr>
          <a:xfrm>
            <a:off x="4572000" y="1494588"/>
            <a:ext cx="2330605" cy="490329"/>
          </a:xfrm>
          <a:custGeom>
            <a:avLst/>
            <a:gdLst>
              <a:gd name="connsiteX0" fmla="*/ 0 w 2330605"/>
              <a:gd name="connsiteY0" fmla="*/ 490329 h 490329"/>
              <a:gd name="connsiteX1" fmla="*/ 669073 w 2330605"/>
              <a:gd name="connsiteY1" fmla="*/ 66583 h 490329"/>
              <a:gd name="connsiteX2" fmla="*/ 1360449 w 2330605"/>
              <a:gd name="connsiteY2" fmla="*/ 44280 h 490329"/>
              <a:gd name="connsiteX3" fmla="*/ 2330605 w 2330605"/>
              <a:gd name="connsiteY3" fmla="*/ 490329 h 49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0605" h="490329">
                <a:moveTo>
                  <a:pt x="0" y="490329"/>
                </a:moveTo>
                <a:cubicBezTo>
                  <a:pt x="221166" y="315626"/>
                  <a:pt x="442332" y="140924"/>
                  <a:pt x="669073" y="66583"/>
                </a:cubicBezTo>
                <a:cubicBezTo>
                  <a:pt x="895814" y="-7758"/>
                  <a:pt x="1083527" y="-26344"/>
                  <a:pt x="1360449" y="44280"/>
                </a:cubicBezTo>
                <a:cubicBezTo>
                  <a:pt x="1637371" y="114904"/>
                  <a:pt x="1983988" y="302616"/>
                  <a:pt x="2330605" y="490329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1438507" y="1795346"/>
            <a:ext cx="1260088" cy="178420"/>
          </a:xfrm>
          <a:custGeom>
            <a:avLst/>
            <a:gdLst>
              <a:gd name="connsiteX0" fmla="*/ 0 w 1260088"/>
              <a:gd name="connsiteY0" fmla="*/ 178420 h 178420"/>
              <a:gd name="connsiteX1" fmla="*/ 490654 w 1260088"/>
              <a:gd name="connsiteY1" fmla="*/ 0 h 178420"/>
              <a:gd name="connsiteX2" fmla="*/ 836342 w 1260088"/>
              <a:gd name="connsiteY2" fmla="*/ 0 h 178420"/>
              <a:gd name="connsiteX3" fmla="*/ 1260088 w 1260088"/>
              <a:gd name="connsiteY3" fmla="*/ 178420 h 178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0088" h="178420">
                <a:moveTo>
                  <a:pt x="0" y="178420"/>
                </a:moveTo>
                <a:cubicBezTo>
                  <a:pt x="175632" y="104078"/>
                  <a:pt x="351264" y="29737"/>
                  <a:pt x="490654" y="0"/>
                </a:cubicBezTo>
                <a:cubicBezTo>
                  <a:pt x="630044" y="-29737"/>
                  <a:pt x="708103" y="-29737"/>
                  <a:pt x="836342" y="0"/>
                </a:cubicBezTo>
                <a:cubicBezTo>
                  <a:pt x="964581" y="29737"/>
                  <a:pt x="1112334" y="104078"/>
                  <a:pt x="1260088" y="178420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252546" y="1516551"/>
            <a:ext cx="3044283" cy="479517"/>
          </a:xfrm>
          <a:custGeom>
            <a:avLst/>
            <a:gdLst>
              <a:gd name="connsiteX0" fmla="*/ 0 w 3044283"/>
              <a:gd name="connsiteY0" fmla="*/ 468366 h 479517"/>
              <a:gd name="connsiteX1" fmla="*/ 401444 w 3044283"/>
              <a:gd name="connsiteY1" fmla="*/ 256493 h 479517"/>
              <a:gd name="connsiteX2" fmla="*/ 1237786 w 3044283"/>
              <a:gd name="connsiteY2" fmla="*/ 15 h 479517"/>
              <a:gd name="connsiteX3" fmla="*/ 2341756 w 3044283"/>
              <a:gd name="connsiteY3" fmla="*/ 245342 h 479517"/>
              <a:gd name="connsiteX4" fmla="*/ 3044283 w 3044283"/>
              <a:gd name="connsiteY4" fmla="*/ 479517 h 479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283" h="479517">
                <a:moveTo>
                  <a:pt x="0" y="468366"/>
                </a:moveTo>
                <a:cubicBezTo>
                  <a:pt x="97573" y="401458"/>
                  <a:pt x="195146" y="334551"/>
                  <a:pt x="401444" y="256493"/>
                </a:cubicBezTo>
                <a:cubicBezTo>
                  <a:pt x="607742" y="178435"/>
                  <a:pt x="914401" y="1873"/>
                  <a:pt x="1237786" y="15"/>
                </a:cubicBezTo>
                <a:cubicBezTo>
                  <a:pt x="1561171" y="-1844"/>
                  <a:pt x="2040673" y="165425"/>
                  <a:pt x="2341756" y="245342"/>
                </a:cubicBezTo>
                <a:cubicBezTo>
                  <a:pt x="2642839" y="325259"/>
                  <a:pt x="2843561" y="402388"/>
                  <a:pt x="3044283" y="479517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33" idx="6"/>
            <a:endCxn id="37" idx="2"/>
          </p:cNvCxnSpPr>
          <p:nvPr/>
        </p:nvCxnSpPr>
        <p:spPr>
          <a:xfrm>
            <a:off x="3505200" y="2971800"/>
            <a:ext cx="2286000" cy="3048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/>
          <p:cNvSpPr/>
          <p:nvPr/>
        </p:nvSpPr>
        <p:spPr>
          <a:xfrm>
            <a:off x="5943600" y="3256156"/>
            <a:ext cx="149852" cy="724829"/>
          </a:xfrm>
          <a:custGeom>
            <a:avLst/>
            <a:gdLst>
              <a:gd name="connsiteX0" fmla="*/ 0 w 149852"/>
              <a:gd name="connsiteY0" fmla="*/ 0 h 724829"/>
              <a:gd name="connsiteX1" fmla="*/ 133815 w 149852"/>
              <a:gd name="connsiteY1" fmla="*/ 278781 h 724829"/>
              <a:gd name="connsiteX2" fmla="*/ 133815 w 149852"/>
              <a:gd name="connsiteY2" fmla="*/ 479503 h 724829"/>
              <a:gd name="connsiteX3" fmla="*/ 11151 w 149852"/>
              <a:gd name="connsiteY3" fmla="*/ 724829 h 72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852" h="724829">
                <a:moveTo>
                  <a:pt x="0" y="0"/>
                </a:moveTo>
                <a:cubicBezTo>
                  <a:pt x="55756" y="99432"/>
                  <a:pt x="111513" y="198864"/>
                  <a:pt x="133815" y="278781"/>
                </a:cubicBezTo>
                <a:cubicBezTo>
                  <a:pt x="156118" y="358698"/>
                  <a:pt x="154259" y="405162"/>
                  <a:pt x="133815" y="479503"/>
                </a:cubicBezTo>
                <a:cubicBezTo>
                  <a:pt x="113371" y="553844"/>
                  <a:pt x="62261" y="639336"/>
                  <a:pt x="11151" y="724829"/>
                </a:cubicBezTo>
              </a:path>
            </a:pathLst>
          </a:cu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4" grpId="0"/>
      <p:bldP spid="45" grpId="0"/>
      <p:bldP spid="30" grpId="0" animBg="1"/>
      <p:bldP spid="30" grpId="1" animBg="1"/>
      <p:bldP spid="32" grpId="0" animBg="1"/>
      <p:bldP spid="32" grpId="1" animBg="1"/>
      <p:bldP spid="47" grpId="0" animBg="1"/>
      <p:bldP spid="51" grpId="0" animBg="1"/>
      <p:bldP spid="5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/>
              <a:t>Derandomization</a:t>
            </a:r>
            <a:r>
              <a:rPr lang="en-US" sz="3600" dirty="0"/>
              <a:t> using </a:t>
            </a:r>
            <a:r>
              <a:rPr lang="en-US" sz="3600" dirty="0">
                <a:solidFill>
                  <a:srgbClr val="7030A0"/>
                </a:solidFill>
              </a:rPr>
              <a:t>conditional expectation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3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7030A0"/>
                </a:solidFill>
              </a:rPr>
              <a:t>Binary tree </a:t>
            </a:r>
            <a:r>
              <a:rPr lang="en-US" sz="3200" b="1" dirty="0"/>
              <a:t>associated with the 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685800" y="1828800"/>
            <a:ext cx="7467600" cy="4038600"/>
            <a:chOff x="685800" y="1828800"/>
            <a:chExt cx="7467600" cy="4038600"/>
          </a:xfrm>
        </p:grpSpPr>
        <p:grpSp>
          <p:nvGrpSpPr>
            <p:cNvPr id="107" name="Group 106"/>
            <p:cNvGrpSpPr/>
            <p:nvPr/>
          </p:nvGrpSpPr>
          <p:grpSpPr>
            <a:xfrm>
              <a:off x="685800" y="1828800"/>
              <a:ext cx="7467600" cy="4038600"/>
              <a:chOff x="685800" y="1828800"/>
              <a:chExt cx="7467600" cy="4038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114800" y="1828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25908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5562600" y="2438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7526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3528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6482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324600" y="3200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295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2098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19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8100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816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867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701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5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143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1600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57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514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971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3429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886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43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800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5257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715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6294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0866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5438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8001000" y="5715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/>
              <p:cNvCxnSpPr>
                <a:endCxn id="7" idx="1"/>
              </p:cNvCxnSpPr>
              <p:nvPr/>
            </p:nvCxnSpPr>
            <p:spPr>
              <a:xfrm>
                <a:off x="4267200" y="1905000"/>
                <a:ext cx="1317718" cy="5557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5" idx="2"/>
                <a:endCxn id="6" idx="0"/>
              </p:cNvCxnSpPr>
              <p:nvPr/>
            </p:nvCxnSpPr>
            <p:spPr>
              <a:xfrm flipH="1">
                <a:off x="2667000" y="1905000"/>
                <a:ext cx="1447800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6" idx="3"/>
                <a:endCxn id="8" idx="0"/>
              </p:cNvCxnSpPr>
              <p:nvPr/>
            </p:nvCxnSpPr>
            <p:spPr>
              <a:xfrm flipH="1">
                <a:off x="1828800" y="2568482"/>
                <a:ext cx="784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6" idx="5"/>
                <a:endCxn id="9" idx="1"/>
              </p:cNvCxnSpPr>
              <p:nvPr/>
            </p:nvCxnSpPr>
            <p:spPr>
              <a:xfrm>
                <a:off x="2720882" y="2568482"/>
                <a:ext cx="6542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715000" y="2546164"/>
                <a:ext cx="6542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H="1">
                <a:off x="4778282" y="2568482"/>
                <a:ext cx="784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8" idx="3"/>
                <a:endCxn id="12" idx="7"/>
              </p:cNvCxnSpPr>
              <p:nvPr/>
            </p:nvCxnSpPr>
            <p:spPr>
              <a:xfrm flipH="1">
                <a:off x="14254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8" idx="5"/>
                <a:endCxn id="13" idx="1"/>
              </p:cNvCxnSpPr>
              <p:nvPr/>
            </p:nvCxnSpPr>
            <p:spPr>
              <a:xfrm>
                <a:off x="18826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stCxn id="9" idx="5"/>
                <a:endCxn id="15" idx="1"/>
              </p:cNvCxnSpPr>
              <p:nvPr/>
            </p:nvCxnSpPr>
            <p:spPr>
              <a:xfrm>
                <a:off x="3482882" y="3330482"/>
                <a:ext cx="3494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>
                <a:stCxn id="9" idx="3"/>
              </p:cNvCxnSpPr>
              <p:nvPr/>
            </p:nvCxnSpPr>
            <p:spPr>
              <a:xfrm flipH="1">
                <a:off x="2895600" y="3330482"/>
                <a:ext cx="4795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10" idx="3"/>
                <a:endCxn id="16" idx="0"/>
              </p:cNvCxnSpPr>
              <p:nvPr/>
            </p:nvCxnSpPr>
            <p:spPr>
              <a:xfrm flipH="1">
                <a:off x="4343400" y="3330482"/>
                <a:ext cx="3271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10" idx="5"/>
                <a:endCxn id="17" idx="1"/>
              </p:cNvCxnSpPr>
              <p:nvPr/>
            </p:nvCxnSpPr>
            <p:spPr>
              <a:xfrm>
                <a:off x="4778282" y="3330482"/>
                <a:ext cx="4256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11" idx="5"/>
                <a:endCxn id="19" idx="1"/>
              </p:cNvCxnSpPr>
              <p:nvPr/>
            </p:nvCxnSpPr>
            <p:spPr>
              <a:xfrm>
                <a:off x="6454682" y="3330482"/>
                <a:ext cx="578036" cy="65423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1" idx="3"/>
                <a:endCxn id="18" idx="0"/>
              </p:cNvCxnSpPr>
              <p:nvPr/>
            </p:nvCxnSpPr>
            <p:spPr>
              <a:xfrm flipH="1">
                <a:off x="5943600" y="3330482"/>
                <a:ext cx="403318" cy="6319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H="1">
                <a:off x="1143000" y="4081323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 flipH="1">
                <a:off x="20574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H="1">
                <a:off x="2720882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 flipH="1">
                <a:off x="36576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 flipH="1">
                <a:off x="4202159" y="4114800"/>
                <a:ext cx="87359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/>
              <p:nvPr/>
            </p:nvCxnSpPr>
            <p:spPr>
              <a:xfrm flipH="1">
                <a:off x="5029200" y="4081323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57150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6858000" y="4114800"/>
                <a:ext cx="174718" cy="49067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19" idx="5"/>
              </p:cNvCxnSpPr>
              <p:nvPr/>
            </p:nvCxnSpPr>
            <p:spPr>
              <a:xfrm>
                <a:off x="7140482" y="4092482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>
                <a:off x="5997482" y="4059005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/>
              <p:nvPr/>
            </p:nvCxnSpPr>
            <p:spPr>
              <a:xfrm>
                <a:off x="5257800" y="4059005"/>
                <a:ext cx="250918" cy="51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6" idx="6"/>
              </p:cNvCxnSpPr>
              <p:nvPr/>
            </p:nvCxnSpPr>
            <p:spPr>
              <a:xfrm>
                <a:off x="4419600" y="4038600"/>
                <a:ext cx="174718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4" idx="5"/>
              </p:cNvCxnSpPr>
              <p:nvPr/>
            </p:nvCxnSpPr>
            <p:spPr>
              <a:xfrm>
                <a:off x="2949482" y="4092482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3940082" y="4114800"/>
                <a:ext cx="174718" cy="533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2339882" y="4114800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>
                <a:off x="1371600" y="4092482"/>
                <a:ext cx="174718" cy="4795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/>
            <p:cNvSpPr txBox="1"/>
            <p:nvPr/>
          </p:nvSpPr>
          <p:spPr>
            <a:xfrm rot="5400000">
              <a:off x="4121613" y="481861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 rot="20448055">
                <a:off x="2931056" y="1817464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8055">
                <a:off x="2931056" y="1817464"/>
                <a:ext cx="920380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411" r="-9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 rot="1430824">
                <a:off x="4683573" y="1898780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30824">
                <a:off x="4683573" y="1898780"/>
                <a:ext cx="920380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7317"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 rot="19286280">
                <a:off x="1726665" y="2548581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6280">
                <a:off x="1726665" y="2548581"/>
                <a:ext cx="9203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 rot="19286280">
                <a:off x="4662962" y="2608796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6280">
                <a:off x="4662962" y="2608796"/>
                <a:ext cx="92038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7746" r="-1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 rot="2584936">
                <a:off x="5793257" y="2566527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4936">
                <a:off x="5793257" y="2566527"/>
                <a:ext cx="92038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7895"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 rot="2584936">
                <a:off x="2821457" y="2642727"/>
                <a:ext cx="9203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84936">
                <a:off x="2821457" y="2642727"/>
                <a:ext cx="92038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7843" b="-1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/>
          <p:cNvGrpSpPr/>
          <p:nvPr/>
        </p:nvGrpSpPr>
        <p:grpSpPr>
          <a:xfrm>
            <a:off x="8153400" y="1828800"/>
            <a:ext cx="386644" cy="4038600"/>
            <a:chOff x="8153400" y="1828800"/>
            <a:chExt cx="386644" cy="4038600"/>
          </a:xfrm>
        </p:grpSpPr>
        <p:cxnSp>
          <p:nvCxnSpPr>
            <p:cNvPr id="118" name="Straight Arrow Connector 117"/>
            <p:cNvCxnSpPr/>
            <p:nvPr/>
          </p:nvCxnSpPr>
          <p:spPr>
            <a:xfrm>
              <a:off x="8534400" y="1828800"/>
              <a:ext cx="0" cy="40386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153400" y="35814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3400" y="3581400"/>
                  <a:ext cx="386644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886200" y="1447800"/>
                <a:ext cx="68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447800"/>
                <a:ext cx="68127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17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1188459" y="2166115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459" y="2166115"/>
                <a:ext cx="148842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/>
              <p:cNvSpPr/>
              <p:nvPr/>
            </p:nvSpPr>
            <p:spPr>
              <a:xfrm>
                <a:off x="5639326" y="2097920"/>
                <a:ext cx="1488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Rectangle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326" y="2097920"/>
                <a:ext cx="14884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/>
              <p:cNvSpPr/>
              <p:nvPr/>
            </p:nvSpPr>
            <p:spPr>
              <a:xfrm>
                <a:off x="-148820" y="3300379"/>
                <a:ext cx="2257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𝒁</m:t>
                          </m:r>
                          <m:r>
                            <a:rPr lang="en-US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latin typeface="Cambria Math"/>
                            </a:rPr>
                            <m:t>=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Rectangle 1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820" y="3300379"/>
                <a:ext cx="22577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Freeform 127"/>
          <p:cNvSpPr/>
          <p:nvPr/>
        </p:nvSpPr>
        <p:spPr>
          <a:xfrm>
            <a:off x="2900545" y="2029522"/>
            <a:ext cx="1247709" cy="3691054"/>
          </a:xfrm>
          <a:custGeom>
            <a:avLst/>
            <a:gdLst>
              <a:gd name="connsiteX0" fmla="*/ 1247709 w 1247709"/>
              <a:gd name="connsiteY0" fmla="*/ 0 h 3691054"/>
              <a:gd name="connsiteX1" fmla="*/ 9923 w 1247709"/>
              <a:gd name="connsiteY1" fmla="*/ 457200 h 3691054"/>
              <a:gd name="connsiteX2" fmla="*/ 656694 w 1247709"/>
              <a:gd name="connsiteY2" fmla="*/ 1193180 h 3691054"/>
              <a:gd name="connsiteX3" fmla="*/ 489426 w 1247709"/>
              <a:gd name="connsiteY3" fmla="*/ 1572322 h 3691054"/>
              <a:gd name="connsiteX4" fmla="*/ 121435 w 1247709"/>
              <a:gd name="connsiteY4" fmla="*/ 1984917 h 3691054"/>
              <a:gd name="connsiteX5" fmla="*/ 288704 w 1247709"/>
              <a:gd name="connsiteY5" fmla="*/ 2486722 h 3691054"/>
              <a:gd name="connsiteX6" fmla="*/ 1002382 w 1247709"/>
              <a:gd name="connsiteY6" fmla="*/ 3691054 h 369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7709" h="3691054">
                <a:moveTo>
                  <a:pt x="1247709" y="0"/>
                </a:moveTo>
                <a:cubicBezTo>
                  <a:pt x="678067" y="129168"/>
                  <a:pt x="108425" y="258337"/>
                  <a:pt x="9923" y="457200"/>
                </a:cubicBezTo>
                <a:cubicBezTo>
                  <a:pt x="-88579" y="656063"/>
                  <a:pt x="576777" y="1007326"/>
                  <a:pt x="656694" y="1193180"/>
                </a:cubicBezTo>
                <a:cubicBezTo>
                  <a:pt x="736611" y="1379034"/>
                  <a:pt x="578636" y="1440366"/>
                  <a:pt x="489426" y="1572322"/>
                </a:cubicBezTo>
                <a:cubicBezTo>
                  <a:pt x="400216" y="1704278"/>
                  <a:pt x="154889" y="1832517"/>
                  <a:pt x="121435" y="1984917"/>
                </a:cubicBezTo>
                <a:cubicBezTo>
                  <a:pt x="87981" y="2137317"/>
                  <a:pt x="141880" y="2202366"/>
                  <a:pt x="288704" y="2486722"/>
                </a:cubicBezTo>
                <a:cubicBezTo>
                  <a:pt x="435528" y="2771078"/>
                  <a:pt x="718955" y="3231066"/>
                  <a:pt x="1002382" y="3691054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Up Arrow Callout 34"/>
              <p:cNvSpPr/>
              <p:nvPr/>
            </p:nvSpPr>
            <p:spPr>
              <a:xfrm>
                <a:off x="2613118" y="5867400"/>
                <a:ext cx="2720882" cy="685800"/>
              </a:xfrm>
              <a:prstGeom prst="upArrow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 cut of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5" name="Up Arrow Callout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18" y="5867400"/>
                <a:ext cx="2720882" cy="685800"/>
              </a:xfrm>
              <a:prstGeom prst="upArrowCallout">
                <a:avLst/>
              </a:prstGeom>
              <a:blipFill rotWithShape="1">
                <a:blip r:embed="rId13"/>
                <a:stretch>
                  <a:fillRect b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2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/>
      <p:bldP spid="111" grpId="0"/>
      <p:bldP spid="112" grpId="0"/>
      <p:bldP spid="113" grpId="0"/>
      <p:bldP spid="114" grpId="0"/>
      <p:bldP spid="115" grpId="0"/>
      <p:bldP spid="124" grpId="0"/>
      <p:bldP spid="125" grpId="0"/>
      <p:bldP spid="126" grpId="0"/>
      <p:bldP spid="127" grpId="0"/>
      <p:bldP spid="128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Role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7030A0"/>
                </a:solidFill>
              </a:rPr>
              <a:t>conditional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8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        </m:t>
                      </m:r>
                      <m:r>
                        <a:rPr lang="en-US" sz="1800" b="1" i="0" smtClean="0">
                          <a:latin typeface="Cambria Math"/>
                        </a:rPr>
                        <m:t>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sz="1800" b="1" i="1" smtClean="0">
                          <a:latin typeface="Cambria Math"/>
                        </a:rPr>
                        <m:t>   </m:t>
                      </m:r>
                      <m:r>
                        <a:rPr lang="en-US" sz="1800" b="1" i="0" smtClean="0">
                          <a:latin typeface="Cambria Math"/>
                        </a:rPr>
                        <m:t>     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dirty="0">
                  <a:sym typeface="Wingdings" pitchFamily="2" charset="2"/>
                </a:endParaRPr>
              </a:p>
              <a:p>
                <a:pPr>
                  <a:buFont typeface="Wingdings"/>
                  <a:buChar char="è"/>
                </a:pPr>
                <a:r>
                  <a:rPr lang="en-US" sz="18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Either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    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or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In general,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 smtClean="0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sz="1800" b="1" i="1">
                          <a:latin typeface="Cambria Math"/>
                        </a:rPr>
                        <m:t>+</m:t>
                      </m:r>
                      <m:r>
                        <a:rPr lang="en-US" sz="18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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Either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or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28660" y="1794904"/>
                <a:ext cx="2786340" cy="491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  <a:r>
                  <a:rPr lang="en-US" b="1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dirty="0"/>
                  <a:t>                                   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660" y="1794904"/>
                <a:ext cx="2786340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1747" r="-655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800600" y="4343400"/>
            <a:ext cx="38862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77225" y="4495800"/>
            <a:ext cx="2895600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9B34F-9D24-EC86-35F1-F73008834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8E9-2D56-5612-A31B-97C1BE81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Using </a:t>
            </a:r>
            <a:r>
              <a:rPr lang="en-US" sz="3200" b="1" dirty="0">
                <a:solidFill>
                  <a:srgbClr val="7030A0"/>
                </a:solidFill>
              </a:rPr>
              <a:t>Conditional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C5BEE8-7E8B-E34E-5CDF-DCA87B722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 i="0" smtClean="0">
                          <a:latin typeface="Cambria Math"/>
                        </a:rPr>
                        <m:t>=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We wish to make choices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800" dirty="0"/>
                  <a:t>’s such that </a:t>
                </a: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</m:d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≤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≤</m:t>
                    </m:r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IDEA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that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  <m:r>
                          <a:rPr lang="en-US" sz="1800" b="1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, choose that value for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such that</a:t>
                </a:r>
              </a:p>
              <a:p>
                <a:pPr marL="0" indent="0">
                  <a:buNone/>
                </a:pPr>
                <a:endParaRPr lang="en-US" sz="18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  <m:r>
                            <a:rPr lang="en-US" sz="1800" b="1" i="1">
                              <a:latin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b="-25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1D02C-9B32-E81D-021A-B99F2613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D0D4C-8CDC-CF3B-786A-FBF5C04855FD}"/>
              </a:ext>
            </a:extLst>
          </p:cNvPr>
          <p:cNvSpPr txBox="1"/>
          <p:nvPr/>
        </p:nvSpPr>
        <p:spPr>
          <a:xfrm rot="5400000">
            <a:off x="4172989" y="34470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1E8D7-CAA8-162B-9CEC-029E63B3AFE0}"/>
              </a:ext>
            </a:extLst>
          </p:cNvPr>
          <p:cNvSpPr/>
          <p:nvPr/>
        </p:nvSpPr>
        <p:spPr>
          <a:xfrm>
            <a:off x="2133600" y="21336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6AEC8-0CEB-E6FC-C874-533F72AA662D}"/>
              </a:ext>
            </a:extLst>
          </p:cNvPr>
          <p:cNvSpPr/>
          <p:nvPr/>
        </p:nvSpPr>
        <p:spPr>
          <a:xfrm>
            <a:off x="3352800" y="5105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19B61-B241-3E2C-53C1-B1E51ADD34C3}"/>
              </a:ext>
            </a:extLst>
          </p:cNvPr>
          <p:cNvSpPr/>
          <p:nvPr/>
        </p:nvSpPr>
        <p:spPr>
          <a:xfrm>
            <a:off x="4876800" y="5791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</a:t>
            </a:r>
            <a:r>
              <a:rPr lang="en-US" sz="3600" dirty="0">
                <a:solidFill>
                  <a:srgbClr val="0070C0"/>
                </a:solidFill>
              </a:rPr>
              <a:t>4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Sum free subset</a:t>
            </a:r>
            <a:r>
              <a:rPr lang="en-US" sz="3600" dirty="0"/>
              <a:t> of large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C70119-4C12-2F46-A30E-7CB66F79F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smtClean="0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=</a:t>
                </a:r>
                <a:r>
                  <a:rPr lang="en-US" sz="1800" b="1" dirty="0"/>
                  <a:t>    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:r>
                  <a:rPr lang="en-US" sz="1800" dirty="0"/>
                  <a:t>   +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/>
                      <m:t>|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/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 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800" b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𝒁</m:t>
                          </m:r>
                        </m:e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1800" dirty="0"/>
                  <a:t>=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𝒁</m:t>
                        </m:r>
                      </m:e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>
                            <a:latin typeface="Cambria Math"/>
                          </a:rPr>
                          <m:t>=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800" dirty="0"/>
                  <a:t>= ??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Should we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or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 ?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Assign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if </a:t>
                </a: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latin typeface="Cambria Math"/>
                      </a:rPr>
                      <m:t> </m:t>
                    </m:r>
                    <m:r>
                      <a:rPr lang="en-US" sz="1800" b="1" i="1" dirty="0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1800" b="1" dirty="0"/>
                  <a:t>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sz="18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/>
                  <a:t>| 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3124200"/>
                <a:ext cx="5076711" cy="388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:r>
                  <a:rPr lang="en-US" dirty="0"/>
                  <a:t>   +    </a:t>
                </a:r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  </a:t>
                </a:r>
                <a:r>
                  <a:rPr lang="en-US" dirty="0"/>
                  <a:t>+</a:t>
                </a:r>
                <a:r>
                  <a:rPr lang="en-US" b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|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124200"/>
                <a:ext cx="5076711" cy="388568"/>
              </a:xfrm>
              <a:prstGeom prst="rect">
                <a:avLst/>
              </a:prstGeom>
              <a:blipFill rotWithShape="1">
                <a:blip r:embed="rId4"/>
                <a:stretch>
                  <a:fillRect l="-960" t="-3175" r="-108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3733800"/>
                <a:ext cx="5188921" cy="3885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𝑩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:r>
                  <a:rPr lang="en-US" dirty="0"/>
                  <a:t>   +    </a:t>
                </a:r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p>
                    </m:sSub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  </a:t>
                </a:r>
                <a:r>
                  <a:rPr lang="en-US" dirty="0"/>
                  <a:t>+</a:t>
                </a:r>
                <a:r>
                  <a:rPr lang="en-US" b="1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|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|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/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33800"/>
                <a:ext cx="5188921" cy="388568"/>
              </a:xfrm>
              <a:prstGeom prst="rect">
                <a:avLst/>
              </a:prstGeom>
              <a:blipFill rotWithShape="1">
                <a:blip r:embed="rId5"/>
                <a:stretch>
                  <a:fillRect l="-940" t="-3175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>
          <a:xfrm>
            <a:off x="4572000" y="3048000"/>
            <a:ext cx="1447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4572000" y="3733800"/>
            <a:ext cx="1447800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62400" y="5387898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62200" y="5486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35459" y="1524000"/>
            <a:ext cx="13697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33800" y="1524000"/>
            <a:ext cx="136974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5059" y="2286000"/>
            <a:ext cx="24365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88259" y="2286000"/>
            <a:ext cx="24365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7659" y="2944056"/>
            <a:ext cx="15221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5800" y="3657600"/>
            <a:ext cx="152214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248400" y="2996890"/>
            <a:ext cx="1836121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3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Making Choice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25908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9906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914400" y="1981200"/>
            <a:ext cx="7162800" cy="152400"/>
            <a:chOff x="914400" y="1981200"/>
            <a:chExt cx="7162800" cy="152400"/>
          </a:xfrm>
        </p:grpSpPr>
        <p:sp>
          <p:nvSpPr>
            <p:cNvPr id="7" name="Oval 6"/>
            <p:cNvSpPr/>
            <p:nvPr/>
          </p:nvSpPr>
          <p:spPr>
            <a:xfrm>
              <a:off x="2209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590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971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35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73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11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95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876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019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00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81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162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8288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3716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14400" y="1981200"/>
              <a:ext cx="152400" cy="152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543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924800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50" y="5879068"/>
                <a:ext cx="3898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8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3" y="5802868"/>
                <a:ext cx="40427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40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2"/>
                          </a:solidFill>
                          <a:latin typeface="Cambria Math"/>
                        </a:rPr>
                        <m:t>     …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43" y="2145268"/>
                <a:ext cx="762061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5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3276600" y="1219200"/>
            <a:ext cx="0" cy="129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352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52800" y="327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352800" y="3962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791200" y="2819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7912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9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 rot="5400000">
            <a:off x="3289584" y="35298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0" name="TextBox 39"/>
          <p:cNvSpPr txBox="1"/>
          <p:nvPr/>
        </p:nvSpPr>
        <p:spPr>
          <a:xfrm rot="5400000">
            <a:off x="5739652" y="34160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838199" y="1230868"/>
            <a:ext cx="2362199" cy="597932"/>
            <a:chOff x="838199" y="1230868"/>
            <a:chExt cx="2362199" cy="597932"/>
          </a:xfrm>
        </p:grpSpPr>
        <p:sp>
          <p:nvSpPr>
            <p:cNvPr id="42" name="Right Brace 41"/>
            <p:cNvSpPr/>
            <p:nvPr/>
          </p:nvSpPr>
          <p:spPr>
            <a:xfrm rot="16200000">
              <a:off x="1866898" y="495300"/>
              <a:ext cx="304801" cy="236219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1230868"/>
                  <a:ext cx="458715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𝑨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992" y="3200400"/>
                <a:ext cx="508408" cy="388568"/>
              </a:xfrm>
              <a:prstGeom prst="rect">
                <a:avLst/>
              </a:prstGeom>
              <a:blipFill rotWithShape="1">
                <a:blip r:embed="rId8"/>
                <a:stretch>
                  <a:fillRect t="-3125" r="-15476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𝑩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124200"/>
                <a:ext cx="518026" cy="387991"/>
              </a:xfrm>
              <a:prstGeom prst="rect">
                <a:avLst/>
              </a:prstGeom>
              <a:blipFill rotWithShape="1">
                <a:blip r:embed="rId9"/>
                <a:stretch>
                  <a:fillRect t="-3175" r="-15294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3124200" y="4355068"/>
            <a:ext cx="670312" cy="445532"/>
            <a:chOff x="3124200" y="4355068"/>
            <a:chExt cx="670312" cy="445532"/>
          </a:xfrm>
        </p:grpSpPr>
        <p:sp>
          <p:nvSpPr>
            <p:cNvPr id="46" name="Oval 45"/>
            <p:cNvSpPr/>
            <p:nvPr/>
          </p:nvSpPr>
          <p:spPr>
            <a:xfrm>
              <a:off x="3352800" y="435506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192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/>
          <p:cNvGrpSpPr/>
          <p:nvPr/>
        </p:nvGrpSpPr>
        <p:grpSpPr>
          <a:xfrm>
            <a:off x="3459356" y="2895600"/>
            <a:ext cx="2331844" cy="1535668"/>
            <a:chOff x="3459356" y="2895600"/>
            <a:chExt cx="2331844" cy="1535668"/>
          </a:xfrm>
        </p:grpSpPr>
        <p:cxnSp>
          <p:nvCxnSpPr>
            <p:cNvPr id="48" name="Straight Connector 47"/>
            <p:cNvCxnSpPr>
              <a:stCxn id="30" idx="0"/>
              <a:endCxn id="36" idx="2"/>
            </p:cNvCxnSpPr>
            <p:nvPr/>
          </p:nvCxnSpPr>
          <p:spPr>
            <a:xfrm flipV="1">
              <a:off x="3459356" y="2895600"/>
              <a:ext cx="2331844" cy="153566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6" idx="6"/>
              <a:endCxn id="38" idx="2"/>
            </p:cNvCxnSpPr>
            <p:nvPr/>
          </p:nvCxnSpPr>
          <p:spPr>
            <a:xfrm flipV="1">
              <a:off x="3505200" y="3962400"/>
              <a:ext cx="2286000" cy="468868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578088" y="4343400"/>
            <a:ext cx="670312" cy="445532"/>
            <a:chOff x="3124200" y="4355068"/>
            <a:chExt cx="670312" cy="445532"/>
          </a:xfrm>
        </p:grpSpPr>
        <p:sp>
          <p:nvSpPr>
            <p:cNvPr id="57" name="Oval 56"/>
            <p:cNvSpPr/>
            <p:nvPr/>
          </p:nvSpPr>
          <p:spPr>
            <a:xfrm>
              <a:off x="3352800" y="435506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431268"/>
                  <a:ext cx="67031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18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3482882" y="3025682"/>
            <a:ext cx="2384518" cy="1340036"/>
            <a:chOff x="3482882" y="3025682"/>
            <a:chExt cx="2384518" cy="1340036"/>
          </a:xfrm>
        </p:grpSpPr>
        <p:grpSp>
          <p:nvGrpSpPr>
            <p:cNvPr id="59" name="Group 58"/>
            <p:cNvGrpSpPr/>
            <p:nvPr/>
          </p:nvGrpSpPr>
          <p:grpSpPr>
            <a:xfrm flipH="1">
              <a:off x="3482882" y="3406682"/>
              <a:ext cx="2384518" cy="948387"/>
              <a:chOff x="3459356" y="3568503"/>
              <a:chExt cx="2482115" cy="862766"/>
            </a:xfrm>
          </p:grpSpPr>
          <p:cxnSp>
            <p:nvCxnSpPr>
              <p:cNvPr id="60" name="Straight Connector 59"/>
              <p:cNvCxnSpPr>
                <a:endCxn id="34" idx="5"/>
              </p:cNvCxnSpPr>
              <p:nvPr/>
            </p:nvCxnSpPr>
            <p:spPr>
              <a:xfrm flipV="1">
                <a:off x="3459356" y="3568503"/>
                <a:ext cx="2482115" cy="862765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>
                <a:endCxn id="35" idx="6"/>
              </p:cNvCxnSpPr>
              <p:nvPr/>
            </p:nvCxnSpPr>
            <p:spPr>
              <a:xfrm flipV="1">
                <a:off x="3505201" y="4143371"/>
                <a:ext cx="2413039" cy="287898"/>
              </a:xfrm>
              <a:prstGeom prst="line">
                <a:avLst/>
              </a:prstGeom>
              <a:ln w="28575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/>
            <p:cNvCxnSpPr>
              <a:stCxn id="57" idx="1"/>
              <a:endCxn id="33" idx="5"/>
            </p:cNvCxnSpPr>
            <p:nvPr/>
          </p:nvCxnSpPr>
          <p:spPr>
            <a:xfrm flipH="1" flipV="1">
              <a:off x="3482882" y="3025682"/>
              <a:ext cx="2346124" cy="1340036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33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Deterministic</a:t>
            </a:r>
            <a:r>
              <a:rPr lang="en-US" sz="3600" b="1" dirty="0"/>
              <a:t> algorithm for </a:t>
            </a:r>
            <a:r>
              <a:rPr lang="en-US" sz="3600" b="1" dirty="0">
                <a:solidFill>
                  <a:srgbClr val="7030A0"/>
                </a:solidFill>
              </a:rPr>
              <a:t>Large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Input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= 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:r>
                  <a:rPr lang="en-US" sz="1800" dirty="0"/>
                  <a:t>vertex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{     </a:t>
                </a:r>
                <a:r>
                  <a:rPr lang="en-US" sz="1800" b="1" dirty="0"/>
                  <a:t>if</a:t>
                </a:r>
                <a:r>
                  <a:rPr lang="en-US" sz="1800" dirty="0"/>
                  <a:t> |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|&gt; 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| </a:t>
                </a:r>
              </a:p>
              <a:p>
                <a:pPr marL="0" indent="0">
                  <a:buNone/>
                </a:pPr>
                <a:r>
                  <a:rPr lang="en-US" sz="1800" dirty="0"/>
                  <a:t>	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</a:t>
                </a:r>
                <a:r>
                  <a:rPr lang="en-US" sz="18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1800" dirty="0"/>
                  <a:t>	 Add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}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en-US" sz="1800" b="1" dirty="0"/>
                  <a:t>return</a:t>
                </a:r>
                <a:r>
                  <a:rPr lang="en-US" sz="1800" dirty="0"/>
                  <a:t> the cut defined by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Time Complexity</a:t>
                </a:r>
                <a:r>
                  <a:rPr lang="en-US" sz="1800" dirty="0"/>
                  <a:t>: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1800" dirty="0"/>
                  <a:t>: There is a deterministic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) time algorithm to compute a cut of size at least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1800" dirty="0"/>
                  <a:t>  in any given undirected graph.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593" t="-656"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Down Ribbon 4"/>
          <p:cNvSpPr/>
          <p:nvPr/>
        </p:nvSpPr>
        <p:spPr>
          <a:xfrm>
            <a:off x="4572000" y="1676400"/>
            <a:ext cx="4267200" cy="3886200"/>
          </a:xfrm>
          <a:prstGeom prst="ribbon">
            <a:avLst>
              <a:gd name="adj1" fmla="val 16667"/>
              <a:gd name="adj2" fmla="val 72006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This was a simple example of using conditional expectation to </a:t>
            </a:r>
            <a:r>
              <a:rPr lang="en-US" sz="1400" dirty="0" err="1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a randomized algorithm. But it conveys the </a:t>
            </a:r>
            <a:r>
              <a:rPr lang="en-US" sz="1400" b="1" dirty="0">
                <a:solidFill>
                  <a:schemeClr val="tx1"/>
                </a:solidFill>
              </a:rPr>
              <a:t>crux</a:t>
            </a:r>
            <a:r>
              <a:rPr lang="en-US" sz="1400" dirty="0">
                <a:solidFill>
                  <a:schemeClr val="tx1"/>
                </a:solidFill>
              </a:rPr>
              <a:t> of this powerful method. In order to use it to </a:t>
            </a:r>
            <a:r>
              <a:rPr lang="en-US" sz="1400" dirty="0" err="1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any other  algorithm, all you might need is creative and analytical skills.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Also remember, we can not hope to </a:t>
            </a:r>
            <a:r>
              <a:rPr lang="en-US" sz="1400" dirty="0" err="1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every randomized algorithm. But if it is possible to </a:t>
            </a:r>
            <a:r>
              <a:rPr lang="en-US" sz="1400" dirty="0" err="1">
                <a:solidFill>
                  <a:schemeClr val="tx1"/>
                </a:solidFill>
              </a:rPr>
              <a:t>derandomize</a:t>
            </a:r>
            <a:r>
              <a:rPr lang="en-US" sz="1400" dirty="0">
                <a:solidFill>
                  <a:schemeClr val="tx1"/>
                </a:solidFill>
              </a:rPr>
              <a:t> an algorithm,  conditional expectation may prove to be a very useful tool.</a:t>
            </a:r>
          </a:p>
        </p:txBody>
      </p:sp>
    </p:spTree>
    <p:extLst>
      <p:ext uri="{BB962C8B-B14F-4D97-AF65-F5344CB8AC3E}">
        <p14:creationId xmlns:p14="http://schemas.microsoft.com/office/powerpoint/2010/main" val="2256027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Problem 2</a:t>
            </a:r>
            <a:r>
              <a:rPr lang="en-US" sz="3600" b="1" dirty="0">
                <a:solidFill>
                  <a:srgbClr val="7030A0"/>
                </a:solidFill>
              </a:rPr>
              <a:t>: Approximate Distance Oracles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Problem:</a:t>
                </a:r>
                <a:r>
                  <a:rPr lang="en-US" sz="1800" dirty="0"/>
                  <a:t>  Let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800">
                        <a:latin typeface="Cambria Math"/>
                      </a:rPr>
                      <m:t>=(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180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be an undirected graph on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vertices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1800" dirty="0"/>
                  <a:t> edges. </a:t>
                </a:r>
              </a:p>
              <a:p>
                <a:pPr marL="0" indent="0">
                  <a:buNone/>
                </a:pPr>
                <a:r>
                  <a:rPr lang="en-US" sz="1800" dirty="0"/>
                  <a:t>Compute a 3-approximate distance oracle of size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18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dirty="0"/>
                  <a:t>     Add each vertex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randomly independently with probability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√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</a:t>
                </a:r>
                <a:r>
                  <a:rPr lang="en-US" sz="1800" b="1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    compute </a:t>
                </a:r>
                <a:r>
                  <a:rPr lang="en-US" sz="1800" b="1" dirty="0"/>
                  <a:t>Ball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for each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,     compute distance to all vertices.</a:t>
                </a: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∈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\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1800" b="1" dirty="0"/>
                          <m:t>Ball</m:t>
                        </m:r>
                        <m:r>
                          <m:rPr>
                            <m:nor/>
                          </m:rPr>
                          <a:rPr lang="en-US" sz="1800" dirty="0"/>
                          <m:t>(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>
                            <a:latin typeface="Cambria Math"/>
                          </a:rPr>
                          <m:t>,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𝑽</m:t>
                        </m:r>
                        <m:r>
                          <m:rPr>
                            <m:nor/>
                          </m:rPr>
                          <a:rPr lang="en-US" sz="1800" dirty="0"/>
                          <m:t>,</m:t>
                        </m:r>
                        <m:r>
                          <m:rPr>
                            <m:nor/>
                          </m:rPr>
                          <a:rPr lang="en-US" sz="1800" b="1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  <m:r>
                          <m:rPr>
                            <m:nor/>
                          </m:rPr>
                          <a:rPr lang="en-US" sz="1800" dirty="0"/>
                          <m:t>) </m:t>
                        </m:r>
                        <m:r>
                          <a:rPr lang="en-US" sz="1800" b="1" i="1" smtClean="0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dirty="0"/>
                  <a:t> returned by the randomized algorithm.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1800" dirty="0"/>
                  <a:t>] =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How to deterministically compute a 3-approximate distance oracle of size  </a:t>
                </a:r>
                <a:r>
                  <a:rPr lang="en-US" sz="1800" b="1" i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593" t="-641" b="-3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6172200"/>
            <a:ext cx="774571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non-trivial</a:t>
            </a:r>
            <a:r>
              <a:rPr lang="en-US" dirty="0"/>
              <a:t> application of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conditional expectation  </a:t>
            </a:r>
            <a:r>
              <a:rPr lang="en-US" dirty="0"/>
              <a:t>(published in  </a:t>
            </a:r>
            <a:r>
              <a:rPr lang="en-US" b="1" dirty="0">
                <a:solidFill>
                  <a:srgbClr val="C00000"/>
                </a:solidFill>
              </a:rPr>
              <a:t>ICALP</a:t>
            </a:r>
            <a:r>
              <a:rPr lang="en-US" dirty="0"/>
              <a:t> 2005)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211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 3 Practice </a:t>
            </a:r>
            <a:r>
              <a:rPr lang="en-US" sz="3200" dirty="0"/>
              <a:t>Problems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Notations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dirty="0"/>
                  <a:t>A </a:t>
                </a:r>
                <a:r>
                  <a:rPr lang="en-US" sz="2000" b="1" i="1" dirty="0"/>
                  <a:t>Boolean </a:t>
                </a:r>
                <a:r>
                  <a:rPr lang="en-US" sz="2000" dirty="0"/>
                  <a:t>variable:  a variable that can take value 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true</a:t>
                </a:r>
                <a:r>
                  <a:rPr lang="en-US" sz="2000" dirty="0"/>
                  <a:t> or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false</a:t>
                </a:r>
                <a:r>
                  <a:rPr lang="en-US" sz="2000" dirty="0"/>
                  <a:t>. </a:t>
                </a:r>
              </a:p>
              <a:p>
                <a:r>
                  <a:rPr lang="en-US" sz="2000" dirty="0"/>
                  <a:t>A </a:t>
                </a:r>
                <a:r>
                  <a:rPr lang="en-US" sz="2000" b="1" i="1" dirty="0"/>
                  <a:t>term</a:t>
                </a:r>
                <a:r>
                  <a:rPr lang="en-US" sz="2000" dirty="0"/>
                  <a:t>:  a Boolean variable or its negation.</a:t>
                </a:r>
              </a:p>
              <a:p>
                <a:r>
                  <a:rPr lang="en-US" sz="2000" dirty="0"/>
                  <a:t>A </a:t>
                </a:r>
                <a:r>
                  <a:rPr lang="en-US" sz="2000" b="1" i="1" dirty="0"/>
                  <a:t>clause</a:t>
                </a:r>
                <a:r>
                  <a:rPr lang="en-US" sz="2000" b="1" dirty="0"/>
                  <a:t> </a:t>
                </a:r>
                <a:r>
                  <a:rPr lang="en-US" sz="2000" dirty="0"/>
                  <a:t>: Disjunction of </a:t>
                </a:r>
                <a:r>
                  <a:rPr lang="en-US" sz="2000" dirty="0">
                    <a:solidFill>
                      <a:srgbClr val="0070C0"/>
                    </a:solidFill>
                  </a:rPr>
                  <a:t>3</a:t>
                </a:r>
                <a:r>
                  <a:rPr lang="en-US" sz="2000" dirty="0"/>
                  <a:t> </a:t>
                </a:r>
                <a:r>
                  <a:rPr lang="en-US" sz="2000" u="sng" dirty="0"/>
                  <a:t>distinct</a:t>
                </a:r>
                <a:r>
                  <a:rPr lang="en-US" sz="2000" dirty="0"/>
                  <a:t> terms.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Examples of a term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Examples of a clause:</a:t>
                </a:r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sub>
                    </m:sSub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r>
                  <a:rPr lang="en-US" sz="2000" b="1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e>
                    </m:acc>
                    <m:r>
                      <a:rPr lang="en-US" sz="2000" b="1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/>
                  <a:t>  is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000" dirty="0"/>
                  <a:t> a clause.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>
                <a:blip r:embed="rId2"/>
                <a:stretch>
                  <a:fillRect l="-741" t="-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905000"/>
            <a:ext cx="114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828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52600" y="2373351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3622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67468" y="2667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7714" y="6019800"/>
            <a:ext cx="1504486" cy="457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38400" y="6019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A91A-BA2B-427E-EC96-3BE37826A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68767-51E2-AE92-C5EB-32A28A3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4EDF7-EA57-E554-231B-F0DC12FDC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is there any assignment of true/false to the variables that will satisfy each clause?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Why is this problem </a:t>
                </a:r>
                <a:r>
                  <a:rPr lang="en-US" sz="2000" dirty="0">
                    <a:solidFill>
                      <a:srgbClr val="7030A0"/>
                    </a:solidFill>
                  </a:rPr>
                  <a:t>difficult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e>
                      </m:acc>
                      <m:r>
                        <a:rPr lang="en-US" sz="2000" b="1" i="1" dirty="0">
                          <a:latin typeface="Cambria Math"/>
                          <a:ea typeface="Cambria Math"/>
                        </a:rPr>
                        <m:t>∨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 attempt to satisfy a subset of clauses will render </a:t>
                </a:r>
              </a:p>
              <a:p>
                <a:pPr marL="0" indent="0">
                  <a:buNone/>
                </a:pPr>
                <a:r>
                  <a:rPr lang="en-US" sz="2000" dirty="0"/>
                  <a:t>some other clause impossible to be satisfied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 b="-10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C2B2A-7627-93AD-2BCB-5151640D9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D2D5AE-1735-EAD5-2055-E1C79CF24801}"/>
              </a:ext>
            </a:extLst>
          </p:cNvPr>
          <p:cNvSpPr/>
          <p:nvPr/>
        </p:nvSpPr>
        <p:spPr>
          <a:xfrm>
            <a:off x="30480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C241A-5A4A-4A94-F84A-558CB5027ECC}"/>
              </a:ext>
            </a:extLst>
          </p:cNvPr>
          <p:cNvSpPr/>
          <p:nvPr/>
        </p:nvSpPr>
        <p:spPr>
          <a:xfrm>
            <a:off x="64770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C26A8-C442-3493-DBC5-22B41DE58CC8}"/>
              </a:ext>
            </a:extLst>
          </p:cNvPr>
          <p:cNvSpPr/>
          <p:nvPr/>
        </p:nvSpPr>
        <p:spPr>
          <a:xfrm>
            <a:off x="2743200" y="23622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545B9-0061-43FF-1BAA-44ADBB2AE18C}"/>
              </a:ext>
            </a:extLst>
          </p:cNvPr>
          <p:cNvSpPr/>
          <p:nvPr/>
        </p:nvSpPr>
        <p:spPr>
          <a:xfrm>
            <a:off x="5715000" y="22860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7A50FD-1D39-AE88-27B8-3EBB00A333DF}"/>
              </a:ext>
            </a:extLst>
          </p:cNvPr>
          <p:cNvSpPr/>
          <p:nvPr/>
        </p:nvSpPr>
        <p:spPr>
          <a:xfrm>
            <a:off x="3886200" y="3429000"/>
            <a:ext cx="304800" cy="3810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1065C1-18B9-6382-83D1-74F87E53CA33}"/>
              </a:ext>
            </a:extLst>
          </p:cNvPr>
          <p:cNvSpPr/>
          <p:nvPr/>
        </p:nvSpPr>
        <p:spPr>
          <a:xfrm>
            <a:off x="4953000" y="4038600"/>
            <a:ext cx="304800" cy="381000"/>
          </a:xfrm>
          <a:prstGeom prst="ellipse">
            <a:avLst/>
          </a:prstGeom>
          <a:noFill/>
          <a:ln w="38100"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25DE7-7AC0-2D29-3A27-CDCFFB331206}"/>
              </a:ext>
            </a:extLst>
          </p:cNvPr>
          <p:cNvSpPr/>
          <p:nvPr/>
        </p:nvSpPr>
        <p:spPr>
          <a:xfrm>
            <a:off x="4953000" y="3657600"/>
            <a:ext cx="3048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uiExpand="1" animBg="1"/>
      <p:bldP spid="8" grpId="0" uiExpand="1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is there any assignment of true/false to the variables that will satisfy each clause.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Results known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3-SAT </a:t>
                </a:r>
                <a:r>
                  <a:rPr lang="en-US" sz="2000" b="1" dirty="0"/>
                  <a:t>Problem </a:t>
                </a:r>
                <a:r>
                  <a:rPr lang="en-US" sz="2000" dirty="0"/>
                  <a:t> NP-complete.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 is unlikely to have any polynomial time solution.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839200" cy="4525963"/>
              </a:xfrm>
              <a:blipFill rotWithShape="1">
                <a:blip r:embed="rId2"/>
                <a:stretch>
                  <a:fillRect l="-690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2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Max 3-SAT </a:t>
            </a:r>
            <a:r>
              <a:rPr lang="en-US" sz="3600" b="1" dirty="0"/>
              <a:t>Problem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𝑪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dirty="0"/>
                  <a:t> defined over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Boolean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 </a:t>
                </a:r>
                <a:r>
                  <a:rPr lang="en-US" sz="2000" b="1" dirty="0"/>
                  <a:t>maximum</a:t>
                </a:r>
                <a:r>
                  <a:rPr lang="en-US" sz="2000" dirty="0"/>
                  <a:t> number of clauses that can be satisfied simultaneously 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Results known</a:t>
                </a:r>
                <a:r>
                  <a:rPr lang="en-US" sz="2000" dirty="0">
                    <a:solidFill>
                      <a:srgbClr val="006C3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Max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3-SAT </a:t>
                </a:r>
                <a:r>
                  <a:rPr lang="en-US" sz="2000" b="1" dirty="0"/>
                  <a:t>Problem </a:t>
                </a:r>
                <a:r>
                  <a:rPr lang="en-US" sz="2000" dirty="0"/>
                  <a:t>(decision version)</a:t>
                </a:r>
                <a:r>
                  <a:rPr lang="en-US" sz="2000" b="1" dirty="0"/>
                  <a:t> is </a:t>
                </a:r>
                <a:r>
                  <a:rPr lang="en-US" sz="2000" dirty="0"/>
                  <a:t> NP-complete.</a:t>
                </a:r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It is unlikely to have any polynomial time solution.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 power of Randomization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An </a:t>
                </a:r>
                <a:r>
                  <a:rPr lang="en-US" sz="2000" b="1" dirty="0">
                    <a:sym typeface="Wingdings" pitchFamily="2" charset="2"/>
                  </a:rPr>
                  <a:t>approximation</a:t>
                </a:r>
                <a:r>
                  <a:rPr lang="en-US" sz="2000" dirty="0">
                    <a:sym typeface="Wingdings" pitchFamily="2" charset="2"/>
                  </a:rPr>
                  <a:t> algorithm</a:t>
                </a:r>
                <a:r>
                  <a:rPr lang="en-US" sz="2000" b="1" dirty="0"/>
                  <a:t>: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There is a very simple randomized algorithm that will satisfy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clauses.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953000"/>
              </a:xfrm>
              <a:blipFill rotWithShape="1">
                <a:blip r:embed="rId2"/>
                <a:stretch>
                  <a:fillRect l="-714" t="-616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76600" y="1905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81800" y="1905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2362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53340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5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3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AA51-2378-3F4E-06E2-2D8B3587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Restoring </a:t>
            </a:r>
            <a:r>
              <a:rPr lang="en-US" sz="3200" b="1" dirty="0"/>
              <a:t>distance matrix</a:t>
            </a:r>
            <a:br>
              <a:rPr lang="en-US" sz="3200" b="1" dirty="0"/>
            </a:br>
            <a:endParaRPr lang="en-IN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6AAE6-F8B2-4E03-9D3B-BBADD76FD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an undirected unweighted graph.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dirty="0"/>
                  <a:t> is a matrix storing all-pairs distances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Unfortunately, all entries with value larger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en-US" sz="2000" dirty="0"/>
                  <a:t> are </a:t>
                </a:r>
                <a:r>
                  <a:rPr lang="en-US" sz="2000" u="sng" dirty="0"/>
                  <a:t>corrupted</a:t>
                </a:r>
                <a:r>
                  <a:rPr lang="en-US" sz="2000" dirty="0"/>
                  <a:t>.</a:t>
                </a:r>
              </a:p>
              <a:p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Monte-Carlo algorithm with running time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6AAE6-F8B2-4E03-9D3B-BBADD76FD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>
                <a:blip r:embed="rId2"/>
                <a:stretch>
                  <a:fillRect l="-667" t="-7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76E91-55F0-04CF-8029-6AB93D39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E32A75-60E8-9D92-9925-18045701E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007178"/>
              </p:ext>
            </p:extLst>
          </p:nvPr>
        </p:nvGraphicFramePr>
        <p:xfrm>
          <a:off x="3124200" y="3063880"/>
          <a:ext cx="2590800" cy="27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1996401307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59371" marR="59371" marT="29686" marB="2968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0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integers. </a:t>
                </a:r>
              </a:p>
              <a:p>
                <a:pPr marL="0" indent="0">
                  <a:buNone/>
                </a:pPr>
                <a:r>
                  <a:rPr lang="en-US" sz="2000" dirty="0"/>
                  <a:t>Aim is to compute a </a:t>
                </a:r>
                <a:r>
                  <a:rPr lang="en-US" sz="2000" b="1" dirty="0"/>
                  <a:t>large</a:t>
                </a:r>
                <a:r>
                  <a:rPr lang="en-US" sz="2000" dirty="0"/>
                  <a:t> subset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do not exist three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for </a:t>
                </a:r>
                <a:r>
                  <a:rPr lang="en-US" sz="2000" b="1" dirty="0"/>
                  <a:t>any arbitrary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9600" y="5650468"/>
            <a:ext cx="7037504" cy="674132"/>
            <a:chOff x="914400" y="2743200"/>
            <a:chExt cx="7037504" cy="674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/>
                    <a:t>                …                                                                              …    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3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990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097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669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85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769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341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0" y="27813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276600" y="5334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5334000"/>
            <a:ext cx="0" cy="978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352800" y="5911334"/>
            <a:ext cx="236220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   …    …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21" t="-8197" r="-39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57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easy example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33" t="-6349" r="-32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loud Callout 22"/>
              <p:cNvSpPr/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somehow </a:t>
                </a:r>
                <a:r>
                  <a:rPr lang="en-US" i="1" dirty="0">
                    <a:solidFill>
                      <a:schemeClr val="tx1"/>
                    </a:solidFill>
                  </a:rPr>
                  <a:t>map</a:t>
                </a:r>
                <a:r>
                  <a:rPr lang="en-US" dirty="0">
                    <a:solidFill>
                      <a:schemeClr val="tx1"/>
                    </a:solidFill>
                  </a:rPr>
                  <a:t> any arbitrary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this easy example ?</a:t>
                </a:r>
              </a:p>
            </p:txBody>
          </p:sp>
        </mc:Choice>
        <mc:Fallback xmlns="">
          <p:sp>
            <p:nvSpPr>
              <p:cNvPr id="23" name="Cloud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13425" y="2939534"/>
            <a:ext cx="22321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Yes, by randomization</a:t>
            </a:r>
          </a:p>
        </p:txBody>
      </p:sp>
    </p:spTree>
    <p:extLst>
      <p:ext uri="{BB962C8B-B14F-4D97-AF65-F5344CB8AC3E}">
        <p14:creationId xmlns:p14="http://schemas.microsoft.com/office/powerpoint/2010/main" val="791614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  <p:bldP spid="3" grpId="0"/>
      <p:bldP spid="19" grpId="0" animBg="1"/>
      <p:bldP spid="21" grpId="0"/>
      <p:bldP spid="22" grpId="0" animBg="1"/>
      <p:bldP spid="20" grpId="0" animBg="1"/>
      <p:bldP spid="23" grpId="0" animBg="1"/>
      <p:bldP spid="2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CD1E-DB26-086B-1BA1-7A029180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Ham-sandwich</a:t>
            </a:r>
            <a:r>
              <a:rPr lang="en-US" sz="3600" b="1" dirty="0"/>
              <a:t> cut</a:t>
            </a:r>
            <a:endParaRPr lang="en-IN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45B34-A401-91C3-DD93-015ABE932A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Trivial algorithm 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time</a:t>
                </a:r>
              </a:p>
              <a:p>
                <a:r>
                  <a:rPr lang="en-IN" sz="2400" b="1" dirty="0"/>
                  <a:t>Best deterministic algorithm: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time</a:t>
                </a:r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45B34-A401-91C3-DD93-015ABE932A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963" t="-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98DB2-09C8-55AD-610D-57902D99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D8076B-97BD-3256-7BDC-A2255DF709B4}"/>
              </a:ext>
            </a:extLst>
          </p:cNvPr>
          <p:cNvGrpSpPr/>
          <p:nvPr/>
        </p:nvGrpSpPr>
        <p:grpSpPr>
          <a:xfrm>
            <a:off x="2743200" y="2438400"/>
            <a:ext cx="4267200" cy="3048000"/>
            <a:chOff x="2743200" y="2438400"/>
            <a:chExt cx="4267200" cy="3048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4C5CB2-03B8-C73A-0A2B-EDCE9C9EACB0}"/>
                </a:ext>
              </a:extLst>
            </p:cNvPr>
            <p:cNvSpPr/>
            <p:nvPr/>
          </p:nvSpPr>
          <p:spPr>
            <a:xfrm>
              <a:off x="3276600" y="2895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0D0315-A437-0231-7954-4AD726A9D06E}"/>
                </a:ext>
              </a:extLst>
            </p:cNvPr>
            <p:cNvSpPr/>
            <p:nvPr/>
          </p:nvSpPr>
          <p:spPr>
            <a:xfrm>
              <a:off x="36576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785F0E-8253-DEE3-71DC-A7248FD1426F}"/>
                </a:ext>
              </a:extLst>
            </p:cNvPr>
            <p:cNvSpPr/>
            <p:nvPr/>
          </p:nvSpPr>
          <p:spPr>
            <a:xfrm>
              <a:off x="66294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598009F-52E8-E286-1A7E-181047DD7B38}"/>
                </a:ext>
              </a:extLst>
            </p:cNvPr>
            <p:cNvSpPr/>
            <p:nvPr/>
          </p:nvSpPr>
          <p:spPr>
            <a:xfrm>
              <a:off x="41910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D322A8-B512-F6CF-E98E-4BA64E362FC6}"/>
                </a:ext>
              </a:extLst>
            </p:cNvPr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DDA7ED8-99E7-0CDD-6171-141F5E3EBCF6}"/>
                </a:ext>
              </a:extLst>
            </p:cNvPr>
            <p:cNvSpPr/>
            <p:nvPr/>
          </p:nvSpPr>
          <p:spPr>
            <a:xfrm>
              <a:off x="5181600" y="2438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AA1C1CE-E259-919C-6144-2DAEC9B8B494}"/>
                </a:ext>
              </a:extLst>
            </p:cNvPr>
            <p:cNvSpPr/>
            <p:nvPr/>
          </p:nvSpPr>
          <p:spPr>
            <a:xfrm>
              <a:off x="4800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7468587-B4F1-A0FF-A5F2-0D2B57807D2E}"/>
                </a:ext>
              </a:extLst>
            </p:cNvPr>
            <p:cNvSpPr/>
            <p:nvPr/>
          </p:nvSpPr>
          <p:spPr>
            <a:xfrm>
              <a:off x="6477000" y="2590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0CFA96E-BA30-8DDD-7068-07017A102140}"/>
                </a:ext>
              </a:extLst>
            </p:cNvPr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22EB16-5E68-9F52-5471-C014568CD26D}"/>
                </a:ext>
              </a:extLst>
            </p:cNvPr>
            <p:cNvSpPr/>
            <p:nvPr/>
          </p:nvSpPr>
          <p:spPr>
            <a:xfrm>
              <a:off x="27432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D4B985-0133-E1EA-6576-F0517C361258}"/>
                </a:ext>
              </a:extLst>
            </p:cNvPr>
            <p:cNvSpPr/>
            <p:nvPr/>
          </p:nvSpPr>
          <p:spPr>
            <a:xfrm>
              <a:off x="51054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F5E3B0-D429-CAD5-5CA8-0D4B8AC2E474}"/>
                </a:ext>
              </a:extLst>
            </p:cNvPr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049D21-70C3-0900-B477-D9AF49FFEEF3}"/>
              </a:ext>
            </a:extLst>
          </p:cNvPr>
          <p:cNvGrpSpPr/>
          <p:nvPr/>
        </p:nvGrpSpPr>
        <p:grpSpPr>
          <a:xfrm>
            <a:off x="3733800" y="2776019"/>
            <a:ext cx="3048000" cy="2590800"/>
            <a:chOff x="3276600" y="3048000"/>
            <a:chExt cx="3048000" cy="25908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EBB58F-A2A5-DAFC-8BA0-A54A068FF34D}"/>
                </a:ext>
              </a:extLst>
            </p:cNvPr>
            <p:cNvSpPr/>
            <p:nvPr/>
          </p:nvSpPr>
          <p:spPr>
            <a:xfrm>
              <a:off x="3429000" y="3048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6071D2-97A9-D692-0C80-5139EA288579}"/>
                </a:ext>
              </a:extLst>
            </p:cNvPr>
            <p:cNvSpPr/>
            <p:nvPr/>
          </p:nvSpPr>
          <p:spPr>
            <a:xfrm>
              <a:off x="3810000" y="4038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083C41-7BA9-BB6A-7A56-D186FB21CA73}"/>
                </a:ext>
              </a:extLst>
            </p:cNvPr>
            <p:cNvSpPr/>
            <p:nvPr/>
          </p:nvSpPr>
          <p:spPr>
            <a:xfrm>
              <a:off x="6019800" y="4295845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BB049E-4208-CF7E-D08F-AA0AC18AE262}"/>
                </a:ext>
              </a:extLst>
            </p:cNvPr>
            <p:cNvSpPr/>
            <p:nvPr/>
          </p:nvSpPr>
          <p:spPr>
            <a:xfrm>
              <a:off x="4343400" y="5105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72BFEE-4E83-FF70-DA68-65A19709697D}"/>
                </a:ext>
              </a:extLst>
            </p:cNvPr>
            <p:cNvSpPr/>
            <p:nvPr/>
          </p:nvSpPr>
          <p:spPr>
            <a:xfrm>
              <a:off x="6248400" y="5334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59C2D32-ED40-36C9-9F09-9303F637BF55}"/>
                </a:ext>
              </a:extLst>
            </p:cNvPr>
            <p:cNvSpPr/>
            <p:nvPr/>
          </p:nvSpPr>
          <p:spPr>
            <a:xfrm>
              <a:off x="4229477" y="3343345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022929-9E42-DB09-944E-AAB931DF87A5}"/>
                </a:ext>
              </a:extLst>
            </p:cNvPr>
            <p:cNvSpPr/>
            <p:nvPr/>
          </p:nvSpPr>
          <p:spPr>
            <a:xfrm>
              <a:off x="4953000" y="3505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662668-086D-67D0-806F-B9A82ACCFDEC}"/>
                </a:ext>
              </a:extLst>
            </p:cNvPr>
            <p:cNvSpPr/>
            <p:nvPr/>
          </p:nvSpPr>
          <p:spPr>
            <a:xfrm>
              <a:off x="5029200" y="5192941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F3D172-A5F0-193C-9367-ECE0A3257AEA}"/>
                </a:ext>
              </a:extLst>
            </p:cNvPr>
            <p:cNvSpPr/>
            <p:nvPr/>
          </p:nvSpPr>
          <p:spPr>
            <a:xfrm>
              <a:off x="3276600" y="5486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CE466B5-0758-80DC-2D8E-C147BB8BE73E}"/>
                </a:ext>
              </a:extLst>
            </p:cNvPr>
            <p:cNvSpPr/>
            <p:nvPr/>
          </p:nvSpPr>
          <p:spPr>
            <a:xfrm>
              <a:off x="3493506" y="365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20E947-82CC-83D7-3611-7DF3F42DADC3}"/>
                </a:ext>
              </a:extLst>
            </p:cNvPr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7EFA4F0-0C62-C783-0F9E-84AA691BAC2C}"/>
                </a:ext>
              </a:extLst>
            </p:cNvPr>
            <p:cNvSpPr/>
            <p:nvPr/>
          </p:nvSpPr>
          <p:spPr>
            <a:xfrm>
              <a:off x="5633519" y="3826598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D3FEA2-676C-BCB8-CADA-E86D334FD68C}"/>
              </a:ext>
            </a:extLst>
          </p:cNvPr>
          <p:cNvCxnSpPr>
            <a:cxnSpLocks/>
          </p:cNvCxnSpPr>
          <p:nvPr/>
        </p:nvCxnSpPr>
        <p:spPr>
          <a:xfrm>
            <a:off x="3200400" y="2286000"/>
            <a:ext cx="3200400" cy="3429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85A597-109E-08D8-C678-5A2882C249C8}"/>
              </a:ext>
            </a:extLst>
          </p:cNvPr>
          <p:cNvSpPr txBox="1"/>
          <p:nvPr/>
        </p:nvSpPr>
        <p:spPr>
          <a:xfrm>
            <a:off x="457200" y="584528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¼-approximate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47354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𝒎𝒂𝒙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 prime number.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.                          </a:t>
                </a:r>
                <a:r>
                  <a:rPr lang="en-US" sz="1600" dirty="0"/>
                  <a:t>//The other choice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 is also fine here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2000" dirty="0"/>
                  <a:t>Select a random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}. </a:t>
                </a:r>
              </a:p>
              <a:p>
                <a:pPr marL="0" indent="0">
                  <a:buNone/>
                </a:pPr>
                <a:r>
                  <a:rPr lang="en-US" sz="2000" dirty="0"/>
                  <a:t>Map each element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all those elements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that get mapped to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?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expected number of elements from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are mapped to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21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4105" y="3429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6002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3428" y="4876800"/>
            <a:ext cx="3008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257800"/>
            <a:ext cx="3389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13"/>
          <p:cNvSpPr/>
          <p:nvPr/>
        </p:nvSpPr>
        <p:spPr>
          <a:xfrm>
            <a:off x="4648200" y="5257800"/>
            <a:ext cx="4343400" cy="1066800"/>
          </a:xfrm>
          <a:prstGeom prst="borderCallout2">
            <a:avLst>
              <a:gd name="adj1" fmla="val 19795"/>
              <a:gd name="adj2" fmla="val 29"/>
              <a:gd name="adj3" fmla="val 18750"/>
              <a:gd name="adj4" fmla="val -16667"/>
              <a:gd name="adj5" fmla="val 49782"/>
              <a:gd name="adj6" fmla="val -5282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prove it, use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fact that mapping is </a:t>
            </a:r>
            <a:r>
              <a:rPr lang="en-US" b="1" dirty="0">
                <a:solidFill>
                  <a:schemeClr val="tx1"/>
                </a:solidFill>
              </a:rPr>
              <a:t>1-1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i="1" dirty="0">
                <a:solidFill>
                  <a:schemeClr val="tx1"/>
                </a:solidFill>
              </a:rPr>
              <a:t>uniform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Linearity of expectation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54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Showing that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/>
                  <a:t>is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sum-free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be any two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gets mapped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1800" dirty="0"/>
                  <a:t>  and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gets mapped to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</m:oMath>
                </a14:m>
                <a:r>
                  <a:rPr lang="en-US" sz="1800" dirty="0"/>
                  <a:t>  and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∈[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𝒊𝒒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𝐦𝐨𝐝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and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1800" dirty="0"/>
                  <a:t> will be mapped to  ??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must be greater than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1800" dirty="0"/>
                  <a:t>If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)&gt;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, then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𝐦𝐨𝐝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dirty="0"/>
                  <a:t> would be strictly </a:t>
                </a:r>
                <a:r>
                  <a:rPr lang="en-US" sz="1800" b="1" dirty="0"/>
                  <a:t>less</a:t>
                </a:r>
                <a:r>
                  <a:rPr lang="en-US" sz="1800" dirty="0"/>
                  <a:t> than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763000" cy="4525963"/>
              </a:xfrm>
              <a:blipFill>
                <a:blip r:embed="rId3"/>
                <a:stretch>
                  <a:fillRect l="-626" t="-809" b="-47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505200" y="25146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19800" y="2514600"/>
            <a:ext cx="0" cy="978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914400" y="2743200"/>
            <a:ext cx="7603363" cy="674132"/>
            <a:chOff x="914400" y="2743200"/>
            <a:chExt cx="7603363" cy="674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914400" y="3048000"/>
                  <a:ext cx="76033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     2                …              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a14:m>
                  <a:r>
                    <a:rPr lang="en-US" dirty="0"/>
                    <a:t>  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   …    …     …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           …    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48000"/>
                  <a:ext cx="760336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64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990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097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8669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2385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57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6769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1341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620000" y="27813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331344" y="2781300"/>
            <a:ext cx="863916" cy="647700"/>
            <a:chOff x="2197744" y="4305300"/>
            <a:chExt cx="863916" cy="647700"/>
          </a:xfrm>
        </p:grpSpPr>
        <p:grpSp>
          <p:nvGrpSpPr>
            <p:cNvPr id="26" name="Group 25"/>
            <p:cNvGrpSpPr/>
            <p:nvPr/>
          </p:nvGrpSpPr>
          <p:grpSpPr>
            <a:xfrm>
              <a:off x="2197744" y="4305300"/>
              <a:ext cx="393056" cy="647700"/>
              <a:chOff x="2197744" y="4305300"/>
              <a:chExt cx="393056" cy="64770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2324100" y="4305300"/>
                <a:ext cx="114300" cy="1143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197744" y="4583668"/>
                    <a:ext cx="393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𝜶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7744" y="4583668"/>
                    <a:ext cx="39305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2031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2667000" y="4343400"/>
              <a:ext cx="394660" cy="597932"/>
              <a:chOff x="1525604" y="4381500"/>
              <a:chExt cx="394660" cy="597932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1678004" y="4381500"/>
                <a:ext cx="114300" cy="1143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25604" y="4610100"/>
                    <a:ext cx="3946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𝜷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5604" y="4610100"/>
                    <a:ext cx="39466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18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5" name="Rectangle 24"/>
          <p:cNvSpPr/>
          <p:nvPr/>
        </p:nvSpPr>
        <p:spPr>
          <a:xfrm>
            <a:off x="4800600" y="1916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514600" y="1929007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81652" y="58790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81313" y="4953000"/>
                <a:ext cx="1750031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313" y="4953000"/>
                <a:ext cx="175003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486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25358" y="4953000"/>
                <a:ext cx="188949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358" y="4953000"/>
                <a:ext cx="18894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451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18884" y="4891607"/>
                <a:ext cx="251466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𝒊𝒒</m:t>
                          </m:r>
                          <m:r>
                            <a:rPr lang="en-US" b="1">
                              <a:latin typeface="Cambria Math"/>
                            </a:rPr>
                            <m:t>𝐦𝐨𝐝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𝒋𝒒</m:t>
                          </m:r>
                          <m:r>
                            <a:rPr lang="en-US" b="1">
                              <a:latin typeface="Cambria Math"/>
                            </a:rPr>
                            <m:t>𝐦𝐨𝐝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884" y="4891607"/>
                <a:ext cx="2514663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53000" y="4891607"/>
                <a:ext cx="915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91607"/>
                <a:ext cx="915635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670402" y="4876800"/>
                <a:ext cx="312457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𝜷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                          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402" y="4876800"/>
                <a:ext cx="3124573" cy="369332"/>
              </a:xfrm>
              <a:prstGeom prst="rect">
                <a:avLst/>
              </a:prstGeom>
              <a:blipFill>
                <a:blip r:embed="rId11"/>
                <a:stretch>
                  <a:fillRect l="-585"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2514600" y="35814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62561" y="6503020"/>
                <a:ext cx="2613216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their sum mod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561" y="6503020"/>
                <a:ext cx="261321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98" t="-8333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0987" y="6248400"/>
                <a:ext cx="728340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Because even for the largest two elements -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in the middle half,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87" y="6248400"/>
                <a:ext cx="7283404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753" t="-8197" r="-4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08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3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2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25" grpId="0" uiExpand="1" animBg="1"/>
      <p:bldP spid="32" grpId="0" uiExpand="1" animBg="1"/>
      <p:bldP spid="35" grpId="0" animBg="1"/>
      <p:bldP spid="36" grpId="0" animBg="1"/>
      <p:bldP spid="38" grpId="0" animBg="1"/>
      <p:bldP spid="37" grpId="0" animBg="1"/>
      <p:bldP spid="6" grpId="0"/>
      <p:bldP spid="31" grpId="0" animBg="1"/>
      <p:bldP spid="39" grpId="0" uiExpand="1" animBg="1"/>
      <p:bldP spid="18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subset that is sum-free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positive integers,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randomized algorithm that compute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sum-free subset of expected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Recall the following simple fact mentioned in the last class.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Fact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is a random variable defined over a probability space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𝐏</m:t>
                    </m:r>
                    <m:r>
                      <a:rPr lang="en-US" sz="2000" b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2000" b="1"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𝜶</m:t>
                    </m:r>
                  </m:oMath>
                </a14:m>
                <a:r>
                  <a:rPr lang="en-US" sz="2000" dirty="0"/>
                  <a:t>, then there exists an elementary event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𝑿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≥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𝜶</m:t>
                      </m:r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Combining 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 and the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Fact</a:t>
                </a:r>
                <a:r>
                  <a:rPr lang="en-US" sz="2000" dirty="0">
                    <a:sym typeface="Wingdings" pitchFamily="2" charset="2"/>
                  </a:rPr>
                  <a:t> mentioned above 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There exists a sum-free subset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7030A0"/>
                </a:solidFill>
              </a:rPr>
              <a:t>derandomization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randomized</a:t>
            </a:r>
            <a:r>
              <a:rPr lang="en-US" dirty="0">
                <a:solidFill>
                  <a:srgbClr val="002060"/>
                </a:solidFill>
              </a:rPr>
              <a:t> algorithm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rgbClr val="002060"/>
                </a:solidFill>
              </a:rPr>
              <a:t> a </a:t>
            </a:r>
            <a:r>
              <a:rPr lang="en-US" b="1" dirty="0">
                <a:solidFill>
                  <a:srgbClr val="002060"/>
                </a:solidFill>
              </a:rPr>
              <a:t>deterministic</a:t>
            </a:r>
            <a:r>
              <a:rPr lang="en-US" dirty="0">
                <a:solidFill>
                  <a:srgbClr val="002060"/>
                </a:solidFill>
              </a:rPr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912220"/>
            <a:ext cx="3200400" cy="583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F1AB1-CD46-1391-F058-A1EBFB8EB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09454E-84E9-A167-98F0-8C708F47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4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7030A0"/>
                </a:solidFill>
              </a:rPr>
              <a:t>derandomization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27AEF-6878-FCAC-3D3D-700AC4BB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FF7B6-FE18-5119-2EB5-186E19A3D30A}"/>
              </a:ext>
            </a:extLst>
          </p:cNvPr>
          <p:cNvSpPr/>
          <p:nvPr/>
        </p:nvSpPr>
        <p:spPr>
          <a:xfrm>
            <a:off x="4343400" y="3912220"/>
            <a:ext cx="3200400" cy="583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CBE40A-0D08-0B1E-0F5C-0E45846599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000" y="1784669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</a:bodyPr>
              <a:lstStyle>
                <a:lvl1pPr marL="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1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 err="1">
                    <a:solidFill>
                      <a:srgbClr val="7030A0"/>
                    </a:solidFill>
                  </a:rPr>
                  <a:t>Theroem</a:t>
                </a:r>
                <a:r>
                  <a:rPr lang="en-US" dirty="0"/>
                  <a:t>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There is an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deterministic algorithm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that computes a cut of size at least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a graph having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edges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vertices.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EBCBE40A-0D08-0B1E-0F5C-0E458465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784669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8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E59415-9CEA-F78F-FCFF-D14F4D1C4ADD}"/>
              </a:ext>
            </a:extLst>
          </p:cNvPr>
          <p:cNvSpPr txBox="1"/>
          <p:nvPr/>
        </p:nvSpPr>
        <p:spPr>
          <a:xfrm>
            <a:off x="0" y="1397938"/>
            <a:ext cx="11083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>
                <a:solidFill>
                  <a:srgbClr val="0070C0"/>
                </a:solidFill>
              </a:rPr>
              <a:t>1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93883-6F13-8563-0993-0634436DB942}"/>
              </a:ext>
            </a:extLst>
          </p:cNvPr>
          <p:cNvSpPr txBox="1"/>
          <p:nvPr/>
        </p:nvSpPr>
        <p:spPr>
          <a:xfrm>
            <a:off x="1776909" y="1369619"/>
            <a:ext cx="234211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Reduced sample space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6E99B4-313C-D13B-83BA-01DEE37B28C6}"/>
              </a:ext>
            </a:extLst>
          </p:cNvPr>
          <p:cNvSpPr txBox="1"/>
          <p:nvPr/>
        </p:nvSpPr>
        <p:spPr>
          <a:xfrm>
            <a:off x="4084974" y="1369620"/>
            <a:ext cx="473123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by using </a:t>
            </a:r>
            <a:r>
              <a:rPr lang="en-US" b="1" u="sng" dirty="0"/>
              <a:t>pairwise independent </a:t>
            </a:r>
            <a:r>
              <a:rPr lang="en-US" dirty="0"/>
              <a:t>random numbers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D42F1E-44B2-64FD-D36D-FE58D4B564CA}"/>
              </a:ext>
            </a:extLst>
          </p:cNvPr>
          <p:cNvSpPr txBox="1"/>
          <p:nvPr/>
        </p:nvSpPr>
        <p:spPr>
          <a:xfrm>
            <a:off x="0" y="2182319"/>
            <a:ext cx="110838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Method </a:t>
            </a:r>
            <a:r>
              <a:rPr lang="en-US" dirty="0">
                <a:solidFill>
                  <a:srgbClr val="0070C0"/>
                </a:solidFill>
              </a:rPr>
              <a:t>2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BA8BEA-FBD0-12F7-29B7-66F4DE21A53A}"/>
              </a:ext>
            </a:extLst>
          </p:cNvPr>
          <p:cNvSpPr txBox="1"/>
          <p:nvPr/>
        </p:nvSpPr>
        <p:spPr>
          <a:xfrm>
            <a:off x="1760094" y="2161815"/>
            <a:ext cx="246420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Conditional expectation</a:t>
            </a:r>
            <a:endParaRPr lang="en-IN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C5BB3-2DCC-6110-4711-0C2092340AD2}"/>
                  </a:ext>
                </a:extLst>
              </p:cNvPr>
              <p:cNvSpPr txBox="1"/>
              <p:nvPr/>
            </p:nvSpPr>
            <p:spPr>
              <a:xfrm>
                <a:off x="1600200" y="4091005"/>
                <a:ext cx="80182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  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DC5BB3-2DCC-6110-4711-0C2092340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091005"/>
                <a:ext cx="801823" cy="369332"/>
              </a:xfrm>
              <a:prstGeom prst="rect">
                <a:avLst/>
              </a:prstGeom>
              <a:blipFill>
                <a:blip r:embed="rId3"/>
                <a:stretch>
                  <a:fillRect t="-8197" r="-6870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09800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/>
              <a:t>De</a:t>
            </a:r>
            <a:r>
              <a:rPr lang="en-US" sz="3600" dirty="0" err="1">
                <a:solidFill>
                  <a:srgbClr val="7030A0"/>
                </a:solidFill>
              </a:rPr>
              <a:t>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00413"/>
            <a:ext cx="77724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using </a:t>
            </a:r>
            <a:r>
              <a:rPr lang="en-US" sz="2800" b="1" dirty="0">
                <a:solidFill>
                  <a:srgbClr val="7030A0"/>
                </a:solidFill>
              </a:rPr>
              <a:t>conditional expectation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5889</TotalTime>
  <Words>1981</Words>
  <Application>Microsoft Office PowerPoint</Application>
  <PresentationFormat>On-screen Show (4:3)</PresentationFormat>
  <Paragraphs>350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Office Theme</vt:lpstr>
      <vt:lpstr>Randomized Algorithms CS648 </vt:lpstr>
      <vt:lpstr>problem 4 Sum free subset of large size</vt:lpstr>
      <vt:lpstr>Large subset that is sum-free</vt:lpstr>
      <vt:lpstr>Large subset that is sum-free</vt:lpstr>
      <vt:lpstr>Showing that S is sum-free.</vt:lpstr>
      <vt:lpstr>Large subset that is sum-free</vt:lpstr>
      <vt:lpstr>derandomization</vt:lpstr>
      <vt:lpstr>derandomization</vt:lpstr>
      <vt:lpstr>Derandomization</vt:lpstr>
      <vt:lpstr>Large cut in a graph</vt:lpstr>
      <vt:lpstr>Notations:  </vt:lpstr>
      <vt:lpstr>Notations:  </vt:lpstr>
      <vt:lpstr>conditional expectation</vt:lpstr>
      <vt:lpstr>E[Z│X_i=C_i ]=?  </vt:lpstr>
      <vt:lpstr>E[Z│X_i=C_i ]=?  </vt:lpstr>
      <vt:lpstr>Derandomization using conditional expectation</vt:lpstr>
      <vt:lpstr>The Binary tree associated with the  Randomized algorithm</vt:lpstr>
      <vt:lpstr>Role of conditional expectation</vt:lpstr>
      <vt:lpstr>Using Conditional expectation</vt:lpstr>
      <vt:lpstr>E[Z│X_i=C_i ]≥m/2  </vt:lpstr>
      <vt:lpstr>Making Choice for v_(i+1)  </vt:lpstr>
      <vt:lpstr>Deterministic algorithm for Large cut</vt:lpstr>
      <vt:lpstr>Problem 2: Approximate Distance Oracles</vt:lpstr>
      <vt:lpstr> 3 Practice Problems</vt:lpstr>
      <vt:lpstr>3-SAT Problem</vt:lpstr>
      <vt:lpstr>3-SAT Problem</vt:lpstr>
      <vt:lpstr>3-SAT Problem</vt:lpstr>
      <vt:lpstr>Max 3-SAT Problem</vt:lpstr>
      <vt:lpstr>Restoring distance matrix </vt:lpstr>
      <vt:lpstr>Ham-sandwich cut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693</cp:revision>
  <dcterms:created xsi:type="dcterms:W3CDTF">2011-12-03T04:13:03Z</dcterms:created>
  <dcterms:modified xsi:type="dcterms:W3CDTF">2025-04-15T10:15:25Z</dcterms:modified>
</cp:coreProperties>
</file>