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8" r:id="rId2"/>
    <p:sldId id="545" r:id="rId3"/>
    <p:sldId id="511" r:id="rId4"/>
    <p:sldId id="510" r:id="rId5"/>
    <p:sldId id="543" r:id="rId6"/>
    <p:sldId id="520" r:id="rId7"/>
    <p:sldId id="521" r:id="rId8"/>
    <p:sldId id="522" r:id="rId9"/>
    <p:sldId id="523" r:id="rId10"/>
    <p:sldId id="524" r:id="rId11"/>
    <p:sldId id="629" r:id="rId12"/>
    <p:sldId id="630" r:id="rId13"/>
    <p:sldId id="641" r:id="rId14"/>
    <p:sldId id="526" r:id="rId15"/>
    <p:sldId id="527" r:id="rId16"/>
    <p:sldId id="632" r:id="rId17"/>
    <p:sldId id="626" r:id="rId18"/>
    <p:sldId id="639" r:id="rId19"/>
    <p:sldId id="633" r:id="rId20"/>
    <p:sldId id="62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11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24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7030A0"/>
                </a:solidFill>
              </a:rPr>
              <a:t>Practice Problems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the number of clauses that are satisfied.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>
                                  <a:latin typeface="Cambria Math"/>
                                </a:rPr>
                                <m:t>𝐜𝐥𝐚𝐮𝐬𝐞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satisfied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Alternate formulation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: probability that there are exactly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clauses that are satisfied.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’s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 b="-1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4204658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6400" y="57150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9FBD0-5EC4-C9D3-CABB-591DE5F3919D}"/>
              </a:ext>
            </a:extLst>
          </p:cNvPr>
          <p:cNvSpPr/>
          <p:nvPr/>
        </p:nvSpPr>
        <p:spPr>
          <a:xfrm>
            <a:off x="1248624" y="4235929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DA7323-B3CA-221C-4478-B27ACB1CB8D2}"/>
              </a:ext>
            </a:extLst>
          </p:cNvPr>
          <p:cNvSpPr/>
          <p:nvPr/>
        </p:nvSpPr>
        <p:spPr>
          <a:xfrm>
            <a:off x="5638800" y="42672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C710BD-780B-C11D-2A82-2E1438B39EB3}"/>
              </a:ext>
            </a:extLst>
          </p:cNvPr>
          <p:cNvGrpSpPr/>
          <p:nvPr/>
        </p:nvGrpSpPr>
        <p:grpSpPr>
          <a:xfrm>
            <a:off x="609600" y="4032564"/>
            <a:ext cx="7467600" cy="158436"/>
            <a:chOff x="609600" y="4032564"/>
            <a:chExt cx="7467600" cy="1584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97F683-8B54-5875-18F6-9B3C83E531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4191000"/>
              <a:ext cx="7467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50CDBC-500E-DF01-11C4-7F00926EA72A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CF416F-25E5-E7D0-DDE3-3137776104C0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51D685-ED86-97CB-3466-9D9F498E1078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5A4F46-5100-656B-91A7-A62DF66AFE5C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4032564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BA6496-79E4-17A0-1264-549F7075C51B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ABE45D-D868-8029-3AB5-0CE33A434A50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A68994-F017-4733-F05E-EABC224460EF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4032564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83995-920E-CABD-665C-6FD4505F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4703D81-3922-DAE8-9628-B6CDA75A96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/>
                  <a:t>Getting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4703D81-3922-DAE8-9628-B6CDA75A9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23DBB861-1A59-DE4E-1E58-BA51C7D8D20A}"/>
              </a:ext>
            </a:extLst>
          </p:cNvPr>
          <p:cNvSpPr/>
          <p:nvPr/>
        </p:nvSpPr>
        <p:spPr>
          <a:xfrm>
            <a:off x="5448300" y="414686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5EEEB7-9656-9861-86CF-5E2FFAD27185}"/>
              </a:ext>
            </a:extLst>
          </p:cNvPr>
          <p:cNvGrpSpPr/>
          <p:nvPr/>
        </p:nvGrpSpPr>
        <p:grpSpPr>
          <a:xfrm>
            <a:off x="735848" y="4184964"/>
            <a:ext cx="7377407" cy="400445"/>
            <a:chOff x="735848" y="4184964"/>
            <a:chExt cx="7377407" cy="400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A4C804D-9992-1AB0-7A98-37B788825750}"/>
                    </a:ext>
                  </a:extLst>
                </p:cNvPr>
                <p:cNvSpPr txBox="1"/>
                <p:nvPr/>
              </p:nvSpPr>
              <p:spPr>
                <a:xfrm>
                  <a:off x="735848" y="418496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A4C804D-9992-1AB0-7A98-37B788825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48" y="4184964"/>
                  <a:ext cx="37542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51C78-02C0-5B8E-CC9F-35AAF2537CA2}"/>
                    </a:ext>
                  </a:extLst>
                </p:cNvPr>
                <p:cNvSpPr txBox="1"/>
                <p:nvPr/>
              </p:nvSpPr>
              <p:spPr>
                <a:xfrm>
                  <a:off x="1348200" y="419703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BD51C78-02C0-5B8E-CC9F-35AAF2537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200" y="4197036"/>
                  <a:ext cx="37542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6C0C3DB-BC26-8BD0-96A9-CBC378A91553}"/>
                    </a:ext>
                  </a:extLst>
                </p:cNvPr>
                <p:cNvSpPr txBox="1"/>
                <p:nvPr/>
              </p:nvSpPr>
              <p:spPr>
                <a:xfrm>
                  <a:off x="1945888" y="4191545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6C0C3DB-BC26-8BD0-96A9-CBC378A91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888" y="4191545"/>
                  <a:ext cx="3754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A344F04-CD06-1518-6A81-6E3DC55C12E4}"/>
                    </a:ext>
                  </a:extLst>
                </p:cNvPr>
                <p:cNvSpPr txBox="1"/>
                <p:nvPr/>
              </p:nvSpPr>
              <p:spPr>
                <a:xfrm>
                  <a:off x="7660888" y="4216077"/>
                  <a:ext cx="4523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A344F04-CD06-1518-6A81-6E3DC55C1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88" y="4216077"/>
                  <a:ext cx="4523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8A586A-764F-8BEA-A9F6-C5286C7F06BC}"/>
                  </a:ext>
                </a:extLst>
              </p:cNvPr>
              <p:cNvSpPr txBox="1"/>
              <p:nvPr/>
            </p:nvSpPr>
            <p:spPr>
              <a:xfrm>
                <a:off x="5298316" y="4773217"/>
                <a:ext cx="6286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8A586A-764F-8BEA-A9F6-C5286C7F0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16" y="4773217"/>
                <a:ext cx="6286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2C009C-3CBC-176A-A7FC-C93BA4205FA0}"/>
              </a:ext>
            </a:extLst>
          </p:cNvPr>
          <p:cNvCxnSpPr>
            <a:cxnSpLocks/>
          </p:cNvCxnSpPr>
          <p:nvPr/>
        </p:nvCxnSpPr>
        <p:spPr>
          <a:xfrm flipV="1">
            <a:off x="5488138" y="4264209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4460D60-CA4F-ACA1-EFD4-A8E46A475882}"/>
              </a:ext>
            </a:extLst>
          </p:cNvPr>
          <p:cNvSpPr/>
          <p:nvPr/>
        </p:nvSpPr>
        <p:spPr>
          <a:xfrm rot="16200000">
            <a:off x="3074598" y="1502841"/>
            <a:ext cx="262496" cy="45645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19BE6B8-AFB7-3E6B-596A-0C4CAB069730}"/>
              </a:ext>
            </a:extLst>
          </p:cNvPr>
          <p:cNvSpPr/>
          <p:nvPr/>
        </p:nvSpPr>
        <p:spPr>
          <a:xfrm rot="16200000">
            <a:off x="6545754" y="2607724"/>
            <a:ext cx="245226" cy="236046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51801F-C53B-40B9-E83F-9494036FE5E8}"/>
                  </a:ext>
                </a:extLst>
              </p:cNvPr>
              <p:cNvSpPr txBox="1"/>
              <p:nvPr/>
            </p:nvSpPr>
            <p:spPr>
              <a:xfrm>
                <a:off x="6671903" y="2693867"/>
                <a:ext cx="912366" cy="934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51801F-C53B-40B9-E83F-9494036F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903" y="2693867"/>
                <a:ext cx="912366" cy="934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01B00D-1A68-8AEB-8056-D812E09B4E9E}"/>
                  </a:ext>
                </a:extLst>
              </p:cNvPr>
              <p:cNvSpPr txBox="1"/>
              <p:nvPr/>
            </p:nvSpPr>
            <p:spPr>
              <a:xfrm>
                <a:off x="2778551" y="2734332"/>
                <a:ext cx="929998" cy="934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401B00D-1A68-8AEB-8056-D812E09B4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51" y="2734332"/>
                <a:ext cx="929998" cy="934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C78E4CB-E3E8-4291-31A7-B9D7865D6432}"/>
              </a:ext>
            </a:extLst>
          </p:cNvPr>
          <p:cNvSpPr txBox="1"/>
          <p:nvPr/>
        </p:nvSpPr>
        <p:spPr>
          <a:xfrm>
            <a:off x="5299936" y="28395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B00E61-84DD-3C04-9FB3-60681C2D805B}"/>
                  </a:ext>
                </a:extLst>
              </p:cNvPr>
              <p:cNvSpPr txBox="1"/>
              <p:nvPr/>
            </p:nvSpPr>
            <p:spPr>
              <a:xfrm>
                <a:off x="5096295" y="4136058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B00E61-84DD-3C04-9FB3-60681C2D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95" y="4136058"/>
                <a:ext cx="3786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4FAB8BD4-7C4F-277F-B2B0-735E95A82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b="1" dirty="0"/>
                  <a:t>: </a:t>
                </a:r>
                <a:r>
                  <a:rPr lang="en-US" sz="2000" dirty="0"/>
                  <a:t>To get a lower bound on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2000" b="1" i="1">
                          <a:latin typeface="Cambria Math"/>
                        </a:rPr>
                        <m:t>+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4FAB8BD4-7C4F-277F-B2B0-735E95A82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11"/>
                <a:stretch>
                  <a:fillRect l="-741" t="-9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A31546A-375A-BC42-F796-0B91F4ACF974}"/>
              </a:ext>
            </a:extLst>
          </p:cNvPr>
          <p:cNvSpPr/>
          <p:nvPr/>
        </p:nvSpPr>
        <p:spPr>
          <a:xfrm>
            <a:off x="304800" y="4700660"/>
            <a:ext cx="3886199" cy="1090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855CB-09C5-0E0A-FF56-65138CCC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2EF6B6-7F08-773C-13FC-411CE6D14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b="1" dirty="0"/>
                  <a:t>: </a:t>
                </a:r>
                <a:r>
                  <a:rPr lang="en-US" sz="2000" dirty="0"/>
                  <a:t>To get a lower bound on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2000" b="1" i="1">
                          <a:latin typeface="Cambria Math"/>
                        </a:rPr>
                        <m:t>+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2EF6B6-7F08-773C-13FC-411CE6D14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41" t="-9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0E49B37-2243-6008-736B-56835E24E355}"/>
              </a:ext>
            </a:extLst>
          </p:cNvPr>
          <p:cNvGrpSpPr/>
          <p:nvPr/>
        </p:nvGrpSpPr>
        <p:grpSpPr>
          <a:xfrm>
            <a:off x="609600" y="4032564"/>
            <a:ext cx="7467600" cy="158436"/>
            <a:chOff x="609600" y="4032564"/>
            <a:chExt cx="7467600" cy="1584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216045-36AC-DBD1-7E12-94D9B424D9A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4191000"/>
              <a:ext cx="7467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EF2684-73BB-791B-1250-1144687DC38D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9A4BC2-6AA8-6827-9A7C-4E40A3F3F7B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D04CB8-CFC7-0004-FF1A-CBBEC0DE7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AB4D32-85A6-BBB3-36D7-4E783C3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6705600" y="4032564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6A820C-7853-16B6-9F47-12206734628E}"/>
                </a:ext>
              </a:extLst>
            </p:cNvPr>
            <p:cNvCxnSpPr>
              <a:cxnSpLocks/>
            </p:cNvCxnSpPr>
            <p:nvPr/>
          </p:nvCxnSpPr>
          <p:spPr>
            <a:xfrm>
              <a:off x="53340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ACAB8E-B37C-55A4-72B1-22034749D039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038600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95374E-E8DF-CBD0-A1C2-10A0F6D2D704}"/>
                </a:ext>
              </a:extLst>
            </p:cNvPr>
            <p:cNvCxnSpPr>
              <a:cxnSpLocks/>
            </p:cNvCxnSpPr>
            <p:nvPr/>
          </p:nvCxnSpPr>
          <p:spPr>
            <a:xfrm>
              <a:off x="7848600" y="4032564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24A6B-1E05-98E9-F68F-8700F34C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CC90BCAE-7343-4893-B2DC-94970ADD87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/>
                  <a:t>Getting a lower bound on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CC90BCAE-7343-4893-B2DC-94970ADD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5B422545-76BD-1E51-CAA4-E9B03E31CFF8}"/>
              </a:ext>
            </a:extLst>
          </p:cNvPr>
          <p:cNvSpPr/>
          <p:nvPr/>
        </p:nvSpPr>
        <p:spPr>
          <a:xfrm>
            <a:off x="5448300" y="4146864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C935BF-0B5A-9E1D-70D4-42EB4F4740ED}"/>
              </a:ext>
            </a:extLst>
          </p:cNvPr>
          <p:cNvGrpSpPr/>
          <p:nvPr/>
        </p:nvGrpSpPr>
        <p:grpSpPr>
          <a:xfrm>
            <a:off x="735848" y="4184964"/>
            <a:ext cx="7377407" cy="400445"/>
            <a:chOff x="735848" y="4184964"/>
            <a:chExt cx="7377407" cy="400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60DF9-3485-B684-ED71-F35A8CE487B8}"/>
                    </a:ext>
                  </a:extLst>
                </p:cNvPr>
                <p:cNvSpPr txBox="1"/>
                <p:nvPr/>
              </p:nvSpPr>
              <p:spPr>
                <a:xfrm>
                  <a:off x="735848" y="418496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60DF9-3485-B684-ED71-F35A8CE48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48" y="4184964"/>
                  <a:ext cx="37542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B223E1B-A7A0-C913-5E25-7CDEB344F222}"/>
                    </a:ext>
                  </a:extLst>
                </p:cNvPr>
                <p:cNvSpPr txBox="1"/>
                <p:nvPr/>
              </p:nvSpPr>
              <p:spPr>
                <a:xfrm>
                  <a:off x="1348200" y="4197036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B223E1B-A7A0-C913-5E25-7CDEB344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8200" y="4197036"/>
                  <a:ext cx="37542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E067A93-876D-7D70-A4E0-C46DDCD4C039}"/>
                    </a:ext>
                  </a:extLst>
                </p:cNvPr>
                <p:cNvSpPr txBox="1"/>
                <p:nvPr/>
              </p:nvSpPr>
              <p:spPr>
                <a:xfrm>
                  <a:off x="1945888" y="4191545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E067A93-876D-7D70-A4E0-C46DDCD4C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888" y="4191545"/>
                  <a:ext cx="37542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C6E3B97-9910-3011-C9CF-799FDACEABAB}"/>
                    </a:ext>
                  </a:extLst>
                </p:cNvPr>
                <p:cNvSpPr txBox="1"/>
                <p:nvPr/>
              </p:nvSpPr>
              <p:spPr>
                <a:xfrm>
                  <a:off x="7660888" y="4216077"/>
                  <a:ext cx="4523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C6E3B97-9910-3011-C9CF-799FDACEA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88" y="4216077"/>
                  <a:ext cx="4523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B2AA8E-6E6E-BCE2-B8A0-A1020FC34C3D}"/>
                  </a:ext>
                </a:extLst>
              </p:cNvPr>
              <p:cNvSpPr txBox="1"/>
              <p:nvPr/>
            </p:nvSpPr>
            <p:spPr>
              <a:xfrm>
                <a:off x="5298316" y="4773217"/>
                <a:ext cx="6286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B2AA8E-6E6E-BCE2-B8A0-A1020FC3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16" y="4773217"/>
                <a:ext cx="628697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2E34E4-B66A-CDCE-773B-C7CAACF8D478}"/>
              </a:ext>
            </a:extLst>
          </p:cNvPr>
          <p:cNvCxnSpPr>
            <a:cxnSpLocks/>
          </p:cNvCxnSpPr>
          <p:nvPr/>
        </p:nvCxnSpPr>
        <p:spPr>
          <a:xfrm flipV="1">
            <a:off x="5488138" y="4264209"/>
            <a:ext cx="0" cy="5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E76BB8B-2DA6-47B3-BB6F-A19BF2F865B7}"/>
              </a:ext>
            </a:extLst>
          </p:cNvPr>
          <p:cNvSpPr/>
          <p:nvPr/>
        </p:nvSpPr>
        <p:spPr>
          <a:xfrm rot="16200000">
            <a:off x="3008244" y="1590619"/>
            <a:ext cx="241072" cy="44104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76D6485-741E-E767-2F26-85D340303634}"/>
              </a:ext>
            </a:extLst>
          </p:cNvPr>
          <p:cNvSpPr/>
          <p:nvPr/>
        </p:nvSpPr>
        <p:spPr>
          <a:xfrm rot="16200000">
            <a:off x="6805856" y="2867825"/>
            <a:ext cx="256692" cy="18287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C94049-204B-A3FA-02D3-C8734E8A23D8}"/>
              </a:ext>
            </a:extLst>
          </p:cNvPr>
          <p:cNvSpPr txBox="1"/>
          <p:nvPr/>
        </p:nvSpPr>
        <p:spPr>
          <a:xfrm>
            <a:off x="5299936" y="283955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ECFCA5-DA9D-92CA-1929-71E83DF55676}"/>
                  </a:ext>
                </a:extLst>
              </p:cNvPr>
              <p:cNvSpPr txBox="1"/>
              <p:nvPr/>
            </p:nvSpPr>
            <p:spPr>
              <a:xfrm>
                <a:off x="6671903" y="2693867"/>
                <a:ext cx="912366" cy="934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ECFCA5-DA9D-92CA-1929-71E83DF5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903" y="2693867"/>
                <a:ext cx="912366" cy="934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0F211-8EA2-79F0-F982-2D762A991863}"/>
                  </a:ext>
                </a:extLst>
              </p:cNvPr>
              <p:cNvSpPr txBox="1"/>
              <p:nvPr/>
            </p:nvSpPr>
            <p:spPr>
              <a:xfrm>
                <a:off x="2778551" y="2734332"/>
                <a:ext cx="929998" cy="934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0F211-8EA2-79F0-F982-2D762A991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51" y="2734332"/>
                <a:ext cx="929998" cy="934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6DC26F-8BBB-F8FA-0FEA-4568EE3B5F93}"/>
                  </a:ext>
                </a:extLst>
              </p:cNvPr>
              <p:cNvSpPr txBox="1"/>
              <p:nvPr/>
            </p:nvSpPr>
            <p:spPr>
              <a:xfrm>
                <a:off x="5096295" y="4136058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6DC26F-8BBB-F8FA-0FEA-4568EE3B5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95" y="4136058"/>
                <a:ext cx="3786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2537E-8B0C-C10B-A7CF-6CB5BCA12B18}"/>
                  </a:ext>
                </a:extLst>
              </p:cNvPr>
              <p:cNvSpPr txBox="1"/>
              <p:nvPr/>
            </p:nvSpPr>
            <p:spPr>
              <a:xfrm>
                <a:off x="2820161" y="3322696"/>
                <a:ext cx="63709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12537E-8B0C-C10B-A7CF-6CB5BCA1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61" y="3322696"/>
                <a:ext cx="63709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4460C3-04BB-D0CC-4899-517EA515D5A1}"/>
                  </a:ext>
                </a:extLst>
              </p:cNvPr>
              <p:cNvSpPr txBox="1"/>
              <p:nvPr/>
            </p:nvSpPr>
            <p:spPr>
              <a:xfrm>
                <a:off x="6705600" y="3269802"/>
                <a:ext cx="63709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4460C3-04BB-D0CC-4899-517EA515D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269802"/>
                <a:ext cx="63709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8F6487F-AF65-4556-09E3-F4E65D6EEF09}"/>
              </a:ext>
            </a:extLst>
          </p:cNvPr>
          <p:cNvSpPr/>
          <p:nvPr/>
        </p:nvSpPr>
        <p:spPr>
          <a:xfrm>
            <a:off x="2376230" y="4948533"/>
            <a:ext cx="1314967" cy="802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C68AFA-2726-8FAE-0945-528D88DB1F83}"/>
              </a:ext>
            </a:extLst>
          </p:cNvPr>
          <p:cNvSpPr/>
          <p:nvPr/>
        </p:nvSpPr>
        <p:spPr>
          <a:xfrm>
            <a:off x="1223562" y="4849418"/>
            <a:ext cx="1314967" cy="94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268CD-1103-C610-5325-3DCF70919C73}"/>
                  </a:ext>
                </a:extLst>
              </p:cNvPr>
              <p:cNvSpPr txBox="1"/>
              <p:nvPr/>
            </p:nvSpPr>
            <p:spPr>
              <a:xfrm>
                <a:off x="1348200" y="5943329"/>
                <a:ext cx="7574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1268CD-1103-C610-5325-3DCF70919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200" y="5943329"/>
                <a:ext cx="757451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EEC89A-7D43-6529-1E28-1B92AF0AD4ED}"/>
                  </a:ext>
                </a:extLst>
              </p:cNvPr>
              <p:cNvSpPr txBox="1"/>
              <p:nvPr/>
            </p:nvSpPr>
            <p:spPr>
              <a:xfrm>
                <a:off x="2568584" y="5708700"/>
                <a:ext cx="1140249" cy="840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EEC89A-7D43-6529-1E28-1B92AF0A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84" y="5708700"/>
                <a:ext cx="1140249" cy="8404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D3372CD-88AC-4748-D7FD-55C7BFDD1241}"/>
              </a:ext>
            </a:extLst>
          </p:cNvPr>
          <p:cNvSpPr txBox="1"/>
          <p:nvPr/>
        </p:nvSpPr>
        <p:spPr>
          <a:xfrm>
            <a:off x="2174327" y="58452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929C4C-A095-65D4-E9BE-03B5E60CFC5C}"/>
                  </a:ext>
                </a:extLst>
              </p:cNvPr>
              <p:cNvSpPr txBox="1"/>
              <p:nvPr/>
            </p:nvSpPr>
            <p:spPr>
              <a:xfrm>
                <a:off x="6834495" y="5845247"/>
                <a:ext cx="1034257" cy="61279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929C4C-A095-65D4-E9BE-03B5E60C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95" y="5845247"/>
                <a:ext cx="1034257" cy="61279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259DD-61E1-2838-B90D-EF3786C4E326}"/>
              </a:ext>
            </a:extLst>
          </p:cNvPr>
          <p:cNvCxnSpPr>
            <a:cxnSpLocks/>
          </p:cNvCxnSpPr>
          <p:nvPr/>
        </p:nvCxnSpPr>
        <p:spPr>
          <a:xfrm>
            <a:off x="5245852" y="3733800"/>
            <a:ext cx="27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A0E5CC-5F6D-73E5-0D28-3CE1062B4184}"/>
                  </a:ext>
                </a:extLst>
              </p:cNvPr>
              <p:cNvSpPr txBox="1"/>
              <p:nvPr/>
            </p:nvSpPr>
            <p:spPr>
              <a:xfrm>
                <a:off x="5229524" y="3187831"/>
                <a:ext cx="311304" cy="439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A0E5CC-5F6D-73E5-0D28-3CE1062B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24" y="3187831"/>
                <a:ext cx="311304" cy="4392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08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12" grpId="0" animBg="1"/>
      <p:bldP spid="13" grpId="0" animBg="1"/>
      <p:bldP spid="25" grpId="0" uiExpand="1" animBg="1"/>
      <p:bldP spid="27" grpId="0" uiExpand="1" animBg="1"/>
      <p:bldP spid="35" grpId="0"/>
      <p:bldP spid="36" grpId="0"/>
      <p:bldP spid="37" grpId="0"/>
      <p:bldP spid="38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75B9-8DD1-2A8E-9AF7-736FD166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83E30-0F02-8330-EADB-11634A98C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Generalize the analysis given in the previous slide that covers all cases for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dirty="0"/>
                  <a:t>, including the case when it is an integer.  The solution is given on the following page. Watch it only after trying hard on your own …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E83E30-0F02-8330-EADB-11634A98C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6B69A-7A64-003F-7B5C-D82CF6F9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Las Vegas </a:t>
                </a:r>
                <a:r>
                  <a:rPr lang="en-US" sz="2000" b="1" dirty="0"/>
                  <a:t>Algorithm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{    assign value </a:t>
                </a:r>
                <a:r>
                  <a:rPr lang="en-US" sz="2000" b="1" dirty="0"/>
                  <a:t>true/false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randomly </a:t>
                </a:r>
                <a:r>
                  <a:rPr lang="en-US" sz="2000" u="sng" dirty="0"/>
                  <a:t>uniformly </a:t>
                </a:r>
                <a:r>
                  <a:rPr lang="en-US" sz="2000" dirty="0"/>
                  <a:t>and </a:t>
                </a:r>
                <a:r>
                  <a:rPr lang="en-US" sz="2000" u="sng" dirty="0"/>
                  <a:t>independently</a:t>
                </a:r>
                <a:r>
                  <a:rPr lang="en-US" sz="2000" dirty="0"/>
                  <a:t>;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be the number of clauses that are satisfied.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Analysis: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: the probability that a single iteration of </a:t>
                </a:r>
                <a:r>
                  <a:rPr lang="en-US" sz="2000" b="1" dirty="0"/>
                  <a:t>Repeat</a:t>
                </a:r>
                <a:r>
                  <a:rPr lang="en-US" sz="2000" dirty="0"/>
                  <a:t> loop is successful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Expected</a:t>
                </a:r>
                <a:r>
                  <a:rPr lang="en-US" sz="2000" dirty="0">
                    <a:sym typeface="Wingdings" pitchFamily="2" charset="2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0" y="5562600"/>
                <a:ext cx="1777218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562600"/>
                <a:ext cx="177721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557" r="-3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Las Vegas algorithm for approximate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Max 3-SAT  </a:t>
                </a:r>
                <a:r>
                  <a:rPr lang="en-US" sz="1800" dirty="0"/>
                  <a:t>Problem. </a:t>
                </a:r>
              </a:p>
              <a:p>
                <a:pPr marL="0" indent="0">
                  <a:buNone/>
                </a:pPr>
                <a:r>
                  <a:rPr lang="en-US" sz="1800" dirty="0"/>
                  <a:t>It computes an assignment which satisfies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fraction of clauses.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  <a:sym typeface="Wingdings" pitchFamily="2" charset="2"/>
                  </a:rPr>
                  <a:t>Question</a:t>
                </a:r>
                <a:r>
                  <a:rPr lang="en-US" sz="1800" dirty="0">
                    <a:sym typeface="Wingdings" pitchFamily="2" charset="2"/>
                  </a:rPr>
                  <a:t>: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the best approximation factor that can be achieved for this problem 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Answer</a:t>
                </a:r>
                <a:r>
                  <a:rPr lang="en-US" sz="1800" dirty="0">
                    <a:sym typeface="Wingdings" pitchFamily="2" charset="2"/>
                  </a:rPr>
                  <a:t>: Yes, indeed.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if </a:t>
                </a:r>
                <a:r>
                  <a:rPr lang="en-US" sz="1800" b="1" dirty="0">
                    <a:sym typeface="Wingdings" pitchFamily="2" charset="2"/>
                  </a:rPr>
                  <a:t>P≠NP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then there can </a:t>
                </a:r>
                <a:r>
                  <a:rPr lang="en-US" sz="1800" b="1" dirty="0">
                    <a:solidFill>
                      <a:srgbClr val="FF0000"/>
                    </a:solidFill>
                    <a:sym typeface="Wingdings" pitchFamily="2" charset="2"/>
                  </a:rPr>
                  <a:t>not</a:t>
                </a:r>
                <a:r>
                  <a:rPr lang="en-US" sz="1800" dirty="0">
                    <a:sym typeface="Wingdings" pitchFamily="2" charset="2"/>
                  </a:rPr>
                  <a:t> be any approx. algorithm that can achieve a factor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rgbClr val="7030A0"/>
                    </a:solidFill>
                    <a:sym typeface="Wingdings" pitchFamily="2" charset="2"/>
                  </a:rPr>
                  <a:t>So the simple randomized algorithm is also the best possible algorithm.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rgbClr val="7030A0"/>
                    </a:solidFill>
                    <a:sym typeface="Wingdings" pitchFamily="2" charset="2"/>
                  </a:rPr>
                  <a:t>Isn’t it very inspiring ?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2209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2667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46482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6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DCBA-34F4-B0A1-1225-ABD69940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E9CD44-B595-F34C-3E56-E56102A1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Restoring </a:t>
            </a:r>
            <a:r>
              <a:rPr lang="en-US" sz="3200" b="1" dirty="0"/>
              <a:t>distance matrix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39FC4-FDB7-0ED4-8534-B00E3DB7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FB3EA9-49D5-4368-93D9-F0D0BC26F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A51-2378-3F4E-06E2-2D8B3587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Restoring </a:t>
            </a:r>
            <a:r>
              <a:rPr lang="en-US" sz="3200" b="1" dirty="0"/>
              <a:t>distance matrix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6AAE6-F8B2-4E03-9D3B-BBADD76FD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an undirected unweighted graph.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 is a matrix storing all-pairs distances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Unfortunately, all entries with value </a:t>
                </a:r>
                <a:r>
                  <a:rPr lang="en-US" sz="2000" u="sng" dirty="0"/>
                  <a:t>larger</a:t>
                </a:r>
                <a:r>
                  <a:rPr lang="en-US" sz="2000" dirty="0"/>
                  <a:t>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2000" dirty="0"/>
                  <a:t> are </a:t>
                </a:r>
                <a:r>
                  <a:rPr lang="en-US" sz="2000" u="sng" dirty="0"/>
                  <a:t>corrupted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Monte-Carlo algorithm with running time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6AAE6-F8B2-4E03-9D3B-BBADD76FD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>
                <a:blip r:embed="rId2"/>
                <a:stretch>
                  <a:fillRect l="-667" t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76E91-55F0-04CF-8029-6AB93D39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32A75-60E8-9D92-9925-18045701E50A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063880"/>
          <a:ext cx="25908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99640130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337D3-33BF-AB85-7D05-4D93D03C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A6B8-4CDF-1F91-DFED-44C7220D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Dist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w,u</a:t>
            </a:r>
            <a:r>
              <a:rPr lang="en-US" sz="2000" dirty="0"/>
              <a:t>)+</a:t>
            </a:r>
            <a:r>
              <a:rPr lang="en-US" sz="2000" dirty="0" err="1"/>
              <a:t>Dist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w,v</a:t>
            </a:r>
            <a:r>
              <a:rPr lang="en-US" sz="2000" dirty="0"/>
              <a:t>)=</a:t>
            </a:r>
            <a:r>
              <a:rPr lang="en-US" sz="2000" dirty="0" err="1"/>
              <a:t>Dist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0070C0"/>
                </a:solidFill>
              </a:rPr>
              <a:t>u,v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BFS tree rooted at a </a:t>
            </a:r>
            <a:r>
              <a:rPr lang="en-US" sz="2000" b="1" dirty="0">
                <a:solidFill>
                  <a:srgbClr val="0070C0"/>
                </a:solidFill>
              </a:rPr>
              <a:t>w</a:t>
            </a:r>
            <a:r>
              <a:rPr lang="en-US" sz="2000" dirty="0"/>
              <a:t> stores distance between </a:t>
            </a:r>
            <a:r>
              <a:rPr lang="en-US" sz="2000" b="1" dirty="0">
                <a:solidFill>
                  <a:srgbClr val="0070C0"/>
                </a:solidFill>
              </a:rPr>
              <a:t>u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Hints: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1. Sample c log n vertices. </a:t>
            </a:r>
          </a:p>
          <a:p>
            <a:pPr marL="0" indent="0">
              <a:buNone/>
            </a:pPr>
            <a:r>
              <a:rPr lang="en-US" sz="2000" dirty="0"/>
              <a:t>2. Build BFS tree on each of them.</a:t>
            </a:r>
          </a:p>
          <a:p>
            <a:pPr marL="0" indent="0">
              <a:buNone/>
            </a:pPr>
            <a:r>
              <a:rPr lang="en-US" sz="2000" dirty="0"/>
              <a:t>3. Use these trees to restore distance matrix.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Analysis:</a:t>
            </a:r>
            <a:r>
              <a:rPr lang="en-US" sz="2000" dirty="0"/>
              <a:t> Union Theorem.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D71E-84BC-EBB0-80AD-651A574D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E48606-1B20-4ED5-A0CC-8CFA8E71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Restoring </a:t>
            </a:r>
            <a:r>
              <a:rPr lang="en-US" sz="3200" b="1" dirty="0"/>
              <a:t>distance matrix</a:t>
            </a:r>
            <a:br>
              <a:rPr lang="en-US" sz="3200" b="1" dirty="0"/>
            </a:br>
            <a:endParaRPr lang="en-IN" sz="3200" b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DBC871-E985-7697-95CF-52D1F2CD4AA4}"/>
              </a:ext>
            </a:extLst>
          </p:cNvPr>
          <p:cNvGrpSpPr/>
          <p:nvPr/>
        </p:nvGrpSpPr>
        <p:grpSpPr>
          <a:xfrm>
            <a:off x="604319" y="4142338"/>
            <a:ext cx="7723926" cy="106001"/>
            <a:chOff x="604319" y="4142338"/>
            <a:chExt cx="7723926" cy="1060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0F5C9C-3E4B-7061-57EE-9C379E79185B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09600" y="4191000"/>
              <a:ext cx="7642445" cy="79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241785-B014-C417-E1C7-B30389075CEC}"/>
                </a:ext>
              </a:extLst>
            </p:cNvPr>
            <p:cNvSpPr/>
            <p:nvPr/>
          </p:nvSpPr>
          <p:spPr>
            <a:xfrm>
              <a:off x="1219200" y="4152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856536-BE15-800D-1712-F553FF68B8BD}"/>
                </a:ext>
              </a:extLst>
            </p:cNvPr>
            <p:cNvSpPr/>
            <p:nvPr/>
          </p:nvSpPr>
          <p:spPr>
            <a:xfrm>
              <a:off x="1828800" y="4153277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06CB3F-38E0-F0D7-A825-D909225A3A4D}"/>
                </a:ext>
              </a:extLst>
            </p:cNvPr>
            <p:cNvSpPr/>
            <p:nvPr/>
          </p:nvSpPr>
          <p:spPr>
            <a:xfrm>
              <a:off x="2438400" y="4142338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1415C4-1C4D-E74A-0F50-DE8D8367F9EE}"/>
                </a:ext>
              </a:extLst>
            </p:cNvPr>
            <p:cNvSpPr/>
            <p:nvPr/>
          </p:nvSpPr>
          <p:spPr>
            <a:xfrm>
              <a:off x="3009900" y="4149883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55972B-F97F-FC8F-369E-EDD71C464A06}"/>
                </a:ext>
              </a:extLst>
            </p:cNvPr>
            <p:cNvSpPr/>
            <p:nvPr/>
          </p:nvSpPr>
          <p:spPr>
            <a:xfrm>
              <a:off x="3614973" y="4160822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7774FD1-CF6F-B69B-3233-B2EC4DB72B40}"/>
                </a:ext>
              </a:extLst>
            </p:cNvPr>
            <p:cNvSpPr/>
            <p:nvPr/>
          </p:nvSpPr>
          <p:spPr>
            <a:xfrm>
              <a:off x="4283798" y="4149883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C72331-57A6-EA2F-12F5-193E2E2EA603}"/>
                </a:ext>
              </a:extLst>
            </p:cNvPr>
            <p:cNvSpPr/>
            <p:nvPr/>
          </p:nvSpPr>
          <p:spPr>
            <a:xfrm>
              <a:off x="4876423" y="4142338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EF1FAC-142D-1A48-55C2-07B4770E7490}"/>
                </a:ext>
              </a:extLst>
            </p:cNvPr>
            <p:cNvSpPr/>
            <p:nvPr/>
          </p:nvSpPr>
          <p:spPr>
            <a:xfrm>
              <a:off x="5481496" y="4160822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8CB6DD-74AE-EAC2-8A33-F3AFF09C910C}"/>
                </a:ext>
              </a:extLst>
            </p:cNvPr>
            <p:cNvSpPr/>
            <p:nvPr/>
          </p:nvSpPr>
          <p:spPr>
            <a:xfrm>
              <a:off x="6052996" y="4172139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1EDDFD-2447-34FB-7A20-0C45257FDC16}"/>
                </a:ext>
              </a:extLst>
            </p:cNvPr>
            <p:cNvSpPr/>
            <p:nvPr/>
          </p:nvSpPr>
          <p:spPr>
            <a:xfrm>
              <a:off x="6635058" y="4149883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A73E82-9211-30A3-8424-7456D11179F6}"/>
                </a:ext>
              </a:extLst>
            </p:cNvPr>
            <p:cNvSpPr/>
            <p:nvPr/>
          </p:nvSpPr>
          <p:spPr>
            <a:xfrm>
              <a:off x="7179020" y="4160822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216F878-B539-4FEE-6BF3-EF9E57BA56D5}"/>
                </a:ext>
              </a:extLst>
            </p:cNvPr>
            <p:cNvSpPr/>
            <p:nvPr/>
          </p:nvSpPr>
          <p:spPr>
            <a:xfrm>
              <a:off x="7761082" y="4172139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A26599-4B9E-BDE0-A4B5-F97A48362B29}"/>
                </a:ext>
              </a:extLst>
            </p:cNvPr>
            <p:cNvSpPr/>
            <p:nvPr/>
          </p:nvSpPr>
          <p:spPr>
            <a:xfrm>
              <a:off x="604319" y="4160822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352B53-1C2A-E89E-FF29-4630CB114E62}"/>
                </a:ext>
              </a:extLst>
            </p:cNvPr>
            <p:cNvSpPr/>
            <p:nvPr/>
          </p:nvSpPr>
          <p:spPr>
            <a:xfrm>
              <a:off x="8252045" y="4160822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1123F08-D615-2E93-8EE7-3169940295D1}"/>
              </a:ext>
            </a:extLst>
          </p:cNvPr>
          <p:cNvSpPr txBox="1"/>
          <p:nvPr/>
        </p:nvSpPr>
        <p:spPr>
          <a:xfrm>
            <a:off x="473329" y="42177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790FD-8DEE-B96F-71AA-452A02CF223A}"/>
              </a:ext>
            </a:extLst>
          </p:cNvPr>
          <p:cNvSpPr txBox="1"/>
          <p:nvPr/>
        </p:nvSpPr>
        <p:spPr>
          <a:xfrm>
            <a:off x="8145714" y="421174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IN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29BB0-CD39-9D7B-7E89-4CE5B7CD6B54}"/>
                  </a:ext>
                </a:extLst>
              </p:cNvPr>
              <p:cNvSpPr txBox="1"/>
              <p:nvPr/>
            </p:nvSpPr>
            <p:spPr>
              <a:xfrm>
                <a:off x="4111184" y="3398487"/>
                <a:ext cx="73128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29BB0-CD39-9D7B-7E89-4CE5B7CD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84" y="3398487"/>
                <a:ext cx="731289" cy="56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777087-41E2-0E1E-F08F-68AA16135FAA}"/>
              </a:ext>
            </a:extLst>
          </p:cNvPr>
          <p:cNvSpPr txBox="1"/>
          <p:nvPr/>
        </p:nvSpPr>
        <p:spPr>
          <a:xfrm>
            <a:off x="3491680" y="416082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25CE2-DD93-DF80-38AD-B0F41E230A1F}"/>
              </a:ext>
            </a:extLst>
          </p:cNvPr>
          <p:cNvSpPr txBox="1"/>
          <p:nvPr/>
        </p:nvSpPr>
        <p:spPr>
          <a:xfrm>
            <a:off x="4240987" y="6375966"/>
            <a:ext cx="37764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Complete the solution as a Homework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2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30" grpId="0"/>
      <p:bldP spid="31" grpId="0"/>
      <p:bldP spid="33" grpId="0"/>
      <p:bldP spid="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232B3-E8DF-8A98-6B7E-F344B344F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210EDA-B3E5-7932-DB07-2D31CA8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Approximate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Ham-sandwich</a:t>
            </a:r>
            <a:r>
              <a:rPr lang="en-US" sz="3200" b="1" dirty="0"/>
              <a:t> cut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BF94-1924-6631-BA5B-0CE2A553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A1AB69-E0BC-A697-8212-D77435019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 3 Practice </a:t>
            </a:r>
            <a:r>
              <a:rPr lang="en-US" sz="3200" dirty="0"/>
              <a:t>Problems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D1E-DB26-086B-1BA1-7A029180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Ham-sandwich</a:t>
            </a:r>
            <a:r>
              <a:rPr lang="en-US" sz="3600" b="1" dirty="0"/>
              <a:t> cut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45B34-A401-91C3-DD93-015ABE932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8686800" cy="4906963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Trivial algorithm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time</a:t>
                </a:r>
              </a:p>
              <a:p>
                <a:r>
                  <a:rPr lang="en-IN" sz="2400" b="1" dirty="0"/>
                  <a:t>Best deterministic algorithm: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time</a:t>
                </a:r>
              </a:p>
              <a:p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000" b="1" dirty="0"/>
                  <a:t>Monte-Carlo algorithm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/>
                  <a:t> time</a:t>
                </a:r>
              </a:p>
              <a:p>
                <a:pPr marL="0" indent="0">
                  <a:buNone/>
                </a:pPr>
                <a:r>
                  <a:rPr lang="en-IN" sz="1800" b="1" dirty="0">
                    <a:solidFill>
                      <a:srgbClr val="006C31"/>
                    </a:solidFill>
                  </a:rPr>
                  <a:t>Hints:</a:t>
                </a:r>
              </a:p>
              <a:p>
                <a:pPr>
                  <a:buAutoNum type="arabicPeriod"/>
                </a:pPr>
                <a:r>
                  <a:rPr lang="en-IN" sz="1800" dirty="0"/>
                  <a:t>Random sampling</a:t>
                </a:r>
              </a:p>
              <a:p>
                <a:pPr>
                  <a:buAutoNum type="arabicPeriod"/>
                </a:pPr>
                <a:r>
                  <a:rPr lang="en-IN" sz="1800" dirty="0"/>
                  <a:t>Make use of trivial algorithm</a:t>
                </a:r>
              </a:p>
              <a:p>
                <a:pPr>
                  <a:buAutoNum type="arabicPeriod"/>
                </a:pPr>
                <a:r>
                  <a:rPr lang="en-IN" sz="1800" dirty="0"/>
                  <a:t>Analysis involves Chernoff bound.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45B34-A401-91C3-DD93-015ABE932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8686800" cy="4906963"/>
              </a:xfrm>
              <a:blipFill>
                <a:blip r:embed="rId2"/>
                <a:stretch>
                  <a:fillRect l="-912" t="-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8DB2-09C8-55AD-610D-57902D99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D8076B-97BD-3256-7BDC-A2255DF709B4}"/>
              </a:ext>
            </a:extLst>
          </p:cNvPr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4C5CB2-03B8-C73A-0A2B-EDCE9C9EACB0}"/>
                </a:ext>
              </a:extLst>
            </p:cNvPr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0D0315-A437-0231-7954-4AD726A9D06E}"/>
                </a:ext>
              </a:extLst>
            </p:cNvPr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785F0E-8253-DEE3-71DC-A7248FD1426F}"/>
                </a:ext>
              </a:extLst>
            </p:cNvPr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98009F-52E8-E286-1A7E-181047DD7B38}"/>
                </a:ext>
              </a:extLst>
            </p:cNvPr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322A8-B512-F6CF-E98E-4BA64E362FC6}"/>
                </a:ext>
              </a:extLst>
            </p:cNvPr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DA7ED8-99E7-0CDD-6171-141F5E3EBCF6}"/>
                </a:ext>
              </a:extLst>
            </p:cNvPr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1C1CE-E259-919C-6144-2DAEC9B8B494}"/>
                </a:ext>
              </a:extLst>
            </p:cNvPr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468587-B4F1-A0FF-A5F2-0D2B57807D2E}"/>
                </a:ext>
              </a:extLst>
            </p:cNvPr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CFA96E-BA30-8DDD-7068-07017A102140}"/>
                </a:ext>
              </a:extLst>
            </p:cNvPr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22EB16-5E68-9F52-5471-C014568CD26D}"/>
                </a:ext>
              </a:extLst>
            </p:cNvPr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D4B985-0133-E1EA-6576-F0517C361258}"/>
                </a:ext>
              </a:extLst>
            </p:cNvPr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F5E3B0-D429-CAD5-5CA8-0D4B8AC2E474}"/>
                </a:ext>
              </a:extLst>
            </p:cNvPr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049D21-70C3-0900-B477-D9AF49FFEEF3}"/>
              </a:ext>
            </a:extLst>
          </p:cNvPr>
          <p:cNvGrpSpPr/>
          <p:nvPr/>
        </p:nvGrpSpPr>
        <p:grpSpPr>
          <a:xfrm>
            <a:off x="3733800" y="2776019"/>
            <a:ext cx="3048000" cy="2590800"/>
            <a:chOff x="3276600" y="3048000"/>
            <a:chExt cx="3048000" cy="2590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EBB58F-A2A5-DAFC-8BA0-A54A068FF34D}"/>
                </a:ext>
              </a:extLst>
            </p:cNvPr>
            <p:cNvSpPr/>
            <p:nvPr/>
          </p:nvSpPr>
          <p:spPr>
            <a:xfrm>
              <a:off x="3429000" y="3048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6071D2-97A9-D692-0C80-5139EA288579}"/>
                </a:ext>
              </a:extLst>
            </p:cNvPr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083C41-7BA9-BB6A-7A56-D186FB21CA73}"/>
                </a:ext>
              </a:extLst>
            </p:cNvPr>
            <p:cNvSpPr/>
            <p:nvPr/>
          </p:nvSpPr>
          <p:spPr>
            <a:xfrm>
              <a:off x="6019800" y="4295845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B049E-4208-CF7E-D08F-AA0AC18AE262}"/>
                </a:ext>
              </a:extLst>
            </p:cNvPr>
            <p:cNvSpPr/>
            <p:nvPr/>
          </p:nvSpPr>
          <p:spPr>
            <a:xfrm>
              <a:off x="4343400" y="5105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72BFEE-4E83-FF70-DA68-65A19709697D}"/>
                </a:ext>
              </a:extLst>
            </p:cNvPr>
            <p:cNvSpPr/>
            <p:nvPr/>
          </p:nvSpPr>
          <p:spPr>
            <a:xfrm>
              <a:off x="6248400" y="5334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C2D32-ED40-36C9-9F09-9303F637BF55}"/>
                </a:ext>
              </a:extLst>
            </p:cNvPr>
            <p:cNvSpPr/>
            <p:nvPr/>
          </p:nvSpPr>
          <p:spPr>
            <a:xfrm>
              <a:off x="4229477" y="3343345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022929-9E42-DB09-944E-AAB931DF87A5}"/>
                </a:ext>
              </a:extLst>
            </p:cNvPr>
            <p:cNvSpPr/>
            <p:nvPr/>
          </p:nvSpPr>
          <p:spPr>
            <a:xfrm>
              <a:off x="49530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662668-086D-67D0-806F-B9A82ACCFDEC}"/>
                </a:ext>
              </a:extLst>
            </p:cNvPr>
            <p:cNvSpPr/>
            <p:nvPr/>
          </p:nvSpPr>
          <p:spPr>
            <a:xfrm>
              <a:off x="5029200" y="5192941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F3D172-A5F0-193C-9367-ECE0A3257AEA}"/>
                </a:ext>
              </a:extLst>
            </p:cNvPr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E466B5-0758-80DC-2D8E-C147BB8BE73E}"/>
                </a:ext>
              </a:extLst>
            </p:cNvPr>
            <p:cNvSpPr/>
            <p:nvPr/>
          </p:nvSpPr>
          <p:spPr>
            <a:xfrm>
              <a:off x="3493506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20E947-82CC-83D7-3611-7DF3F42DADC3}"/>
                </a:ext>
              </a:extLst>
            </p:cNvPr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EFA4F0-0C62-C783-0F9E-84AA691BAC2C}"/>
                </a:ext>
              </a:extLst>
            </p:cNvPr>
            <p:cNvSpPr/>
            <p:nvPr/>
          </p:nvSpPr>
          <p:spPr>
            <a:xfrm>
              <a:off x="5633519" y="3826598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D3FEA2-676C-BCB8-CADA-E86D334FD68C}"/>
              </a:ext>
            </a:extLst>
          </p:cNvPr>
          <p:cNvCxnSpPr>
            <a:cxnSpLocks/>
          </p:cNvCxnSpPr>
          <p:nvPr/>
        </p:nvCxnSpPr>
        <p:spPr>
          <a:xfrm>
            <a:off x="3200400" y="2286000"/>
            <a:ext cx="3200400" cy="342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85A597-109E-08D8-C678-5A2882C249C8}"/>
              </a:ext>
            </a:extLst>
          </p:cNvPr>
          <p:cNvSpPr txBox="1"/>
          <p:nvPr/>
        </p:nvSpPr>
        <p:spPr>
          <a:xfrm>
            <a:off x="457200" y="584528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¼-approximate</a:t>
            </a:r>
            <a:endParaRPr lang="en-IN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344DB-A619-ED50-0A67-69934E5E799F}"/>
              </a:ext>
            </a:extLst>
          </p:cNvPr>
          <p:cNvSpPr txBox="1"/>
          <p:nvPr/>
        </p:nvSpPr>
        <p:spPr>
          <a:xfrm>
            <a:off x="152400" y="5867400"/>
            <a:ext cx="37764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Complete the solution as a Homework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5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3-SAT </a:t>
            </a:r>
            <a:r>
              <a:rPr lang="en-US" sz="3200" dirty="0"/>
              <a:t>Problem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i="1" dirty="0"/>
                  <a:t>Boolean </a:t>
                </a:r>
                <a:r>
                  <a:rPr lang="en-US" sz="2000" dirty="0"/>
                  <a:t>variable:  a variable that can take value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true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false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i="1" dirty="0"/>
                  <a:t>term</a:t>
                </a:r>
                <a:r>
                  <a:rPr lang="en-US" sz="2000" dirty="0"/>
                  <a:t>:  a Boolean variable or its negation.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i="1" dirty="0"/>
                  <a:t>clause</a:t>
                </a:r>
                <a:r>
                  <a:rPr lang="en-US" sz="2000" b="1" dirty="0"/>
                  <a:t> </a:t>
                </a:r>
                <a:r>
                  <a:rPr lang="en-US" sz="2000" dirty="0"/>
                  <a:t>: Disjunction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</a:t>
                </a:r>
                <a:r>
                  <a:rPr lang="en-US" sz="2000" u="sng" dirty="0"/>
                  <a:t>disjoint</a:t>
                </a:r>
                <a:r>
                  <a:rPr lang="en-US" sz="2000" dirty="0"/>
                  <a:t> terms.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Examples of a term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Examples of a clause: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 is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/>
                  <a:t> a clause.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05000"/>
            <a:ext cx="114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828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2373351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36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468" y="2743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714" y="6019800"/>
            <a:ext cx="1504486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6019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is there any assignment of true/false to the variables that will satisfy each clause?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Why is this problem </a:t>
                </a:r>
                <a:r>
                  <a:rPr lang="en-US" sz="2000" dirty="0">
                    <a:solidFill>
                      <a:srgbClr val="7030A0"/>
                    </a:solidFill>
                  </a:rPr>
                  <a:t>difficult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attempt to satisfy a subset of clauses will render </a:t>
                </a:r>
              </a:p>
              <a:p>
                <a:pPr marL="0" indent="0">
                  <a:buNone/>
                </a:pPr>
                <a:r>
                  <a:rPr lang="en-US" sz="2000" dirty="0"/>
                  <a:t>some other clause impossible to be satisfied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2860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86200" y="34290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53000" y="40386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3657600"/>
            <a:ext cx="304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is there any assignment of true/false to the variables that will satisfy each clause.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/>
                  <a:t>Problem </a:t>
                </a:r>
                <a:r>
                  <a:rPr lang="en-US" sz="2000" dirty="0"/>
                  <a:t> 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 number of clauses that can be satisfied simultaneously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Max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/>
                  <a:t>Problem </a:t>
                </a:r>
                <a:r>
                  <a:rPr lang="en-US" sz="2000" dirty="0"/>
                  <a:t>(decision version)</a:t>
                </a:r>
                <a:r>
                  <a:rPr lang="en-US" sz="2000" b="1" dirty="0"/>
                  <a:t> is </a:t>
                </a:r>
                <a:r>
                  <a:rPr lang="en-US" sz="2000" dirty="0"/>
                  <a:t> 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 power of Randomization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An </a:t>
                </a:r>
                <a:r>
                  <a:rPr lang="en-US" sz="2000" b="1" dirty="0">
                    <a:sym typeface="Wingdings" pitchFamily="2" charset="2"/>
                  </a:rPr>
                  <a:t>approximation</a:t>
                </a:r>
                <a:r>
                  <a:rPr lang="en-US" sz="2000" dirty="0">
                    <a:sym typeface="Wingdings" pitchFamily="2" charset="2"/>
                  </a:rPr>
                  <a:t> algorithm</a:t>
                </a:r>
                <a:r>
                  <a:rPr lang="en-US" sz="2000" b="1" dirty="0"/>
                  <a:t>: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There is a very simple randomized algorithm that will satisfy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clauses.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714" t="-61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905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Monte Carlo </a:t>
                </a:r>
                <a:r>
                  <a:rPr lang="en-US" sz="2000" b="1" dirty="0"/>
                  <a:t>Algorithm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assign value </a:t>
                </a:r>
                <a:r>
                  <a:rPr lang="en-US" sz="2000" b="1" dirty="0"/>
                  <a:t>true/false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randomly </a:t>
                </a:r>
                <a:r>
                  <a:rPr lang="en-US" sz="2000" u="sng" dirty="0"/>
                  <a:t>uniformly </a:t>
                </a:r>
                <a:r>
                  <a:rPr lang="en-US" sz="2000" dirty="0"/>
                  <a:t>and </a:t>
                </a:r>
                <a:r>
                  <a:rPr lang="en-US" sz="2000" u="sng" dirty="0"/>
                  <a:t>independently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the clauses that are satisfied.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Analysis: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the number of clauses that are satisfied.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0" smtClean="0">
                                  <a:latin typeface="Cambria Math"/>
                                </a:rPr>
                                <m:t>𝐜𝐥𝐚𝐮𝐬𝐞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satisfied</m:t>
                              </m:r>
                            </m: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latin typeface="Cambria Math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b="-5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0091" y="5494100"/>
                <a:ext cx="957121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91" y="5494100"/>
                <a:ext cx="957121" cy="764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24845" y="5494100"/>
                <a:ext cx="86594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845" y="5494100"/>
                <a:ext cx="865943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14800" y="2286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810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97963" y="5538616"/>
                <a:ext cx="144603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63" y="5538616"/>
                <a:ext cx="14460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B6C20-770D-DA45-44B5-68D5E842B912}"/>
                  </a:ext>
                </a:extLst>
              </p:cNvPr>
              <p:cNvSpPr txBox="1"/>
              <p:nvPr/>
            </p:nvSpPr>
            <p:spPr>
              <a:xfrm>
                <a:off x="3009900" y="5494100"/>
                <a:ext cx="2324418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>
                                  <a:latin typeface="Cambria Math"/>
                                </a:rPr>
                                <m:t>𝐏</m:t>
                              </m:r>
                              <m:r>
                                <a:rPr lang="en-US" sz="1800" b="1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1">
                                  <a:latin typeface="Cambria Math"/>
                                </a:rPr>
                                <m:t>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B6C20-770D-DA45-44B5-68D5E842B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5494100"/>
                <a:ext cx="2324418" cy="764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5BD3F-7B70-A365-5822-C55613625F2D}"/>
                  </a:ext>
                </a:extLst>
              </p:cNvPr>
              <p:cNvSpPr txBox="1"/>
              <p:nvPr/>
            </p:nvSpPr>
            <p:spPr>
              <a:xfrm>
                <a:off x="7697963" y="4829186"/>
                <a:ext cx="33214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5BD3F-7B70-A365-5822-C5561362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63" y="4829186"/>
                <a:ext cx="332142" cy="495649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088381-3D5F-FF1F-781C-86444DDD7D2B}"/>
                  </a:ext>
                </a:extLst>
              </p:cNvPr>
              <p:cNvSpPr txBox="1"/>
              <p:nvPr/>
            </p:nvSpPr>
            <p:spPr>
              <a:xfrm>
                <a:off x="8191217" y="4829186"/>
                <a:ext cx="33214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088381-3D5F-FF1F-781C-86444DDD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17" y="4829186"/>
                <a:ext cx="332142" cy="495649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CAA04-8704-70BC-0359-24DDF44017B4}"/>
                  </a:ext>
                </a:extLst>
              </p:cNvPr>
              <p:cNvSpPr txBox="1"/>
              <p:nvPr/>
            </p:nvSpPr>
            <p:spPr>
              <a:xfrm>
                <a:off x="8681841" y="4829186"/>
                <a:ext cx="332142" cy="495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CAA04-8704-70BC-0359-24DDF440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841" y="4829186"/>
                <a:ext cx="332142" cy="495649"/>
              </a:xfrm>
              <a:prstGeom prst="rect">
                <a:avLst/>
              </a:prstGeom>
              <a:blipFill>
                <a:blip r:embed="rId8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C4388-E17A-6889-CFE6-AB18483AE1E7}"/>
                  </a:ext>
                </a:extLst>
              </p:cNvPr>
              <p:cNvSpPr txBox="1"/>
              <p:nvPr/>
            </p:nvSpPr>
            <p:spPr>
              <a:xfrm>
                <a:off x="7908009" y="489234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C4388-E17A-6889-CFE6-AB18483A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09" y="4892344"/>
                <a:ext cx="402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BEA55F-3629-F917-2FAC-A051B6608A2D}"/>
                  </a:ext>
                </a:extLst>
              </p:cNvPr>
              <p:cNvSpPr txBox="1"/>
              <p:nvPr/>
            </p:nvSpPr>
            <p:spPr>
              <a:xfrm>
                <a:off x="8389995" y="489234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BEA55F-3629-F917-2FAC-A051B660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995" y="4892344"/>
                <a:ext cx="4026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B62CD-2DA0-1A09-6ACE-9D4F769A96BD}"/>
                  </a:ext>
                </a:extLst>
              </p:cNvPr>
              <p:cNvSpPr txBox="1"/>
              <p:nvPr/>
            </p:nvSpPr>
            <p:spPr>
              <a:xfrm>
                <a:off x="4184521" y="5601715"/>
                <a:ext cx="867545" cy="49250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B62CD-2DA0-1A09-6ACE-9D4F769A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521" y="5601715"/>
                <a:ext cx="867545" cy="492507"/>
              </a:xfrm>
              <a:prstGeom prst="rect">
                <a:avLst/>
              </a:prstGeom>
              <a:blipFill>
                <a:blip r:embed="rId1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6E1EEBF-3FF2-7543-BACB-82E965F3BD6F}"/>
              </a:ext>
            </a:extLst>
          </p:cNvPr>
          <p:cNvSpPr/>
          <p:nvPr/>
        </p:nvSpPr>
        <p:spPr>
          <a:xfrm>
            <a:off x="3008391" y="4191331"/>
            <a:ext cx="4343400" cy="837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Las Vegas </a:t>
                </a:r>
                <a:r>
                  <a:rPr lang="en-US" sz="2000" b="1" dirty="0"/>
                  <a:t>Algorithm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Repeat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{    assign value </a:t>
                </a:r>
                <a:r>
                  <a:rPr lang="en-US" sz="2000" b="1" dirty="0"/>
                  <a:t>true/false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randomly </a:t>
                </a:r>
                <a:r>
                  <a:rPr lang="en-US" sz="2000" u="sng" dirty="0"/>
                  <a:t>uniformly </a:t>
                </a:r>
                <a:r>
                  <a:rPr lang="en-US" sz="2000" dirty="0"/>
                  <a:t>and </a:t>
                </a:r>
                <a:r>
                  <a:rPr lang="en-US" sz="2000" u="sng" dirty="0"/>
                  <a:t>independently</a:t>
                </a:r>
                <a:r>
                  <a:rPr lang="en-US" sz="2000" dirty="0"/>
                  <a:t>;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be the number of clauses that are satisfied.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Until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Analysis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: the probability that a single iteration of </a:t>
                </a:r>
                <a:r>
                  <a:rPr lang="en-US" sz="2000" b="1" dirty="0"/>
                  <a:t>Repeat</a:t>
                </a:r>
                <a:r>
                  <a:rPr lang="en-US" sz="2000" dirty="0"/>
                  <a:t> loop is successful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Expected</a:t>
                </a:r>
                <a:r>
                  <a:rPr lang="en-US" sz="2000" dirty="0">
                    <a:sym typeface="Wingdings" pitchFamily="2" charset="2"/>
                  </a:rPr>
                  <a:t> running time: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741" t="-64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7200" y="26670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5105400"/>
            <a:ext cx="533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5161156"/>
            <a:ext cx="533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5562600"/>
            <a:ext cx="434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</TotalTime>
  <Words>1047</Words>
  <Application>Microsoft Office PowerPoint</Application>
  <PresentationFormat>On-screen Show 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Office Theme</vt:lpstr>
      <vt:lpstr>Randomized Algorithms CS648 </vt:lpstr>
      <vt:lpstr> 3 Practice Problems</vt:lpstr>
      <vt:lpstr>3-SAT Problem</vt:lpstr>
      <vt:lpstr>3-SAT Problem</vt:lpstr>
      <vt:lpstr>3-SAT Problem</vt:lpstr>
      <vt:lpstr>3-SAT Problem</vt:lpstr>
      <vt:lpstr>Max 3-SAT Problem</vt:lpstr>
      <vt:lpstr>Max 3-SAT Problem</vt:lpstr>
      <vt:lpstr>Max 3-SAT Problem</vt:lpstr>
      <vt:lpstr>Getting a lower bound on p</vt:lpstr>
      <vt:lpstr>Getting a lower bound on p</vt:lpstr>
      <vt:lpstr>Getting a lower bound on p</vt:lpstr>
      <vt:lpstr>Homework</vt:lpstr>
      <vt:lpstr>Max 3-SAT Problem</vt:lpstr>
      <vt:lpstr>Max 3-SAT Problem</vt:lpstr>
      <vt:lpstr>Restoring distance matrix</vt:lpstr>
      <vt:lpstr>Restoring distance matrix </vt:lpstr>
      <vt:lpstr>Restoring distance matrix </vt:lpstr>
      <vt:lpstr>Approximate Ham-sandwich cut</vt:lpstr>
      <vt:lpstr>Ham-sandwich 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687</cp:revision>
  <dcterms:created xsi:type="dcterms:W3CDTF">2011-12-03T04:13:03Z</dcterms:created>
  <dcterms:modified xsi:type="dcterms:W3CDTF">2025-04-18T04:33:28Z</dcterms:modified>
</cp:coreProperties>
</file>