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6"/>
  </p:notesMasterIdLst>
  <p:sldIdLst>
    <p:sldId id="428" r:id="rId2"/>
    <p:sldId id="430" r:id="rId3"/>
    <p:sldId id="435" r:id="rId4"/>
    <p:sldId id="608" r:id="rId5"/>
    <p:sldId id="623" r:id="rId6"/>
    <p:sldId id="625" r:id="rId7"/>
    <p:sldId id="516" r:id="rId8"/>
    <p:sldId id="603" r:id="rId9"/>
    <p:sldId id="506" r:id="rId10"/>
    <p:sldId id="508" r:id="rId11"/>
    <p:sldId id="609" r:id="rId12"/>
    <p:sldId id="507" r:id="rId13"/>
    <p:sldId id="600" r:id="rId14"/>
    <p:sldId id="602" r:id="rId15"/>
    <p:sldId id="540" r:id="rId16"/>
    <p:sldId id="541" r:id="rId17"/>
    <p:sldId id="619" r:id="rId18"/>
    <p:sldId id="622" r:id="rId19"/>
    <p:sldId id="538" r:id="rId20"/>
    <p:sldId id="534" r:id="rId21"/>
    <p:sldId id="445" r:id="rId22"/>
    <p:sldId id="446" r:id="rId23"/>
    <p:sldId id="449" r:id="rId24"/>
    <p:sldId id="457" r:id="rId25"/>
    <p:sldId id="458" r:id="rId26"/>
    <p:sldId id="459" r:id="rId27"/>
    <p:sldId id="461" r:id="rId28"/>
    <p:sldId id="460" r:id="rId29"/>
    <p:sldId id="595" r:id="rId30"/>
    <p:sldId id="596" r:id="rId31"/>
    <p:sldId id="496" r:id="rId32"/>
    <p:sldId id="604" r:id="rId33"/>
    <p:sldId id="497" r:id="rId34"/>
    <p:sldId id="498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47" autoAdjust="0"/>
    <p:restoredTop sz="94640" autoAdjust="0"/>
  </p:normalViewPr>
  <p:slideViewPr>
    <p:cSldViewPr>
      <p:cViewPr varScale="1">
        <p:scale>
          <a:sx n="106" d="100"/>
          <a:sy n="106" d="100"/>
        </p:scale>
        <p:origin x="96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1/16/2025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1/16/2025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1/16/2025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1/16/2025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1/16/2025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1/16/2025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11.png"/><Relationship Id="rId3" Type="http://schemas.openxmlformats.org/officeDocument/2006/relationships/image" Target="../media/image111.png"/><Relationship Id="rId7" Type="http://schemas.openxmlformats.org/officeDocument/2006/relationships/image" Target="../media/image150.png"/><Relationship Id="rId12" Type="http://schemas.openxmlformats.org/officeDocument/2006/relationships/image" Target="../media/image200.png"/><Relationship Id="rId2" Type="http://schemas.openxmlformats.org/officeDocument/2006/relationships/image" Target="../media/image100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90.png"/><Relationship Id="rId5" Type="http://schemas.openxmlformats.org/officeDocument/2006/relationships/image" Target="../media/image130.png"/><Relationship Id="rId15" Type="http://schemas.openxmlformats.org/officeDocument/2006/relationships/image" Target="../media/image12.png"/><Relationship Id="rId10" Type="http://schemas.openxmlformats.org/officeDocument/2006/relationships/image" Target="../media/image18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Relationship Id="rId14" Type="http://schemas.openxmlformats.org/officeDocument/2006/relationships/image" Target="../media/image2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11.png"/><Relationship Id="rId3" Type="http://schemas.openxmlformats.org/officeDocument/2006/relationships/image" Target="../media/image111.png"/><Relationship Id="rId7" Type="http://schemas.openxmlformats.org/officeDocument/2006/relationships/image" Target="../media/image150.png"/><Relationship Id="rId12" Type="http://schemas.openxmlformats.org/officeDocument/2006/relationships/image" Target="../media/image200.png"/><Relationship Id="rId17" Type="http://schemas.openxmlformats.org/officeDocument/2006/relationships/image" Target="../media/image14.png"/><Relationship Id="rId2" Type="http://schemas.openxmlformats.org/officeDocument/2006/relationships/image" Target="../media/image100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90.png"/><Relationship Id="rId5" Type="http://schemas.openxmlformats.org/officeDocument/2006/relationships/image" Target="../media/image130.png"/><Relationship Id="rId15" Type="http://schemas.openxmlformats.org/officeDocument/2006/relationships/image" Target="../media/image121.png"/><Relationship Id="rId10" Type="http://schemas.openxmlformats.org/officeDocument/2006/relationships/image" Target="../media/image18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Relationship Id="rId14" Type="http://schemas.openxmlformats.org/officeDocument/2006/relationships/image" Target="../media/image2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1.png"/><Relationship Id="rId5" Type="http://schemas.openxmlformats.org/officeDocument/2006/relationships/image" Target="../media/image372.png"/><Relationship Id="rId4" Type="http://schemas.openxmlformats.org/officeDocument/2006/relationships/image" Target="../media/image36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8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2.png"/><Relationship Id="rId5" Type="http://schemas.openxmlformats.org/officeDocument/2006/relationships/image" Target="../media/image362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png"/><Relationship Id="rId3" Type="http://schemas.openxmlformats.org/officeDocument/2006/relationships/image" Target="../media/image270.png"/><Relationship Id="rId7" Type="http://schemas.openxmlformats.org/officeDocument/2006/relationships/image" Target="../media/image28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1.png"/><Relationship Id="rId5" Type="http://schemas.openxmlformats.org/officeDocument/2006/relationships/image" Target="../media/image50.png"/><Relationship Id="rId10" Type="http://schemas.openxmlformats.org/officeDocument/2006/relationships/image" Target="../media/image300.png"/><Relationship Id="rId4" Type="http://schemas.openxmlformats.org/officeDocument/2006/relationships/image" Target="../media/image41.png"/><Relationship Id="rId9" Type="http://schemas.openxmlformats.org/officeDocument/2006/relationships/image" Target="../media/image29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png"/><Relationship Id="rId3" Type="http://schemas.openxmlformats.org/officeDocument/2006/relationships/image" Target="../media/image270.png"/><Relationship Id="rId7" Type="http://schemas.openxmlformats.org/officeDocument/2006/relationships/image" Target="../media/image33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1.png"/><Relationship Id="rId5" Type="http://schemas.openxmlformats.org/officeDocument/2006/relationships/image" Target="../media/image50.png"/><Relationship Id="rId4" Type="http://schemas.openxmlformats.org/officeDocument/2006/relationships/image" Target="../media/image41.png"/><Relationship Id="rId9" Type="http://schemas.openxmlformats.org/officeDocument/2006/relationships/image" Target="../media/image29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1.png"/><Relationship Id="rId7" Type="http://schemas.openxmlformats.org/officeDocument/2006/relationships/image" Target="../media/image3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341.png"/><Relationship Id="rId4" Type="http://schemas.openxmlformats.org/officeDocument/2006/relationships/image" Target="../media/image331.png"/><Relationship Id="rId9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26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91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1700.png"/><Relationship Id="rId7" Type="http://schemas.openxmlformats.org/officeDocument/2006/relationships/image" Target="../media/image910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0.png"/><Relationship Id="rId5" Type="http://schemas.openxmlformats.org/officeDocument/2006/relationships/image" Target="../media/image191.png"/><Relationship Id="rId4" Type="http://schemas.openxmlformats.org/officeDocument/2006/relationships/image" Target="../media/image180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0.png"/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110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0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2800.png"/><Relationship Id="rId7" Type="http://schemas.openxmlformats.org/officeDocument/2006/relationships/image" Target="../media/image322.png"/><Relationship Id="rId2" Type="http://schemas.openxmlformats.org/officeDocument/2006/relationships/image" Target="../media/image27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3.png"/><Relationship Id="rId11" Type="http://schemas.openxmlformats.org/officeDocument/2006/relationships/image" Target="../media/image361.png"/><Relationship Id="rId5" Type="http://schemas.openxmlformats.org/officeDocument/2006/relationships/image" Target="../media/image3000.png"/><Relationship Id="rId10" Type="http://schemas.openxmlformats.org/officeDocument/2006/relationships/image" Target="../media/image351.png"/><Relationship Id="rId4" Type="http://schemas.openxmlformats.org/officeDocument/2006/relationships/image" Target="../media/image2900.png"/><Relationship Id="rId9" Type="http://schemas.openxmlformats.org/officeDocument/2006/relationships/image" Target="../media/image34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1.png"/><Relationship Id="rId3" Type="http://schemas.openxmlformats.org/officeDocument/2006/relationships/image" Target="../media/image371.png"/><Relationship Id="rId7" Type="http://schemas.openxmlformats.org/officeDocument/2006/relationships/image" Target="../media/image420.png"/><Relationship Id="rId2" Type="http://schemas.openxmlformats.org/officeDocument/2006/relationships/image" Target="../media/image27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11" Type="http://schemas.openxmlformats.org/officeDocument/2006/relationships/image" Target="../media/image2400.png"/><Relationship Id="rId5" Type="http://schemas.openxmlformats.org/officeDocument/2006/relationships/image" Target="../media/image390.png"/><Relationship Id="rId10" Type="http://schemas.openxmlformats.org/officeDocument/2006/relationships/image" Target="../media/image2110.png"/><Relationship Id="rId4" Type="http://schemas.openxmlformats.org/officeDocument/2006/relationships/image" Target="../media/image380.png"/><Relationship Id="rId9" Type="http://schemas.openxmlformats.org/officeDocument/2006/relationships/image" Target="../media/image4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1.png"/><Relationship Id="rId7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341.png"/><Relationship Id="rId10" Type="http://schemas.openxmlformats.org/officeDocument/2006/relationships/image" Target="../media/image6.png"/><Relationship Id="rId4" Type="http://schemas.openxmlformats.org/officeDocument/2006/relationships/image" Target="../media/image331.png"/><Relationship Id="rId9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0.png"/><Relationship Id="rId3" Type="http://schemas.openxmlformats.org/officeDocument/2006/relationships/image" Target="../media/image210.png"/><Relationship Id="rId7" Type="http://schemas.openxmlformats.org/officeDocument/2006/relationships/image" Target="../media/image63.png"/><Relationship Id="rId12" Type="http://schemas.openxmlformats.org/officeDocument/2006/relationships/image" Target="../media/image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0.png"/><Relationship Id="rId5" Type="http://schemas.openxmlformats.org/officeDocument/2006/relationships/image" Target="../media/image41.png"/><Relationship Id="rId10" Type="http://schemas.openxmlformats.org/officeDocument/2006/relationships/image" Target="../media/image90.png"/><Relationship Id="rId4" Type="http://schemas.openxmlformats.org/officeDocument/2006/relationships/image" Target="../media/image39.png"/><Relationship Id="rId9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CS648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3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002060"/>
                </a:solidFill>
              </a:rPr>
              <a:t>Algebraic Techniques (</a:t>
            </a:r>
            <a:r>
              <a:rPr lang="en-US" sz="1800" b="1" dirty="0" err="1">
                <a:solidFill>
                  <a:srgbClr val="7030A0"/>
                </a:solidFill>
              </a:rPr>
              <a:t>Frievald’s</a:t>
            </a:r>
            <a:r>
              <a:rPr lang="en-US" sz="1800" b="1" dirty="0">
                <a:solidFill>
                  <a:srgbClr val="7030A0"/>
                </a:solidFill>
              </a:rPr>
              <a:t> Technique</a:t>
            </a:r>
            <a:r>
              <a:rPr lang="en-US" sz="2400" b="1" dirty="0">
                <a:solidFill>
                  <a:srgbClr val="002060"/>
                </a:solidFill>
              </a:rPr>
              <a:t>)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>
                <a:solidFill>
                  <a:srgbClr val="002060"/>
                </a:solidFill>
              </a:rPr>
              <a:t>Two interesting problems</a:t>
            </a:r>
            <a:endParaRPr 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7030A0"/>
                </a:solidFill>
              </a:rPr>
              <a:t>Frievald’s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Algorithm</a:t>
            </a:r>
            <a:br>
              <a:rPr lang="en-US" sz="3200" b="1" dirty="0"/>
            </a:b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953011"/>
              </p:ext>
            </p:extLst>
          </p:nvPr>
        </p:nvGraphicFramePr>
        <p:xfrm>
          <a:off x="533400" y="1524000"/>
          <a:ext cx="1942570" cy="19202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94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 rot="5400000">
                <a:off x="6980081" y="3474881"/>
                <a:ext cx="6335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≟</m:t>
                      </m:r>
                    </m:oMath>
                  </m:oMathPara>
                </a14:m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980081" y="3474881"/>
                <a:ext cx="633507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34906" r="-14151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62200" y="1981200"/>
                <a:ext cx="71525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⨯</m:t>
                      </m:r>
                    </m:oMath>
                  </m:oMathPara>
                </a14:m>
                <a:endParaRPr lang="en-US" sz="4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1981200"/>
                <a:ext cx="715259" cy="769441"/>
              </a:xfrm>
              <a:prstGeom prst="rect">
                <a:avLst/>
              </a:prstGeom>
              <a:blipFill rotWithShape="1">
                <a:blip r:embed="rId3"/>
                <a:stretch>
                  <a:fillRect t="-15873" r="-42735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85365" y="5943600"/>
                <a:ext cx="381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365" y="5943600"/>
                <a:ext cx="38183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295400" y="3429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3429000"/>
                <a:ext cx="38985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222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33800" y="3429000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3429000"/>
                <a:ext cx="40427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969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907028"/>
              </p:ext>
            </p:extLst>
          </p:nvPr>
        </p:nvGraphicFramePr>
        <p:xfrm>
          <a:off x="2971800" y="1524000"/>
          <a:ext cx="1942570" cy="19202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94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58075"/>
              </p:ext>
            </p:extLst>
          </p:nvPr>
        </p:nvGraphicFramePr>
        <p:xfrm>
          <a:off x="3010430" y="4023360"/>
          <a:ext cx="1942570" cy="19202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94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251998"/>
              </p:ext>
            </p:extLst>
          </p:nvPr>
        </p:nvGraphicFramePr>
        <p:xfrm>
          <a:off x="5372630" y="1508760"/>
          <a:ext cx="194257" cy="192024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94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771141" y="2049959"/>
                <a:ext cx="71525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⨯</m:t>
                      </m:r>
                    </m:oMath>
                  </m:oMathPara>
                </a14:m>
                <a:endParaRPr lang="en-US" sz="4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141" y="2049959"/>
                <a:ext cx="715259" cy="769441"/>
              </a:xfrm>
              <a:prstGeom prst="rect">
                <a:avLst/>
              </a:prstGeom>
              <a:blipFill rotWithShape="1">
                <a:blip r:embed="rId7"/>
                <a:stretch>
                  <a:fillRect t="-15748" r="-42735" b="-36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257800" y="1460718"/>
                <a:ext cx="38183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400" b="0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1400" dirty="0">
                    <a:solidFill>
                      <a:srgbClr val="0070C0"/>
                    </a:solidFill>
                  </a:rPr>
                  <a:t> 0</a:t>
                </a:r>
              </a:p>
              <a:p>
                <a:endParaRPr lang="en-US" sz="14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1400" i="1" dirty="0">
                  <a:solidFill>
                    <a:srgbClr val="0070C0"/>
                  </a:solidFill>
                  <a:latin typeface="Cambria Math"/>
                  <a:ea typeface="Cambria Math"/>
                </a:endParaRPr>
              </a:p>
              <a:p>
                <a:endParaRPr lang="en-US" sz="1400" i="1" dirty="0">
                  <a:solidFill>
                    <a:srgbClr val="0070C0"/>
                  </a:solidFill>
                  <a:latin typeface="Cambria Math"/>
                </a:endParaRPr>
              </a:p>
              <a:p>
                <a:endParaRPr lang="en-US" sz="14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400" b="0" i="1" dirty="0">
                  <a:solidFill>
                    <a:srgbClr val="0070C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400" b="0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1400" b="0" dirty="0">
                    <a:solidFill>
                      <a:srgbClr val="0070C0"/>
                    </a:solidFill>
                  </a:rPr>
                  <a:t> 0</a:t>
                </a:r>
                <a:endParaRPr lang="en-US" sz="16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460718"/>
                <a:ext cx="381836" cy="2031325"/>
              </a:xfrm>
              <a:prstGeom prst="rect">
                <a:avLst/>
              </a:prstGeom>
              <a:blipFill rotWithShape="1">
                <a:blip r:embed="rId8"/>
                <a:stretch>
                  <a:fillRect l="-4839" t="-601" r="-1613" b="-2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ight Arrow 29"/>
          <p:cNvSpPr/>
          <p:nvPr/>
        </p:nvSpPr>
        <p:spPr>
          <a:xfrm>
            <a:off x="5943600" y="2133600"/>
            <a:ext cx="609600" cy="605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598902"/>
              </p:ext>
            </p:extLst>
          </p:nvPr>
        </p:nvGraphicFramePr>
        <p:xfrm>
          <a:off x="5368343" y="4023360"/>
          <a:ext cx="194257" cy="192024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94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846465"/>
              </p:ext>
            </p:extLst>
          </p:nvPr>
        </p:nvGraphicFramePr>
        <p:xfrm>
          <a:off x="7120943" y="1524000"/>
          <a:ext cx="194257" cy="192024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94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257800" y="3962400"/>
                <a:ext cx="38183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400" b="0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1400" dirty="0">
                    <a:solidFill>
                      <a:srgbClr val="0070C0"/>
                    </a:solidFill>
                  </a:rPr>
                  <a:t> 0</a:t>
                </a:r>
              </a:p>
              <a:p>
                <a:endParaRPr lang="en-US" sz="14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1400" i="1" dirty="0">
                  <a:solidFill>
                    <a:srgbClr val="0070C0"/>
                  </a:solidFill>
                  <a:latin typeface="Cambria Math"/>
                  <a:ea typeface="Cambria Math"/>
                </a:endParaRPr>
              </a:p>
              <a:p>
                <a:endParaRPr lang="en-US" sz="1400" i="1" dirty="0">
                  <a:solidFill>
                    <a:srgbClr val="0070C0"/>
                  </a:solidFill>
                  <a:latin typeface="Cambria Math"/>
                </a:endParaRPr>
              </a:p>
              <a:p>
                <a:endParaRPr lang="en-US" sz="14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400" b="0" i="1" dirty="0">
                  <a:solidFill>
                    <a:srgbClr val="0070C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400" b="0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1400" b="0" dirty="0">
                    <a:solidFill>
                      <a:srgbClr val="0070C0"/>
                    </a:solidFill>
                  </a:rPr>
                  <a:t> 0</a:t>
                </a:r>
                <a:endParaRPr lang="en-US" sz="16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962400"/>
                <a:ext cx="381836" cy="2031325"/>
              </a:xfrm>
              <a:prstGeom prst="rect">
                <a:avLst/>
              </a:prstGeom>
              <a:blipFill rotWithShape="1">
                <a:blip r:embed="rId9"/>
                <a:stretch>
                  <a:fillRect l="-4839" t="-601" r="-1613" b="-2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800600" y="4488359"/>
                <a:ext cx="71525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⨯</m:t>
                      </m:r>
                    </m:oMath>
                  </m:oMathPara>
                </a14:m>
                <a:endParaRPr lang="en-US" sz="4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4488359"/>
                <a:ext cx="715259" cy="769441"/>
              </a:xfrm>
              <a:prstGeom prst="rect">
                <a:avLst/>
              </a:prstGeom>
              <a:blipFill rotWithShape="1">
                <a:blip r:embed="rId10"/>
                <a:stretch>
                  <a:fillRect t="-15748" r="-42735" b="-36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ight Arrow 34"/>
          <p:cNvSpPr/>
          <p:nvPr/>
        </p:nvSpPr>
        <p:spPr>
          <a:xfrm>
            <a:off x="5943600" y="4572000"/>
            <a:ext cx="609600" cy="605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278079"/>
              </p:ext>
            </p:extLst>
          </p:nvPr>
        </p:nvGraphicFramePr>
        <p:xfrm>
          <a:off x="7120943" y="4038600"/>
          <a:ext cx="194257" cy="192024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94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361797" y="1346181"/>
            <a:ext cx="4661826" cy="2406253"/>
            <a:chOff x="2895600" y="1295399"/>
            <a:chExt cx="2895599" cy="2375951"/>
          </a:xfrm>
        </p:grpSpPr>
        <p:sp>
          <p:nvSpPr>
            <p:cNvPr id="37" name="Left Bracket 36"/>
            <p:cNvSpPr/>
            <p:nvPr/>
          </p:nvSpPr>
          <p:spPr>
            <a:xfrm>
              <a:off x="2895600" y="1295400"/>
              <a:ext cx="304800" cy="2375950"/>
            </a:xfrm>
            <a:prstGeom prst="lef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Left Bracket 38"/>
            <p:cNvSpPr/>
            <p:nvPr/>
          </p:nvSpPr>
          <p:spPr>
            <a:xfrm flipH="1">
              <a:off x="5463028" y="1295399"/>
              <a:ext cx="328171" cy="2375951"/>
            </a:xfrm>
            <a:prstGeom prst="lef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268186" y="33528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186" y="3352800"/>
                <a:ext cx="37061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95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010400" y="33528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3352800"/>
                <a:ext cx="37542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010400" y="5867400"/>
                <a:ext cx="356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5867400"/>
                <a:ext cx="356187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333" r="-2241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257800" y="59436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5943600"/>
                <a:ext cx="370614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23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DEF8C5-CD1C-DD90-2F86-3239DA68B49D}"/>
                  </a:ext>
                </a:extLst>
              </p:cNvPr>
              <p:cNvSpPr txBox="1"/>
              <p:nvPr/>
            </p:nvSpPr>
            <p:spPr>
              <a:xfrm>
                <a:off x="1586062" y="4812372"/>
                <a:ext cx="127143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 time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DEF8C5-CD1C-DD90-2F86-3239DA68B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062" y="4812372"/>
                <a:ext cx="1271438" cy="369332"/>
              </a:xfrm>
              <a:prstGeom prst="rect">
                <a:avLst/>
              </a:prstGeom>
              <a:blipFill>
                <a:blip r:embed="rId15"/>
                <a:stretch>
                  <a:fillRect t="-8197" r="-382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1ADCBE-147F-94AF-C494-5DE0CD3E37B4}"/>
                  </a:ext>
                </a:extLst>
              </p:cNvPr>
              <p:cNvSpPr txBox="1"/>
              <p:nvPr/>
            </p:nvSpPr>
            <p:spPr>
              <a:xfrm>
                <a:off x="302797" y="866281"/>
                <a:ext cx="131362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 time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1ADCBE-147F-94AF-C494-5DE0CD3E3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97" y="866281"/>
                <a:ext cx="1313629" cy="369332"/>
              </a:xfrm>
              <a:prstGeom prst="rect">
                <a:avLst/>
              </a:prstGeom>
              <a:blipFill>
                <a:blip r:embed="rId16"/>
                <a:stretch>
                  <a:fillRect t="-8197" r="-372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41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0"/>
                            </p:stCondLst>
                            <p:childTnLst>
                              <p:par>
                                <p:cTn id="6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4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2" grpId="0"/>
      <p:bldP spid="13" grpId="0"/>
      <p:bldP spid="14" grpId="0"/>
      <p:bldP spid="25" grpId="0"/>
      <p:bldP spid="28" grpId="0" uiExpand="1" build="p"/>
      <p:bldP spid="30" grpId="0" animBg="1"/>
      <p:bldP spid="33" grpId="0"/>
      <p:bldP spid="34" grpId="0"/>
      <p:bldP spid="35" grpId="0" animBg="1"/>
      <p:bldP spid="41" grpId="0"/>
      <p:bldP spid="42" grpId="0"/>
      <p:bldP spid="43" grpId="0"/>
      <p:bldP spid="44" grpId="0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7B8AE-0BE0-6FBE-8DCF-B3051513C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D6DBDF-8777-50D1-AAFE-9FBBC160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7030A0"/>
                </a:solidFill>
              </a:rPr>
              <a:t>Frievald’s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Algorithm</a:t>
            </a:r>
            <a:br>
              <a:rPr lang="en-US" sz="3200" b="1" dirty="0"/>
            </a:b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60B1A-48C4-CE91-4C6F-6985021C0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A8C87-0EFD-F90C-52F2-B9DF28C4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C5B36E7-4244-7FFC-5253-EC6CFC0CF3DD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524000"/>
          <a:ext cx="1942570" cy="19202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94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843F34A-B1BB-2191-A098-DF062B26EC0B}"/>
                  </a:ext>
                </a:extLst>
              </p:cNvPr>
              <p:cNvSpPr txBox="1"/>
              <p:nvPr/>
            </p:nvSpPr>
            <p:spPr>
              <a:xfrm rot="5400000">
                <a:off x="6980081" y="3474881"/>
                <a:ext cx="6335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≟</m:t>
                      </m:r>
                    </m:oMath>
                  </m:oMathPara>
                </a14:m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980081" y="3474881"/>
                <a:ext cx="633507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34906" r="-14151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25263C-747F-9681-EE48-AA01216877C0}"/>
                  </a:ext>
                </a:extLst>
              </p:cNvPr>
              <p:cNvSpPr txBox="1"/>
              <p:nvPr/>
            </p:nvSpPr>
            <p:spPr>
              <a:xfrm>
                <a:off x="2362200" y="1981200"/>
                <a:ext cx="71525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⨯</m:t>
                      </m:r>
                    </m:oMath>
                  </m:oMathPara>
                </a14:m>
                <a:endParaRPr lang="en-US" sz="4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1981200"/>
                <a:ext cx="715259" cy="769441"/>
              </a:xfrm>
              <a:prstGeom prst="rect">
                <a:avLst/>
              </a:prstGeom>
              <a:blipFill rotWithShape="1">
                <a:blip r:embed="rId3"/>
                <a:stretch>
                  <a:fillRect t="-15873" r="-42735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070A52-3F8C-F361-96AF-92BA84A6248F}"/>
                  </a:ext>
                </a:extLst>
              </p:cNvPr>
              <p:cNvSpPr txBox="1"/>
              <p:nvPr/>
            </p:nvSpPr>
            <p:spPr>
              <a:xfrm>
                <a:off x="3885365" y="5943600"/>
                <a:ext cx="381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365" y="5943600"/>
                <a:ext cx="38183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63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B091C0-E6C5-9F1E-0F63-AF11814C51A1}"/>
                  </a:ext>
                </a:extLst>
              </p:cNvPr>
              <p:cNvSpPr txBox="1"/>
              <p:nvPr/>
            </p:nvSpPr>
            <p:spPr>
              <a:xfrm>
                <a:off x="1295400" y="342900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3429000"/>
                <a:ext cx="38985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222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2363BE-70C6-8146-A0C5-4DBB8631216D}"/>
                  </a:ext>
                </a:extLst>
              </p:cNvPr>
              <p:cNvSpPr txBox="1"/>
              <p:nvPr/>
            </p:nvSpPr>
            <p:spPr>
              <a:xfrm>
                <a:off x="3733800" y="3429000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3429000"/>
                <a:ext cx="40427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969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AF04FD5-45EA-9032-9BC9-B451D430B74A}"/>
              </a:ext>
            </a:extLst>
          </p:cNvPr>
          <p:cNvGraphicFramePr>
            <a:graphicFrameLocks noGrp="1"/>
          </p:cNvGraphicFramePr>
          <p:nvPr/>
        </p:nvGraphicFramePr>
        <p:xfrm>
          <a:off x="2971800" y="1524000"/>
          <a:ext cx="1942570" cy="19202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94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A2A4746-535C-D7DD-99E2-19B9856F67A4}"/>
              </a:ext>
            </a:extLst>
          </p:cNvPr>
          <p:cNvGraphicFramePr>
            <a:graphicFrameLocks noGrp="1"/>
          </p:cNvGraphicFramePr>
          <p:nvPr/>
        </p:nvGraphicFramePr>
        <p:xfrm>
          <a:off x="3010430" y="4023360"/>
          <a:ext cx="1942570" cy="19202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94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9425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EBF8D07-96BE-7772-C7D3-B5D4651FDC3B}"/>
              </a:ext>
            </a:extLst>
          </p:cNvPr>
          <p:cNvGraphicFramePr>
            <a:graphicFrameLocks noGrp="1"/>
          </p:cNvGraphicFramePr>
          <p:nvPr/>
        </p:nvGraphicFramePr>
        <p:xfrm>
          <a:off x="5372630" y="1508760"/>
          <a:ext cx="194257" cy="192024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94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BE93FD5-4BA2-0CBA-5D9D-5EE68ED394D3}"/>
                  </a:ext>
                </a:extLst>
              </p:cNvPr>
              <p:cNvSpPr txBox="1"/>
              <p:nvPr/>
            </p:nvSpPr>
            <p:spPr>
              <a:xfrm>
                <a:off x="4771141" y="2049959"/>
                <a:ext cx="71525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⨯</m:t>
                      </m:r>
                    </m:oMath>
                  </m:oMathPara>
                </a14:m>
                <a:endParaRPr lang="en-US" sz="4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141" y="2049959"/>
                <a:ext cx="715259" cy="769441"/>
              </a:xfrm>
              <a:prstGeom prst="rect">
                <a:avLst/>
              </a:prstGeom>
              <a:blipFill rotWithShape="1">
                <a:blip r:embed="rId7"/>
                <a:stretch>
                  <a:fillRect t="-15748" r="-42735" b="-36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91D1657-910A-DD27-6EC2-FCB97071A380}"/>
                  </a:ext>
                </a:extLst>
              </p:cNvPr>
              <p:cNvSpPr txBox="1"/>
              <p:nvPr/>
            </p:nvSpPr>
            <p:spPr>
              <a:xfrm>
                <a:off x="5257800" y="1460718"/>
                <a:ext cx="38183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400" b="0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1400" dirty="0">
                    <a:solidFill>
                      <a:srgbClr val="0070C0"/>
                    </a:solidFill>
                  </a:rPr>
                  <a:t> 0</a:t>
                </a:r>
              </a:p>
              <a:p>
                <a:endParaRPr lang="en-US" sz="14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1400" i="1" dirty="0">
                  <a:solidFill>
                    <a:srgbClr val="0070C0"/>
                  </a:solidFill>
                  <a:latin typeface="Cambria Math"/>
                  <a:ea typeface="Cambria Math"/>
                </a:endParaRPr>
              </a:p>
              <a:p>
                <a:endParaRPr lang="en-US" sz="1400" i="1" dirty="0">
                  <a:solidFill>
                    <a:srgbClr val="0070C0"/>
                  </a:solidFill>
                  <a:latin typeface="Cambria Math"/>
                </a:endParaRPr>
              </a:p>
              <a:p>
                <a:endParaRPr lang="en-US" sz="14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400" b="0" i="1" dirty="0">
                  <a:solidFill>
                    <a:srgbClr val="0070C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400" b="0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1400" b="0" dirty="0">
                    <a:solidFill>
                      <a:srgbClr val="0070C0"/>
                    </a:solidFill>
                  </a:rPr>
                  <a:t> 0</a:t>
                </a:r>
                <a:endParaRPr lang="en-US" sz="16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460718"/>
                <a:ext cx="381836" cy="2031325"/>
              </a:xfrm>
              <a:prstGeom prst="rect">
                <a:avLst/>
              </a:prstGeom>
              <a:blipFill rotWithShape="1">
                <a:blip r:embed="rId8"/>
                <a:stretch>
                  <a:fillRect l="-4839" t="-601" r="-1613" b="-2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ight Arrow 29">
            <a:extLst>
              <a:ext uri="{FF2B5EF4-FFF2-40B4-BE49-F238E27FC236}">
                <a16:creationId xmlns:a16="http://schemas.microsoft.com/office/drawing/2014/main" id="{3086B129-B8E9-C95B-786E-EE7BBFE9AFE7}"/>
              </a:ext>
            </a:extLst>
          </p:cNvPr>
          <p:cNvSpPr/>
          <p:nvPr/>
        </p:nvSpPr>
        <p:spPr>
          <a:xfrm>
            <a:off x="5943600" y="2133600"/>
            <a:ext cx="609600" cy="605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586686AF-4E91-3C83-86A1-C2FB469E597A}"/>
              </a:ext>
            </a:extLst>
          </p:cNvPr>
          <p:cNvGraphicFramePr>
            <a:graphicFrameLocks noGrp="1"/>
          </p:cNvGraphicFramePr>
          <p:nvPr/>
        </p:nvGraphicFramePr>
        <p:xfrm>
          <a:off x="5368343" y="4023360"/>
          <a:ext cx="194257" cy="192024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94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CD8356E-48BE-2755-71A9-0F6915E896C2}"/>
              </a:ext>
            </a:extLst>
          </p:cNvPr>
          <p:cNvGraphicFramePr>
            <a:graphicFrameLocks noGrp="1"/>
          </p:cNvGraphicFramePr>
          <p:nvPr/>
        </p:nvGraphicFramePr>
        <p:xfrm>
          <a:off x="7120943" y="1524000"/>
          <a:ext cx="194257" cy="192024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94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32C4EB7-CDCA-5965-1660-4B648B9E0745}"/>
                  </a:ext>
                </a:extLst>
              </p:cNvPr>
              <p:cNvSpPr txBox="1"/>
              <p:nvPr/>
            </p:nvSpPr>
            <p:spPr>
              <a:xfrm>
                <a:off x="5257800" y="3962400"/>
                <a:ext cx="38183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400" b="0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1400" dirty="0">
                    <a:solidFill>
                      <a:srgbClr val="0070C0"/>
                    </a:solidFill>
                  </a:rPr>
                  <a:t> 0</a:t>
                </a:r>
              </a:p>
              <a:p>
                <a:endParaRPr lang="en-US" sz="14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1400" i="1" dirty="0">
                  <a:solidFill>
                    <a:srgbClr val="0070C0"/>
                  </a:solidFill>
                  <a:latin typeface="Cambria Math"/>
                  <a:ea typeface="Cambria Math"/>
                </a:endParaRPr>
              </a:p>
              <a:p>
                <a:endParaRPr lang="en-US" sz="1400" i="1" dirty="0">
                  <a:solidFill>
                    <a:srgbClr val="0070C0"/>
                  </a:solidFill>
                  <a:latin typeface="Cambria Math"/>
                </a:endParaRPr>
              </a:p>
              <a:p>
                <a:endParaRPr lang="en-US" sz="14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400" b="0" i="1" dirty="0">
                  <a:solidFill>
                    <a:srgbClr val="0070C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400" b="0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1400" b="0" dirty="0">
                    <a:solidFill>
                      <a:srgbClr val="0070C0"/>
                    </a:solidFill>
                  </a:rPr>
                  <a:t> 0</a:t>
                </a:r>
                <a:endParaRPr lang="en-US" sz="16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962400"/>
                <a:ext cx="381836" cy="2031325"/>
              </a:xfrm>
              <a:prstGeom prst="rect">
                <a:avLst/>
              </a:prstGeom>
              <a:blipFill rotWithShape="1">
                <a:blip r:embed="rId9"/>
                <a:stretch>
                  <a:fillRect l="-4839" t="-601" r="-1613" b="-2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A44A468-4BDE-02BF-E44C-2C651936AC87}"/>
                  </a:ext>
                </a:extLst>
              </p:cNvPr>
              <p:cNvSpPr txBox="1"/>
              <p:nvPr/>
            </p:nvSpPr>
            <p:spPr>
              <a:xfrm>
                <a:off x="4800600" y="4488359"/>
                <a:ext cx="71525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⨯</m:t>
                      </m:r>
                    </m:oMath>
                  </m:oMathPara>
                </a14:m>
                <a:endParaRPr lang="en-US" sz="4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4488359"/>
                <a:ext cx="715259" cy="769441"/>
              </a:xfrm>
              <a:prstGeom prst="rect">
                <a:avLst/>
              </a:prstGeom>
              <a:blipFill rotWithShape="1">
                <a:blip r:embed="rId10"/>
                <a:stretch>
                  <a:fillRect t="-15748" r="-42735" b="-36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ight Arrow 34">
            <a:extLst>
              <a:ext uri="{FF2B5EF4-FFF2-40B4-BE49-F238E27FC236}">
                <a16:creationId xmlns:a16="http://schemas.microsoft.com/office/drawing/2014/main" id="{AE92A161-5E74-C41B-46D5-5CF2ADDA4CEB}"/>
              </a:ext>
            </a:extLst>
          </p:cNvPr>
          <p:cNvSpPr/>
          <p:nvPr/>
        </p:nvSpPr>
        <p:spPr>
          <a:xfrm>
            <a:off x="5943600" y="4572000"/>
            <a:ext cx="609600" cy="605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EB9D2849-CA32-1156-02F2-46A05B9786E4}"/>
              </a:ext>
            </a:extLst>
          </p:cNvPr>
          <p:cNvGraphicFramePr>
            <a:graphicFrameLocks noGrp="1"/>
          </p:cNvGraphicFramePr>
          <p:nvPr/>
        </p:nvGraphicFramePr>
        <p:xfrm>
          <a:off x="7120943" y="4038600"/>
          <a:ext cx="194257" cy="192024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94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024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2989" marR="22989" marT="11493" marB="1149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CC7DB7BC-92AB-31F9-6D57-556BAB850997}"/>
              </a:ext>
            </a:extLst>
          </p:cNvPr>
          <p:cNvGrpSpPr/>
          <p:nvPr/>
        </p:nvGrpSpPr>
        <p:grpSpPr>
          <a:xfrm>
            <a:off x="2895600" y="1295399"/>
            <a:ext cx="2895599" cy="2375951"/>
            <a:chOff x="2895600" y="1295399"/>
            <a:chExt cx="2895599" cy="2375951"/>
          </a:xfrm>
        </p:grpSpPr>
        <p:sp>
          <p:nvSpPr>
            <p:cNvPr id="37" name="Left Bracket 36">
              <a:extLst>
                <a:ext uri="{FF2B5EF4-FFF2-40B4-BE49-F238E27FC236}">
                  <a16:creationId xmlns:a16="http://schemas.microsoft.com/office/drawing/2014/main" id="{0D3D9958-52AE-F9CC-56F9-62A92FBC862C}"/>
                </a:ext>
              </a:extLst>
            </p:cNvPr>
            <p:cNvSpPr/>
            <p:nvPr/>
          </p:nvSpPr>
          <p:spPr>
            <a:xfrm>
              <a:off x="2895600" y="1295400"/>
              <a:ext cx="304800" cy="2375950"/>
            </a:xfrm>
            <a:prstGeom prst="lef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Left Bracket 38">
              <a:extLst>
                <a:ext uri="{FF2B5EF4-FFF2-40B4-BE49-F238E27FC236}">
                  <a16:creationId xmlns:a16="http://schemas.microsoft.com/office/drawing/2014/main" id="{018F23F8-1EC7-9A20-6360-156E7359BEAD}"/>
                </a:ext>
              </a:extLst>
            </p:cNvPr>
            <p:cNvSpPr/>
            <p:nvPr/>
          </p:nvSpPr>
          <p:spPr>
            <a:xfrm flipH="1">
              <a:off x="5463028" y="1295399"/>
              <a:ext cx="328171" cy="2375951"/>
            </a:xfrm>
            <a:prstGeom prst="lef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48FD36E-2E88-20F0-5F34-20B5ADC13874}"/>
                  </a:ext>
                </a:extLst>
              </p:cNvPr>
              <p:cNvSpPr txBox="1"/>
              <p:nvPr/>
            </p:nvSpPr>
            <p:spPr>
              <a:xfrm>
                <a:off x="5268186" y="33528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186" y="3352800"/>
                <a:ext cx="37061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295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850EDA4-3C7B-F8C6-A49C-A9EA0F8662DE}"/>
                  </a:ext>
                </a:extLst>
              </p:cNvPr>
              <p:cNvSpPr txBox="1"/>
              <p:nvPr/>
            </p:nvSpPr>
            <p:spPr>
              <a:xfrm>
                <a:off x="7010400" y="33528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3352800"/>
                <a:ext cx="37542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5A5BD5C-3091-76D2-3C82-D66B96A647C2}"/>
                  </a:ext>
                </a:extLst>
              </p:cNvPr>
              <p:cNvSpPr txBox="1"/>
              <p:nvPr/>
            </p:nvSpPr>
            <p:spPr>
              <a:xfrm>
                <a:off x="7010400" y="5867400"/>
                <a:ext cx="356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5867400"/>
                <a:ext cx="356187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333" r="-2241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0D525CD-F656-4C71-D808-DB071F0DAC17}"/>
                  </a:ext>
                </a:extLst>
              </p:cNvPr>
              <p:cNvSpPr txBox="1"/>
              <p:nvPr/>
            </p:nvSpPr>
            <p:spPr>
              <a:xfrm>
                <a:off x="5257800" y="59436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5943600"/>
                <a:ext cx="370614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23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1B66B0-001D-6CA8-3D2C-7499D50924C2}"/>
                  </a:ext>
                </a:extLst>
              </p:cNvPr>
              <p:cNvSpPr txBox="1"/>
              <p:nvPr/>
            </p:nvSpPr>
            <p:spPr>
              <a:xfrm>
                <a:off x="3255475" y="835878"/>
                <a:ext cx="2417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solidFill>
                      <a:srgbClr val="002060"/>
                    </a:solidFill>
                  </a:rPr>
                  <a:t>(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Rusins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Frievald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𝟏𝟗𝟕𝟕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1B66B0-001D-6CA8-3D2C-7499D5092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475" y="835878"/>
                <a:ext cx="2417906" cy="369332"/>
              </a:xfrm>
              <a:prstGeom prst="rect">
                <a:avLst/>
              </a:prstGeom>
              <a:blipFill>
                <a:blip r:embed="rId15"/>
                <a:stretch>
                  <a:fillRect l="-2015" t="-8197" r="-125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AE3A57-1B04-5A84-4157-809350C7372A}"/>
                  </a:ext>
                </a:extLst>
              </p:cNvPr>
              <p:cNvSpPr txBox="1"/>
              <p:nvPr/>
            </p:nvSpPr>
            <p:spPr>
              <a:xfrm>
                <a:off x="1586062" y="4812372"/>
                <a:ext cx="127143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 time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AE3A57-1B04-5A84-4157-809350C73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062" y="4812372"/>
                <a:ext cx="1271438" cy="369332"/>
              </a:xfrm>
              <a:prstGeom prst="rect">
                <a:avLst/>
              </a:prstGeom>
              <a:blipFill>
                <a:blip r:embed="rId15"/>
                <a:stretch>
                  <a:fillRect t="-8197" r="-3828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F5C891D-5C4D-812A-381E-2720FBE036B5}"/>
              </a:ext>
            </a:extLst>
          </p:cNvPr>
          <p:cNvSpPr txBox="1"/>
          <p:nvPr/>
        </p:nvSpPr>
        <p:spPr>
          <a:xfrm>
            <a:off x="179283" y="6128266"/>
            <a:ext cx="319626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1800" dirty="0"/>
              <a:t>Matrix product is </a:t>
            </a:r>
            <a:r>
              <a:rPr lang="en-IN" sz="1800" b="1" u="sng" dirty="0"/>
              <a:t>associative</a:t>
            </a:r>
            <a:r>
              <a:rPr lang="en-IN" sz="1800" dirty="0"/>
              <a:t>. </a:t>
            </a:r>
            <a:r>
              <a:rPr lang="en-IN" sz="1800" dirty="0">
                <a:sym typeface="Wingdings" panose="05000000000000000000" pitchFamily="2" charset="2"/>
              </a:rPr>
              <a:t></a:t>
            </a:r>
            <a:endParaRPr lang="en-IN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F3C9E1-32ED-2D56-C096-DE65980C196C}"/>
                  </a:ext>
                </a:extLst>
              </p:cNvPr>
              <p:cNvSpPr txBox="1"/>
              <p:nvPr/>
            </p:nvSpPr>
            <p:spPr>
              <a:xfrm>
                <a:off x="302797" y="866281"/>
                <a:ext cx="131362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 time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F3C9E1-32ED-2D56-C096-DE65980C1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97" y="866281"/>
                <a:ext cx="1313629" cy="369332"/>
              </a:xfrm>
              <a:prstGeom prst="rect">
                <a:avLst/>
              </a:prstGeom>
              <a:blipFill>
                <a:blip r:embed="rId16"/>
                <a:stretch>
                  <a:fillRect t="-8197" r="-372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AEAF0F-17A1-C8DA-F948-4516ED4A9E62}"/>
                  </a:ext>
                </a:extLst>
              </p:cNvPr>
              <p:cNvSpPr txBox="1"/>
              <p:nvPr/>
            </p:nvSpPr>
            <p:spPr>
              <a:xfrm>
                <a:off x="308833" y="856633"/>
                <a:ext cx="1271438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/>
                  <a:t> time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AEAF0F-17A1-C8DA-F948-4516ED4A9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33" y="856633"/>
                <a:ext cx="1271438" cy="369332"/>
              </a:xfrm>
              <a:prstGeom prst="rect">
                <a:avLst/>
              </a:prstGeom>
              <a:blipFill>
                <a:blip r:embed="rId17"/>
                <a:stretch>
                  <a:fillRect t="-10000" r="-3846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969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bg2"/>
              </a:solidFill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7030A0"/>
                    </a:solidFill>
                  </a:rPr>
                  <a:t>RandomProductVerify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 a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-by-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matrix (vector) whose elements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are selected </a:t>
                </a:r>
                <a:r>
                  <a:rPr lang="en-US" sz="1800" u="sng" dirty="0"/>
                  <a:t>randomly</a:t>
                </a:r>
                <a:r>
                  <a:rPr lang="en-US" sz="1800" dirty="0"/>
                  <a:t> </a:t>
                </a:r>
                <a:r>
                  <a:rPr lang="en-US" sz="1800" u="sng" dirty="0"/>
                  <a:t>uniformly</a:t>
                </a:r>
                <a:r>
                  <a:rPr lang="en-US" sz="1800" dirty="0"/>
                  <a:t>  and </a:t>
                </a:r>
                <a:r>
                  <a:rPr lang="en-US" sz="1800" u="sng" dirty="0"/>
                  <a:t>independently</a:t>
                </a:r>
                <a:r>
                  <a:rPr lang="en-US" sz="1800" dirty="0"/>
                  <a:t> from {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}.</a:t>
                </a:r>
                <a:r>
                  <a:rPr lang="en-US" sz="1800" b="1" i="1" dirty="0">
                    <a:solidFill>
                      <a:srgbClr val="002060"/>
                    </a:solidFill>
                    <a:latin typeface="Cambria Math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𝑩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𝒛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</a:t>
                </a:r>
                <a:r>
                  <a:rPr lang="en-US" sz="2000" b="1" dirty="0"/>
                  <a:t>If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𝒛</m:t>
                    </m:r>
                  </m:oMath>
                </a14:m>
                <a:r>
                  <a:rPr lang="en-US" sz="2000" dirty="0"/>
                  <a:t>)    </a:t>
                </a:r>
                <a:r>
                  <a:rPr lang="en-US" sz="1800" dirty="0"/>
                  <a:t>output “AB=C”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</a:t>
                </a:r>
                <a:r>
                  <a:rPr lang="en-US" sz="2000" b="1" dirty="0"/>
                  <a:t>else</a:t>
                </a:r>
                <a:r>
                  <a:rPr lang="en-US" sz="2000" dirty="0"/>
                  <a:t>             </a:t>
                </a:r>
                <a:r>
                  <a:rPr lang="en-US" sz="1800" dirty="0"/>
                  <a:t>output “AB≠C”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Time complexity: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433997" y="5181600"/>
                <a:ext cx="84260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𝑶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997" y="5181600"/>
                <a:ext cx="84260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8633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638800" y="26670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86200" y="26670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05000" y="26670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52600" y="22860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05000" y="41148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28800" y="4572000"/>
            <a:ext cx="4800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E7245168-83D5-8CE9-84F2-05C19E039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3200" b="1" dirty="0" err="1">
                <a:solidFill>
                  <a:srgbClr val="7030A0"/>
                </a:solidFill>
              </a:rPr>
              <a:t>Frievald’s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Algorithm</a:t>
            </a:r>
            <a:br>
              <a:rPr lang="en-US" sz="3200" b="1" dirty="0"/>
            </a:br>
            <a:endParaRPr lang="en-US" sz="28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91CE26-7F27-606B-8EA8-8CA3BBC969C5}"/>
                  </a:ext>
                </a:extLst>
              </p:cNvPr>
              <p:cNvSpPr txBox="1"/>
              <p:nvPr/>
            </p:nvSpPr>
            <p:spPr>
              <a:xfrm>
                <a:off x="3255475" y="835878"/>
                <a:ext cx="2417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solidFill>
                      <a:srgbClr val="002060"/>
                    </a:solidFill>
                  </a:rPr>
                  <a:t>(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Rusins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Frievald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𝟏𝟗𝟕𝟕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91CE26-7F27-606B-8EA8-8CA3BBC96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475" y="835878"/>
                <a:ext cx="2417906" cy="369332"/>
              </a:xfrm>
              <a:prstGeom prst="rect">
                <a:avLst/>
              </a:prstGeom>
              <a:blipFill>
                <a:blip r:embed="rId4"/>
                <a:stretch>
                  <a:fillRect l="-2015" t="-8197" r="-1259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767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064984"/>
              </p:ext>
            </p:extLst>
          </p:nvPr>
        </p:nvGraphicFramePr>
        <p:xfrm>
          <a:off x="381000" y="2773680"/>
          <a:ext cx="7620000" cy="179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8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1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1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Cases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1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79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974983" y="3657600"/>
                <a:ext cx="341641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𝑩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𝑪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983" y="3657600"/>
                <a:ext cx="341641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4454420" y="4083243"/>
                <a:ext cx="284109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/>
                          <a:ea typeface="Cambria Math"/>
                        </a:rPr>
                        <m:t>with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  </m:t>
                      </m:r>
                      <m:r>
                        <a:rPr lang="en-US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𝑠𝑜𝑚𝑒</m:t>
                      </m:r>
                      <m:r>
                        <a:rPr lang="en-US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probability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420" y="4083243"/>
                <a:ext cx="2841098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Error </a:t>
            </a:r>
            <a:r>
              <a:rPr lang="en-US" sz="3200" b="1" dirty="0"/>
              <a:t>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43200" y="387359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069873" y="3200400"/>
                <a:ext cx="117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𝑩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73" y="3200400"/>
                <a:ext cx="117051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36372" y="3873598"/>
                <a:ext cx="117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𝑩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72" y="3873598"/>
                <a:ext cx="117051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779959" y="3200400"/>
                <a:ext cx="1773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𝑩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𝑪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959" y="3200400"/>
                <a:ext cx="177324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5B8C944-C9A2-8A74-05A1-798D554C8CAA}"/>
              </a:ext>
            </a:extLst>
          </p:cNvPr>
          <p:cNvSpPr txBox="1"/>
          <p:nvPr/>
        </p:nvSpPr>
        <p:spPr>
          <a:xfrm>
            <a:off x="2403199" y="3200400"/>
            <a:ext cx="932609" cy="374571"/>
          </a:xfrm>
          <a:prstGeom prst="round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No error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62507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2" grpId="0"/>
      <p:bldP spid="8" grpId="0"/>
      <p:bldP spid="18" grpId="0"/>
      <p:bldP spid="20" grpId="0"/>
      <p:bldP spid="69" grpId="0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𝑫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𝑩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Observation: 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𝑩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not</a:t>
                </a:r>
                <a:r>
                  <a:rPr lang="en-US" sz="2000" dirty="0"/>
                  <a:t> a null matrix.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Error</a:t>
                </a:r>
                <a:r>
                  <a:rPr lang="en-US" sz="2000" dirty="0"/>
                  <a:t> Probability of the algorithm = </a:t>
                </a:r>
                <a:r>
                  <a:rPr lang="en-US" sz="2000" b="1" dirty="0"/>
                  <a:t>P</a:t>
                </a:r>
                <a:r>
                  <a:rPr lang="en-US" sz="2000" dirty="0"/>
                  <a:t>(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𝑩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𝑩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</m:oMath>
                </a14:m>
                <a:endParaRPr lang="en-US" sz="2000" dirty="0"/>
              </a:p>
              <a:p>
                <a:pPr>
                  <a:buFont typeface="Wingdings"/>
                  <a:buChar char="ó"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𝑩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−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endParaRPr lang="en-US" sz="2000" dirty="0"/>
              </a:p>
              <a:p>
                <a:pPr>
                  <a:buFont typeface="Wingdings"/>
                  <a:buChar char="ó"/>
                </a:pP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𝑩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−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endParaRPr lang="en-US" sz="2000" dirty="0"/>
              </a:p>
              <a:p>
                <a:pPr>
                  <a:buFont typeface="Wingdings"/>
                  <a:buChar char="ó"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𝑫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81000" y="1554480"/>
          <a:ext cx="7620000" cy="179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8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1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1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Cases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1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79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974983" y="2438400"/>
                <a:ext cx="341641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𝑩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𝑪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983" y="2438400"/>
                <a:ext cx="341641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4454420" y="2864043"/>
                <a:ext cx="284109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/>
                          <a:ea typeface="Cambria Math"/>
                        </a:rPr>
                        <m:t>with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  </m:t>
                      </m:r>
                      <m:r>
                        <a:rPr lang="en-US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𝑠𝑜𝑚𝑒</m:t>
                      </m:r>
                      <m:r>
                        <a:rPr lang="en-US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probability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420" y="2864043"/>
                <a:ext cx="2841098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Error </a:t>
            </a:r>
            <a:r>
              <a:rPr lang="en-US" sz="3200" b="1" dirty="0"/>
              <a:t>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743200" y="265439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069873" y="1981200"/>
                <a:ext cx="117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𝑩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73" y="1981200"/>
                <a:ext cx="117051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36372" y="2654398"/>
                <a:ext cx="1170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𝑩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72" y="2654398"/>
                <a:ext cx="11705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4779959" y="1981200"/>
                <a:ext cx="1773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𝑩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𝑪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  <a:ea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959" y="1981200"/>
                <a:ext cx="177324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5B8C944-C9A2-8A74-05A1-798D554C8CAA}"/>
              </a:ext>
            </a:extLst>
          </p:cNvPr>
          <p:cNvSpPr txBox="1"/>
          <p:nvPr/>
        </p:nvSpPr>
        <p:spPr>
          <a:xfrm>
            <a:off x="2403199" y="1981200"/>
            <a:ext cx="932609" cy="374571"/>
          </a:xfrm>
          <a:prstGeom prst="round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No error</a:t>
            </a:r>
            <a:endParaRPr lang="en-IN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1FF950-3651-99EE-B994-0A086DF68880}"/>
              </a:ext>
            </a:extLst>
          </p:cNvPr>
          <p:cNvSpPr/>
          <p:nvPr/>
        </p:nvSpPr>
        <p:spPr>
          <a:xfrm>
            <a:off x="3269934" y="3810000"/>
            <a:ext cx="2673665" cy="4072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50B3A0-58F5-5AAE-D1B9-6F2FA99F1991}"/>
              </a:ext>
            </a:extLst>
          </p:cNvPr>
          <p:cNvSpPr/>
          <p:nvPr/>
        </p:nvSpPr>
        <p:spPr>
          <a:xfrm>
            <a:off x="1998216" y="3836273"/>
            <a:ext cx="2040384" cy="4072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18532C-4A0F-FA3E-BF1A-0D34158EB8AA}"/>
              </a:ext>
            </a:extLst>
          </p:cNvPr>
          <p:cNvSpPr/>
          <p:nvPr/>
        </p:nvSpPr>
        <p:spPr>
          <a:xfrm>
            <a:off x="4203583" y="4545727"/>
            <a:ext cx="2502017" cy="4072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Line Callout 1 5">
            <a:extLst>
              <a:ext uri="{FF2B5EF4-FFF2-40B4-BE49-F238E27FC236}">
                <a16:creationId xmlns:a16="http://schemas.microsoft.com/office/drawing/2014/main" id="{5C7DD716-0375-5521-B671-F3BE59DA8593}"/>
              </a:ext>
            </a:extLst>
          </p:cNvPr>
          <p:cNvSpPr/>
          <p:nvPr/>
        </p:nvSpPr>
        <p:spPr>
          <a:xfrm>
            <a:off x="4267200" y="6208603"/>
            <a:ext cx="1828800" cy="612648"/>
          </a:xfrm>
          <a:prstGeom prst="borderCallout1">
            <a:avLst>
              <a:gd name="adj1" fmla="val 49693"/>
              <a:gd name="adj2" fmla="val -406"/>
              <a:gd name="adj3" fmla="val -47674"/>
              <a:gd name="adj4" fmla="val -6699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null</a:t>
            </a:r>
            <a:r>
              <a:rPr lang="en-US" dirty="0">
                <a:solidFill>
                  <a:schemeClr val="tx1"/>
                </a:solidFill>
              </a:rPr>
              <a:t> vector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858948-0BC3-AC62-098A-288F2F2CC5B4}"/>
              </a:ext>
            </a:extLst>
          </p:cNvPr>
          <p:cNvSpPr txBox="1"/>
          <p:nvPr/>
        </p:nvSpPr>
        <p:spPr>
          <a:xfrm>
            <a:off x="4144396" y="6035159"/>
            <a:ext cx="310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/>
              <a:t>Matrix product is </a:t>
            </a:r>
            <a:r>
              <a:rPr lang="en-IN" sz="1800" b="1" u="sng" dirty="0"/>
              <a:t>distributive</a:t>
            </a:r>
            <a:r>
              <a:rPr lang="en-IN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7884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9" grpId="0" animBg="1"/>
      <p:bldP spid="11" grpId="0" animBg="1"/>
      <p:bldP spid="6" grpId="0" animBg="1"/>
      <p:bldP spid="6" grpId="1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B2F6281-7CDE-F5CC-0F11-E1C51CE12D44}"/>
              </a:ext>
            </a:extLst>
          </p:cNvPr>
          <p:cNvSpPr/>
          <p:nvPr/>
        </p:nvSpPr>
        <p:spPr>
          <a:xfrm>
            <a:off x="3980218" y="5320267"/>
            <a:ext cx="4421556" cy="45720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7030A0"/>
                </a:solidFill>
              </a:rPr>
              <a:t>Frievald’s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Algorithm</a:t>
            </a:r>
            <a:br>
              <a:rPr lang="en-US" sz="3200" b="1" dirty="0"/>
            </a:br>
            <a:r>
              <a:rPr lang="en-US" sz="2400" b="1" dirty="0">
                <a:solidFill>
                  <a:srgbClr val="002060"/>
                </a:solidFill>
              </a:rPr>
              <a:t>(Analyzing error probability)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4290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3614307" y="1600200"/>
                <a:ext cx="5377293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     </a:t>
                </a:r>
                <a14:m>
                  <m:oMath xmlns:m="http://schemas.openxmlformats.org/officeDocument/2006/math">
                    <m:r>
                      <a:rPr lang="en-US" sz="1800" b="1" i="0" dirty="0" smtClean="0">
                        <a:latin typeface="Cambria Math"/>
                      </a:rPr>
                      <m:t>𝐏</m:t>
                    </m:r>
                    <m:r>
                      <a:rPr lang="en-US" sz="1800" i="1" dirty="0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𝑫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r>
                  <a:rPr lang="en-US" sz="1800" dirty="0"/>
                  <a:t>)  depends upon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𝑫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So what to do  </a:t>
                </a:r>
                <a:r>
                  <a:rPr lang="en-US" sz="1800" dirty="0">
                    <a:sym typeface="Wingdings" pitchFamily="2" charset="2"/>
                  </a:rPr>
                  <a:t> </a:t>
                </a:r>
                <a:r>
                  <a:rPr lang="en-US" sz="1800" dirty="0"/>
                  <a:t>?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Our goal is to get an upper bound on this probability.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So we start with the </a:t>
                </a:r>
                <a:r>
                  <a:rPr lang="en-US" sz="1800" b="1" u="sng" dirty="0"/>
                  <a:t>least information </a:t>
                </a:r>
                <a:r>
                  <a:rPr lang="en-US" sz="1800" dirty="0"/>
                  <a:t>about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𝑫</m:t>
                    </m:r>
                  </m:oMath>
                </a14:m>
                <a:r>
                  <a:rPr lang="en-US" sz="1800" dirty="0"/>
                  <a:t>,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which is: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There is at least </a:t>
                </a:r>
                <a:r>
                  <a:rPr lang="en-US" sz="1800" b="1" dirty="0"/>
                  <a:t>one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C00000"/>
                    </a:solidFill>
                  </a:rPr>
                  <a:t>non-zero</a:t>
                </a:r>
                <a:r>
                  <a:rPr lang="en-US" sz="1800" dirty="0"/>
                  <a:t> element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𝑫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Let this element be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  <m:sup/>
                    </m:sSubSup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  </a:t>
                </a:r>
              </a:p>
              <a:p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𝑫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sz="1800" b="1" dirty="0"/>
                  <a:t>     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b="0" i="1" dirty="0" smtClean="0">
                            <a:latin typeface="Cambria Math"/>
                          </a:rPr>
                          <m:t>𝑖</m:t>
                        </m:r>
                      </m:sub>
                      <m:sup/>
                    </m:sSubSup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</a:t>
                </a:r>
                <a:r>
                  <a:rPr lang="en-US" sz="1800" dirty="0"/>
                  <a:t> focus on the product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 row and vector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614307" y="1600200"/>
                <a:ext cx="5377293" cy="4525963"/>
              </a:xfrm>
              <a:blipFill rotWithShape="1">
                <a:blip r:embed="rId2"/>
                <a:stretch>
                  <a:fillRect l="-1020" t="-674" r="-18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247745"/>
              </p:ext>
            </p:extLst>
          </p:nvPr>
        </p:nvGraphicFramePr>
        <p:xfrm>
          <a:off x="533400" y="2438400"/>
          <a:ext cx="2209800" cy="21844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20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90800" y="3040559"/>
                <a:ext cx="71525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⨯</m:t>
                      </m:r>
                    </m:oMath>
                  </m:oMathPara>
                </a14:m>
                <a:endParaRPr lang="en-US" sz="4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040559"/>
                <a:ext cx="715259" cy="769441"/>
              </a:xfrm>
              <a:prstGeom prst="rect">
                <a:avLst/>
              </a:prstGeom>
              <a:blipFill rotWithShape="1">
                <a:blip r:embed="rId3"/>
                <a:stretch>
                  <a:fillRect t="-15873" r="-42735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7200" y="2099846"/>
                <a:ext cx="23725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1   2               …          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</m:t>
                      </m:r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099846"/>
                <a:ext cx="2372509" cy="338554"/>
              </a:xfrm>
              <a:prstGeom prst="rect">
                <a:avLst/>
              </a:prstGeom>
              <a:blipFill rotWithShape="1">
                <a:blip r:embed="rId4"/>
                <a:stretch>
                  <a:fillRect t="-5357" r="-1799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9260" y="2362200"/>
                <a:ext cx="402803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b="0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1600" dirty="0">
                    <a:solidFill>
                      <a:srgbClr val="0070C0"/>
                    </a:solidFill>
                  </a:rPr>
                  <a:t> 2</a:t>
                </a:r>
              </a:p>
              <a:p>
                <a:endParaRPr lang="en-US" sz="1600" i="1" dirty="0">
                  <a:solidFill>
                    <a:srgbClr val="0070C0"/>
                  </a:solidFill>
                  <a:latin typeface="Cambria Math"/>
                </a:endParaRPr>
              </a:p>
              <a:p>
                <a:endParaRPr lang="en-US" sz="1600" i="1" dirty="0">
                  <a:solidFill>
                    <a:srgbClr val="0070C0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1600" i="1" dirty="0">
                  <a:solidFill>
                    <a:srgbClr val="0070C0"/>
                  </a:solidFill>
                  <a:latin typeface="Cambria Math"/>
                  <a:ea typeface="Cambria Math"/>
                </a:endParaRPr>
              </a:p>
              <a:p>
                <a:endParaRPr lang="en-US" sz="1600" i="1" dirty="0">
                  <a:solidFill>
                    <a:srgbClr val="0070C0"/>
                  </a:solidFill>
                  <a:latin typeface="Cambria Math"/>
                </a:endParaRPr>
              </a:p>
              <a:p>
                <a:endParaRPr lang="en-US" sz="1600" i="1" dirty="0">
                  <a:solidFill>
                    <a:srgbClr val="0070C0"/>
                  </a:solidFill>
                  <a:latin typeface="Cambria Math"/>
                </a:endParaRPr>
              </a:p>
              <a:p>
                <a:endParaRPr lang="en-US" sz="16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0" y="2362200"/>
                <a:ext cx="402803" cy="2308324"/>
              </a:xfrm>
              <a:prstGeom prst="rect">
                <a:avLst/>
              </a:prstGeom>
              <a:blipFill rotWithShape="1">
                <a:blip r:embed="rId5"/>
                <a:stretch>
                  <a:fillRect l="-9091" t="-1058" r="-6061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370765" y="457200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𝑫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765" y="4572000"/>
                <a:ext cx="41068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450548"/>
              </p:ext>
            </p:extLst>
          </p:nvPr>
        </p:nvGraphicFramePr>
        <p:xfrm>
          <a:off x="3200400" y="2414630"/>
          <a:ext cx="219456" cy="223357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19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335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2669" marR="52669" marT="26334" marB="263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35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2669" marR="52669" marT="26334" marB="263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35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2669" marR="52669" marT="26334" marB="26334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134586" y="4583668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586" y="4583668"/>
                <a:ext cx="37061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295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-27952" y="1676400"/>
            <a:ext cx="1694286" cy="1931685"/>
            <a:chOff x="-27952" y="1676400"/>
            <a:chExt cx="1694286" cy="1931685"/>
          </a:xfrm>
        </p:grpSpPr>
        <p:sp>
          <p:nvSpPr>
            <p:cNvPr id="7" name="Right Arrow 6"/>
            <p:cNvSpPr/>
            <p:nvPr/>
          </p:nvSpPr>
          <p:spPr>
            <a:xfrm>
              <a:off x="228600" y="3352800"/>
              <a:ext cx="244602" cy="141238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/>
            <p:cNvSpPr/>
            <p:nvPr/>
          </p:nvSpPr>
          <p:spPr>
            <a:xfrm rot="5400000">
              <a:off x="1363566" y="2150510"/>
              <a:ext cx="295924" cy="127455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295400" y="1676400"/>
                  <a:ext cx="3709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5400" y="1676400"/>
                  <a:ext cx="37093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-27952" y="3238753"/>
                  <a:ext cx="3186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7952" y="3238753"/>
                  <a:ext cx="318612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264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/>
            <p:cNvSpPr/>
            <p:nvPr/>
          </p:nvSpPr>
          <p:spPr>
            <a:xfrm>
              <a:off x="1471891" y="3352800"/>
              <a:ext cx="128309" cy="1524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410200" y="4247256"/>
                <a:ext cx="2152192" cy="4009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=      </a:t>
                </a:r>
                <a:r>
                  <a:rPr lang="en-US" b="1" dirty="0"/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𝑫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𝑗</m:t>
                            </m:r>
                          </m:sub>
                          <m:sup/>
                        </m:sSubSup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nary>
                  </m:oMath>
                </a14:m>
                <a:r>
                  <a:rPr lang="en-US" dirty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247256"/>
                <a:ext cx="2152192" cy="400944"/>
              </a:xfrm>
              <a:prstGeom prst="rect">
                <a:avLst/>
              </a:prstGeom>
              <a:blipFill rotWithShape="1">
                <a:blip r:embed="rId10"/>
                <a:stretch>
                  <a:fillRect l="-2550" t="-81818" r="-3966" b="-1272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5334000" y="4572000"/>
            <a:ext cx="457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loud Callout 15"/>
          <p:cNvSpPr/>
          <p:nvPr/>
        </p:nvSpPr>
        <p:spPr>
          <a:xfrm>
            <a:off x="492063" y="5135747"/>
            <a:ext cx="3048000" cy="1058180"/>
          </a:xfrm>
          <a:prstGeom prst="cloudCallout">
            <a:avLst>
              <a:gd name="adj1" fmla="val -33126"/>
              <a:gd name="adj2" fmla="val 7972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is the relation between the two ?</a:t>
            </a:r>
          </a:p>
        </p:txBody>
      </p:sp>
    </p:spTree>
    <p:extLst>
      <p:ext uri="{BB962C8B-B14F-4D97-AF65-F5344CB8AC3E}">
        <p14:creationId xmlns:p14="http://schemas.microsoft.com/office/powerpoint/2010/main" val="77826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uiExpand="1" build="p"/>
      <p:bldP spid="22" grpId="0"/>
      <p:bldP spid="14" grpId="0" animBg="1"/>
      <p:bldP spid="16" grpId="0" animBg="1"/>
      <p:bldP spid="1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7030A0"/>
                </a:solidFill>
              </a:rPr>
              <a:t>Frievald’s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Algorithm</a:t>
            </a:r>
            <a:br>
              <a:rPr lang="en-US" sz="3200" b="1" dirty="0"/>
            </a:br>
            <a:r>
              <a:rPr lang="en-US" sz="2400" b="1" dirty="0">
                <a:solidFill>
                  <a:srgbClr val="002060"/>
                </a:solidFill>
              </a:rPr>
              <a:t>(Analyzing error probability)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4290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3799614" y="1600200"/>
                <a:ext cx="4887186" cy="4525963"/>
              </a:xfrm>
            </p:spPr>
            <p:txBody>
              <a:bodyPr/>
              <a:lstStyle/>
              <a:p>
                <a:endParaRPr lang="en-US" sz="1800" b="1" dirty="0"/>
              </a:p>
              <a:p>
                <a:endParaRPr lang="en-US" sz="1800" b="1" dirty="0"/>
              </a:p>
              <a:p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𝑫</m:t>
                        </m:r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𝑖</m:t>
                        </m:r>
                      </m:sub>
                      <m:sup/>
                    </m:sSubSup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sz="1800" dirty="0"/>
                  <a:t>)   =    </a:t>
                </a: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𝑖</m:t>
                        </m:r>
                        <m:r>
                          <a:rPr lang="en-US" sz="1800" b="0" i="1" dirty="0" smtClean="0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</m:oMath>
                </a14:m>
                <a:r>
                  <a:rPr lang="en-US" sz="1800" b="1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+ …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𝑖</m:t>
                        </m:r>
                        <m:r>
                          <a:rPr lang="en-US" sz="1800" b="0" i="1" dirty="0" smtClean="0">
                            <a:latin typeface="Cambria Math"/>
                          </a:rPr>
                          <m:t>𝑛</m:t>
                        </m:r>
                      </m:sub>
                      <m:sup/>
                    </m:sSubSup>
                  </m:oMath>
                </a14:m>
                <a:r>
                  <a:rPr lang="en-US" sz="1800" b="1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 = 0)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The underlying sample space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dirty="0"/>
                  <a:t> elementary events. </a:t>
                </a:r>
              </a:p>
              <a:p>
                <a:pPr marL="0" indent="0">
                  <a:buNone/>
                </a:pPr>
                <a:r>
                  <a:rPr lang="en-US" sz="1800" dirty="0"/>
                  <a:t>Convince yourself that  it is indeed difficult to calculate </a:t>
                </a:r>
                <a:r>
                  <a:rPr lang="en-US" sz="1800" b="1" dirty="0"/>
                  <a:t>this probability </a:t>
                </a:r>
                <a:r>
                  <a:rPr lang="en-US" sz="1800" dirty="0"/>
                  <a:t>from standard tools which you know.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Here we shall use </a:t>
                </a:r>
                <a:r>
                  <a:rPr lang="en-US" sz="1800" b="1" u="sng" dirty="0"/>
                  <a:t>the partition of sample space</a:t>
                </a:r>
                <a:r>
                  <a:rPr lang="en-US" sz="1800" dirty="0"/>
                  <a:t>. </a:t>
                </a:r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799614" y="1600200"/>
                <a:ext cx="4887186" cy="4525963"/>
              </a:xfrm>
              <a:blipFill>
                <a:blip r:embed="rId2"/>
                <a:stretch>
                  <a:fillRect l="-9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490179"/>
              </p:ext>
            </p:extLst>
          </p:nvPr>
        </p:nvGraphicFramePr>
        <p:xfrm>
          <a:off x="533400" y="2438400"/>
          <a:ext cx="2209800" cy="21844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20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90800" y="3040559"/>
                <a:ext cx="71525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⨯</m:t>
                      </m:r>
                    </m:oMath>
                  </m:oMathPara>
                </a14:m>
                <a:endParaRPr lang="en-US" sz="4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040559"/>
                <a:ext cx="715259" cy="769441"/>
              </a:xfrm>
              <a:prstGeom prst="rect">
                <a:avLst/>
              </a:prstGeom>
              <a:blipFill rotWithShape="1">
                <a:blip r:embed="rId3"/>
                <a:stretch>
                  <a:fillRect t="-15873" r="-42735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7200" y="2099846"/>
                <a:ext cx="23725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1   2               …          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</m:t>
                      </m:r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099846"/>
                <a:ext cx="2372509" cy="338554"/>
              </a:xfrm>
              <a:prstGeom prst="rect">
                <a:avLst/>
              </a:prstGeom>
              <a:blipFill rotWithShape="1">
                <a:blip r:embed="rId4"/>
                <a:stretch>
                  <a:fillRect t="-5357" r="-1799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9260" y="2362200"/>
                <a:ext cx="402803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b="0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1600" dirty="0">
                    <a:solidFill>
                      <a:srgbClr val="0070C0"/>
                    </a:solidFill>
                  </a:rPr>
                  <a:t> 2</a:t>
                </a:r>
              </a:p>
              <a:p>
                <a:endParaRPr lang="en-US" sz="1600" i="1" dirty="0">
                  <a:solidFill>
                    <a:srgbClr val="0070C0"/>
                  </a:solidFill>
                  <a:latin typeface="Cambria Math"/>
                </a:endParaRPr>
              </a:p>
              <a:p>
                <a:endParaRPr lang="en-US" sz="1600" i="1" dirty="0">
                  <a:solidFill>
                    <a:srgbClr val="0070C0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1600" i="1" dirty="0">
                  <a:solidFill>
                    <a:srgbClr val="0070C0"/>
                  </a:solidFill>
                  <a:latin typeface="Cambria Math"/>
                  <a:ea typeface="Cambria Math"/>
                </a:endParaRPr>
              </a:p>
              <a:p>
                <a:endParaRPr lang="en-US" sz="1600" i="1" dirty="0">
                  <a:solidFill>
                    <a:srgbClr val="0070C0"/>
                  </a:solidFill>
                  <a:latin typeface="Cambria Math"/>
                </a:endParaRPr>
              </a:p>
              <a:p>
                <a:endParaRPr lang="en-US" sz="1600" i="1" dirty="0">
                  <a:solidFill>
                    <a:srgbClr val="0070C0"/>
                  </a:solidFill>
                  <a:latin typeface="Cambria Math"/>
                </a:endParaRPr>
              </a:p>
              <a:p>
                <a:endParaRPr lang="en-US" sz="16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0" y="2362200"/>
                <a:ext cx="402803" cy="2308324"/>
              </a:xfrm>
              <a:prstGeom prst="rect">
                <a:avLst/>
              </a:prstGeom>
              <a:blipFill rotWithShape="1">
                <a:blip r:embed="rId5"/>
                <a:stretch>
                  <a:fillRect l="-9091" t="-1058" r="-6061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370765" y="4572000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𝑫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765" y="4572000"/>
                <a:ext cx="41068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392977"/>
              </p:ext>
            </p:extLst>
          </p:nvPr>
        </p:nvGraphicFramePr>
        <p:xfrm>
          <a:off x="3200400" y="2414630"/>
          <a:ext cx="219456" cy="223357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19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335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2669" marR="52669" marT="26334" marB="263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35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2669" marR="52669" marT="26334" marB="263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357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2669" marR="52669" marT="26334" marB="2633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357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2669" marR="52669" marT="26334" marB="26334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124200" y="4583668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583668"/>
                <a:ext cx="37061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3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/>
          <p:cNvSpPr/>
          <p:nvPr/>
        </p:nvSpPr>
        <p:spPr>
          <a:xfrm>
            <a:off x="228600" y="3352800"/>
            <a:ext cx="244602" cy="14123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5400000">
            <a:off x="1363566" y="2150510"/>
            <a:ext cx="295924" cy="127455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95400" y="1676400"/>
                <a:ext cx="3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76400"/>
                <a:ext cx="37093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3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-27952" y="3238753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952" y="3238753"/>
                <a:ext cx="318612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471891" y="3352800"/>
            <a:ext cx="128309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562600" y="2514600"/>
            <a:ext cx="3048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024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/>
          <p:cNvSpPr/>
          <p:nvPr/>
        </p:nvSpPr>
        <p:spPr>
          <a:xfrm>
            <a:off x="3009900" y="2362200"/>
            <a:ext cx="3276600" cy="2133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Probability tool:</a:t>
            </a:r>
            <a:br>
              <a:rPr lang="en-US" sz="3200" b="1" dirty="0">
                <a:solidFill>
                  <a:srgbClr val="002060"/>
                </a:solidFill>
              </a:rPr>
            </a:br>
            <a:r>
              <a:rPr lang="en-US" sz="2400" b="1" dirty="0">
                <a:solidFill>
                  <a:srgbClr val="7030A0"/>
                </a:solidFill>
              </a:rPr>
              <a:t>Partition of sample space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54403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 set of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defined over a probability space (</a:t>
                </a:r>
                <a14:m>
                  <m:oMath xmlns:m="http://schemas.openxmlformats.org/officeDocument/2006/math">
                    <m:r>
                      <a:rPr lang="el-GR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is said to induce a partition of </a:t>
                </a:r>
                <a14:m>
                  <m:oMath xmlns:m="http://schemas.openxmlformats.org/officeDocument/2006/math">
                    <m:r>
                      <a:rPr lang="el-GR" sz="2000" b="1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 if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l-GR" sz="2000" b="1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800" dirty="0"/>
                  <a:t> </a:t>
                </a:r>
                <a:r>
                  <a:rPr lang="en-US" sz="2400" dirty="0"/>
                  <a:t>=</a:t>
                </a:r>
                <a:r>
                  <a:rPr lang="en-US" sz="2000" dirty="0">
                    <a:latin typeface="Cambria Math"/>
                    <a:ea typeface="Cambria Math"/>
                  </a:rPr>
                  <a:t>∅</a:t>
                </a:r>
                <a:r>
                  <a:rPr lang="en-US" sz="2400" dirty="0">
                    <a:latin typeface="Cambria Math"/>
                    <a:ea typeface="Cambria Math"/>
                  </a:rPr>
                  <a:t> </a:t>
                </a:r>
                <a:r>
                  <a:rPr lang="en-US" sz="1800" dirty="0">
                    <a:latin typeface="Cambria Math"/>
                    <a:ea typeface="Cambria Math"/>
                  </a:rPr>
                  <a:t>for all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40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0" indent="-400050">
                  <a:buNone/>
                </a:pPr>
                <a:endParaRPr lang="en-US" sz="2200" b="1" dirty="0">
                  <a:solidFill>
                    <a:srgbClr val="C00000"/>
                  </a:solidFill>
                </a:endParaRPr>
              </a:p>
              <a:p>
                <a:pPr marL="0" indent="-400050">
                  <a:buNone/>
                </a:pPr>
                <a:r>
                  <a:rPr lang="en-US" sz="22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200" b="1" dirty="0">
                    <a:solidFill>
                      <a:srgbClr val="C00000"/>
                    </a:solidFill>
                    <a:sym typeface="Wingdings" pitchFamily="2" charset="2"/>
                  </a:rPr>
                  <a:t>: </a:t>
                </a:r>
                <a:r>
                  <a:rPr lang="en-US" sz="2200" b="1" dirty="0">
                    <a:solidFill>
                      <a:srgbClr val="7030A0"/>
                    </a:solidFill>
                    <a:sym typeface="Wingdings" pitchFamily="2" charset="2"/>
                  </a:rPr>
                  <a:t>(Partition theorem)</a:t>
                </a:r>
                <a:r>
                  <a:rPr lang="en-US" sz="2200" b="1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-400050">
                  <a:buNone/>
                </a:pPr>
                <a:r>
                  <a:rPr lang="en-US" sz="1800" dirty="0"/>
                  <a:t>Given an event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1800" dirty="0"/>
                  <a:t>, we can express </a:t>
                </a:r>
                <a:r>
                  <a:rPr lang="en-US" sz="1800" b="1" dirty="0"/>
                  <a:t>P(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1800" b="1" dirty="0"/>
                  <a:t>)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in terms of a given partition as: </a:t>
                </a:r>
              </a:p>
              <a:p>
                <a:pPr marL="0" indent="-400050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)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</m:nary>
                    <m:r>
                      <a:rPr lang="en-US" sz="200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∩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0" indent="-400050">
                  <a:buNone/>
                </a:pPr>
                <a:r>
                  <a:rPr lang="en-US" sz="2000" b="1" dirty="0"/>
                  <a:t>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</m:nary>
                    <m:r>
                      <m:rPr>
                        <m:nor/>
                      </m:rPr>
                      <a:rPr lang="en-US" sz="2000" b="1" dirty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latin typeface="Cambria Math"/>
                    <a:ea typeface="Cambria Math"/>
                  </a:rPr>
                  <a:t>∙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P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)</m:t>
                    </m:r>
                  </m:oMath>
                </a14:m>
                <a:r>
                  <a:rPr lang="en-US" sz="2000" b="1" dirty="0"/>
                  <a:t>                  </a:t>
                </a:r>
                <a:r>
                  <a:rPr lang="en-US" sz="2000" dirty="0"/>
                  <a:t>using </a:t>
                </a:r>
                <a:r>
                  <a:rPr lang="en-US" sz="2000" b="1" dirty="0"/>
                  <a:t>conditional probability</a:t>
                </a:r>
              </a:p>
              <a:p>
                <a:pPr marL="0" indent="-400050">
                  <a:buNone/>
                </a:pPr>
                <a:r>
                  <a:rPr lang="en-US" sz="2000" b="1" dirty="0"/>
                  <a:t>       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5440362"/>
              </a:xfrm>
              <a:blipFill>
                <a:blip r:embed="rId2"/>
                <a:stretch>
                  <a:fillRect l="-963" t="-673" b="-7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8958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4825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338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48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0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52850" y="2667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19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3528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862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386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624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62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33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667250" y="2514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74345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4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3385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4386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102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05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953000" y="3886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24400" y="4038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20065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7340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292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816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34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2578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86450" y="3810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3505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5626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054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19600" y="2743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19100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196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6172200" y="38100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Ω</a:t>
            </a:r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3124200" y="2362200"/>
            <a:ext cx="3162300" cy="2133600"/>
            <a:chOff x="3124200" y="2362200"/>
            <a:chExt cx="3162300" cy="2133600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4419600" y="2362200"/>
              <a:ext cx="457200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124200" y="3048000"/>
              <a:ext cx="17526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3962400" y="3137210"/>
              <a:ext cx="457200" cy="13585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486400" y="2667000"/>
              <a:ext cx="247650" cy="83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895850" y="3276600"/>
              <a:ext cx="561975" cy="1066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5048250" y="3352800"/>
              <a:ext cx="123825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4219575" y="2895600"/>
            <a:ext cx="1541298" cy="1066800"/>
            <a:chOff x="4219575" y="2895600"/>
            <a:chExt cx="1541298" cy="1066800"/>
          </a:xfrm>
        </p:grpSpPr>
        <p:sp>
          <p:nvSpPr>
            <p:cNvPr id="74" name="Oval 73"/>
            <p:cNvSpPr/>
            <p:nvPr/>
          </p:nvSpPr>
          <p:spPr>
            <a:xfrm>
              <a:off x="4219575" y="2895600"/>
              <a:ext cx="1390650" cy="10287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5410200" y="3593068"/>
                  <a:ext cx="3506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593068"/>
                  <a:ext cx="35067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105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3448050" y="2590800"/>
            <a:ext cx="2851879" cy="1828800"/>
            <a:chOff x="3448050" y="2590800"/>
            <a:chExt cx="2851879" cy="1828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3448050" y="3657600"/>
                  <a:ext cx="503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050" y="3657600"/>
                  <a:ext cx="50340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585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3810000" y="2667000"/>
                  <a:ext cx="5087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0" y="2667000"/>
                  <a:ext cx="50872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181600" y="2590800"/>
                  <a:ext cx="5087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2590800"/>
                  <a:ext cx="50872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5791200" y="2971800"/>
                  <a:ext cx="5087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00" y="2971800"/>
                  <a:ext cx="50872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5739671" y="3516868"/>
                  <a:ext cx="5087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9671" y="3516868"/>
                  <a:ext cx="508729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648200" y="4050268"/>
                  <a:ext cx="5087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4050268"/>
                  <a:ext cx="508729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AE77D97-E63E-7289-166B-D09D3C7A28BA}"/>
              </a:ext>
            </a:extLst>
          </p:cNvPr>
          <p:cNvSpPr/>
          <p:nvPr/>
        </p:nvSpPr>
        <p:spPr>
          <a:xfrm>
            <a:off x="1447800" y="5791200"/>
            <a:ext cx="914400" cy="3810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9DAB40C-EC82-D80B-3115-63D9739A764C}"/>
              </a:ext>
            </a:extLst>
          </p:cNvPr>
          <p:cNvSpPr/>
          <p:nvPr/>
        </p:nvSpPr>
        <p:spPr>
          <a:xfrm>
            <a:off x="3086100" y="1524000"/>
            <a:ext cx="39243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C1D2618-30B8-1D8B-14C4-8EFDBEA2F749}"/>
              </a:ext>
            </a:extLst>
          </p:cNvPr>
          <p:cNvSpPr/>
          <p:nvPr/>
        </p:nvSpPr>
        <p:spPr>
          <a:xfrm>
            <a:off x="2228850" y="4876630"/>
            <a:ext cx="501015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28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7030A0"/>
                </a:solidFill>
              </a:rPr>
              <a:t>Frievald’s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Algorithm</a:t>
            </a:r>
            <a:br>
              <a:rPr lang="en-US" sz="2800" b="1" dirty="0"/>
            </a:br>
            <a:r>
              <a:rPr lang="en-US" sz="2800" b="1" dirty="0">
                <a:solidFill>
                  <a:srgbClr val="002060"/>
                </a:solidFill>
              </a:rPr>
              <a:t>(Analyzing error probability)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2145"/>
                <a:ext cx="8382000" cy="506485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𝑖</m:t>
                        </m:r>
                        <m:r>
                          <a:rPr lang="en-US" sz="2000" i="1" dirty="0">
                            <a:latin typeface="Cambria Math"/>
                          </a:rPr>
                          <m:t>1</m:t>
                        </m:r>
                      </m:sub>
                      <m:sup/>
                    </m:sSubSup>
                  </m:oMath>
                </a14:m>
                <a:r>
                  <a:rPr lang="en-US" sz="2000" b="1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+ …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𝑖𝑛</m:t>
                        </m:r>
                      </m:sub>
                      <m:sup/>
                    </m:sSubSup>
                  </m:oMath>
                </a14:m>
                <a:r>
                  <a:rPr lang="en-US" sz="2000" b="1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= 0  ) = ??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can be the suitable partition of </a:t>
                </a:r>
                <a14:m>
                  <m:oMath xmlns:m="http://schemas.openxmlformats.org/officeDocument/2006/math">
                    <m:r>
                      <a:rPr lang="el-GR" sz="2000" b="1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  <m:r>
                      <a:rPr lang="el-GR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the partition defined by the values taken by all the </a:t>
                </a:r>
                <a:r>
                  <a:rPr lang="en-US" sz="2000" dirty="0" err="1"/>
                  <a:t>r.v.’s</a:t>
                </a:r>
                <a:r>
                  <a:rPr lang="en-US" sz="2000" dirty="0"/>
                  <a:t> excluding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2145"/>
                <a:ext cx="8382000" cy="5064855"/>
              </a:xfrm>
              <a:blipFill rotWithShape="1">
                <a:blip r:embed="rId2"/>
                <a:stretch>
                  <a:fillRect l="-727" t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62001" y="685800"/>
            <a:ext cx="2694878" cy="923694"/>
            <a:chOff x="762001" y="914400"/>
            <a:chExt cx="2694878" cy="923694"/>
          </a:xfrm>
        </p:grpSpPr>
        <p:sp>
          <p:nvSpPr>
            <p:cNvPr id="11" name="Left Brace 10"/>
            <p:cNvSpPr/>
            <p:nvPr/>
          </p:nvSpPr>
          <p:spPr>
            <a:xfrm rot="5400000" flipV="1">
              <a:off x="1896465" y="277681"/>
              <a:ext cx="425949" cy="269487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1883992" y="914400"/>
                  <a:ext cx="47820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oMath>
                    </m:oMathPara>
                  </a14:m>
                  <a:endParaRPr lang="en-US" sz="32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992" y="914400"/>
                  <a:ext cx="478208" cy="58477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12500" r="-41772" b="-34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Rectangle 8"/>
          <p:cNvSpPr/>
          <p:nvPr/>
        </p:nvSpPr>
        <p:spPr>
          <a:xfrm>
            <a:off x="4495800" y="3593068"/>
            <a:ext cx="3561351" cy="6741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553200" y="3505200"/>
            <a:ext cx="3561351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16244" y="3569732"/>
            <a:ext cx="436756" cy="4688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" name="Down Ribbon 3">
            <a:extLst>
              <a:ext uri="{FF2B5EF4-FFF2-40B4-BE49-F238E27FC236}">
                <a16:creationId xmlns:a16="http://schemas.microsoft.com/office/drawing/2014/main" id="{98EBAB4F-CB35-74B3-8F6C-475281629EAD}"/>
              </a:ext>
            </a:extLst>
          </p:cNvPr>
          <p:cNvSpPr/>
          <p:nvPr/>
        </p:nvSpPr>
        <p:spPr>
          <a:xfrm>
            <a:off x="2249786" y="5357336"/>
            <a:ext cx="4419600" cy="11430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6C31"/>
                </a:solidFill>
              </a:rPr>
              <a:t>Homework: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Make sincere attempt to complete the analysis.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94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2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animBg="1"/>
      <p:bldP spid="10" grpId="0" animBg="1"/>
      <p:bldP spid="8" grpId="0" uiExpand="1" build="allAtOnce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7030A0"/>
                </a:solidFill>
              </a:rPr>
              <a:t>Frievald’s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Algorithm</a:t>
            </a:r>
            <a:br>
              <a:rPr lang="en-US" sz="2800" b="1" dirty="0"/>
            </a:br>
            <a:r>
              <a:rPr lang="en-US" sz="2800" b="1" dirty="0">
                <a:solidFill>
                  <a:srgbClr val="002060"/>
                </a:solidFill>
              </a:rPr>
              <a:t>(Analyzing error probability)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763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Theorem: </a:t>
                </a:r>
              </a:p>
              <a:p>
                <a:pPr marL="0" indent="0">
                  <a:buNone/>
                </a:pPr>
                <a:r>
                  <a:rPr lang="en-US" sz="2000" dirty="0"/>
                  <a:t>Error probability of algorithm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RandomProductVerify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)  is at most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½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 </a:t>
                </a:r>
                <a:r>
                  <a:rPr lang="en-US" sz="1800" dirty="0"/>
                  <a:t>How to reduce the error probability ?</a:t>
                </a:r>
              </a:p>
              <a:p>
                <a:pPr marL="0" indent="0" algn="ctr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763000" cy="4525963"/>
              </a:xfrm>
              <a:blipFill>
                <a:blip r:embed="rId2"/>
                <a:stretch>
                  <a:fillRect l="-7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Down Ribbon 3">
            <a:extLst>
              <a:ext uri="{FF2B5EF4-FFF2-40B4-BE49-F238E27FC236}">
                <a16:creationId xmlns:a16="http://schemas.microsoft.com/office/drawing/2014/main" id="{DC315284-62FA-56BB-BADB-BA6D3F602573}"/>
              </a:ext>
            </a:extLst>
          </p:cNvPr>
          <p:cNvSpPr/>
          <p:nvPr/>
        </p:nvSpPr>
        <p:spPr>
          <a:xfrm>
            <a:off x="1981200" y="4526757"/>
            <a:ext cx="4419600" cy="11430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6C31"/>
                </a:solidFill>
              </a:rPr>
              <a:t>Homework: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Make sincere attempt to answer  the question.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D02BAA64-57A0-471B-C2B6-5EE3D721034C}"/>
              </a:ext>
            </a:extLst>
          </p:cNvPr>
          <p:cNvSpPr/>
          <p:nvPr/>
        </p:nvSpPr>
        <p:spPr>
          <a:xfrm>
            <a:off x="7603402" y="3078679"/>
            <a:ext cx="609600" cy="609600"/>
          </a:xfrm>
          <a:prstGeom prst="smileyFace">
            <a:avLst>
              <a:gd name="adj" fmla="val -465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C8ED6C-E76E-9FF3-EE4B-2A7AEB71D949}"/>
              </a:ext>
            </a:extLst>
          </p:cNvPr>
          <p:cNvSpPr/>
          <p:nvPr/>
        </p:nvSpPr>
        <p:spPr>
          <a:xfrm>
            <a:off x="6525285" y="2404547"/>
            <a:ext cx="3561351" cy="6741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E124DA-ABDA-7C30-42EB-A1CB88B90AF9}"/>
              </a:ext>
            </a:extLst>
          </p:cNvPr>
          <p:cNvSpPr/>
          <p:nvPr/>
        </p:nvSpPr>
        <p:spPr>
          <a:xfrm>
            <a:off x="3352800" y="2221985"/>
            <a:ext cx="3561351" cy="6741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7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b="1" dirty="0"/>
              <a:t>Probability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Definition:</a:t>
                </a:r>
                <a:r>
                  <a:rPr lang="en-US" sz="2000" dirty="0"/>
                  <a:t> Probability space associated with a random experiment is </a:t>
                </a:r>
              </a:p>
              <a:p>
                <a:pPr marL="0" indent="0">
                  <a:buNone/>
                </a:pPr>
                <a:r>
                  <a:rPr lang="en-US" sz="2000" dirty="0"/>
                  <a:t>an ordered pair (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),  where</a:t>
                </a:r>
              </a:p>
              <a:p>
                <a:r>
                  <a:rPr lang="el-GR" sz="20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the set of </a:t>
                </a:r>
                <a:r>
                  <a:rPr lang="en-US" sz="2000" u="sng" dirty="0"/>
                  <a:t>all possible outcomes</a:t>
                </a:r>
                <a:r>
                  <a:rPr lang="en-US" sz="2000" dirty="0"/>
                  <a:t> of the random experiment</a:t>
                </a:r>
              </a:p>
              <a:p>
                <a:r>
                  <a:rPr lang="en-US" sz="2000" b="1" dirty="0"/>
                  <a:t>P : 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 </a:t>
                </a:r>
                <a:r>
                  <a:rPr lang="en-US" sz="2000" b="1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R </a:t>
                </a:r>
                <a:r>
                  <a:rPr lang="en-US" sz="2000" dirty="0">
                    <a:sym typeface="Wingdings" pitchFamily="2" charset="2"/>
                  </a:rPr>
                  <a:t>such that </a:t>
                </a:r>
              </a:p>
              <a:p>
                <a:pPr lvl="1"/>
                <a:r>
                  <a:rPr lang="en-US" sz="1800" b="1" dirty="0"/>
                  <a:t>P(</a:t>
                </a:r>
                <a:r>
                  <a:rPr lang="el-GR" sz="18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1800" b="1" dirty="0"/>
                  <a:t>) ≥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b="1" dirty="0"/>
                  <a:t> </a:t>
                </a:r>
                <a:r>
                  <a:rPr lang="en-US" sz="1800" dirty="0"/>
                  <a:t>for each </a:t>
                </a:r>
                <a:r>
                  <a:rPr lang="el-GR" sz="1800" b="1" dirty="0">
                    <a:solidFill>
                      <a:srgbClr val="0070C0"/>
                    </a:solidFill>
                  </a:rPr>
                  <a:t>ω</a:t>
                </a:r>
                <a:r>
                  <a:rPr lang="el-GR" sz="1800" dirty="0"/>
                  <a:t>ϵ</a:t>
                </a:r>
                <a:r>
                  <a:rPr lang="en-US" sz="1800" dirty="0"/>
                  <a:t> </a:t>
                </a:r>
                <a:r>
                  <a:rPr lang="el-GR" sz="1800" b="1" dirty="0">
                    <a:solidFill>
                      <a:srgbClr val="0070C0"/>
                    </a:solidFill>
                  </a:rPr>
                  <a:t>Ω</a:t>
                </a:r>
                <a:endParaRPr lang="en-US" sz="1800" b="1" dirty="0">
                  <a:solidFill>
                    <a:srgbClr val="0070C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l-GR" sz="18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l-GR" sz="1800" dirty="0"/>
                          <m:t>ϵ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  <m:r>
                          <m:rPr>
                            <m:nor/>
                          </m:rPr>
                          <a:rPr lang="el-GR" sz="1800" b="1" dirty="0">
                            <a:solidFill>
                              <a:srgbClr val="0070C0"/>
                            </a:solidFill>
                          </a:rPr>
                          <m:t>Ω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1800" b="1" dirty="0">
                            <a:solidFill>
                              <a:schemeClr val="tx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1800" b="1" dirty="0">
                            <a:solidFill>
                              <a:schemeClr val="tx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sz="1800" b="1" dirty="0" smtClean="0">
                            <a:solidFill>
                              <a:srgbClr val="0070C0"/>
                            </a:solidFill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1800" b="1" dirty="0">
                            <a:solidFill>
                              <a:schemeClr val="tx1"/>
                            </a:solidFill>
                          </a:rPr>
                          <m:t>)</m:t>
                        </m:r>
                      </m:e>
                    </m:nary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Elements of 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 </a:t>
                </a:r>
                <a:r>
                  <a:rPr lang="en-US" sz="2000" dirty="0"/>
                  <a:t>are called </a:t>
                </a:r>
                <a:r>
                  <a:rPr lang="en-US" sz="2000" b="1" dirty="0"/>
                  <a:t>elementary events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  <a:blipFill rotWithShape="1">
                <a:blip r:embed="rId2"/>
                <a:stretch>
                  <a:fillRect l="-741" t="-606" b="-3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71800" y="3657600"/>
            <a:ext cx="3276600" cy="2133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972050" y="4648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743450" y="4876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48250" y="4953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62375" y="4724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0" y="5105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143250" y="4343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0450" y="5029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52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19450" y="4800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448050" y="4419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86250" y="5257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386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62400" y="5410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62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33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591050" y="4419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95800" y="5105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4400" y="5257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33850" y="4800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438650" y="5486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10200" y="4724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05400" y="5486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953000" y="3886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24400" y="4038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972050" y="4419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276850" y="4343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292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81650" y="5029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34050" y="4648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5334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181600" y="5181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86450" y="4953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6388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054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19600" y="4876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267200" y="4495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196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248400" y="46482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Ω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176757" y="6096000"/>
            <a:ext cx="2020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or </a:t>
            </a:r>
            <a:r>
              <a:rPr lang="en-US" sz="2000" b="1" dirty="0"/>
              <a:t>sample points</a:t>
            </a:r>
            <a:r>
              <a:rPr lang="en-US" sz="2000" dirty="0"/>
              <a:t>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813719D-D16C-7785-54E7-54BD4DABBD4E}"/>
              </a:ext>
            </a:extLst>
          </p:cNvPr>
          <p:cNvSpPr/>
          <p:nvPr/>
        </p:nvSpPr>
        <p:spPr>
          <a:xfrm>
            <a:off x="3524250" y="1447800"/>
            <a:ext cx="424815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797A125-A204-F64C-53AA-8FDA6B06BC8B}"/>
              </a:ext>
            </a:extLst>
          </p:cNvPr>
          <p:cNvSpPr/>
          <p:nvPr/>
        </p:nvSpPr>
        <p:spPr>
          <a:xfrm>
            <a:off x="4648200" y="2193925"/>
            <a:ext cx="424815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E7212BF-E27D-325D-DAB7-74B6BA9F936C}"/>
              </a:ext>
            </a:extLst>
          </p:cNvPr>
          <p:cNvSpPr/>
          <p:nvPr/>
        </p:nvSpPr>
        <p:spPr>
          <a:xfrm>
            <a:off x="2371725" y="2179637"/>
            <a:ext cx="424815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86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47" grpId="0" animBg="1"/>
      <p:bldP spid="48" grpId="0" animBg="1"/>
      <p:bldP spid="4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7030A0"/>
                </a:solidFill>
              </a:rPr>
              <a:t>Frievald’s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Algorithm </a:t>
            </a:r>
            <a:br>
              <a:rPr lang="en-US" sz="2800" b="1" dirty="0"/>
            </a:br>
            <a:r>
              <a:rPr lang="en-US" sz="2800" b="1" dirty="0"/>
              <a:t>(final</a:t>
            </a:r>
            <a:r>
              <a:rPr lang="en-US" sz="2400" b="1" dirty="0"/>
              <a:t> result)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Theorem: </a:t>
                </a:r>
                <a:r>
                  <a:rPr lang="en-US" sz="1800" dirty="0"/>
                  <a:t>Given three 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-by-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matrices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1800" dirty="0"/>
                  <a:t>, and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:r>
                  <a:rPr lang="en-US" sz="1800" dirty="0"/>
                  <a:t>there is a Randomized Monte Carlo algorithm which determines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  <m:r>
                      <a:rPr lang="en-US" sz="1800" i="1">
                        <a:solidFill>
                          <a:srgbClr val="FF0000"/>
                        </a:solidFill>
                        <a:latin typeface="Cambria Math"/>
                      </a:rPr>
                      <m:t>≟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𝑩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/>
                  <a:t>The running time is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𝑶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log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, and  the error probability is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Balls </a:t>
            </a:r>
            <a:r>
              <a:rPr lang="en-US" sz="3200" dirty="0">
                <a:solidFill>
                  <a:srgbClr val="7030A0"/>
                </a:solidFill>
              </a:rPr>
              <a:t>into</a:t>
            </a:r>
            <a:r>
              <a:rPr lang="en-US" sz="3200" dirty="0"/>
              <a:t> BINS</a:t>
            </a:r>
            <a:br>
              <a:rPr lang="en-US" sz="3200" dirty="0"/>
            </a:br>
            <a:br>
              <a:rPr lang="en-US" sz="2000" dirty="0">
                <a:solidFill>
                  <a:srgbClr val="C00000"/>
                </a:solidFill>
              </a:rPr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170EF03-AE0B-42E5-ADA8-C9CF09B5FE20}"/>
              </a:ext>
            </a:extLst>
          </p:cNvPr>
          <p:cNvSpPr txBox="1">
            <a:spLocks/>
          </p:cNvSpPr>
          <p:nvPr/>
        </p:nvSpPr>
        <p:spPr bwMode="auto">
          <a:xfrm>
            <a:off x="874713" y="3529013"/>
            <a:ext cx="7772400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solidFill>
                  <a:schemeClr val="tx1"/>
                </a:solidFill>
              </a:rPr>
              <a:t>Problem </a:t>
            </a:r>
            <a:r>
              <a:rPr lang="en-US" sz="4800" b="1" dirty="0">
                <a:solidFill>
                  <a:srgbClr val="0070C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0243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Balls into Bins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80855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Ball-bin Experiment:  </a:t>
                </a: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balls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bins. </a:t>
                </a:r>
              </a:p>
              <a:p>
                <a:pPr marL="0" indent="0">
                  <a:buNone/>
                </a:pPr>
                <a:r>
                  <a:rPr lang="en-US" sz="2000" dirty="0"/>
                  <a:t>Each ball selects its bin </a:t>
                </a:r>
                <a:r>
                  <a:rPr lang="en-US" sz="2000" u="sng" dirty="0"/>
                  <a:t>randomly uniformly</a:t>
                </a:r>
                <a:r>
                  <a:rPr lang="en-US" sz="2000" dirty="0"/>
                  <a:t> and </a:t>
                </a:r>
                <a:r>
                  <a:rPr lang="en-US" sz="2000" u="sng" dirty="0"/>
                  <a:t>independent</a:t>
                </a:r>
                <a:r>
                  <a:rPr lang="en-US" sz="2000" dirty="0"/>
                  <a:t> of other balls  </a:t>
                </a:r>
              </a:p>
              <a:p>
                <a:pPr marL="0" indent="0">
                  <a:buNone/>
                </a:pPr>
                <a:r>
                  <a:rPr lang="en-US" sz="2000" dirty="0"/>
                  <a:t>and falls into it.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Applications:</a:t>
                </a:r>
              </a:p>
              <a:p>
                <a:r>
                  <a:rPr lang="en-US" sz="1600" dirty="0"/>
                  <a:t>Hashing</a:t>
                </a:r>
              </a:p>
              <a:p>
                <a:r>
                  <a:rPr lang="en-US" sz="1600" dirty="0"/>
                  <a:t>Load balancing in distributed environment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808551"/>
              </a:xfrm>
              <a:blipFill rotWithShape="1">
                <a:blip r:embed="rId2"/>
                <a:stretch>
                  <a:fillRect l="-815" t="-634" b="-5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69812" cy="902732"/>
            <a:chOff x="1676400" y="4800600"/>
            <a:chExt cx="5869812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>
                      <a:solidFill>
                        <a:srgbClr val="0070C0"/>
                      </a:solidFill>
                    </a:rPr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31" t="-8197" r="-10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5801525" cy="609600"/>
            <a:chOff x="1752600" y="1447800"/>
            <a:chExt cx="5801525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801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1     2      3    4      5                                 … 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>
                      <a:solidFill>
                        <a:srgbClr val="0070C0"/>
                      </a:solidFill>
                    </a:rPr>
                    <a:t>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80152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46" t="-8333" r="-178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ounded Rectangle 1"/>
          <p:cNvSpPr/>
          <p:nvPr/>
        </p:nvSpPr>
        <p:spPr>
          <a:xfrm flipV="1">
            <a:off x="2971800" y="4876800"/>
            <a:ext cx="2095500" cy="3810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743199" y="4343401"/>
            <a:ext cx="3048001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971799" y="4800600"/>
            <a:ext cx="2095501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029200" y="4800600"/>
            <a:ext cx="3276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4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25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2" grpId="1" animBg="1"/>
      <p:bldP spid="3" grpId="0" animBg="1"/>
      <p:bldP spid="49" grpId="0" animBg="1"/>
      <p:bldP spid="6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Balls into Bins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5982" y="1592249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 : </a:t>
            </a:r>
            <a:r>
              <a:rPr lang="en-US" sz="2000" dirty="0"/>
              <a:t>What is the probability that  there is </a:t>
            </a:r>
            <a:r>
              <a:rPr lang="en-US" sz="2000" b="1" dirty="0"/>
              <a:t>at least </a:t>
            </a:r>
            <a:r>
              <a:rPr lang="en-US" sz="2000" dirty="0"/>
              <a:t>one empty bin ?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69812" cy="902732"/>
            <a:chOff x="1676400" y="4800600"/>
            <a:chExt cx="5869812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>
                      <a:solidFill>
                        <a:srgbClr val="0070C0"/>
                      </a:solidFill>
                    </a:rPr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831" t="-8197" r="-10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5899307" cy="609600"/>
            <a:chOff x="1752600" y="1447800"/>
            <a:chExt cx="5899307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8993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1     2      3    4      5                                 … 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−1    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89930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931" t="-833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1676402" y="4419600"/>
            <a:ext cx="2934904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648200" y="4419600"/>
            <a:ext cx="4038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5" grpId="0" animBg="1"/>
      <p:bldP spid="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Balls into Bins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What is the probability space (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 ?</a:t>
                </a:r>
              </a:p>
              <a:p>
                <a:r>
                  <a:rPr lang="en-US" sz="2000" dirty="0"/>
                  <a:t>|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 Ω </a:t>
                </a:r>
                <a:r>
                  <a:rPr lang="en-US" sz="2000" dirty="0"/>
                  <a:t>|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342900" lvl="1" indent="-342900">
                  <a:buFont typeface="Arial" charset="0"/>
                  <a:buChar char="•"/>
                </a:pPr>
                <a:r>
                  <a:rPr lang="en-US" sz="1800" b="1" dirty="0"/>
                  <a:t>P(</a:t>
                </a:r>
                <a:r>
                  <a:rPr lang="el-GR" sz="18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1800" b="1" dirty="0"/>
                  <a:t>)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for each </a:t>
                </a:r>
                <a:r>
                  <a:rPr lang="el-GR" sz="1800" b="1" dirty="0">
                    <a:solidFill>
                      <a:srgbClr val="0070C0"/>
                    </a:solidFill>
                  </a:rPr>
                  <a:t>ω</a:t>
                </a:r>
                <a:r>
                  <a:rPr lang="el-GR" sz="1800" dirty="0"/>
                  <a:t>ϵ</a:t>
                </a:r>
                <a:r>
                  <a:rPr lang="en-US" sz="1800" dirty="0"/>
                  <a:t> </a:t>
                </a:r>
                <a:r>
                  <a:rPr lang="el-GR" sz="1800" b="1" dirty="0">
                    <a:solidFill>
                      <a:srgbClr val="0070C0"/>
                    </a:solidFill>
                  </a:rPr>
                  <a:t>Ω</a:t>
                </a:r>
                <a:endParaRPr lang="en-US" sz="1800" b="1" dirty="0">
                  <a:solidFill>
                    <a:srgbClr val="0070C0"/>
                  </a:solidFill>
                </a:endParaRPr>
              </a:p>
              <a:p>
                <a:endParaRPr lang="en-US" sz="2000" dirty="0">
                  <a:solidFill>
                    <a:srgbClr val="0070C0"/>
                  </a:solidFill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525963"/>
              </a:xfrm>
              <a:blipFill rotWithShape="1">
                <a:blip r:embed="rId2"/>
                <a:stretch>
                  <a:fillRect l="-815" t="-673" b="-7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68210" cy="902732"/>
            <a:chOff x="1676400" y="4800600"/>
            <a:chExt cx="5868210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682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dirty="0">
                      <a:solidFill>
                        <a:srgbClr val="0070C0"/>
                      </a:solidFill>
                    </a:rPr>
                    <a:t>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6821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31" t="-8197" r="-10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5796715" cy="609600"/>
            <a:chOff x="1752600" y="1447800"/>
            <a:chExt cx="5796715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796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1     2      3    4      5                                 … 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−1    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79671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47" t="-8333" r="-178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71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Balls into Bins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96095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us define event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b/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Events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b/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b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b/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are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  <a:endParaRPr lang="en-US" sz="2000" dirty="0"/>
              </a:p>
              <a:p>
                <a:r>
                  <a:rPr lang="en-US" sz="2000" dirty="0"/>
                  <a:t>Events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b/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b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e>
                      <m:sub/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p>
                    </m:sSub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are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  <a:p>
                <a:r>
                  <a:rPr lang="en-US" sz="2000" dirty="0"/>
                  <a:t>Events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b/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b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e>
                      <m:sub/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b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are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  <a:endParaRPr lang="en-US" sz="2000" dirty="0"/>
              </a:p>
              <a:p>
                <a:endParaRPr lang="en-US" sz="2000" dirty="0">
                  <a:solidFill>
                    <a:srgbClr val="0070C0"/>
                  </a:solidFill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960951"/>
              </a:xfrm>
              <a:blipFill rotWithShape="1">
                <a:blip r:embed="rId2"/>
                <a:stretch>
                  <a:fillRect l="-815" t="-614" b="-83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69812" cy="902732"/>
            <a:chOff x="1676400" y="4800600"/>
            <a:chExt cx="5869812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>
                      <a:solidFill>
                        <a:srgbClr val="0070C0"/>
                      </a:solidFill>
                    </a:rPr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31" t="-8197" r="-10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6009915" cy="609600"/>
            <a:chOff x="1752600" y="1447800"/>
            <a:chExt cx="6009915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60099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1     2      3    4      5                     …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a14:m>
                  <a:r>
                    <a:rPr lang="en-US" dirty="0">
                      <a:solidFill>
                        <a:srgbClr val="0070C0"/>
                      </a:solidFill>
                    </a:rPr>
                    <a:t>       …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−1    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600991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14" t="-833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114800" y="2024876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ounded Rectangle 1"/>
          <p:cNvSpPr/>
          <p:nvPr/>
        </p:nvSpPr>
        <p:spPr>
          <a:xfrm>
            <a:off x="3429000" y="4724400"/>
            <a:ext cx="1447800" cy="381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disjoint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3429000" y="5181600"/>
            <a:ext cx="1447800" cy="381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Independent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3429000" y="5638800"/>
            <a:ext cx="1447800" cy="381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Independent</a:t>
            </a:r>
          </a:p>
        </p:txBody>
      </p:sp>
      <p:sp>
        <p:nvSpPr>
          <p:cNvPr id="60" name="Oval 59"/>
          <p:cNvSpPr/>
          <p:nvPr/>
        </p:nvSpPr>
        <p:spPr>
          <a:xfrm>
            <a:off x="5334000" y="19812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5701061" y="2013724"/>
            <a:ext cx="914400" cy="0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95600" y="4248090"/>
                <a:ext cx="28258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ball falls into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bin.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4248090"/>
                <a:ext cx="2825838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2155" t="-7576" r="-3664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/>
          <p:cNvSpPr/>
          <p:nvPr/>
        </p:nvSpPr>
        <p:spPr>
          <a:xfrm>
            <a:off x="5105400" y="1371600"/>
            <a:ext cx="595661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3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46" grpId="0" animBg="1"/>
      <p:bldP spid="49" grpId="0" animBg="1"/>
      <p:bldP spid="3" grpId="0"/>
      <p:bldP spid="6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Balls into Bins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511335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b/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ball enters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bin.</a:t>
                </a:r>
              </a:p>
              <a:p>
                <a:r>
                  <a:rPr lang="en-US" sz="2000" b="1" dirty="0" err="1"/>
                  <a:t>Pr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  <m:sub/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2000" dirty="0"/>
                  <a:t>]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  <a:endParaRPr lang="en-US" sz="2000" dirty="0"/>
              </a:p>
              <a:p>
                <a:r>
                  <a:rPr lang="en-US" sz="2000" b="1" dirty="0" err="1"/>
                  <a:t>Pr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  <m:sub/>
                          <m:sup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 sz="2000" dirty="0"/>
                  <a:t>] =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  <a:p>
                <a:r>
                  <a:rPr lang="en-US" sz="2000" b="1" dirty="0" err="1"/>
                  <a:t>Pr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bin is empty]    =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                               </a:t>
                </a:r>
                <a:r>
                  <a:rPr lang="en-US" sz="1400" dirty="0">
                    <a:solidFill>
                      <a:srgbClr val="0070C0"/>
                    </a:solidFill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box>
                          <m:boxPr>
                            <m:ctrlPr>
                              <a:rPr lang="en-US" sz="18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1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18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5113351"/>
              </a:xfrm>
              <a:blipFill>
                <a:blip r:embed="rId2"/>
                <a:stretch>
                  <a:fillRect l="-772" b="-1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67400" cy="457200"/>
            <a:chOff x="1676400" y="4800600"/>
            <a:chExt cx="5867400" cy="457200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1905000" y="1981200"/>
            <a:ext cx="5410200" cy="76200"/>
            <a:chOff x="1905000" y="1981200"/>
            <a:chExt cx="5410200" cy="762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4114800" y="2024876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ounded Rectangle 1"/>
              <p:cNvSpPr/>
              <p:nvPr/>
            </p:nvSpPr>
            <p:spPr>
              <a:xfrm>
                <a:off x="1905000" y="4724400"/>
                <a:ext cx="1447800" cy="3810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ounded 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724400"/>
                <a:ext cx="1447800" cy="381000"/>
              </a:xfrm>
              <a:prstGeom prst="round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ounded Rectangle 45"/>
              <p:cNvSpPr/>
              <p:nvPr/>
            </p:nvSpPr>
            <p:spPr>
              <a:xfrm>
                <a:off x="1981200" y="5181600"/>
                <a:ext cx="1447800" cy="3810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ounded 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181600"/>
                <a:ext cx="1447800" cy="3810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le 48"/>
              <p:cNvSpPr/>
              <p:nvPr/>
            </p:nvSpPr>
            <p:spPr>
              <a:xfrm>
                <a:off x="3390290" y="5562600"/>
                <a:ext cx="2781910" cy="533400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Pr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sub/>
                          <m:sup>
                            <m: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∩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  <m:sub/>
                          <m:sup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…∩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</m:e>
                          <m:sub/>
                          <m:sup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 </a:t>
                </a:r>
              </a:p>
            </p:txBody>
          </p:sp>
        </mc:Choice>
        <mc:Fallback xmlns="">
          <p:sp>
            <p:nvSpPr>
              <p:cNvPr id="49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290" y="5562600"/>
                <a:ext cx="2781910" cy="533400"/>
              </a:xfrm>
              <a:prstGeom prst="roundRect">
                <a:avLst/>
              </a:prstGeom>
              <a:blipFill>
                <a:blip r:embed="rId5"/>
                <a:stretch>
                  <a:fillRect l="-452" t="-11628" r="-2262" b="-279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ounded Rectangle 59"/>
              <p:cNvSpPr/>
              <p:nvPr/>
            </p:nvSpPr>
            <p:spPr>
              <a:xfrm>
                <a:off x="6248399" y="5562600"/>
                <a:ext cx="2819401" cy="533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=  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Pr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sub/>
                          <m:sup>
                            <m: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] </a:t>
                </a:r>
                <a:r>
                  <a:rPr lang="en-US" dirty="0">
                    <a:solidFill>
                      <a:schemeClr val="tx1"/>
                    </a:solidFill>
                    <a:latin typeface="Cambria Math"/>
                    <a:ea typeface="Cambria Math"/>
                  </a:rPr>
                  <a:t>⨯</a:t>
                </a:r>
                <a:r>
                  <a:rPr lang="en-US" sz="2800" dirty="0">
                    <a:solidFill>
                      <a:schemeClr val="tx1"/>
                    </a:solidFill>
                  </a:rPr>
                  <a:t> …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chemeClr val="tx1"/>
                        </a:solidFill>
                      </a:rPr>
                      <m:t>Pr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</m:e>
                          <m:sub/>
                          <m:sup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bSup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 </a:t>
                </a:r>
              </a:p>
            </p:txBody>
          </p:sp>
        </mc:Choice>
        <mc:Fallback xmlns="">
          <p:sp>
            <p:nvSpPr>
              <p:cNvPr id="60" name="Rounded 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399" y="5562600"/>
                <a:ext cx="2819401" cy="533400"/>
              </a:xfrm>
              <a:prstGeom prst="roundRect">
                <a:avLst/>
              </a:prstGeom>
              <a:blipFill>
                <a:blip r:embed="rId6"/>
                <a:stretch>
                  <a:fillRect t="-11628" r="-448" b="-279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/>
          <p:cNvSpPr/>
          <p:nvPr/>
        </p:nvSpPr>
        <p:spPr>
          <a:xfrm>
            <a:off x="5334000" y="19812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5701061" y="2013724"/>
            <a:ext cx="914400" cy="0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1752600" y="1447800"/>
                <a:ext cx="6009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1     2      3    4      5                     …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    …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−1    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447800"/>
                <a:ext cx="6009915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914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676400" y="3962400"/>
                <a:ext cx="58698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1           2           3               …     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               …       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962400"/>
                <a:ext cx="5869812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831" t="-8197" r="-10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7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46" grpId="0" animBg="1"/>
      <p:bldP spid="49" grpId="0" animBg="1"/>
      <p:bldP spid="6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Balls into Bins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511335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b="1" dirty="0" err="1"/>
                  <a:t>Pr</a:t>
                </a:r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bin is empty]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box>
                          <m:boxPr>
                            <m:ctrlPr>
                              <a:rPr lang="en-US" sz="18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18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180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endParaRPr lang="en-US" sz="2000" b="1" dirty="0"/>
              </a:p>
              <a:p>
                <a:r>
                  <a:rPr lang="en-US" sz="2000" b="1" dirty="0" err="1"/>
                  <a:t>Pr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bin are empty]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  <a:p>
                <a:endParaRPr lang="en-US" sz="2000" b="1" dirty="0"/>
              </a:p>
              <a:p>
                <a:r>
                  <a:rPr lang="en-US" sz="2000" b="1" dirty="0" err="1"/>
                  <a:t>Pr</a:t>
                </a:r>
                <a:r>
                  <a:rPr lang="en-US" sz="2000" dirty="0"/>
                  <a:t>[a specified set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𝑙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bins are empty] =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5113351"/>
              </a:xfrm>
              <a:blipFill rotWithShape="1">
                <a:blip r:embed="rId2"/>
                <a:stretch>
                  <a:fillRect l="-815" t="-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67400" cy="457200"/>
            <a:chOff x="1676400" y="4800600"/>
            <a:chExt cx="5867400" cy="457200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3" name="Group 62"/>
          <p:cNvGrpSpPr/>
          <p:nvPr/>
        </p:nvGrpSpPr>
        <p:grpSpPr>
          <a:xfrm>
            <a:off x="1905000" y="1981200"/>
            <a:ext cx="5410200" cy="76200"/>
            <a:chOff x="1905000" y="1981200"/>
            <a:chExt cx="5410200" cy="762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4114800" y="2024876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Oval 61"/>
          <p:cNvSpPr/>
          <p:nvPr/>
        </p:nvSpPr>
        <p:spPr>
          <a:xfrm>
            <a:off x="5334000" y="19812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5701061" y="2013724"/>
            <a:ext cx="914400" cy="0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ounded Rectangle 65"/>
              <p:cNvSpPr/>
              <p:nvPr/>
            </p:nvSpPr>
            <p:spPr>
              <a:xfrm>
                <a:off x="4191000" y="5181600"/>
                <a:ext cx="1447800" cy="3810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(1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box>
                            <m:box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box>
                                <m:box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box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70C0"/>
                              </a:solidFill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ounded 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181600"/>
                <a:ext cx="1447800" cy="381000"/>
              </a:xfrm>
              <a:prstGeom prst="roundRect">
                <a:avLst/>
              </a:prstGeom>
              <a:blipFill rotWithShape="1">
                <a:blip r:embed="rId3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ounded Rectangle 66"/>
              <p:cNvSpPr/>
              <p:nvPr/>
            </p:nvSpPr>
            <p:spPr>
              <a:xfrm>
                <a:off x="5029200" y="5867400"/>
                <a:ext cx="1447800" cy="3810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(1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box>
                            <m:box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box>
                                <m:box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𝑙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box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70C0"/>
                              </a:solidFill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ounded 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867400"/>
                <a:ext cx="1447800" cy="381000"/>
              </a:xfrm>
              <a:prstGeom prst="roundRect">
                <a:avLst/>
              </a:prstGeom>
              <a:blipFill rotWithShape="1">
                <a:blip r:embed="rId4"/>
                <a:stretch>
                  <a:fillRect t="-3030" b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1676400" y="3962400"/>
                <a:ext cx="58698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1           2           3               …     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               …       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962400"/>
                <a:ext cx="5869812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831" t="-8197" r="-10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752600" y="1447800"/>
                <a:ext cx="6009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1     2      3    4      5                     …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      …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−1    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447800"/>
                <a:ext cx="6009915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914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9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66" grpId="0" animBg="1"/>
      <p:bldP spid="6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Balls into Bins</a:t>
            </a:r>
            <a:endParaRPr lang="en-US" sz="40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What is the probability that there is </a:t>
                </a:r>
                <a:r>
                  <a:rPr lang="en-US" sz="2000" b="1" dirty="0"/>
                  <a:t>at least </a:t>
                </a:r>
                <a:r>
                  <a:rPr lang="en-US" sz="2000" dirty="0"/>
                  <a:t>one empty bin ?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Attempt 1: </a:t>
                </a:r>
                <a:r>
                  <a:rPr lang="en-US" sz="2000" dirty="0">
                    <a:solidFill>
                      <a:srgbClr val="002060"/>
                    </a:solidFill>
                  </a:rPr>
                  <a:t>Explore the sample space associated with the “balls into bins”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Attempt 2: 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??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: “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bin is empty”</a:t>
                </a:r>
              </a:p>
              <a:p>
                <a:pPr marL="0" indent="0">
                  <a:buNone/>
                </a:pPr>
                <a:r>
                  <a:rPr lang="en-US" sz="2000" dirty="0"/>
                  <a:t>Event “there is </a:t>
                </a:r>
                <a:r>
                  <a:rPr lang="en-US" sz="2000" b="1" dirty="0"/>
                  <a:t>at least </a:t>
                </a:r>
                <a:r>
                  <a:rPr lang="en-US" sz="2000" dirty="0"/>
                  <a:t>one empty bin” = 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6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752600" y="2943922"/>
            <a:ext cx="66294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miley Face 9"/>
          <p:cNvSpPr/>
          <p:nvPr/>
        </p:nvSpPr>
        <p:spPr>
          <a:xfrm>
            <a:off x="4191000" y="3124200"/>
            <a:ext cx="685800" cy="609600"/>
          </a:xfrm>
          <a:prstGeom prst="smileyFace">
            <a:avLst>
              <a:gd name="adj" fmla="val -465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752600" y="4038600"/>
            <a:ext cx="7239000" cy="457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Express the event as union of some events 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00600" y="5029200"/>
            <a:ext cx="13716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Ribbon 3">
            <a:extLst>
              <a:ext uri="{FF2B5EF4-FFF2-40B4-BE49-F238E27FC236}">
                <a16:creationId xmlns:a16="http://schemas.microsoft.com/office/drawing/2014/main" id="{D797349A-3878-A1B1-4DFC-9DD18D9ACBE6}"/>
              </a:ext>
            </a:extLst>
          </p:cNvPr>
          <p:cNvSpPr/>
          <p:nvPr/>
        </p:nvSpPr>
        <p:spPr>
          <a:xfrm>
            <a:off x="2667000" y="5530502"/>
            <a:ext cx="4419600" cy="11430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6C31"/>
                </a:solidFill>
              </a:rPr>
              <a:t>Homework: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Make sincere attempt to solve it or at least feel the difficulty.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36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2" grpId="0" animBg="1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362075"/>
          </a:xfrm>
        </p:spPr>
        <p:txBody>
          <a:bodyPr/>
          <a:lstStyle/>
          <a:p>
            <a:pPr algn="ctr"/>
            <a:r>
              <a:rPr lang="en-US" sz="3200" dirty="0"/>
              <a:t>Randomized </a:t>
            </a:r>
            <a:r>
              <a:rPr lang="en-US" sz="3200" dirty="0">
                <a:solidFill>
                  <a:srgbClr val="7030A0"/>
                </a:solidFill>
              </a:rPr>
              <a:t>Quick sort</a:t>
            </a:r>
            <a:br>
              <a:rPr lang="en-US" sz="3200" dirty="0"/>
            </a:br>
            <a:br>
              <a:rPr lang="en-US" sz="2000" dirty="0">
                <a:solidFill>
                  <a:srgbClr val="C00000"/>
                </a:solidFill>
              </a:rPr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8D428ED-AB46-47EB-BF99-5A6388F3761A}"/>
              </a:ext>
            </a:extLst>
          </p:cNvPr>
          <p:cNvSpPr txBox="1">
            <a:spLocks/>
          </p:cNvSpPr>
          <p:nvPr/>
        </p:nvSpPr>
        <p:spPr bwMode="auto">
          <a:xfrm>
            <a:off x="874713" y="3529013"/>
            <a:ext cx="7772400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solidFill>
                  <a:schemeClr val="tx1"/>
                </a:solidFill>
              </a:rPr>
              <a:t>Problem </a:t>
            </a:r>
            <a:r>
              <a:rPr lang="en-US" sz="4800" b="1" dirty="0">
                <a:solidFill>
                  <a:srgbClr val="0070C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4537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b="1" dirty="0"/>
              <a:t>Event in a Probability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Definition:</a:t>
                </a:r>
                <a:r>
                  <a:rPr lang="en-US" sz="2000" dirty="0"/>
                  <a:t> An event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2000" b="1" dirty="0"/>
                  <a:t> </a:t>
                </a:r>
                <a:r>
                  <a:rPr lang="en-US" sz="2000" dirty="0"/>
                  <a:t>in a probability space (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 is a </a:t>
                </a:r>
                <a:r>
                  <a:rPr lang="en-US" sz="2000" u="sng" dirty="0"/>
                  <a:t>subset</a:t>
                </a:r>
                <a:r>
                  <a:rPr lang="en-US" sz="2000" dirty="0"/>
                  <a:t> of </a:t>
                </a:r>
                <a:r>
                  <a:rPr lang="el-GR" sz="2000" b="1" dirty="0">
                    <a:solidFill>
                      <a:srgbClr val="0070C0"/>
                    </a:solidFill>
                  </a:rPr>
                  <a:t>Ω</a:t>
                </a:r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probability of event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A</a:t>
                </a:r>
                <a:r>
                  <a:rPr lang="en-US" sz="2000" b="1" dirty="0"/>
                  <a:t> </a:t>
                </a:r>
                <a:r>
                  <a:rPr lang="en-US" sz="2000" dirty="0"/>
                  <a:t>is defined as </a:t>
                </a:r>
              </a:p>
              <a:p>
                <a:pPr marL="457200" lvl="1" indent="0">
                  <a:buNone/>
                </a:pPr>
                <a:r>
                  <a:rPr lang="en-US" sz="1800" i="1" dirty="0">
                    <a:solidFill>
                      <a:schemeClr val="tx1"/>
                    </a:solidFill>
                    <a:latin typeface="Cambria Math"/>
                  </a:rPr>
                  <a:t>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el-GR" sz="1800" b="1" dirty="0">
                              <a:solidFill>
                                <a:srgbClr val="0070C0"/>
                              </a:solidFill>
                            </a:rPr>
                            <m:t>ω</m:t>
                          </m:r>
                          <m:r>
                            <m:rPr>
                              <m:nor/>
                            </m:rPr>
                            <a:rPr lang="el-GR" sz="1800" dirty="0"/>
                            <m:t>ϵ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1800" b="1" i="0" dirty="0" smtClean="0">
                              <a:solidFill>
                                <a:srgbClr val="0070C0"/>
                              </a:solidFill>
                            </a:rPr>
                            <m:t>A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l-GR" sz="1800" b="1" dirty="0" smtClean="0">
                              <a:solidFill>
                                <a:srgbClr val="0070C0"/>
                              </a:solidFill>
                            </a:rPr>
                            <m:t>ω</m:t>
                          </m:r>
                          <m:r>
                            <m:rPr>
                              <m:nor/>
                            </m:rP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For sake of compact notation, we extend </a:t>
                </a:r>
                <a:r>
                  <a:rPr lang="en-US" sz="2000" b="1" dirty="0"/>
                  <a:t>P </a:t>
                </a:r>
                <a:r>
                  <a:rPr lang="en-US" sz="2000" dirty="0"/>
                  <a:t>for events as described above.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029200"/>
              </a:xfrm>
              <a:blipFill rotWithShape="1">
                <a:blip r:embed="rId2"/>
                <a:stretch>
                  <a:fillRect l="-741" t="-606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71800" y="3657600"/>
            <a:ext cx="3276600" cy="2133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972050" y="4648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743450" y="4876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48250" y="4953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62375" y="4724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0" y="5105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143250" y="4343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0450" y="5029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52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219450" y="4800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448050" y="4419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86250" y="5257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386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962400" y="5410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62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33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591050" y="4419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495800" y="5105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724400" y="5257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133850" y="4800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438650" y="5486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410200" y="4724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05400" y="5486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953000" y="3886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724400" y="4038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972050" y="4419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276850" y="4343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292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81650" y="5029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34050" y="4648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10200" y="5334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181600" y="5181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886450" y="4953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980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6388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1054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19600" y="4876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267200" y="4495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196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4724400" y="4267200"/>
            <a:ext cx="1543328" cy="685800"/>
            <a:chOff x="4724400" y="4267200"/>
            <a:chExt cx="1543328" cy="685800"/>
          </a:xfrm>
        </p:grpSpPr>
        <p:sp>
          <p:nvSpPr>
            <p:cNvPr id="2" name="Oval 1"/>
            <p:cNvSpPr/>
            <p:nvPr/>
          </p:nvSpPr>
          <p:spPr>
            <a:xfrm>
              <a:off x="4724400" y="4267200"/>
              <a:ext cx="1219200" cy="685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943600" y="4507468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248400" y="46482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49856" y="2514600"/>
                <a:ext cx="760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P</m:t>
                    </m:r>
                    <m:r>
                      <m:rPr>
                        <m:nor/>
                      </m:rPr>
                      <a:rPr lang="en-US" b="1" dirty="0"/>
                      <m:t>(</m:t>
                    </m:r>
                    <m:r>
                      <m:rPr>
                        <m:nor/>
                      </m:rPr>
                      <a:rPr lang="en-US" b="1" i="0" dirty="0" smtClean="0">
                        <a:solidFill>
                          <a:srgbClr val="0070C0"/>
                        </a:solidFill>
                      </a:rPr>
                      <m:t>A</m:t>
                    </m:r>
                    <m:r>
                      <m:rPr>
                        <m:nor/>
                      </m:rPr>
                      <a:rPr lang="en-US" b="1" dirty="0"/>
                      <m:t>)</m:t>
                    </m:r>
                  </m:oMath>
                </a14:m>
                <a:r>
                  <a:rPr lang="en-US" dirty="0"/>
                  <a:t> =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856" y="2514600"/>
                <a:ext cx="76014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600" t="-8333" r="-136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333897A6-C1CE-64E0-B33B-B7ED4802A41D}"/>
              </a:ext>
            </a:extLst>
          </p:cNvPr>
          <p:cNvSpPr/>
          <p:nvPr/>
        </p:nvSpPr>
        <p:spPr>
          <a:xfrm>
            <a:off x="5657850" y="1462088"/>
            <a:ext cx="424815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CBA6C97-6942-23E0-159B-98153EBBA424}"/>
              </a:ext>
            </a:extLst>
          </p:cNvPr>
          <p:cNvSpPr/>
          <p:nvPr/>
        </p:nvSpPr>
        <p:spPr>
          <a:xfrm>
            <a:off x="1676400" y="1447800"/>
            <a:ext cx="424815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29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3" grpId="0"/>
      <p:bldP spid="47" grpId="0" animBg="1"/>
      <p:bldP spid="5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3600" b="1" dirty="0"/>
              <a:t>Randomized </a:t>
            </a:r>
            <a:r>
              <a:rPr lang="en-US" sz="3600" b="1" dirty="0">
                <a:solidFill>
                  <a:srgbClr val="7030A0"/>
                </a:solidFill>
              </a:rPr>
              <a:t>Quick Sort</a:t>
            </a:r>
            <a:endParaRPr lang="en-US" sz="36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Input: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[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0..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00B050"/>
                    </a:solidFill>
                  </a:rPr>
                  <a:t>RandomizedQuickSort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                               //</a:t>
                </a:r>
                <a:r>
                  <a:rPr lang="en-US" sz="2000" dirty="0"/>
                  <a:t>For the first call,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{        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 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an element selected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randomly </a:t>
                </a:r>
                <a:r>
                  <a:rPr lang="en-US" sz="2000" b="1" dirty="0">
                    <a:sym typeface="Wingdings" pitchFamily="2" charset="2"/>
                  </a:rPr>
                  <a:t>uniformly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];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:r>
                  <a:rPr lang="en-US" sz="2000" b="1" i="1" dirty="0">
                    <a:solidFill>
                      <a:srgbClr val="0070C0"/>
                    </a:solidFill>
                    <a:sym typeface="Wingdings" pitchFamily="2" charset="2"/>
                  </a:rPr>
                  <a:t>x</a:t>
                </a:r>
                <a:r>
                  <a:rPr lang="en-US" sz="2000" b="1" dirty="0">
                    <a:sym typeface="Wingdings" pitchFamily="2" charset="2"/>
                  </a:rPr>
                  <a:t>);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</a:t>
                </a:r>
                <a:r>
                  <a:rPr lang="en-US" sz="2000" b="1" dirty="0" err="1">
                    <a:solidFill>
                      <a:srgbClr val="00B050"/>
                    </a:solidFill>
                  </a:rPr>
                  <a:t>RandomizedQuickSort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</a:t>
                </a:r>
                <a:r>
                  <a:rPr lang="en-US" sz="2000" b="1" dirty="0" err="1">
                    <a:solidFill>
                      <a:srgbClr val="00B050"/>
                    </a:solidFill>
                  </a:rPr>
                  <a:t>RandomizedQuickSort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  <a:sym typeface="Wingdings" pitchFamily="2" charset="2"/>
                  </a:rPr>
                  <a:t>Assumption :</a:t>
                </a:r>
                <a:r>
                  <a:rPr lang="en-US" sz="2000" dirty="0">
                    <a:solidFill>
                      <a:srgbClr val="002060"/>
                    </a:solidFill>
                    <a:sym typeface="Wingdings" pitchFamily="2" charset="2"/>
                  </a:rPr>
                  <a:t> All elements are distinct (if not, break the ties arbitrarily)</a:t>
                </a:r>
                <a:endParaRPr lang="en-US" sz="2000" b="1" dirty="0">
                  <a:solidFill>
                    <a:srgbClr val="00206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  <a:sym typeface="Wingdings" pitchFamily="2" charset="2"/>
                  </a:rPr>
                  <a:t>Notation :</a:t>
                </a:r>
                <a:r>
                  <a:rPr lang="en-US" sz="2000" dirty="0">
                    <a:sym typeface="Wingdings" pitchFamily="2" charset="2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err="1">
                    <a:sym typeface="Wingdings" pitchFamily="2" charset="2"/>
                  </a:rPr>
                  <a:t>th</a:t>
                </a:r>
                <a:r>
                  <a:rPr lang="en-US" sz="2000" dirty="0">
                    <a:sym typeface="Wingdings" pitchFamily="2" charset="2"/>
                  </a:rPr>
                  <a:t> smallest element of array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What is the 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compared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?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  <a:blipFill>
                <a:blip r:embed="rId2"/>
                <a:stretch>
                  <a:fillRect l="-727" t="-6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07618" y="1676399"/>
            <a:ext cx="3783982" cy="6207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21818" y="5029200"/>
            <a:ext cx="3783982" cy="3921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02782" y="5029200"/>
            <a:ext cx="2921618" cy="3921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Down Ribbon 8"/>
              <p:cNvSpPr/>
              <p:nvPr/>
            </p:nvSpPr>
            <p:spPr>
              <a:xfrm>
                <a:off x="1447800" y="5867400"/>
                <a:ext cx="60960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Recall that the execution of </a:t>
                </a:r>
                <a:r>
                  <a:rPr lang="en-US" sz="1600" b="1" dirty="0" err="1">
                    <a:solidFill>
                      <a:srgbClr val="00B050"/>
                    </a:solidFill>
                  </a:rPr>
                  <a:t>RandomizedQuickSort</a:t>
                </a:r>
                <a:r>
                  <a:rPr lang="en-US" sz="16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is totally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immune</a:t>
                </a:r>
                <a:r>
                  <a:rPr lang="en-US" sz="1600" dirty="0">
                    <a:solidFill>
                      <a:schemeClr val="tx1"/>
                    </a:solidFill>
                  </a:rPr>
                  <a:t> to the permutation of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Down Ribbon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867400"/>
                <a:ext cx="60960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8622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  <p:bldP spid="9" grpId="0" animBg="1"/>
      <p:bldP spid="9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3600" b="1" dirty="0"/>
              <a:t>Randomized </a:t>
            </a:r>
            <a:r>
              <a:rPr lang="en-US" sz="3600" b="1" dirty="0">
                <a:solidFill>
                  <a:srgbClr val="7030A0"/>
                </a:solidFill>
              </a:rPr>
              <a:t>Quick Sort</a:t>
            </a:r>
            <a:endParaRPr lang="en-US" sz="36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599"/>
                <a:ext cx="8382000" cy="53498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Input: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/>
                  <a:t>..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00B050"/>
                    </a:solidFill>
                  </a:rPr>
                  <a:t>RandomizedQuickSort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                               //</a:t>
                </a:r>
                <a:r>
                  <a:rPr lang="en-US" sz="2000" dirty="0"/>
                  <a:t>For the first call,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{        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 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an element selected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randomly </a:t>
                </a:r>
                <a:r>
                  <a:rPr lang="en-US" sz="2000" b="1" dirty="0">
                    <a:sym typeface="Wingdings" pitchFamily="2" charset="2"/>
                  </a:rPr>
                  <a:t>uniformly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];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:r>
                  <a:rPr lang="en-US" sz="2000" b="1" i="1" dirty="0">
                    <a:solidFill>
                      <a:srgbClr val="0070C0"/>
                    </a:solidFill>
                    <a:sym typeface="Wingdings" pitchFamily="2" charset="2"/>
                  </a:rPr>
                  <a:t>x</a:t>
                </a:r>
                <a:r>
                  <a:rPr lang="en-US" sz="2000" b="1" dirty="0">
                    <a:sym typeface="Wingdings" pitchFamily="2" charset="2"/>
                  </a:rPr>
                  <a:t>);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</a:t>
                </a:r>
                <a:r>
                  <a:rPr lang="en-US" sz="2000" b="1" dirty="0" err="1">
                    <a:solidFill>
                      <a:srgbClr val="00B050"/>
                    </a:solidFill>
                  </a:rPr>
                  <a:t>RandomizedQuickSort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</a:t>
                </a:r>
                <a:r>
                  <a:rPr lang="en-US" sz="2000" b="1" dirty="0" err="1">
                    <a:solidFill>
                      <a:srgbClr val="00B050"/>
                    </a:solidFill>
                  </a:rPr>
                  <a:t>RandomizedQuickSort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the underlying sample space of </a:t>
                </a:r>
                <a:r>
                  <a:rPr lang="en-US" sz="2000" b="1" dirty="0"/>
                  <a:t>Randomized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Quick Sort </a:t>
                </a:r>
                <a:r>
                  <a:rPr lang="en-US" sz="2000" dirty="0"/>
                  <a:t>?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defines an elementary event of the sample space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recursion tree corresponding to the execution of </a:t>
                </a:r>
                <a:r>
                  <a:rPr lang="en-US" sz="2000" b="1" dirty="0"/>
                  <a:t>Randomized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Quick Sort 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i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599"/>
                <a:ext cx="8382000" cy="5349875"/>
              </a:xfrm>
              <a:blipFill>
                <a:blip r:embed="rId2"/>
                <a:stretch>
                  <a:fillRect l="-758" t="-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07618" y="1676399"/>
            <a:ext cx="3783982" cy="6207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107F2805-9D7E-FF40-A2D3-7B89D9DEB088}"/>
              </a:ext>
            </a:extLst>
          </p:cNvPr>
          <p:cNvSpPr/>
          <p:nvPr/>
        </p:nvSpPr>
        <p:spPr>
          <a:xfrm>
            <a:off x="4613787" y="5029200"/>
            <a:ext cx="593831" cy="483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3600" b="1" dirty="0"/>
              <a:t>Randomized </a:t>
            </a:r>
            <a:r>
              <a:rPr lang="en-US" sz="3600" b="1" dirty="0">
                <a:solidFill>
                  <a:srgbClr val="7030A0"/>
                </a:solidFill>
              </a:rPr>
              <a:t>Quick Sort</a:t>
            </a:r>
            <a:endParaRPr lang="en-US" sz="36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Input: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/>
                  <a:t>..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00B050"/>
                    </a:solidFill>
                  </a:rPr>
                  <a:t>RandomizedQuickSort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                               //</a:t>
                </a:r>
                <a:r>
                  <a:rPr lang="en-US" sz="2000" dirty="0"/>
                  <a:t>For the first call,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{        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 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an element selected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randomly </a:t>
                </a:r>
                <a:r>
                  <a:rPr lang="en-US" sz="2000" b="1" dirty="0">
                    <a:sym typeface="Wingdings" pitchFamily="2" charset="2"/>
                  </a:rPr>
                  <a:t>uniformly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];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:r>
                  <a:rPr lang="en-US" sz="2000" b="1" i="1" dirty="0">
                    <a:solidFill>
                      <a:srgbClr val="0070C0"/>
                    </a:solidFill>
                    <a:sym typeface="Wingdings" pitchFamily="2" charset="2"/>
                  </a:rPr>
                  <a:t>x</a:t>
                </a:r>
                <a:r>
                  <a:rPr lang="en-US" sz="2000" b="1" dirty="0">
                    <a:sym typeface="Wingdings" pitchFamily="2" charset="2"/>
                  </a:rPr>
                  <a:t>);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</a:t>
                </a:r>
                <a:r>
                  <a:rPr lang="en-US" sz="2000" b="1" dirty="0" err="1">
                    <a:solidFill>
                      <a:srgbClr val="00B050"/>
                    </a:solidFill>
                  </a:rPr>
                  <a:t>RandomizedQuickSort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</a:t>
                </a:r>
                <a:r>
                  <a:rPr lang="en-US" sz="2000" b="1" dirty="0" err="1">
                    <a:solidFill>
                      <a:srgbClr val="00B050"/>
                    </a:solidFill>
                  </a:rPr>
                  <a:t>RandomizedQuickSort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  <a:p>
                <a:pPr marL="0" indent="0">
                  <a:buNone/>
                </a:pPr>
                <a:endParaRPr lang="en-US" sz="2000" i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  <a:blipFill rotWithShape="1">
                <a:blip r:embed="rId2"/>
                <a:stretch>
                  <a:fillRect l="-727" t="-615" r="-1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07618" y="1676399"/>
            <a:ext cx="3783982" cy="6207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3048000" y="4724400"/>
                <a:ext cx="457200" cy="45720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724400"/>
                <a:ext cx="457200" cy="457200"/>
              </a:xfrm>
              <a:prstGeom prst="ellipse">
                <a:avLst/>
              </a:prstGeom>
              <a:blipFill rotWithShape="1">
                <a:blip r:embed="rId3"/>
                <a:stretch>
                  <a:fillRect r="-7595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endCxn id="12" idx="0"/>
          </p:cNvCxnSpPr>
          <p:nvPr/>
        </p:nvCxnSpPr>
        <p:spPr>
          <a:xfrm flipH="1">
            <a:off x="1752600" y="4953000"/>
            <a:ext cx="1295400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762000" y="5486400"/>
            <a:ext cx="1905000" cy="1219200"/>
            <a:chOff x="762000" y="5486400"/>
            <a:chExt cx="1905000" cy="1219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/>
                <p:cNvSpPr/>
                <p:nvPr/>
              </p:nvSpPr>
              <p:spPr>
                <a:xfrm>
                  <a:off x="1524000" y="5486400"/>
                  <a:ext cx="457200" cy="457200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486400"/>
                  <a:ext cx="457200" cy="457200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 r="-7595" b="-75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762000" y="6248400"/>
                  <a:ext cx="457200" cy="457200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" y="6248400"/>
                  <a:ext cx="457200" cy="457200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 r="-7595" b="-75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/>
                <p:cNvSpPr/>
                <p:nvPr/>
              </p:nvSpPr>
              <p:spPr>
                <a:xfrm>
                  <a:off x="2209800" y="6248400"/>
                  <a:ext cx="457200" cy="457200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48400"/>
                  <a:ext cx="457200" cy="457200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 r="-7595" b="-75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/>
            <p:cNvCxnSpPr>
              <a:stCxn id="12" idx="2"/>
              <a:endCxn id="13" idx="0"/>
            </p:cNvCxnSpPr>
            <p:nvPr/>
          </p:nvCxnSpPr>
          <p:spPr>
            <a:xfrm flipH="1">
              <a:off x="990600" y="5715000"/>
              <a:ext cx="533400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2" idx="6"/>
              <a:endCxn id="14" idx="0"/>
            </p:cNvCxnSpPr>
            <p:nvPr/>
          </p:nvCxnSpPr>
          <p:spPr>
            <a:xfrm>
              <a:off x="1981200" y="5715000"/>
              <a:ext cx="457200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657600" y="5486400"/>
            <a:ext cx="1905000" cy="1219200"/>
            <a:chOff x="762000" y="5486400"/>
            <a:chExt cx="1905000" cy="1219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/>
                <p:cNvSpPr/>
                <p:nvPr/>
              </p:nvSpPr>
              <p:spPr>
                <a:xfrm>
                  <a:off x="1524000" y="5486400"/>
                  <a:ext cx="457200" cy="457200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Oval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5486400"/>
                  <a:ext cx="457200" cy="457200"/>
                </a:xfrm>
                <a:prstGeom prst="ellipse">
                  <a:avLst/>
                </a:prstGeom>
                <a:blipFill rotWithShape="1">
                  <a:blip r:embed="rId7"/>
                  <a:stretch>
                    <a:fillRect r="-7595" b="-75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/>
                <p:cNvSpPr/>
                <p:nvPr/>
              </p:nvSpPr>
              <p:spPr>
                <a:xfrm>
                  <a:off x="762000" y="6248400"/>
                  <a:ext cx="457200" cy="457200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Oval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" y="6248400"/>
                  <a:ext cx="457200" cy="457200"/>
                </a:xfrm>
                <a:prstGeom prst="ellipse">
                  <a:avLst/>
                </a:prstGeom>
                <a:blipFill rotWithShape="1">
                  <a:blip r:embed="rId8"/>
                  <a:stretch>
                    <a:fillRect r="-7595" b="-75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/>
                <p:cNvSpPr/>
                <p:nvPr/>
              </p:nvSpPr>
              <p:spPr>
                <a:xfrm>
                  <a:off x="2209800" y="6248400"/>
                  <a:ext cx="457200" cy="457200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Oval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48400"/>
                  <a:ext cx="457200" cy="457200"/>
                </a:xfrm>
                <a:prstGeom prst="ellipse">
                  <a:avLst/>
                </a:prstGeom>
                <a:blipFill rotWithShape="1">
                  <a:blip r:embed="rId9"/>
                  <a:stretch>
                    <a:fillRect r="-7595" b="-75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/>
            <p:cNvCxnSpPr>
              <a:stCxn id="27" idx="2"/>
              <a:endCxn id="28" idx="0"/>
            </p:cNvCxnSpPr>
            <p:nvPr/>
          </p:nvCxnSpPr>
          <p:spPr>
            <a:xfrm flipH="1">
              <a:off x="990600" y="5715000"/>
              <a:ext cx="533400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7" idx="6"/>
              <a:endCxn id="29" idx="0"/>
            </p:cNvCxnSpPr>
            <p:nvPr/>
          </p:nvCxnSpPr>
          <p:spPr>
            <a:xfrm>
              <a:off x="1981200" y="5715000"/>
              <a:ext cx="457200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/>
          <p:cNvCxnSpPr>
            <a:stCxn id="11" idx="6"/>
            <a:endCxn id="27" idx="0"/>
          </p:cNvCxnSpPr>
          <p:nvPr/>
        </p:nvCxnSpPr>
        <p:spPr>
          <a:xfrm>
            <a:off x="3505200" y="4953000"/>
            <a:ext cx="1143000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53105" y="4343400"/>
                <a:ext cx="816249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05" y="4343400"/>
                <a:ext cx="81624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452" r="-8824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575151" y="4572000"/>
                <a:ext cx="958916" cy="6127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7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151" y="4572000"/>
                <a:ext cx="958916" cy="612732"/>
              </a:xfrm>
              <a:prstGeom prst="rect">
                <a:avLst/>
              </a:prstGeom>
              <a:blipFill rotWithShape="1">
                <a:blip r:embed="rId11"/>
                <a:stretch>
                  <a:fillRect r="-69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31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5" grpId="0" animBg="1"/>
      <p:bldP spid="5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3600" b="1" dirty="0"/>
              <a:t>Randomized </a:t>
            </a:r>
            <a:r>
              <a:rPr lang="en-US" sz="3600" b="1" dirty="0">
                <a:solidFill>
                  <a:srgbClr val="7030A0"/>
                </a:solidFill>
              </a:rPr>
              <a:t>Quick Sort</a:t>
            </a:r>
            <a:endParaRPr lang="en-US" sz="36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Input: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/>
                  <a:t>..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]</a:t>
                </a:r>
              </a:p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00B050"/>
                    </a:solidFill>
                  </a:rPr>
                  <a:t>RandomizedQuickSort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                               //</a:t>
                </a:r>
                <a:r>
                  <a:rPr lang="en-US" sz="2000" dirty="0"/>
                  <a:t>For the first call,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{        If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 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an element selected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randomly </a:t>
                </a:r>
                <a:r>
                  <a:rPr lang="en-US" sz="2000" b="1" dirty="0">
                    <a:sym typeface="Wingdings" pitchFamily="2" charset="2"/>
                  </a:rPr>
                  <a:t>uniformly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..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];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Partition</a:t>
                </a:r>
                <a:r>
                  <a:rPr lang="en-US" sz="2000" b="1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:r>
                  <a:rPr lang="en-US" sz="2000" b="1" i="1" dirty="0">
                    <a:solidFill>
                      <a:srgbClr val="0070C0"/>
                    </a:solidFill>
                    <a:sym typeface="Wingdings" pitchFamily="2" charset="2"/>
                  </a:rPr>
                  <a:t>x</a:t>
                </a:r>
                <a:r>
                  <a:rPr lang="en-US" sz="2000" b="1" dirty="0">
                    <a:sym typeface="Wingdings" pitchFamily="2" charset="2"/>
                  </a:rPr>
                  <a:t>);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</a:t>
                </a:r>
                <a:r>
                  <a:rPr lang="en-US" sz="2000" b="1" dirty="0" err="1">
                    <a:solidFill>
                      <a:srgbClr val="00B050"/>
                    </a:solidFill>
                  </a:rPr>
                  <a:t>RandomizedQuickSort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𝒍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</a:t>
                </a:r>
                <a:r>
                  <a:rPr lang="en-US" sz="2000" b="1" dirty="0" err="1">
                    <a:solidFill>
                      <a:srgbClr val="00B050"/>
                    </a:solidFill>
                  </a:rPr>
                  <a:t>RandomizedQuickSort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en-US" sz="2000" b="1" dirty="0"/>
                  <a:t>)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}</a:t>
                </a:r>
              </a:p>
              <a:p>
                <a:pPr marL="0" indent="0">
                  <a:buNone/>
                </a:pPr>
                <a:endParaRPr lang="en-US" sz="2000" i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382000" cy="4953000"/>
              </a:xfrm>
              <a:blipFill rotWithShape="1">
                <a:blip r:embed="rId2"/>
                <a:stretch>
                  <a:fillRect l="-727" t="-615" r="-1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07618" y="1676399"/>
            <a:ext cx="3783982" cy="6207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53105" y="4355068"/>
                <a:ext cx="816249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05" y="4355068"/>
                <a:ext cx="81624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r="-882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905000" y="4267200"/>
            <a:ext cx="5105400" cy="2514600"/>
            <a:chOff x="1905000" y="4114800"/>
            <a:chExt cx="5105400" cy="2514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/>
                <p:cNvSpPr/>
                <p:nvPr/>
              </p:nvSpPr>
              <p:spPr>
                <a:xfrm>
                  <a:off x="4343400" y="4114800"/>
                  <a:ext cx="457200" cy="457200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4114800"/>
                  <a:ext cx="457200" cy="457200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 r="-7595" b="-75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/>
                <p:cNvSpPr/>
                <p:nvPr/>
              </p:nvSpPr>
              <p:spPr>
                <a:xfrm>
                  <a:off x="5562600" y="4724400"/>
                  <a:ext cx="457200" cy="457200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Oval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600" y="4724400"/>
                  <a:ext cx="457200" cy="457200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 r="-7595" b="-75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/>
                <p:cNvSpPr/>
                <p:nvPr/>
              </p:nvSpPr>
              <p:spPr>
                <a:xfrm>
                  <a:off x="6553200" y="5486400"/>
                  <a:ext cx="457200" cy="457200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5486400"/>
                  <a:ext cx="457200" cy="457200"/>
                </a:xfrm>
                <a:prstGeom prst="ellipse">
                  <a:avLst/>
                </a:prstGeom>
                <a:blipFill rotWithShape="1">
                  <a:blip r:embed="rId6"/>
                  <a:stretch>
                    <a:fillRect r="-7595" b="-75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>
              <a:stCxn id="37" idx="5"/>
              <a:endCxn id="38" idx="1"/>
            </p:cNvCxnSpPr>
            <p:nvPr/>
          </p:nvCxnSpPr>
          <p:spPr>
            <a:xfrm>
              <a:off x="5952845" y="5114645"/>
              <a:ext cx="667310" cy="4387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4819090" y="4343400"/>
              <a:ext cx="819710" cy="4387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1905000" y="4724400"/>
              <a:ext cx="2209800" cy="1143000"/>
              <a:chOff x="609600" y="5486400"/>
              <a:chExt cx="2209800" cy="1143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Oval 44"/>
                  <p:cNvSpPr/>
                  <p:nvPr/>
                </p:nvSpPr>
                <p:spPr>
                  <a:xfrm>
                    <a:off x="1524000" y="5486400"/>
                    <a:ext cx="457200" cy="457200"/>
                  </a:xfrm>
                  <a:prstGeom prst="ellipse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5" name="Oval 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4000" y="5486400"/>
                    <a:ext cx="457200" cy="457200"/>
                  </a:xfrm>
                  <a:prstGeom prst="ellipse">
                    <a:avLst/>
                  </a:prstGeom>
                  <a:blipFill rotWithShape="1">
                    <a:blip r:embed="rId7"/>
                    <a:stretch>
                      <a:fillRect r="-7595" b="-759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Oval 45"/>
                  <p:cNvSpPr/>
                  <p:nvPr/>
                </p:nvSpPr>
                <p:spPr>
                  <a:xfrm>
                    <a:off x="609600" y="6172200"/>
                    <a:ext cx="457200" cy="457200"/>
                  </a:xfrm>
                  <a:prstGeom prst="ellipse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Oval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" y="6172200"/>
                    <a:ext cx="457200" cy="457200"/>
                  </a:xfrm>
                  <a:prstGeom prst="ellipse">
                    <a:avLst/>
                  </a:prstGeom>
                  <a:blipFill rotWithShape="1">
                    <a:blip r:embed="rId8"/>
                    <a:stretch>
                      <a:fillRect r="-6329" b="-759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Oval 46"/>
                  <p:cNvSpPr/>
                  <p:nvPr/>
                </p:nvSpPr>
                <p:spPr>
                  <a:xfrm>
                    <a:off x="2362200" y="6172200"/>
                    <a:ext cx="457200" cy="457200"/>
                  </a:xfrm>
                  <a:prstGeom prst="ellipse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Oval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2200" y="6172200"/>
                    <a:ext cx="457200" cy="457200"/>
                  </a:xfrm>
                  <a:prstGeom prst="ellipse">
                    <a:avLst/>
                  </a:prstGeom>
                  <a:blipFill rotWithShape="1">
                    <a:blip r:embed="rId9"/>
                    <a:stretch>
                      <a:fillRect r="-7595" b="-759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Straight Arrow Connector 47"/>
              <p:cNvCxnSpPr>
                <a:stCxn id="45" idx="2"/>
                <a:endCxn id="46" idx="0"/>
              </p:cNvCxnSpPr>
              <p:nvPr/>
            </p:nvCxnSpPr>
            <p:spPr>
              <a:xfrm flipH="1">
                <a:off x="838200" y="5715000"/>
                <a:ext cx="685800" cy="4572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45" idx="6"/>
                <a:endCxn id="47" idx="0"/>
              </p:cNvCxnSpPr>
              <p:nvPr/>
            </p:nvCxnSpPr>
            <p:spPr>
              <a:xfrm>
                <a:off x="1981200" y="5715000"/>
                <a:ext cx="609600" cy="4572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2819400" y="6172200"/>
                  <a:ext cx="457200" cy="457200"/>
                </a:xfrm>
                <a:prstGeom prst="ellipse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6172200"/>
                  <a:ext cx="457200" cy="457200"/>
                </a:xfrm>
                <a:prstGeom prst="ellipse">
                  <a:avLst/>
                </a:prstGeom>
                <a:blipFill rotWithShape="1">
                  <a:blip r:embed="rId10"/>
                  <a:stretch>
                    <a:fillRect r="-7595" b="-75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>
              <a:stCxn id="47" idx="2"/>
              <a:endCxn id="33" idx="0"/>
            </p:cNvCxnSpPr>
            <p:nvPr/>
          </p:nvCxnSpPr>
          <p:spPr>
            <a:xfrm flipH="1">
              <a:off x="3048000" y="5638800"/>
              <a:ext cx="609600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6" idx="2"/>
              <a:endCxn id="45" idx="0"/>
            </p:cNvCxnSpPr>
            <p:nvPr/>
          </p:nvCxnSpPr>
          <p:spPr>
            <a:xfrm flipH="1">
              <a:off x="3048000" y="4343400"/>
              <a:ext cx="1295400" cy="381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727551" y="4724400"/>
                <a:ext cx="1255472" cy="611771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7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551" y="4724400"/>
                <a:ext cx="1255472" cy="611771"/>
              </a:xfrm>
              <a:prstGeom prst="rect">
                <a:avLst/>
              </a:prstGeom>
              <a:blipFill rotWithShape="1">
                <a:blip r:embed="rId11"/>
                <a:stretch>
                  <a:fillRect r="-48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836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Randomized </a:t>
            </a:r>
            <a:r>
              <a:rPr lang="en-US" sz="3600" b="1" dirty="0">
                <a:solidFill>
                  <a:srgbClr val="7030A0"/>
                </a:solidFill>
              </a:rPr>
              <a:t>Quick Sort</a:t>
            </a:r>
            <a:endParaRPr lang="en-US" sz="36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831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What is the 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compared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Attempt 1: </a:t>
                </a:r>
                <a:r>
                  <a:rPr lang="en-US" sz="2000" dirty="0">
                    <a:solidFill>
                      <a:srgbClr val="002060"/>
                    </a:solidFill>
                  </a:rPr>
                  <a:t>Explore the sample space associated with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Randomized Quick Sort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 </a:t>
                </a:r>
                <a:r>
                  <a:rPr lang="en-US" sz="1800" dirty="0"/>
                  <a:t> </a:t>
                </a:r>
                <a:r>
                  <a:rPr lang="en-US" sz="1800" i="1" dirty="0"/>
                  <a:t>add the probability of each recursion tree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i="1" dirty="0"/>
                  <a:t>is compared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i="1" dirty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Attempt 2: 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??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Pursue Attempt 2 sincerely as a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83162"/>
              </a:xfrm>
              <a:blipFill>
                <a:blip r:embed="rId2"/>
                <a:stretch>
                  <a:fillRect l="-772"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752600" y="2209800"/>
            <a:ext cx="66294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1752600" y="5181600"/>
                <a:ext cx="7239000" cy="4572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View the execution of </a:t>
                </a:r>
                <a:r>
                  <a:rPr lang="en-US" b="1" dirty="0" err="1">
                    <a:solidFill>
                      <a:srgbClr val="00B050"/>
                    </a:solidFill>
                  </a:rPr>
                  <a:t>RandomizedQuickSort</a:t>
                </a:r>
                <a:r>
                  <a:rPr lang="en-US" dirty="0">
                    <a:solidFill>
                      <a:schemeClr val="tx1"/>
                    </a:solidFill>
                  </a:rPr>
                  <a:t> from </a:t>
                </a:r>
                <a:r>
                  <a:rPr lang="en-US" u="sng" dirty="0">
                    <a:solidFill>
                      <a:schemeClr val="tx1"/>
                    </a:solidFill>
                  </a:rPr>
                  <a:t>perspective</a:t>
                </a:r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181600"/>
                <a:ext cx="7239000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r="-336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2438400" y="3352800"/>
            <a:ext cx="4465197" cy="978932"/>
            <a:chOff x="2438400" y="4038600"/>
            <a:chExt cx="4465197" cy="978932"/>
          </a:xfrm>
        </p:grpSpPr>
        <p:sp>
          <p:nvSpPr>
            <p:cNvPr id="10" name="Smiley Face 9"/>
            <p:cNvSpPr/>
            <p:nvPr/>
          </p:nvSpPr>
          <p:spPr>
            <a:xfrm>
              <a:off x="4191000" y="4038600"/>
              <a:ext cx="685800" cy="609600"/>
            </a:xfrm>
            <a:prstGeom prst="smileyFace">
              <a:avLst>
                <a:gd name="adj" fmla="val -4653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38400" y="4648200"/>
              <a:ext cx="4465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Not a feasible way to calculate the probability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905000" y="5252224"/>
            <a:ext cx="4191000" cy="3103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96000" y="5252224"/>
            <a:ext cx="2819400" cy="3103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26582" y="2013724"/>
            <a:ext cx="6884018" cy="3921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4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1" grpId="0" animBg="1"/>
      <p:bldP spid="13" grpId="0" animBg="1"/>
      <p:bldP spid="14" grpId="0" uiExpan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5940-5305-60AB-5731-B7528DDB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Fundamental</a:t>
            </a:r>
            <a:r>
              <a:rPr lang="en-US" sz="3600" b="1" dirty="0"/>
              <a:t> Concepts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46847-42FB-0EF2-A89F-F9BCD5AF3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Probability of </a:t>
            </a:r>
          </a:p>
          <a:p>
            <a:pPr lvl="1"/>
            <a:r>
              <a:rPr lang="en-US" sz="1800" dirty="0"/>
              <a:t>Union of events</a:t>
            </a:r>
          </a:p>
          <a:p>
            <a:pPr lvl="1"/>
            <a:r>
              <a:rPr lang="en-US" sz="1800" dirty="0"/>
              <a:t>Intersection of events</a:t>
            </a:r>
          </a:p>
          <a:p>
            <a:endParaRPr lang="en-US" sz="2200" dirty="0"/>
          </a:p>
          <a:p>
            <a:r>
              <a:rPr lang="en-US" sz="2200" dirty="0"/>
              <a:t>Conditional Probability</a:t>
            </a:r>
          </a:p>
          <a:p>
            <a:endParaRPr lang="en-US" sz="2200" dirty="0"/>
          </a:p>
          <a:p>
            <a:r>
              <a:rPr lang="en-US" sz="2200" dirty="0"/>
              <a:t>Independent events</a:t>
            </a:r>
          </a:p>
          <a:p>
            <a:endParaRPr lang="en-US" sz="2200" dirty="0"/>
          </a:p>
          <a:p>
            <a:r>
              <a:rPr lang="en-US" sz="2200" dirty="0"/>
              <a:t>Disjoint events</a:t>
            </a:r>
            <a:endParaRPr lang="en-IN" sz="2200" dirty="0"/>
          </a:p>
          <a:p>
            <a:endParaRPr lang="en-IN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F01A4-3A88-08D1-88F7-C64EC689B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BB72E9-AFE9-24E9-665B-BE617C856F68}"/>
              </a:ext>
            </a:extLst>
          </p:cNvPr>
          <p:cNvSpPr txBox="1"/>
          <p:nvPr/>
        </p:nvSpPr>
        <p:spPr>
          <a:xfrm>
            <a:off x="1787391" y="5486400"/>
            <a:ext cx="5796395" cy="92333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Make sure you have clear understanding of these concepts.</a:t>
            </a:r>
          </a:p>
          <a:p>
            <a:r>
              <a:rPr lang="en-US" dirty="0"/>
              <a:t>You may consult the slides “Elementary-Probability-Theory” </a:t>
            </a:r>
          </a:p>
          <a:p>
            <a:r>
              <a:rPr lang="en-US" dirty="0"/>
              <a:t>posted on the course website OR meet me for any query.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215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CE185-3E4E-C7EA-EB55-49E6472BA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3E17B2C8-5735-8553-57C6-D261405E1944}"/>
              </a:ext>
            </a:extLst>
          </p:cNvPr>
          <p:cNvSpPr/>
          <p:nvPr/>
        </p:nvSpPr>
        <p:spPr>
          <a:xfrm>
            <a:off x="3009900" y="2362200"/>
            <a:ext cx="3276600" cy="2133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86DF2A-943D-3926-FDBB-42B28F14A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2060"/>
                </a:solidFill>
              </a:rPr>
              <a:t>A Powerful tool</a:t>
            </a:r>
            <a:br>
              <a:rPr lang="en-US" sz="3200" b="1" dirty="0">
                <a:solidFill>
                  <a:srgbClr val="002060"/>
                </a:solidFill>
              </a:rPr>
            </a:br>
            <a:r>
              <a:rPr lang="en-US" sz="2400" b="1" dirty="0">
                <a:solidFill>
                  <a:srgbClr val="7030A0"/>
                </a:solidFill>
              </a:rPr>
              <a:t>Partition of sample space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01F2F25-9752-413D-D571-37E0380EC4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54403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 set of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defined over a probability space (</a:t>
                </a:r>
                <a14:m>
                  <m:oMath xmlns:m="http://schemas.openxmlformats.org/officeDocument/2006/math">
                    <m:r>
                      <a:rPr lang="el-GR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is said to induce a partition of </a:t>
                </a:r>
                <a14:m>
                  <m:oMath xmlns:m="http://schemas.openxmlformats.org/officeDocument/2006/math">
                    <m:r>
                      <a:rPr lang="el-GR" sz="2000" b="1" smtClean="0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 if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l-GR" sz="2000" b="1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nary>
                      <m:naryPr>
                        <m:chr m:val="⋂"/>
                        <m:subHide m:val="on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800" dirty="0"/>
                  <a:t> </a:t>
                </a:r>
                <a:r>
                  <a:rPr lang="en-US" sz="2400" dirty="0"/>
                  <a:t>=</a:t>
                </a:r>
                <a:r>
                  <a:rPr lang="en-US" sz="2000" dirty="0">
                    <a:latin typeface="Cambria Math"/>
                    <a:ea typeface="Cambria Math"/>
                  </a:rPr>
                  <a:t>∅</a:t>
                </a:r>
                <a:r>
                  <a:rPr lang="en-US" sz="2400" dirty="0">
                    <a:latin typeface="Cambria Math"/>
                    <a:ea typeface="Cambria Math"/>
                  </a:rPr>
                  <a:t> </a:t>
                </a:r>
                <a:r>
                  <a:rPr lang="en-US" sz="1800" dirty="0">
                    <a:latin typeface="Cambria Math"/>
                    <a:ea typeface="Cambria Math"/>
                  </a:rPr>
                  <a:t>for all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40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0" indent="-400050">
                  <a:buNone/>
                </a:pPr>
                <a:endParaRPr lang="en-US" sz="2200" b="1" dirty="0">
                  <a:solidFill>
                    <a:srgbClr val="C00000"/>
                  </a:solidFill>
                </a:endParaRPr>
              </a:p>
              <a:p>
                <a:pPr marL="0" indent="-400050">
                  <a:buNone/>
                </a:pPr>
                <a:r>
                  <a:rPr lang="en-US" sz="22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200" b="1" dirty="0">
                    <a:solidFill>
                      <a:srgbClr val="C00000"/>
                    </a:solidFill>
                    <a:sym typeface="Wingdings" pitchFamily="2" charset="2"/>
                  </a:rPr>
                  <a:t>: </a:t>
                </a:r>
                <a:r>
                  <a:rPr lang="en-US" sz="2200" b="1" dirty="0">
                    <a:solidFill>
                      <a:srgbClr val="7030A0"/>
                    </a:solidFill>
                    <a:sym typeface="Wingdings" pitchFamily="2" charset="2"/>
                  </a:rPr>
                  <a:t>(Partition theorem)</a:t>
                </a:r>
                <a:r>
                  <a:rPr lang="en-US" sz="2200" b="1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-400050">
                  <a:buNone/>
                </a:pPr>
                <a:r>
                  <a:rPr lang="en-US" sz="1800" dirty="0"/>
                  <a:t>Given an event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1800" dirty="0"/>
                  <a:t>, we can express </a:t>
                </a:r>
                <a:r>
                  <a:rPr lang="en-US" sz="1800" b="1" dirty="0"/>
                  <a:t>P(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1800" b="1" dirty="0"/>
                  <a:t>)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/>
                  <a:t>in terms of a given partition as: </a:t>
                </a:r>
              </a:p>
              <a:p>
                <a:pPr marL="0" indent="-400050">
                  <a:buNone/>
                </a:pP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)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</m:nary>
                    <m:r>
                      <a:rPr lang="en-US" sz="200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∩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0" indent="-400050">
                  <a:buNone/>
                </a:pPr>
                <a:r>
                  <a:rPr lang="en-US" sz="2000" b="1" dirty="0"/>
                  <a:t>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</m:nary>
                    <m:r>
                      <m:rPr>
                        <m:nor/>
                      </m:rPr>
                      <a:rPr lang="en-US" sz="2000" b="1" dirty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latin typeface="Cambria Math"/>
                    <a:ea typeface="Cambria Math"/>
                  </a:rPr>
                  <a:t>∙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P</m:t>
                    </m:r>
                    <m:r>
                      <m:rPr>
                        <m:nor/>
                      </m:rPr>
                      <a:rPr lang="en-US" sz="2000" dirty="0"/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)</m:t>
                    </m:r>
                  </m:oMath>
                </a14:m>
                <a:r>
                  <a:rPr lang="en-US" sz="2000" b="1" dirty="0"/>
                  <a:t>                  </a:t>
                </a:r>
                <a:r>
                  <a:rPr lang="en-US" sz="2000" dirty="0"/>
                  <a:t>using </a:t>
                </a:r>
                <a:r>
                  <a:rPr lang="en-US" sz="2000" b="1" dirty="0"/>
                  <a:t>conditional probability</a:t>
                </a:r>
              </a:p>
              <a:p>
                <a:pPr marL="0" indent="-400050">
                  <a:buNone/>
                </a:pPr>
                <a:r>
                  <a:rPr lang="en-US" sz="2000" b="1" dirty="0"/>
                  <a:t>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b="1" dirty="0"/>
              </a:p>
              <a:p>
                <a:pPr marL="0" indent="-400050">
                  <a:buNone/>
                </a:pPr>
                <a:r>
                  <a:rPr lang="en-US" sz="2000" dirty="0"/>
                  <a:t>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5440362"/>
              </a:xfrm>
              <a:blipFill>
                <a:blip r:embed="rId2"/>
                <a:stretch>
                  <a:fillRect l="-963" t="-673" b="-73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8C7C8-4A14-1124-4ED9-EAE365C31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954599-94FA-6AAF-0EE2-E4E46D1E781B}"/>
              </a:ext>
            </a:extLst>
          </p:cNvPr>
          <p:cNvSpPr/>
          <p:nvPr/>
        </p:nvSpPr>
        <p:spPr>
          <a:xfrm>
            <a:off x="48958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FB2A472-1BBD-5352-8D2E-368759F4ADCE}"/>
              </a:ext>
            </a:extLst>
          </p:cNvPr>
          <p:cNvSpPr/>
          <p:nvPr/>
        </p:nvSpPr>
        <p:spPr>
          <a:xfrm>
            <a:off x="457200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54DA5E-DCC3-89D0-9499-C7D0838FC665}"/>
              </a:ext>
            </a:extLst>
          </p:cNvPr>
          <p:cNvSpPr/>
          <p:nvPr/>
        </p:nvSpPr>
        <p:spPr>
          <a:xfrm>
            <a:off x="5048250" y="3048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B6D829-9AA8-CA13-5F5C-6EB7781FBFE8}"/>
              </a:ext>
            </a:extLst>
          </p:cNvPr>
          <p:cNvSpPr/>
          <p:nvPr/>
        </p:nvSpPr>
        <p:spPr>
          <a:xfrm>
            <a:off x="37338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BD53CFD-6F59-61FF-6C16-B84F6FE000C1}"/>
              </a:ext>
            </a:extLst>
          </p:cNvPr>
          <p:cNvSpPr/>
          <p:nvPr/>
        </p:nvSpPr>
        <p:spPr>
          <a:xfrm>
            <a:off x="3886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BF7763-6CA5-D4E5-6B1E-24FEDA79FF90}"/>
              </a:ext>
            </a:extLst>
          </p:cNvPr>
          <p:cNvSpPr/>
          <p:nvPr/>
        </p:nvSpPr>
        <p:spPr>
          <a:xfrm>
            <a:off x="3448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1DE7897-B14F-002F-D288-5BE789193D09}"/>
              </a:ext>
            </a:extLst>
          </p:cNvPr>
          <p:cNvSpPr/>
          <p:nvPr/>
        </p:nvSpPr>
        <p:spPr>
          <a:xfrm>
            <a:off x="3600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5B4E696-EEFE-59AC-3A36-F0D5832CA9C5}"/>
              </a:ext>
            </a:extLst>
          </p:cNvPr>
          <p:cNvSpPr/>
          <p:nvPr/>
        </p:nvSpPr>
        <p:spPr>
          <a:xfrm>
            <a:off x="3581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C5393D2-A77C-A181-940B-775CABF19991}"/>
              </a:ext>
            </a:extLst>
          </p:cNvPr>
          <p:cNvSpPr/>
          <p:nvPr/>
        </p:nvSpPr>
        <p:spPr>
          <a:xfrm>
            <a:off x="3752850" y="2667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40EAA51-E5D6-2848-CA5A-45CF219FF1CF}"/>
              </a:ext>
            </a:extLst>
          </p:cNvPr>
          <p:cNvSpPr/>
          <p:nvPr/>
        </p:nvSpPr>
        <p:spPr>
          <a:xfrm>
            <a:off x="32194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F2F25AC-9762-9C8A-2572-A72E2DD28DA7}"/>
              </a:ext>
            </a:extLst>
          </p:cNvPr>
          <p:cNvSpPr/>
          <p:nvPr/>
        </p:nvSpPr>
        <p:spPr>
          <a:xfrm>
            <a:off x="33528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B812D0-5A1D-134E-3488-D1A1FCA73DCD}"/>
              </a:ext>
            </a:extLst>
          </p:cNvPr>
          <p:cNvSpPr/>
          <p:nvPr/>
        </p:nvSpPr>
        <p:spPr>
          <a:xfrm>
            <a:off x="42862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E1F6A22-308C-C68F-9727-EB84C9D6F3D1}"/>
              </a:ext>
            </a:extLst>
          </p:cNvPr>
          <p:cNvSpPr/>
          <p:nvPr/>
        </p:nvSpPr>
        <p:spPr>
          <a:xfrm>
            <a:off x="44386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5ECD18F-F424-EBB3-440C-637472E3CD05}"/>
              </a:ext>
            </a:extLst>
          </p:cNvPr>
          <p:cNvSpPr/>
          <p:nvPr/>
        </p:nvSpPr>
        <p:spPr>
          <a:xfrm>
            <a:off x="39624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2457109-75CA-45EE-9F06-285CE8279B17}"/>
              </a:ext>
            </a:extLst>
          </p:cNvPr>
          <p:cNvSpPr/>
          <p:nvPr/>
        </p:nvSpPr>
        <p:spPr>
          <a:xfrm>
            <a:off x="396240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5FCCE74-4491-4DD8-6EE7-816B9210FD05}"/>
              </a:ext>
            </a:extLst>
          </p:cNvPr>
          <p:cNvSpPr/>
          <p:nvPr/>
        </p:nvSpPr>
        <p:spPr>
          <a:xfrm>
            <a:off x="4133850" y="4267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093553-44B8-3F67-E11D-BDCE6322B4B5}"/>
              </a:ext>
            </a:extLst>
          </p:cNvPr>
          <p:cNvSpPr/>
          <p:nvPr/>
        </p:nvSpPr>
        <p:spPr>
          <a:xfrm>
            <a:off x="4667250" y="2514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FC3B7E2-E423-9C77-C336-F4C848893EFB}"/>
              </a:ext>
            </a:extLst>
          </p:cNvPr>
          <p:cNvSpPr/>
          <p:nvPr/>
        </p:nvSpPr>
        <p:spPr>
          <a:xfrm>
            <a:off x="474345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E038118-15AD-5021-CD4A-A034274E6C05}"/>
              </a:ext>
            </a:extLst>
          </p:cNvPr>
          <p:cNvSpPr/>
          <p:nvPr/>
        </p:nvSpPr>
        <p:spPr>
          <a:xfrm>
            <a:off x="4724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0C9BDC9-3B73-BDFB-6BD3-9A50247ADEFF}"/>
              </a:ext>
            </a:extLst>
          </p:cNvPr>
          <p:cNvSpPr/>
          <p:nvPr/>
        </p:nvSpPr>
        <p:spPr>
          <a:xfrm>
            <a:off x="413385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B63DEE7-8297-89F8-8E1C-DDD2C55E1B84}"/>
              </a:ext>
            </a:extLst>
          </p:cNvPr>
          <p:cNvSpPr/>
          <p:nvPr/>
        </p:nvSpPr>
        <p:spPr>
          <a:xfrm>
            <a:off x="44386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F3CB5DE-F836-26C7-AA40-2E2D01A4F1F8}"/>
              </a:ext>
            </a:extLst>
          </p:cNvPr>
          <p:cNvSpPr/>
          <p:nvPr/>
        </p:nvSpPr>
        <p:spPr>
          <a:xfrm>
            <a:off x="5410200" y="2971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9917ECD-1A9C-C057-2E05-E5BF0BD7F6AB}"/>
              </a:ext>
            </a:extLst>
          </p:cNvPr>
          <p:cNvSpPr/>
          <p:nvPr/>
        </p:nvSpPr>
        <p:spPr>
          <a:xfrm>
            <a:off x="5105400" y="3352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F5D88B4-CD93-F987-1569-EC78858150F5}"/>
              </a:ext>
            </a:extLst>
          </p:cNvPr>
          <p:cNvSpPr/>
          <p:nvPr/>
        </p:nvSpPr>
        <p:spPr>
          <a:xfrm>
            <a:off x="4953000" y="3886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F35EF9-610B-42F9-F382-7A92614D7FD6}"/>
              </a:ext>
            </a:extLst>
          </p:cNvPr>
          <p:cNvSpPr/>
          <p:nvPr/>
        </p:nvSpPr>
        <p:spPr>
          <a:xfrm>
            <a:off x="4724400" y="4038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F835F52-6C1C-A0B8-863D-647EBC141E6F}"/>
              </a:ext>
            </a:extLst>
          </p:cNvPr>
          <p:cNvSpPr/>
          <p:nvPr/>
        </p:nvSpPr>
        <p:spPr>
          <a:xfrm>
            <a:off x="520065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5827A39-761E-50E2-7C47-84AB3EE73BCB}"/>
              </a:ext>
            </a:extLst>
          </p:cNvPr>
          <p:cNvSpPr/>
          <p:nvPr/>
        </p:nvSpPr>
        <p:spPr>
          <a:xfrm>
            <a:off x="5734050" y="2819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02B5BFF-D9E4-60C6-D1CD-8B9BF1F88386}"/>
              </a:ext>
            </a:extLst>
          </p:cNvPr>
          <p:cNvSpPr/>
          <p:nvPr/>
        </p:nvSpPr>
        <p:spPr>
          <a:xfrm>
            <a:off x="5429250" y="3962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CC5EF69-CFA6-04B8-F91B-77C20DE6BC05}"/>
              </a:ext>
            </a:extLst>
          </p:cNvPr>
          <p:cNvSpPr/>
          <p:nvPr/>
        </p:nvSpPr>
        <p:spPr>
          <a:xfrm>
            <a:off x="5581650" y="35814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6009FBD-D1C1-40D8-25C5-2A1AFDB874B1}"/>
              </a:ext>
            </a:extLst>
          </p:cNvPr>
          <p:cNvSpPr/>
          <p:nvPr/>
        </p:nvSpPr>
        <p:spPr>
          <a:xfrm>
            <a:off x="573405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447BE3D-8BD6-56B8-1985-57727B65A8C3}"/>
              </a:ext>
            </a:extLst>
          </p:cNvPr>
          <p:cNvSpPr/>
          <p:nvPr/>
        </p:nvSpPr>
        <p:spPr>
          <a:xfrm>
            <a:off x="5410200" y="3276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CB92660-651C-3B79-D1B6-1A0B9C0B3E31}"/>
              </a:ext>
            </a:extLst>
          </p:cNvPr>
          <p:cNvSpPr/>
          <p:nvPr/>
        </p:nvSpPr>
        <p:spPr>
          <a:xfrm>
            <a:off x="5257800" y="36576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9E452E4-B88C-75AE-979E-4823B7078474}"/>
              </a:ext>
            </a:extLst>
          </p:cNvPr>
          <p:cNvSpPr/>
          <p:nvPr/>
        </p:nvSpPr>
        <p:spPr>
          <a:xfrm>
            <a:off x="5886450" y="3810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2571E1D-2961-70A5-C8EB-C6D71C4DFE58}"/>
              </a:ext>
            </a:extLst>
          </p:cNvPr>
          <p:cNvSpPr/>
          <p:nvPr/>
        </p:nvSpPr>
        <p:spPr>
          <a:xfrm>
            <a:off x="6019800" y="3505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B5F7174-C20B-5A17-C923-487CD7E4E4A6}"/>
              </a:ext>
            </a:extLst>
          </p:cNvPr>
          <p:cNvSpPr/>
          <p:nvPr/>
        </p:nvSpPr>
        <p:spPr>
          <a:xfrm>
            <a:off x="55626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A89552C-C9EB-5DD6-1684-9C7B7AB72ED1}"/>
              </a:ext>
            </a:extLst>
          </p:cNvPr>
          <p:cNvSpPr/>
          <p:nvPr/>
        </p:nvSpPr>
        <p:spPr>
          <a:xfrm>
            <a:off x="5105400" y="4114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A74D8D4-9C97-6EF3-1A93-DD94787F342C}"/>
              </a:ext>
            </a:extLst>
          </p:cNvPr>
          <p:cNvSpPr/>
          <p:nvPr/>
        </p:nvSpPr>
        <p:spPr>
          <a:xfrm>
            <a:off x="4419600" y="27432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0EE3491-8D1F-1A80-C97D-B8E911C1C6D8}"/>
              </a:ext>
            </a:extLst>
          </p:cNvPr>
          <p:cNvSpPr/>
          <p:nvPr/>
        </p:nvSpPr>
        <p:spPr>
          <a:xfrm>
            <a:off x="4191000" y="25908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2F1F6F7-4EE3-DAF1-2D6F-3A378C884AF0}"/>
              </a:ext>
            </a:extLst>
          </p:cNvPr>
          <p:cNvSpPr/>
          <p:nvPr/>
        </p:nvSpPr>
        <p:spPr>
          <a:xfrm>
            <a:off x="4419600" y="4191000"/>
            <a:ext cx="5715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BA17A0-4D72-2435-8FCC-FCC0F205F99D}"/>
              </a:ext>
            </a:extLst>
          </p:cNvPr>
          <p:cNvSpPr txBox="1"/>
          <p:nvPr/>
        </p:nvSpPr>
        <p:spPr>
          <a:xfrm>
            <a:off x="6172200" y="38100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rgbClr val="0070C0"/>
                </a:solidFill>
              </a:rPr>
              <a:t>Ω</a:t>
            </a:r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4F16745-AB5D-A1A7-23AA-CFAB3DE7792C}"/>
              </a:ext>
            </a:extLst>
          </p:cNvPr>
          <p:cNvGrpSpPr/>
          <p:nvPr/>
        </p:nvGrpSpPr>
        <p:grpSpPr>
          <a:xfrm>
            <a:off x="3124200" y="2362200"/>
            <a:ext cx="3162300" cy="2133600"/>
            <a:chOff x="3124200" y="2362200"/>
            <a:chExt cx="3162300" cy="213360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1CEF3F9-17D5-347A-F2B6-D276D49751B2}"/>
                </a:ext>
              </a:extLst>
            </p:cNvPr>
            <p:cNvCxnSpPr/>
            <p:nvPr/>
          </p:nvCxnSpPr>
          <p:spPr>
            <a:xfrm>
              <a:off x="4419600" y="2362200"/>
              <a:ext cx="457200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9F872E9-790C-BC9A-F223-55C150D6D9E2}"/>
                </a:ext>
              </a:extLst>
            </p:cNvPr>
            <p:cNvCxnSpPr/>
            <p:nvPr/>
          </p:nvCxnSpPr>
          <p:spPr>
            <a:xfrm>
              <a:off x="3124200" y="3048000"/>
              <a:ext cx="175260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528947-8DFF-9673-39BD-590DC45684D5}"/>
                </a:ext>
              </a:extLst>
            </p:cNvPr>
            <p:cNvCxnSpPr/>
            <p:nvPr/>
          </p:nvCxnSpPr>
          <p:spPr>
            <a:xfrm>
              <a:off x="3962400" y="3137210"/>
              <a:ext cx="457200" cy="13585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8C028CF-CB29-6468-9D30-97C8E79A60C4}"/>
                </a:ext>
              </a:extLst>
            </p:cNvPr>
            <p:cNvCxnSpPr/>
            <p:nvPr/>
          </p:nvCxnSpPr>
          <p:spPr>
            <a:xfrm flipH="1">
              <a:off x="5486400" y="2667000"/>
              <a:ext cx="247650" cy="8382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F87DF64-F9D5-E245-BFA7-19D5951373D1}"/>
                </a:ext>
              </a:extLst>
            </p:cNvPr>
            <p:cNvCxnSpPr/>
            <p:nvPr/>
          </p:nvCxnSpPr>
          <p:spPr>
            <a:xfrm>
              <a:off x="4895850" y="3276600"/>
              <a:ext cx="561975" cy="1066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65260FE-735F-F907-4CA1-5E99F11BB950}"/>
                </a:ext>
              </a:extLst>
            </p:cNvPr>
            <p:cNvCxnSpPr/>
            <p:nvPr/>
          </p:nvCxnSpPr>
          <p:spPr>
            <a:xfrm flipV="1">
              <a:off x="5048250" y="3352800"/>
              <a:ext cx="1238250" cy="228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A2E0C7C-B5DE-00C9-6A0E-F21C801F913A}"/>
              </a:ext>
            </a:extLst>
          </p:cNvPr>
          <p:cNvGrpSpPr/>
          <p:nvPr/>
        </p:nvGrpSpPr>
        <p:grpSpPr>
          <a:xfrm>
            <a:off x="4219575" y="2895600"/>
            <a:ext cx="1514475" cy="1154668"/>
            <a:chOff x="4219575" y="2895600"/>
            <a:chExt cx="1541298" cy="106680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1168DB9-2B43-BB3B-C262-31E1BE4E0722}"/>
                </a:ext>
              </a:extLst>
            </p:cNvPr>
            <p:cNvSpPr/>
            <p:nvPr/>
          </p:nvSpPr>
          <p:spPr>
            <a:xfrm>
              <a:off x="4219575" y="2895600"/>
              <a:ext cx="1390650" cy="102870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5498CE5E-F59C-E16D-27AD-59975CDF5775}"/>
                    </a:ext>
                  </a:extLst>
                </p:cNvPr>
                <p:cNvSpPr txBox="1"/>
                <p:nvPr/>
              </p:nvSpPr>
              <p:spPr>
                <a:xfrm>
                  <a:off x="5410200" y="3593068"/>
                  <a:ext cx="3506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oMath>
                    </m:oMathPara>
                  </a14:m>
                  <a:endParaRPr 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3593068"/>
                  <a:ext cx="35067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105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FD2089F-4F91-F094-076A-65E73D62A9D1}"/>
              </a:ext>
            </a:extLst>
          </p:cNvPr>
          <p:cNvGrpSpPr/>
          <p:nvPr/>
        </p:nvGrpSpPr>
        <p:grpSpPr>
          <a:xfrm>
            <a:off x="3448050" y="2590800"/>
            <a:ext cx="2851879" cy="1828800"/>
            <a:chOff x="3448050" y="2590800"/>
            <a:chExt cx="2851879" cy="1828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42220651-B3F1-C9F0-B298-FD0EE18300D5}"/>
                    </a:ext>
                  </a:extLst>
                </p:cNvPr>
                <p:cNvSpPr txBox="1"/>
                <p:nvPr/>
              </p:nvSpPr>
              <p:spPr>
                <a:xfrm>
                  <a:off x="3448050" y="3657600"/>
                  <a:ext cx="503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050" y="3657600"/>
                  <a:ext cx="50340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585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3C293C3-40C3-C314-D5C0-1751B35B038F}"/>
                    </a:ext>
                  </a:extLst>
                </p:cNvPr>
                <p:cNvSpPr txBox="1"/>
                <p:nvPr/>
              </p:nvSpPr>
              <p:spPr>
                <a:xfrm>
                  <a:off x="3810000" y="2667000"/>
                  <a:ext cx="5087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0" y="2667000"/>
                  <a:ext cx="50872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3E584D8-78D1-BDA3-0501-3F7A33383102}"/>
                    </a:ext>
                  </a:extLst>
                </p:cNvPr>
                <p:cNvSpPr txBox="1"/>
                <p:nvPr/>
              </p:nvSpPr>
              <p:spPr>
                <a:xfrm>
                  <a:off x="5181600" y="2590800"/>
                  <a:ext cx="5087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2590800"/>
                  <a:ext cx="50872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38FEDB7-4DD6-DF03-4524-ACB870692DE0}"/>
                    </a:ext>
                  </a:extLst>
                </p:cNvPr>
                <p:cNvSpPr txBox="1"/>
                <p:nvPr/>
              </p:nvSpPr>
              <p:spPr>
                <a:xfrm>
                  <a:off x="5791200" y="2971800"/>
                  <a:ext cx="5087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00" y="2971800"/>
                  <a:ext cx="50872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566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09B99CDB-425F-4040-4172-688A3A1978FB}"/>
                    </a:ext>
                  </a:extLst>
                </p:cNvPr>
                <p:cNvSpPr txBox="1"/>
                <p:nvPr/>
              </p:nvSpPr>
              <p:spPr>
                <a:xfrm>
                  <a:off x="5739671" y="3516868"/>
                  <a:ext cx="5087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9671" y="3516868"/>
                  <a:ext cx="508729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1A3B7A0B-2A1B-9939-8583-A8ADE6EC402C}"/>
                    </a:ext>
                  </a:extLst>
                </p:cNvPr>
                <p:cNvSpPr txBox="1"/>
                <p:nvPr/>
              </p:nvSpPr>
              <p:spPr>
                <a:xfrm>
                  <a:off x="4648200" y="4050268"/>
                  <a:ext cx="5087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4050268"/>
                  <a:ext cx="508729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566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558027E-A9EF-90DE-079D-3FE8BC2A87A9}"/>
              </a:ext>
            </a:extLst>
          </p:cNvPr>
          <p:cNvSpPr/>
          <p:nvPr/>
        </p:nvSpPr>
        <p:spPr>
          <a:xfrm>
            <a:off x="1447800" y="5791200"/>
            <a:ext cx="914400" cy="3810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C38AD4D-8241-4F56-2DEE-C12D19577096}"/>
                  </a:ext>
                </a:extLst>
              </p:cNvPr>
              <p:cNvSpPr txBox="1"/>
              <p:nvPr/>
            </p:nvSpPr>
            <p:spPr>
              <a:xfrm>
                <a:off x="1589849" y="6227602"/>
                <a:ext cx="63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1368048-4D6B-3E19-C279-9001CE802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849" y="6227602"/>
                <a:ext cx="63030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5142766-92DB-7CAC-A868-696E941C7BF1}"/>
              </a:ext>
            </a:extLst>
          </p:cNvPr>
          <p:cNvSpPr/>
          <p:nvPr/>
        </p:nvSpPr>
        <p:spPr>
          <a:xfrm>
            <a:off x="1447800" y="6155924"/>
            <a:ext cx="914400" cy="3810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C1BC096-2001-A58E-4E06-DB3495C5738E}"/>
              </a:ext>
            </a:extLst>
          </p:cNvPr>
          <p:cNvSpPr/>
          <p:nvPr/>
        </p:nvSpPr>
        <p:spPr>
          <a:xfrm>
            <a:off x="3086100" y="1524000"/>
            <a:ext cx="39243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DBC3685-C952-AD51-701D-727D2426DEE8}"/>
              </a:ext>
            </a:extLst>
          </p:cNvPr>
          <p:cNvSpPr/>
          <p:nvPr/>
        </p:nvSpPr>
        <p:spPr>
          <a:xfrm>
            <a:off x="2228850" y="4876630"/>
            <a:ext cx="501015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B430175-8CDE-CF2F-FE2C-A0DA42C8E357}"/>
              </a:ext>
            </a:extLst>
          </p:cNvPr>
          <p:cNvSpPr/>
          <p:nvPr/>
        </p:nvSpPr>
        <p:spPr>
          <a:xfrm>
            <a:off x="2905125" y="937504"/>
            <a:ext cx="501015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DD742EF-2D4D-21F0-43E5-FCF934EA5A86}"/>
              </a:ext>
            </a:extLst>
          </p:cNvPr>
          <p:cNvSpPr/>
          <p:nvPr/>
        </p:nvSpPr>
        <p:spPr>
          <a:xfrm>
            <a:off x="3601865" y="5867230"/>
            <a:ext cx="3560935" cy="2668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20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9" grpId="0" animBg="1"/>
      <p:bldP spid="49" grpId="1" animBg="1"/>
      <p:bldP spid="50" grpId="0"/>
      <p:bldP spid="50" grpId="1"/>
      <p:bldP spid="51" grpId="0" animBg="1"/>
      <p:bldP spid="51" grpId="1" animBg="1"/>
      <p:bldP spid="54" grpId="0" animBg="1"/>
      <p:bldP spid="56" grpId="0" animBg="1"/>
      <p:bldP spid="58" grpId="0" animBg="1"/>
      <p:bldP spid="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99C87-DA09-DA7B-E98A-FB6F10DA6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762B-9947-2FFC-7980-D222AC77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2800" b="1" dirty="0">
                <a:solidFill>
                  <a:srgbClr val="C00000"/>
                </a:solidFill>
              </a:rPr>
              <a:t>Question:</a:t>
            </a:r>
            <a:r>
              <a:rPr lang="en-US" sz="2800" b="1" dirty="0"/>
              <a:t> </a:t>
            </a:r>
            <a:r>
              <a:rPr lang="en-US" sz="2400" dirty="0"/>
              <a:t>When to use the </a:t>
            </a:r>
            <a:r>
              <a:rPr lang="en-US" sz="2400" b="1" dirty="0">
                <a:solidFill>
                  <a:srgbClr val="7030A0"/>
                </a:solidFill>
              </a:rPr>
              <a:t>Partition</a:t>
            </a:r>
            <a:r>
              <a:rPr lang="en-US" sz="2400" dirty="0"/>
              <a:t> theorem ?</a:t>
            </a:r>
            <a:endParaRPr lang="en-US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D9A6A-F8FF-1E1F-BF09-F1856EE05E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Let be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1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an event defined over a probability space (</a:t>
                </a:r>
                <a14:m>
                  <m:oMath xmlns:m="http://schemas.openxmlformats.org/officeDocument/2006/math">
                    <m:r>
                      <a:rPr lang="el-GR" sz="1800" b="1">
                        <a:solidFill>
                          <a:srgbClr val="0070C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/>
                  <a:t>P</a:t>
                </a:r>
                <a:r>
                  <a:rPr lang="en-US" sz="1800" dirty="0"/>
                  <a:t>). </a:t>
                </a:r>
              </a:p>
              <a:p>
                <a:pPr marL="0" indent="0">
                  <a:buNone/>
                </a:pPr>
                <a:r>
                  <a:rPr lang="en-US" sz="1800" dirty="0"/>
                  <a:t>Suppose it turns out that it is not easy to calculate or get a good bound on </a:t>
                </a: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1800" dirty="0"/>
                  <a:t>) directly using the standard tools. In such situation, one may explore the following possibility:</a:t>
                </a:r>
              </a:p>
              <a:p>
                <a:pPr marL="0" indent="0">
                  <a:buNone/>
                </a:pPr>
                <a:r>
                  <a:rPr lang="en-US" sz="1800" dirty="0"/>
                  <a:t>Try to design a partition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} of the sample space such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P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1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|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/>
                  <a:t>) is easy to calculate. This may be used to calculate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P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1800" dirty="0"/>
                  <a:t>).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IMPORTANT:</a:t>
                </a:r>
                <a:r>
                  <a:rPr lang="en-US" sz="1800" dirty="0"/>
                  <a:t> Most of the times,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P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1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|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/>
                  <a:t>) turns out to be independent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𝑙</m:t>
                    </m:r>
                  </m:oMath>
                </a14:m>
                <a:r>
                  <a:rPr lang="en-US" sz="1800" dirty="0"/>
                  <a:t>. In this case,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P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r>
                      <a:rPr lang="en-US" sz="1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1800" dirty="0"/>
                  <a:t>) can be  bounded directly as follows.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b="1" dirty="0"/>
                      <m:t>P</m:t>
                    </m:r>
                    <m:r>
                      <m:rPr>
                        <m:nor/>
                      </m:rPr>
                      <a:rPr lang="en-US" sz="1600" dirty="0"/>
                      <m:t>(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1800" b="1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≤</m:t>
                    </m:r>
                    <m:r>
                      <a:rPr lang="en-US" sz="1800" i="1" dirty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1800" dirty="0"/>
                  <a:t> for every possible value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𝑙</m:t>
                    </m:r>
                  </m:oMath>
                </a14:m>
                <a:r>
                  <a:rPr lang="en-US" sz="1800" dirty="0"/>
                  <a:t>, then </a:t>
                </a:r>
              </a:p>
              <a:p>
                <a:pPr marL="0" lvl="1" indent="0">
                  <a:buNone/>
                </a:pP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1800" dirty="0"/>
                  <a:t>)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1600" b="1" dirty="0"/>
                          <m:t>P</m:t>
                        </m:r>
                        <m:r>
                          <m:rPr>
                            <m:nor/>
                          </m:rPr>
                          <a:rPr lang="en-US" sz="1600" dirty="0"/>
                          <m:t>(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</m:nary>
                    <m:r>
                      <m:rPr>
                        <m:nor/>
                      </m:rPr>
                      <a:rPr lang="en-US" sz="1600" b="1" dirty="0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  <a:r>
                  <a:rPr lang="en-US" sz="1800" dirty="0">
                    <a:latin typeface="Cambria Math"/>
                    <a:ea typeface="Cambria Math"/>
                  </a:rPr>
                  <a:t>∙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P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m:rPr>
                        <m:nor/>
                      </m:rPr>
                      <a:rPr lang="en-US" sz="1800" dirty="0"/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0" lvl="1" indent="0">
                  <a:buNone/>
                </a:pPr>
                <a:r>
                  <a:rPr lang="en-US" sz="1800" dirty="0"/>
                  <a:t>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  <m:sup/>
                      <m:e>
                        <m:r>
                          <a:rPr lang="en-US" sz="2000" i="1" dirty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nary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∙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P</m:t>
                    </m:r>
                    <m:r>
                      <m:rPr>
                        <m:nor/>
                      </m:rPr>
                      <a:rPr lang="en-US" sz="1800" dirty="0"/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𝐀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m:rPr>
                        <m:nor/>
                      </m:rPr>
                      <a:rPr lang="en-US" sz="1800" dirty="0"/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/>
                      </a:rPr>
                      <m:t>=</m:t>
                    </m:r>
                    <m:r>
                      <a:rPr lang="en-US" sz="1800" i="1" dirty="0">
                        <a:latin typeface="Cambria Math"/>
                        <a:ea typeface="Cambria Math"/>
                      </a:rPr>
                      <m:t>𝛼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𝑙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1800" b="1" dirty="0"/>
                          <m:t>P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𝐀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800" dirty="0"/>
                          <m:t>) </m:t>
                        </m:r>
                      </m:e>
                    </m:nary>
                  </m:oMath>
                </a14:m>
                <a:endParaRPr lang="en-US" sz="1800" dirty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 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=</m:t>
                    </m:r>
                    <m:r>
                      <a:rPr lang="en-US" sz="2000" i="1" dirty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2"/>
                <a:stretch>
                  <a:fillRect l="-741" t="-635" r="-1037" b="-1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D6DEE-2DC8-8FFE-DE55-83827F8C4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07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7030A0"/>
                </a:solidFill>
              </a:rPr>
              <a:t>Frievald’s</a:t>
            </a:r>
            <a:r>
              <a:rPr lang="en-US" dirty="0">
                <a:solidFill>
                  <a:srgbClr val="7030A0"/>
                </a:solidFill>
              </a:rPr>
              <a:t> technique</a:t>
            </a:r>
            <a:br>
              <a:rPr lang="en-US" sz="2800" dirty="0">
                <a:solidFill>
                  <a:srgbClr val="C00000"/>
                </a:solidFill>
              </a:rPr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76613"/>
            <a:ext cx="7772400" cy="1500187"/>
          </a:xfrm>
        </p:spPr>
        <p:txBody>
          <a:bodyPr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Application :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Matrix Product verification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78EEA5-4016-F731-8CF5-3DC66EE1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Matrix Product Verification </a:t>
            </a:r>
            <a:endParaRPr lang="en-IN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55F970A-441F-E3C5-B7B9-D4A573B4A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47085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>
                    <a:solidFill>
                      <a:srgbClr val="002060"/>
                    </a:solidFill>
                  </a:rPr>
                  <a:t>Is  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800" dirty="0"/>
                  <a:t>  ?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002060"/>
                    </a:solidFill>
                  </a:rPr>
                  <a:t>Is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𝑨</m:t>
                        </m:r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8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800" dirty="0"/>
                  <a:t>  ?</a:t>
                </a:r>
              </a:p>
              <a:p>
                <a:pPr marL="0" indent="0">
                  <a:buNone/>
                </a:pPr>
                <a:endParaRPr lang="en-IN" sz="1800" dirty="0"/>
              </a:p>
              <a:p>
                <a:pPr marL="0" indent="0">
                  <a:buNone/>
                </a:pPr>
                <a:endParaRPr lang="en-IN" sz="1800" dirty="0"/>
              </a:p>
              <a:p>
                <a:pPr marL="0" indent="0">
                  <a:buNone/>
                </a:pPr>
                <a:endParaRPr lang="en-IN" sz="1800" dirty="0"/>
              </a:p>
              <a:p>
                <a:pPr marL="0" indent="0">
                  <a:buNone/>
                </a:pPr>
                <a:endParaRPr lang="en-IN" sz="1800" dirty="0"/>
              </a:p>
              <a:p>
                <a:pPr marL="0" indent="0">
                  <a:buNone/>
                </a:pPr>
                <a:endParaRPr lang="en-IN" sz="1800" dirty="0"/>
              </a:p>
              <a:p>
                <a:pPr marL="0" indent="0">
                  <a:buNone/>
                </a:pPr>
                <a:endParaRPr lang="en-IN" sz="1800" dirty="0"/>
              </a:p>
              <a:p>
                <a:pPr marL="0" indent="0">
                  <a:buNone/>
                </a:pPr>
                <a:endParaRPr lang="en-IN" sz="1800" dirty="0"/>
              </a:p>
              <a:p>
                <a:pPr marL="0" indent="0">
                  <a:buNone/>
                </a:pPr>
                <a:endParaRPr lang="en-IN" sz="1800" dirty="0"/>
              </a:p>
              <a:p>
                <a:pPr marL="0" indent="0">
                  <a:buNone/>
                </a:pPr>
                <a:endParaRPr lang="en-IN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sz="1800" dirty="0"/>
                  <a:t>Matrix product is </a:t>
                </a:r>
                <a:r>
                  <a:rPr lang="en-IN" sz="1800" b="1" u="sng" dirty="0"/>
                  <a:t>non-commutative</a:t>
                </a:r>
                <a:r>
                  <a:rPr lang="en-IN" sz="1800" dirty="0"/>
                  <a:t>. 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IN" sz="1800" dirty="0"/>
                  <a:t>Matrix product is </a:t>
                </a:r>
                <a:r>
                  <a:rPr lang="en-IN" sz="1800" b="1" u="sng" dirty="0"/>
                  <a:t>associative</a:t>
                </a:r>
                <a:r>
                  <a:rPr lang="en-IN" sz="1800" dirty="0"/>
                  <a:t>.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55F970A-441F-E3C5-B7B9-D4A573B4A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4708525"/>
              </a:xfrm>
              <a:blipFill>
                <a:blip r:embed="rId2"/>
                <a:stretch>
                  <a:fillRect l="-593" t="-7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1C2C6-FB73-CA66-1058-8F28A5D61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61E6AFA-CC5B-C447-8AC5-B11B7BFFE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091592"/>
              </p:ext>
            </p:extLst>
          </p:nvPr>
        </p:nvGraphicFramePr>
        <p:xfrm>
          <a:off x="3505200" y="2438400"/>
          <a:ext cx="2209800" cy="21844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20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A2D88BF-D9CF-471E-96C4-AE7638AB5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199490"/>
              </p:ext>
            </p:extLst>
          </p:nvPr>
        </p:nvGraphicFramePr>
        <p:xfrm>
          <a:off x="6324600" y="2438400"/>
          <a:ext cx="2209800" cy="21844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20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C62A01-0828-0280-0AC4-011DF7D02F40}"/>
                  </a:ext>
                </a:extLst>
              </p:cNvPr>
              <p:cNvSpPr txBox="1"/>
              <p:nvPr/>
            </p:nvSpPr>
            <p:spPr>
              <a:xfrm>
                <a:off x="5666304" y="3040559"/>
                <a:ext cx="71525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⨯</m:t>
                      </m:r>
                    </m:oMath>
                  </m:oMathPara>
                </a14:m>
                <a:endParaRPr lang="en-US" sz="4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C62A01-0828-0280-0AC4-011DF7D02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304" y="3040559"/>
                <a:ext cx="715259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C1E2D4-738E-6510-375F-802665C647E4}"/>
                  </a:ext>
                </a:extLst>
              </p:cNvPr>
              <p:cNvSpPr txBox="1"/>
              <p:nvPr/>
            </p:nvSpPr>
            <p:spPr>
              <a:xfrm>
                <a:off x="4572000" y="4585077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C1E2D4-738E-6510-375F-802665C64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585077"/>
                <a:ext cx="3898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37D4AC-FFBC-7134-4291-25B71DD9D612}"/>
                  </a:ext>
                </a:extLst>
              </p:cNvPr>
              <p:cNvSpPr txBox="1"/>
              <p:nvPr/>
            </p:nvSpPr>
            <p:spPr>
              <a:xfrm>
                <a:off x="7306350" y="4659868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37D4AC-FFBC-7134-4291-25B71DD9D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50" y="4659868"/>
                <a:ext cx="4042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EB54D1-FD53-D4AC-B865-9DB0457238D5}"/>
                  </a:ext>
                </a:extLst>
              </p:cNvPr>
              <p:cNvSpPr txBox="1"/>
              <p:nvPr/>
            </p:nvSpPr>
            <p:spPr>
              <a:xfrm>
                <a:off x="3418691" y="2099846"/>
                <a:ext cx="23725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1   2               …          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</m:t>
                      </m:r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EB54D1-FD53-D4AC-B865-9DB045723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691" y="2099846"/>
                <a:ext cx="2372509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9E6CB8-B579-905A-4650-08F6CB8D0032}"/>
                  </a:ext>
                </a:extLst>
              </p:cNvPr>
              <p:cNvSpPr txBox="1"/>
              <p:nvPr/>
            </p:nvSpPr>
            <p:spPr>
              <a:xfrm>
                <a:off x="3050751" y="2362200"/>
                <a:ext cx="402803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b="0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1600" dirty="0">
                    <a:solidFill>
                      <a:srgbClr val="0070C0"/>
                    </a:solidFill>
                  </a:rPr>
                  <a:t> 2</a:t>
                </a:r>
              </a:p>
              <a:p>
                <a:endParaRPr lang="en-US" sz="1600" i="1" dirty="0">
                  <a:solidFill>
                    <a:srgbClr val="0070C0"/>
                  </a:solidFill>
                  <a:latin typeface="Cambria Math"/>
                </a:endParaRPr>
              </a:p>
              <a:p>
                <a:endParaRPr lang="en-US" sz="1600" i="1" dirty="0">
                  <a:solidFill>
                    <a:srgbClr val="0070C0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1600" i="1" dirty="0">
                  <a:solidFill>
                    <a:srgbClr val="0070C0"/>
                  </a:solidFill>
                  <a:latin typeface="Cambria Math"/>
                  <a:ea typeface="Cambria Math"/>
                </a:endParaRPr>
              </a:p>
              <a:p>
                <a:endParaRPr lang="en-US" sz="1600" i="1" dirty="0">
                  <a:solidFill>
                    <a:srgbClr val="0070C0"/>
                  </a:solidFill>
                  <a:latin typeface="Cambria Math"/>
                </a:endParaRPr>
              </a:p>
              <a:p>
                <a:endParaRPr lang="en-US" sz="1600" i="1" dirty="0">
                  <a:solidFill>
                    <a:srgbClr val="0070C0"/>
                  </a:solidFill>
                  <a:latin typeface="Cambria Math"/>
                </a:endParaRPr>
              </a:p>
              <a:p>
                <a:endParaRPr lang="en-US" sz="16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9E6CB8-B579-905A-4650-08F6CB8D0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751" y="2362200"/>
                <a:ext cx="402803" cy="23083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294346C-D8AD-86B5-DFBE-5C177E740726}"/>
              </a:ext>
            </a:extLst>
          </p:cNvPr>
          <p:cNvSpPr txBox="1"/>
          <p:nvPr/>
        </p:nvSpPr>
        <p:spPr>
          <a:xfrm>
            <a:off x="2570280" y="1376442"/>
            <a:ext cx="455574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2224D5-EF79-CF9D-E47E-A04BF05DC965}"/>
              </a:ext>
            </a:extLst>
          </p:cNvPr>
          <p:cNvSpPr txBox="1"/>
          <p:nvPr/>
        </p:nvSpPr>
        <p:spPr>
          <a:xfrm>
            <a:off x="3657600" y="1737459"/>
            <a:ext cx="485518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C31"/>
                </a:solidFill>
              </a:rPr>
              <a:t>Yes</a:t>
            </a:r>
            <a:endParaRPr lang="en-IN" dirty="0">
              <a:solidFill>
                <a:srgbClr val="006C3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466E6F-6DD9-239F-E8EB-98DA14081A71}"/>
              </a:ext>
            </a:extLst>
          </p:cNvPr>
          <p:cNvSpPr/>
          <p:nvPr/>
        </p:nvSpPr>
        <p:spPr>
          <a:xfrm>
            <a:off x="4946761" y="647056"/>
            <a:ext cx="3408480" cy="4195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47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/>
      <p:bldP spid="10" grpId="0"/>
      <p:bldP spid="11" grpId="0"/>
      <p:bldP spid="12" grpId="0"/>
      <p:bldP spid="13" grpId="0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7030A0"/>
                </a:solidFill>
              </a:rPr>
              <a:t>Frievald’s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3200" b="1" dirty="0"/>
              <a:t>Algorithm</a:t>
            </a:r>
            <a:br>
              <a:rPr lang="en-US" sz="3200" b="1" dirty="0"/>
            </a:br>
            <a:endParaRPr lang="en-US" sz="28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Problem: </a:t>
                </a:r>
                <a:r>
                  <a:rPr lang="en-US" sz="2000" dirty="0"/>
                  <a:t>Given three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latin typeface="Cambria Math"/>
                    <a:ea typeface="Cambria Math"/>
                  </a:rPr>
                  <a:t>-by-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matrices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, determine if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≟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Best deterministic </a:t>
                </a:r>
                <a:r>
                  <a:rPr lang="en-US" sz="2000" dirty="0"/>
                  <a:t>algorithm: </a:t>
                </a:r>
              </a:p>
              <a:p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</a:rPr>
                      <m:t>𝑨</m:t>
                    </m:r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𝑩</m:t>
                    </m:r>
                  </m:oMath>
                </a14:m>
                <a:r>
                  <a:rPr lang="en-US" sz="1600" dirty="0"/>
                  <a:t>;</a:t>
                </a:r>
              </a:p>
              <a:p>
                <a:r>
                  <a:rPr lang="en-US" sz="1600" dirty="0"/>
                  <a:t>Verify if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2060"/>
                        </a:solidFill>
                        <a:latin typeface="Cambria Math"/>
                      </a:rPr>
                      <m:t>𝑪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1600" b="1" i="1">
                        <a:solidFill>
                          <a:srgbClr val="002060"/>
                        </a:solidFill>
                        <a:latin typeface="Cambria Math"/>
                      </a:rPr>
                      <m:t>𝑫</m:t>
                    </m:r>
                  </m:oMath>
                </a14:m>
                <a:r>
                  <a:rPr lang="en-US" sz="1600" dirty="0"/>
                  <a:t> ?                       </a:t>
                </a:r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943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609170"/>
              </p:ext>
            </p:extLst>
          </p:nvPr>
        </p:nvGraphicFramePr>
        <p:xfrm>
          <a:off x="533400" y="2438400"/>
          <a:ext cx="2209800" cy="21844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20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728315"/>
              </p:ext>
            </p:extLst>
          </p:nvPr>
        </p:nvGraphicFramePr>
        <p:xfrm>
          <a:off x="3505200" y="2438400"/>
          <a:ext cx="2209800" cy="21844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20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191683"/>
              </p:ext>
            </p:extLst>
          </p:nvPr>
        </p:nvGraphicFramePr>
        <p:xfrm>
          <a:off x="6324600" y="2438400"/>
          <a:ext cx="2209800" cy="21844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20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09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26152" marR="26152" marT="13073" marB="13073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26152" marR="26152" marT="13073" marB="1307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43200" y="2895600"/>
                <a:ext cx="73449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≟</m:t>
                      </m:r>
                    </m:oMath>
                  </m:oMathPara>
                </a14:m>
                <a:endParaRPr lang="en-US" sz="4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895600"/>
                <a:ext cx="734496" cy="769441"/>
              </a:xfrm>
              <a:prstGeom prst="rect">
                <a:avLst/>
              </a:prstGeom>
              <a:blipFill rotWithShape="1">
                <a:blip r:embed="rId3"/>
                <a:stretch>
                  <a:fillRect t="-15873" r="-41667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66304" y="3040559"/>
                <a:ext cx="71525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⨯</m:t>
                      </m:r>
                    </m:oMath>
                  </m:oMathPara>
                </a14:m>
                <a:endParaRPr lang="en-US" sz="4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304" y="3040559"/>
                <a:ext cx="715259" cy="769441"/>
              </a:xfrm>
              <a:prstGeom prst="rect">
                <a:avLst/>
              </a:prstGeom>
              <a:blipFill rotWithShape="1">
                <a:blip r:embed="rId4"/>
                <a:stretch>
                  <a:fillRect t="-15873" r="-42735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7200" y="2099846"/>
                <a:ext cx="23725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1   2               …          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</m:t>
                      </m:r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099846"/>
                <a:ext cx="2372509" cy="338554"/>
              </a:xfrm>
              <a:prstGeom prst="rect">
                <a:avLst/>
              </a:prstGeom>
              <a:blipFill rotWithShape="1">
                <a:blip r:embed="rId5"/>
                <a:stretch>
                  <a:fillRect t="-5357" r="-1799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9260" y="2362200"/>
                <a:ext cx="402803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600" b="0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1600" dirty="0">
                    <a:solidFill>
                      <a:srgbClr val="0070C0"/>
                    </a:solidFill>
                  </a:rPr>
                  <a:t> 2</a:t>
                </a:r>
              </a:p>
              <a:p>
                <a:endParaRPr lang="en-US" sz="1600" i="1" dirty="0">
                  <a:solidFill>
                    <a:srgbClr val="0070C0"/>
                  </a:solidFill>
                  <a:latin typeface="Cambria Math"/>
                </a:endParaRPr>
              </a:p>
              <a:p>
                <a:endParaRPr lang="en-US" sz="1600" i="1" dirty="0">
                  <a:solidFill>
                    <a:srgbClr val="0070C0"/>
                  </a:solidFill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sz="1600" i="1" dirty="0">
                  <a:solidFill>
                    <a:srgbClr val="0070C0"/>
                  </a:solidFill>
                  <a:latin typeface="Cambria Math"/>
                  <a:ea typeface="Cambria Math"/>
                </a:endParaRPr>
              </a:p>
              <a:p>
                <a:endParaRPr lang="en-US" sz="1600" i="1" dirty="0">
                  <a:solidFill>
                    <a:srgbClr val="0070C0"/>
                  </a:solidFill>
                  <a:latin typeface="Cambria Math"/>
                </a:endParaRPr>
              </a:p>
              <a:p>
                <a:endParaRPr lang="en-US" sz="1600" i="1" dirty="0">
                  <a:solidFill>
                    <a:srgbClr val="0070C0"/>
                  </a:solidFill>
                  <a:latin typeface="Cambria Math"/>
                </a:endParaRPr>
              </a:p>
              <a:p>
                <a:endParaRPr lang="en-US" sz="16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0" y="2362200"/>
                <a:ext cx="402803" cy="2308324"/>
              </a:xfrm>
              <a:prstGeom prst="rect">
                <a:avLst/>
              </a:prstGeom>
              <a:blipFill rotWithShape="1">
                <a:blip r:embed="rId6"/>
                <a:stretch>
                  <a:fillRect l="-9091" t="-1058" r="-6061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370765" y="4572000"/>
                <a:ext cx="381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765" y="4572000"/>
                <a:ext cx="38183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90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572000" y="45836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583668"/>
                <a:ext cx="38985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03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06350" y="4659868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350" y="4659868"/>
                <a:ext cx="40427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96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3352800" y="5334000"/>
            <a:ext cx="2743200" cy="584775"/>
            <a:chOff x="3352800" y="5334000"/>
            <a:chExt cx="2743200" cy="584775"/>
          </a:xfrm>
        </p:grpSpPr>
        <p:sp>
          <p:nvSpPr>
            <p:cNvPr id="15" name="Right Brace 14"/>
            <p:cNvSpPr/>
            <p:nvPr/>
          </p:nvSpPr>
          <p:spPr>
            <a:xfrm>
              <a:off x="3352800" y="5334000"/>
              <a:ext cx="280344" cy="53340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634236" y="5334000"/>
                  <a:ext cx="246176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Time complexity: </a:t>
                  </a:r>
                  <a14:m>
                    <m:oMath xmlns:m="http://schemas.openxmlformats.org/officeDocument/2006/math"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/>
                        </a:rPr>
                        <m:t>𝑶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sz="1600" i="1" smtClean="0">
                              <a:latin typeface="Cambria Math"/>
                              <a:ea typeface="Cambria Math"/>
                            </a:rPr>
                            <m:t>ω</m:t>
                          </m:r>
                        </m:sup>
                      </m:sSup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1600" dirty="0"/>
                    <a:t>,    </a:t>
                  </a:r>
                </a:p>
                <a:p>
                  <a:r>
                    <a:rPr lang="en-US" sz="1600" dirty="0"/>
                    <a:t>current value of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latin typeface="Cambria Math"/>
                          <a:ea typeface="Cambria Math"/>
                        </a:rPr>
                        <m:t>ω</m:t>
                      </m:r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&lt;</m:t>
                      </m:r>
                      <m:r>
                        <a:rPr lang="en-US" sz="1600" i="1">
                          <a:latin typeface="Cambria Math"/>
                        </a:rPr>
                        <m:t>2.37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4236" y="5334000"/>
                  <a:ext cx="2461764" cy="58477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1238" t="-3125" r="-2228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172200" y="5421868"/>
                <a:ext cx="128067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STOC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𝟐𝟎𝟏𝟐</m:t>
                    </m:r>
                  </m:oMath>
                </a14:m>
                <a:endParaRPr lang="en-IN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5421868"/>
                <a:ext cx="1280672" cy="369332"/>
              </a:xfrm>
              <a:prstGeom prst="rect">
                <a:avLst/>
              </a:prstGeom>
              <a:blipFill>
                <a:blip r:embed="rId11"/>
                <a:stretch>
                  <a:fillRect l="-4286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3650505" y="5638800"/>
            <a:ext cx="2445495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4D7BBF0-1A37-7964-C30D-995BAC529904}"/>
                  </a:ext>
                </a:extLst>
              </p:cNvPr>
              <p:cNvSpPr txBox="1"/>
              <p:nvPr/>
            </p:nvSpPr>
            <p:spPr>
              <a:xfrm>
                <a:off x="3404725" y="889328"/>
                <a:ext cx="2417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solidFill>
                      <a:srgbClr val="002060"/>
                    </a:solidFill>
                  </a:rPr>
                  <a:t>(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Rusins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1800" b="1" dirty="0" err="1">
                    <a:solidFill>
                      <a:srgbClr val="002060"/>
                    </a:solidFill>
                  </a:rPr>
                  <a:t>Frievald</a:t>
                </a:r>
                <a:r>
                  <a:rPr lang="en-US" sz="1800" b="1" dirty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𝟏𝟗𝟕𝟕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4D7BBF0-1A37-7964-C30D-995BAC529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725" y="889328"/>
                <a:ext cx="2417906" cy="369332"/>
              </a:xfrm>
              <a:prstGeom prst="rect">
                <a:avLst/>
              </a:prstGeom>
              <a:blipFill>
                <a:blip r:embed="rId12"/>
                <a:stretch>
                  <a:fillRect l="-2273" t="-10000" r="-1263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504905B0-4C01-DFEC-AA17-D1822D1AFF6D}"/>
              </a:ext>
            </a:extLst>
          </p:cNvPr>
          <p:cNvSpPr/>
          <p:nvPr/>
        </p:nvSpPr>
        <p:spPr>
          <a:xfrm>
            <a:off x="5943600" y="1562596"/>
            <a:ext cx="2590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69447E-AA2C-512F-DDD0-2E3B38F37A63}"/>
              </a:ext>
            </a:extLst>
          </p:cNvPr>
          <p:cNvSpPr/>
          <p:nvPr/>
        </p:nvSpPr>
        <p:spPr>
          <a:xfrm>
            <a:off x="4572000" y="1606037"/>
            <a:ext cx="2590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25DD14-374D-FCD6-31DA-1B48F4FA6DD7}"/>
              </a:ext>
            </a:extLst>
          </p:cNvPr>
          <p:cNvSpPr/>
          <p:nvPr/>
        </p:nvSpPr>
        <p:spPr>
          <a:xfrm>
            <a:off x="1561682" y="1588860"/>
            <a:ext cx="3010318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4">
            <a:extLst>
              <a:ext uri="{FF2B5EF4-FFF2-40B4-BE49-F238E27FC236}">
                <a16:creationId xmlns:a16="http://schemas.microsoft.com/office/drawing/2014/main" id="{53B553AE-5458-FCF9-71D3-C5EE1F90F33F}"/>
              </a:ext>
            </a:extLst>
          </p:cNvPr>
          <p:cNvSpPr txBox="1">
            <a:spLocks/>
          </p:cNvSpPr>
          <p:nvPr/>
        </p:nvSpPr>
        <p:spPr bwMode="auto">
          <a:xfrm>
            <a:off x="457200" y="266700"/>
            <a:ext cx="8229600" cy="1143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600" b="1" dirty="0">
                <a:solidFill>
                  <a:srgbClr val="C00000"/>
                </a:solidFill>
              </a:rPr>
              <a:t>Matrix Product Verification </a:t>
            </a:r>
            <a:endParaRPr lang="en-IN" sz="3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F681EAA-8DFC-DAC3-F01A-49FD1076662C}"/>
              </a:ext>
            </a:extLst>
          </p:cNvPr>
          <p:cNvSpPr/>
          <p:nvPr/>
        </p:nvSpPr>
        <p:spPr>
          <a:xfrm>
            <a:off x="4946761" y="647056"/>
            <a:ext cx="3408480" cy="4195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01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/>
      <p:bldP spid="10" grpId="0"/>
      <p:bldP spid="11" grpId="0"/>
      <p:bldP spid="12" grpId="0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6321</TotalTime>
  <Words>2490</Words>
  <Application>Microsoft Office PowerPoint</Application>
  <PresentationFormat>On-screen Show (4:3)</PresentationFormat>
  <Paragraphs>630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Cambria Math</vt:lpstr>
      <vt:lpstr>Wingdings</vt:lpstr>
      <vt:lpstr>Office Theme</vt:lpstr>
      <vt:lpstr>Randomized Algorithms CS648 </vt:lpstr>
      <vt:lpstr>Probability Space</vt:lpstr>
      <vt:lpstr>Event in a Probability Space</vt:lpstr>
      <vt:lpstr>Fundamental Concepts</vt:lpstr>
      <vt:lpstr>A Powerful tool Partition of sample space</vt:lpstr>
      <vt:lpstr>Question: When to use the Partition theorem ?</vt:lpstr>
      <vt:lpstr>Frievald’s technique </vt:lpstr>
      <vt:lpstr>Matrix Product Verification </vt:lpstr>
      <vt:lpstr>Frievald’s Algorithm </vt:lpstr>
      <vt:lpstr>Frievald’s Algorithm </vt:lpstr>
      <vt:lpstr>Frievald’s Algorithm </vt:lpstr>
      <vt:lpstr>Frievald’s Algorithm </vt:lpstr>
      <vt:lpstr>Error Analysis</vt:lpstr>
      <vt:lpstr>Error Analysis</vt:lpstr>
      <vt:lpstr>Frievald’s Algorithm (Analyzing error probability)</vt:lpstr>
      <vt:lpstr>Frievald’s Algorithm (Analyzing error probability)</vt:lpstr>
      <vt:lpstr>Probability tool: Partition of sample space</vt:lpstr>
      <vt:lpstr>Frievald’s Algorithm (Analyzing error probability)</vt:lpstr>
      <vt:lpstr>Frievald’s Algorithm (Analyzing error probability)</vt:lpstr>
      <vt:lpstr>Frievald’s Algorithm  (final result)</vt:lpstr>
      <vt:lpstr>Balls into BINS  </vt:lpstr>
      <vt:lpstr>Balls into Bins</vt:lpstr>
      <vt:lpstr>Balls into Bins</vt:lpstr>
      <vt:lpstr>Balls into Bins</vt:lpstr>
      <vt:lpstr>Balls into Bins</vt:lpstr>
      <vt:lpstr>Balls into Bins</vt:lpstr>
      <vt:lpstr>Balls into Bins</vt:lpstr>
      <vt:lpstr>Balls into Bins</vt:lpstr>
      <vt:lpstr>Randomized Quick sort  </vt:lpstr>
      <vt:lpstr>Randomized Quick Sort</vt:lpstr>
      <vt:lpstr>Randomized Quick Sort</vt:lpstr>
      <vt:lpstr>Randomized Quick Sort</vt:lpstr>
      <vt:lpstr>Randomized Quick Sort</vt:lpstr>
      <vt:lpstr>Randomized Quick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736</cp:revision>
  <dcterms:created xsi:type="dcterms:W3CDTF">2011-12-03T04:13:03Z</dcterms:created>
  <dcterms:modified xsi:type="dcterms:W3CDTF">2025-01-16T09:11:17Z</dcterms:modified>
</cp:coreProperties>
</file>