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9"/>
  </p:notesMasterIdLst>
  <p:sldIdLst>
    <p:sldId id="428" r:id="rId2"/>
    <p:sldId id="531" r:id="rId3"/>
    <p:sldId id="607" r:id="rId4"/>
    <p:sldId id="538" r:id="rId5"/>
    <p:sldId id="543" r:id="rId6"/>
    <p:sldId id="512" r:id="rId7"/>
    <p:sldId id="534" r:id="rId8"/>
    <p:sldId id="445" r:id="rId9"/>
    <p:sldId id="461" r:id="rId10"/>
    <p:sldId id="460" r:id="rId11"/>
    <p:sldId id="691" r:id="rId12"/>
    <p:sldId id="432" r:id="rId13"/>
    <p:sldId id="447" r:id="rId14"/>
    <p:sldId id="456" r:id="rId15"/>
    <p:sldId id="509" r:id="rId16"/>
    <p:sldId id="519" r:id="rId17"/>
    <p:sldId id="520" r:id="rId18"/>
    <p:sldId id="685" r:id="rId19"/>
    <p:sldId id="670" r:id="rId20"/>
    <p:sldId id="671" r:id="rId21"/>
    <p:sldId id="673" r:id="rId22"/>
    <p:sldId id="674" r:id="rId23"/>
    <p:sldId id="675" r:id="rId24"/>
    <p:sldId id="681" r:id="rId25"/>
    <p:sldId id="682" r:id="rId26"/>
    <p:sldId id="686" r:id="rId27"/>
    <p:sldId id="687" r:id="rId28"/>
    <p:sldId id="688" r:id="rId29"/>
    <p:sldId id="689" r:id="rId30"/>
    <p:sldId id="429" r:id="rId31"/>
    <p:sldId id="436" r:id="rId32"/>
    <p:sldId id="482" r:id="rId33"/>
    <p:sldId id="464" r:id="rId34"/>
    <p:sldId id="430" r:id="rId35"/>
    <p:sldId id="465" r:id="rId36"/>
    <p:sldId id="466" r:id="rId37"/>
    <p:sldId id="44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81175" autoAdjust="0"/>
  </p:normalViewPr>
  <p:slideViewPr>
    <p:cSldViewPr>
      <p:cViewPr varScale="1">
        <p:scale>
          <a:sx n="90" d="100"/>
          <a:sy n="90" d="100"/>
        </p:scale>
        <p:origin x="21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us look at the journey of </a:t>
            </a:r>
            <a:r>
              <a:rPr lang="en-US" dirty="0" err="1"/>
              <a:t>ei</a:t>
            </a:r>
            <a:r>
              <a:rPr lang="en-US" dirty="0"/>
              <a:t> and </a:t>
            </a:r>
            <a:r>
              <a:rPr lang="en-US" dirty="0" err="1"/>
              <a:t>ej</a:t>
            </a:r>
            <a:r>
              <a:rPr lang="en-US" dirty="0"/>
              <a:t> during an instance of randomized quick sort. </a:t>
            </a:r>
          </a:p>
          <a:p>
            <a:r>
              <a:rPr lang="en-US" dirty="0"/>
              <a:t>For this purpose, let us visualize all the elements of A arranged in the increasing order of values. </a:t>
            </a:r>
          </a:p>
          <a:p>
            <a:r>
              <a:rPr lang="en-US" dirty="0"/>
              <a:t>Let us see how the recursion tree unfolds itself.</a:t>
            </a:r>
          </a:p>
          <a:p>
            <a:r>
              <a:rPr lang="en-US" dirty="0"/>
              <a:t>In the first recursive call, obviously </a:t>
            </a:r>
            <a:r>
              <a:rPr lang="en-US" dirty="0" err="1"/>
              <a:t>ei</a:t>
            </a:r>
            <a:r>
              <a:rPr lang="en-US" dirty="0"/>
              <a:t> and </a:t>
            </a:r>
            <a:r>
              <a:rPr lang="en-US" dirty="0" err="1"/>
              <a:t>ej</a:t>
            </a:r>
            <a:r>
              <a:rPr lang="en-US" dirty="0"/>
              <a:t> are together.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47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6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Take a </a:t>
                </a:r>
                <a:r>
                  <a:rPr lang="en-US" i="1" dirty="0">
                    <a:solidFill>
                      <a:schemeClr val="tx1"/>
                    </a:solidFill>
                  </a:rPr>
                  <a:t>closer</a:t>
                </a:r>
                <a:r>
                  <a:rPr lang="en-US" dirty="0">
                    <a:solidFill>
                      <a:schemeClr val="tx1"/>
                    </a:solidFill>
                  </a:rPr>
                  <a:t> look on the sequence of pivot elements to find their influence on “the possibility” of comparison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sz="1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To determine the probability of this event, let us have a look at </a:t>
                </a:r>
                <a:r>
                  <a:rPr lang="en-US" b="1" dirty="0">
                    <a:solidFill>
                      <a:schemeClr val="tx1"/>
                    </a:solidFill>
                  </a:rPr>
                  <a:t>Randomized Quick Sort </a:t>
                </a:r>
                <a:r>
                  <a:rPr lang="en-US" dirty="0">
                    <a:solidFill>
                      <a:schemeClr val="tx1"/>
                    </a:solidFill>
                  </a:rPr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Take a </a:t>
                </a:r>
                <a:r>
                  <a:rPr lang="en-US" i="1" dirty="0">
                    <a:solidFill>
                      <a:schemeClr val="tx1"/>
                    </a:solidFill>
                  </a:rPr>
                  <a:t>closer</a:t>
                </a:r>
                <a:r>
                  <a:rPr lang="en-US" dirty="0">
                    <a:solidFill>
                      <a:schemeClr val="tx1"/>
                    </a:solidFill>
                  </a:rPr>
                  <a:t> look on the sequence of pivot elements to find their influence on “the possibility” of comparison between </a:t>
                </a:r>
                <a:r>
                  <a:rPr lang="en-US" i="0">
                    <a:solidFill>
                      <a:srgbClr val="0070C0"/>
                    </a:solidFill>
                    <a:latin typeface="Cambria Math"/>
                  </a:rPr>
                  <a:t>𝑒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solidFill>
                      <a:srgbClr val="0070C0"/>
                    </a:solidFill>
                    <a:latin typeface="Cambria Math"/>
                  </a:rPr>
                  <a:t>𝑖 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sz="1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i="0">
                    <a:solidFill>
                      <a:srgbClr val="0070C0"/>
                    </a:solidFill>
                    <a:latin typeface="Cambria Math"/>
                  </a:rPr>
                  <a:t>𝑒</a:t>
                </a:r>
                <a:r>
                  <a:rPr lang="en-US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solidFill>
                      <a:srgbClr val="0070C0"/>
                    </a:solidFill>
                    <a:latin typeface="Cambria Math"/>
                  </a:rPr>
                  <a:t>𝑗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To determine the probability of this event, let us have a look at </a:t>
                </a:r>
                <a:r>
                  <a:rPr lang="en-US" b="1" dirty="0">
                    <a:solidFill>
                      <a:schemeClr val="tx1"/>
                    </a:solidFill>
                  </a:rPr>
                  <a:t>Randomized Quick Sort </a:t>
                </a:r>
                <a:r>
                  <a:rPr lang="en-US" dirty="0">
                    <a:solidFill>
                      <a:schemeClr val="tx1"/>
                    </a:solidFill>
                  </a:rPr>
                  <a:t>from perspective of </a:t>
                </a:r>
                <a:r>
                  <a:rPr lang="en-US" b="1" i="0">
                    <a:solidFill>
                      <a:schemeClr val="tx1"/>
                    </a:solidFill>
                    <a:latin typeface="Cambria Math"/>
                  </a:rPr>
                  <a:t>𝑺</a:t>
                </a:r>
                <a:r>
                  <a:rPr lang="en-US" b="1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solidFill>
                      <a:srgbClr val="0070C0"/>
                    </a:solidFill>
                    <a:latin typeface="Cambria Math"/>
                  </a:rPr>
                  <a:t>𝑖𝑗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0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k = |</a:t>
            </a:r>
            <a:r>
              <a:rPr lang="en-US" dirty="0" err="1"/>
              <a:t>S_ij</a:t>
            </a:r>
            <a:r>
              <a:rPr lang="en-US" dirty="0"/>
              <a:t>| = j-i+1,</a:t>
            </a:r>
          </a:p>
          <a:p>
            <a:r>
              <a:rPr lang="en-US" dirty="0"/>
              <a:t>Claim: Probability that </a:t>
            </a:r>
            <a:r>
              <a:rPr lang="en-US" dirty="0" err="1"/>
              <a:t>e_i</a:t>
            </a:r>
            <a:r>
              <a:rPr lang="en-US" dirty="0"/>
              <a:t> is the first pivot element from </a:t>
            </a:r>
            <a:r>
              <a:rPr lang="en-US" dirty="0" err="1"/>
              <a:t>S_ij</a:t>
            </a:r>
            <a:r>
              <a:rPr lang="en-US" dirty="0"/>
              <a:t> = 1/k </a:t>
            </a:r>
          </a:p>
          <a:p>
            <a:endParaRPr lang="en-US" dirty="0"/>
          </a:p>
          <a:p>
            <a:r>
              <a:rPr lang="en-US" dirty="0"/>
              <a:t>Induction on n - the size of the array.</a:t>
            </a:r>
          </a:p>
          <a:p>
            <a:r>
              <a:rPr lang="en-US" dirty="0"/>
              <a:t>Base case: n=</a:t>
            </a:r>
            <a:r>
              <a:rPr lang="en-US" dirty="0" err="1"/>
              <a:t>S_ij</a:t>
            </a:r>
            <a:endParaRPr lang="en-US" dirty="0"/>
          </a:p>
          <a:p>
            <a:r>
              <a:rPr lang="en-US" dirty="0"/>
              <a:t>Induction hypothesis: P[B(m)] = 1/k for all m&lt;n. </a:t>
            </a:r>
          </a:p>
          <a:p>
            <a:r>
              <a:rPr lang="en-US" dirty="0"/>
              <a:t>Induction step:</a:t>
            </a:r>
          </a:p>
          <a:p>
            <a:r>
              <a:rPr lang="en-US" dirty="0"/>
              <a:t>A : first pivot element of the array is from </a:t>
            </a:r>
            <a:r>
              <a:rPr lang="en-US" dirty="0" err="1"/>
              <a:t>S_ij</a:t>
            </a:r>
            <a:endParaRPr lang="en-US" dirty="0"/>
          </a:p>
          <a:p>
            <a:r>
              <a:rPr lang="en-US" dirty="0"/>
              <a:t>P[B] = P[B| A] P[A] + P[B | \bar{A}] (1-P[A]) </a:t>
            </a:r>
          </a:p>
          <a:p>
            <a:r>
              <a:rPr lang="en-US" dirty="0"/>
              <a:t>        = 1/k . k/n + 1/k . (1-k/n)</a:t>
            </a:r>
          </a:p>
          <a:p>
            <a:r>
              <a:rPr lang="en-US" dirty="0"/>
              <a:t>         = 1/k.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5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211.png"/><Relationship Id="rId7" Type="http://schemas.openxmlformats.org/officeDocument/2006/relationships/image" Target="../media/image114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410.png"/><Relationship Id="rId5" Type="http://schemas.openxmlformats.org/officeDocument/2006/relationships/image" Target="../media/image1500.png"/><Relationship Id="rId10" Type="http://schemas.openxmlformats.org/officeDocument/2006/relationships/image" Target="../media/image170.png"/><Relationship Id="rId4" Type="http://schemas.openxmlformats.org/officeDocument/2006/relationships/image" Target="../media/image140.png"/><Relationship Id="rId9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92.png"/><Relationship Id="rId4" Type="http://schemas.openxmlformats.org/officeDocument/2006/relationships/image" Target="../media/image150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01.png"/><Relationship Id="rId7" Type="http://schemas.openxmlformats.org/officeDocument/2006/relationships/image" Target="../media/image14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10.png"/><Relationship Id="rId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image" Target="../media/image24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360.png"/><Relationship Id="rId7" Type="http://schemas.openxmlformats.org/officeDocument/2006/relationships/image" Target="../media/image35.png"/><Relationship Id="rId12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4.png"/><Relationship Id="rId5" Type="http://schemas.openxmlformats.org/officeDocument/2006/relationships/image" Target="../media/image32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1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CS648A</a:t>
            </a:r>
            <a:r>
              <a:rPr lang="en-US" sz="3200" b="1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err="1">
                <a:solidFill>
                  <a:schemeClr val="tx1"/>
                </a:solidFill>
              </a:rPr>
              <a:t>Frievald’s</a:t>
            </a:r>
            <a:r>
              <a:rPr lang="en-US" sz="2400" b="1" dirty="0">
                <a:solidFill>
                  <a:schemeClr val="tx1"/>
                </a:solidFill>
              </a:rPr>
              <a:t> algorithm – </a:t>
            </a:r>
            <a:r>
              <a:rPr lang="en-US" sz="2400" b="1" dirty="0">
                <a:solidFill>
                  <a:srgbClr val="7030A0"/>
                </a:solidFill>
              </a:rPr>
              <a:t>final analysis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Two problems </a:t>
            </a:r>
            <a:r>
              <a:rPr lang="en-US" sz="2400" b="1" dirty="0">
                <a:solidFill>
                  <a:schemeClr val="tx1"/>
                </a:solidFill>
              </a:rPr>
              <a:t>from the last lecture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6C31"/>
                </a:solidFill>
              </a:rPr>
              <a:t>Random Variable </a:t>
            </a:r>
            <a:r>
              <a:rPr lang="en-US" sz="2400" b="1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6C31"/>
                </a:solidFill>
              </a:rPr>
              <a:t>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endParaRPr lang="en-US" sz="4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there is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empty bin 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Explore the sample space associated with the “balls into bins”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 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is empty”</a:t>
                </a:r>
              </a:p>
              <a:p>
                <a:pPr marL="0" indent="0">
                  <a:buNone/>
                </a:pPr>
                <a:r>
                  <a:rPr lang="en-US" sz="2000" dirty="0"/>
                  <a:t>Event “there is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empty bin” =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943922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/>
          <p:cNvSpPr/>
          <p:nvPr/>
        </p:nvSpPr>
        <p:spPr>
          <a:xfrm>
            <a:off x="4191000" y="3124200"/>
            <a:ext cx="6858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52600" y="4038600"/>
            <a:ext cx="72390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Express the event as union of some events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5029200"/>
            <a:ext cx="1371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Union of two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two events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 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</a:t>
                </a:r>
                <a:r>
                  <a:rPr lang="en-US" sz="2000" dirty="0">
                    <a:solidFill>
                      <a:srgbClr val="C00000"/>
                    </a:solidFill>
                  </a:rPr>
                  <a:t>U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B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81400" y="3100362"/>
            <a:ext cx="1478283" cy="946287"/>
            <a:chOff x="3581400" y="3100362"/>
            <a:chExt cx="14782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00362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81400" y="36692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32385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352800" y="4648200"/>
                <a:ext cx="2409825" cy="609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dirty="0">
                    <a:solidFill>
                      <a:schemeClr val="tx1"/>
                    </a:solidFill>
                  </a:rPr>
                  <a:t>) + </a:t>
                </a:r>
                <a:r>
                  <a:rPr lang="en-US" b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</a:rPr>
                  <a:t>P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:r>
                  <a:rPr lang="en-US" b="1" dirty="0">
                    <a:solidFill>
                      <a:srgbClr val="002060"/>
                    </a:solidFill>
                  </a:rPr>
                  <a:t>A</a:t>
                </a:r>
                <a:r>
                  <a:rPr lang="en-US" b="1" dirty="0">
                    <a:solidFill>
                      <a:srgbClr val="C00000"/>
                    </a:solidFill>
                  </a:rPr>
                  <a:t>∩</a:t>
                </a:r>
                <a:r>
                  <a:rPr lang="en-US" b="1" dirty="0">
                    <a:solidFill>
                      <a:srgbClr val="002060"/>
                    </a:solidFill>
                  </a:rPr>
                  <a:t>B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648200"/>
                <a:ext cx="2409825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1504" t="-5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8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Union of three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three events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A₁,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A₂, A₃, </a:t>
                </a:r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A₂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124450" y="30099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92112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8196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006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7244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3340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429000" y="2895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505200" y="2727115"/>
            <a:ext cx="1554483" cy="946287"/>
            <a:chOff x="3505200" y="3160477"/>
            <a:chExt cx="1554483" cy="946287"/>
          </a:xfrm>
        </p:grpSpPr>
        <p:sp>
          <p:nvSpPr>
            <p:cNvPr id="47" name="Oval 46"/>
            <p:cNvSpPr/>
            <p:nvPr/>
          </p:nvSpPr>
          <p:spPr>
            <a:xfrm rot="722273">
              <a:off x="3649983" y="3160477"/>
              <a:ext cx="1409700" cy="94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505200" y="372163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476750" y="2667000"/>
            <a:ext cx="1486178" cy="1017032"/>
            <a:chOff x="4476750" y="3238500"/>
            <a:chExt cx="1486178" cy="1017032"/>
          </a:xfrm>
        </p:grpSpPr>
        <p:sp>
          <p:nvSpPr>
            <p:cNvPr id="2" name="Oval 1"/>
            <p:cNvSpPr/>
            <p:nvPr/>
          </p:nvSpPr>
          <p:spPr>
            <a:xfrm>
              <a:off x="4476750" y="3238500"/>
              <a:ext cx="1409700" cy="8763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38800" y="38862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191000" y="3124200"/>
            <a:ext cx="1316144" cy="1017032"/>
            <a:chOff x="4629150" y="3238500"/>
            <a:chExt cx="1316144" cy="1017032"/>
          </a:xfrm>
        </p:grpSpPr>
        <p:sp>
          <p:nvSpPr>
            <p:cNvPr id="52" name="Oval 51"/>
            <p:cNvSpPr/>
            <p:nvPr/>
          </p:nvSpPr>
          <p:spPr>
            <a:xfrm>
              <a:off x="4629150" y="3238500"/>
              <a:ext cx="1200150" cy="83236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38800" y="3886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2514600" y="4572000"/>
                <a:ext cx="4572000" cy="9144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 </a:t>
                </a:r>
                <a:r>
                  <a:rPr lang="en-US" sz="1600" dirty="0">
                    <a:solidFill>
                      <a:srgbClr val="C00000"/>
                    </a:solidFill>
                  </a:rPr>
                  <a:t>U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dirty="0">
                    <a:solidFill>
                      <a:srgbClr val="C00000"/>
                    </a:solidFill>
                  </a:rPr>
                  <a:t>U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 =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</a:t>
                </a:r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dirty="0">
                    <a:solidFill>
                      <a:schemeClr val="tx1"/>
                    </a:solidFill>
                  </a:rPr>
                  <a:t>) +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− 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       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+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P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A₁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A₂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∩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A₃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572000"/>
                <a:ext cx="4572000" cy="914400"/>
              </a:xfrm>
              <a:prstGeom prst="rect">
                <a:avLst/>
              </a:prstGeom>
              <a:blipFill rotWithShape="1">
                <a:blip r:embed="rId3"/>
                <a:stretch>
                  <a:fillRect l="-531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3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dirty="0"/>
                  <a:t> For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  =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…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)  </a:t>
                </a:r>
              </a:p>
              <a:p>
                <a:pPr marL="0" indent="0">
                  <a:buNone/>
                </a:pPr>
                <a:r>
                  <a:rPr lang="en-US" sz="2000" dirty="0"/>
                  <a:t>--------------------------------------------------------------------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=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mr>
                    </m:m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mr>
                    </m:m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+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mr>
                    </m:m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1800" dirty="0"/>
                  <a:t> …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mr>
                    </m:m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       …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333999"/>
              </a:xfrm>
              <a:blipFill rotWithShape="1">
                <a:blip r:embed="rId2"/>
                <a:stretch>
                  <a:fillRect l="-741" t="-2400" b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495800" y="4114800"/>
            <a:ext cx="1439713" cy="2362200"/>
            <a:chOff x="4495800" y="4114800"/>
            <a:chExt cx="1439713" cy="2362200"/>
          </a:xfrm>
        </p:grpSpPr>
        <p:sp>
          <p:nvSpPr>
            <p:cNvPr id="2" name="Right Brace 1"/>
            <p:cNvSpPr/>
            <p:nvPr/>
          </p:nvSpPr>
          <p:spPr>
            <a:xfrm>
              <a:off x="4495800" y="4114800"/>
              <a:ext cx="460248" cy="23622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953000" y="5105400"/>
                  <a:ext cx="9825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5105400"/>
                  <a:ext cx="9825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745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468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 Exercise: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probability that there are </a:t>
                </a:r>
                <a:r>
                  <a:rPr lang="en-US" sz="2000" b="1" dirty="0"/>
                  <a:t>exactly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empty bins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Hint:  </a:t>
                </a:r>
                <a:r>
                  <a:rPr lang="en-US" sz="2000" dirty="0"/>
                  <a:t>You will need to use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suitable values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homework will be used later in this lecture itself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362075"/>
          </a:xfrm>
        </p:spPr>
        <p:txBody>
          <a:bodyPr/>
          <a:lstStyle/>
          <a:p>
            <a:pPr algn="ctr"/>
            <a:r>
              <a:rPr lang="en-US" sz="3200" dirty="0"/>
              <a:t>Randomized </a:t>
            </a:r>
            <a:r>
              <a:rPr lang="en-US" sz="3200" dirty="0">
                <a:solidFill>
                  <a:srgbClr val="7030A0"/>
                </a:solidFill>
              </a:rPr>
              <a:t>Quick sort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Explore the sample space associated with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Randomized Quick Sort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dirty="0"/>
                  <a:t> </a:t>
                </a:r>
                <a:r>
                  <a:rPr lang="en-US" sz="1800" i="1" dirty="0"/>
                  <a:t>add the probability of each recursion tree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i="1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i="1" dirty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39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the execution of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u="sng" dirty="0">
                    <a:solidFill>
                      <a:schemeClr val="tx1"/>
                    </a:solidFill>
                  </a:rPr>
                  <a:t>perspective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33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438400" y="3352800"/>
            <a:ext cx="4465197" cy="978932"/>
            <a:chOff x="2438400" y="4038600"/>
            <a:chExt cx="4465197" cy="978932"/>
          </a:xfrm>
        </p:grpSpPr>
        <p:sp>
          <p:nvSpPr>
            <p:cNvPr id="10" name="Smiley Face 9"/>
            <p:cNvSpPr/>
            <p:nvPr/>
          </p:nvSpPr>
          <p:spPr>
            <a:xfrm>
              <a:off x="4191000" y="4038600"/>
              <a:ext cx="685800" cy="6096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648200"/>
              <a:ext cx="4465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a feasible way to calculate the probability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05000" y="5252224"/>
            <a:ext cx="41910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5252224"/>
            <a:ext cx="28194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26582" y="2013724"/>
            <a:ext cx="68840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1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Randomized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 Sort </a:t>
                </a:r>
                <a:br>
                  <a:rPr lang="en-US" sz="3200" b="1" dirty="0">
                    <a:solidFill>
                      <a:srgbClr val="7030A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In order to analyze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/>
                  <a:t>algorithm from the perspective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we do the following:</a:t>
                </a:r>
              </a:p>
              <a:p>
                <a:r>
                  <a:rPr lang="en-US" sz="2000" dirty="0"/>
                  <a:t>We </a:t>
                </a:r>
                <a:r>
                  <a:rPr lang="en-US" sz="2000" b="1" dirty="0"/>
                  <a:t>visualize</a:t>
                </a:r>
                <a:r>
                  <a:rPr lang="en-US" sz="2000" dirty="0"/>
                  <a:t>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arranged from left to right in increasing order of values.</a:t>
                </a:r>
              </a:p>
              <a:p>
                <a:r>
                  <a:rPr lang="en-US" sz="2000" dirty="0"/>
                  <a:t>This visualization ensures that the two </a:t>
                </a:r>
                <a:r>
                  <a:rPr lang="en-US" sz="2000" dirty="0" err="1"/>
                  <a:t>subarrays</a:t>
                </a:r>
                <a:r>
                  <a:rPr lang="en-US" sz="2000" dirty="0"/>
                  <a:t>  which we sort recursively lie to left and right of the pivot element. In this way we can focus on the </a:t>
                </a:r>
                <a:r>
                  <a:rPr lang="en-US" sz="2000" dirty="0" err="1"/>
                  <a:t>subarray</a:t>
                </a:r>
                <a:r>
                  <a:rPr lang="en-US" sz="2000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easily.</a:t>
                </a:r>
              </a:p>
              <a:p>
                <a:r>
                  <a:rPr lang="en-US" sz="2000" dirty="0"/>
                  <a:t>Note that this visualization is just for the sake of analysis. It will be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grossly wrong</a:t>
                </a:r>
                <a:r>
                  <a:rPr lang="en-US" sz="2000" dirty="0"/>
                  <a:t> if you interpret it as if we are sorting an already sorted array.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0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1752600" y="5257800"/>
            <a:ext cx="6172200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Go through the next few slides slowly and patiently, pondering at each step. Never accept anything until and unless you can see the underlying truth yourself.</a:t>
            </a:r>
          </a:p>
        </p:txBody>
      </p:sp>
    </p:spTree>
    <p:extLst>
      <p:ext uri="{BB962C8B-B14F-4D97-AF65-F5344CB8AC3E}">
        <p14:creationId xmlns:p14="http://schemas.microsoft.com/office/powerpoint/2010/main" val="46437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C31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2686050" y="1538378"/>
            <a:ext cx="2819400" cy="762000"/>
          </a:xfrm>
          <a:prstGeom prst="rightArrow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Elements of </a:t>
            </a:r>
            <a:r>
              <a:rPr lang="en-US" sz="1400" b="1" dirty="0">
                <a:solidFill>
                  <a:srgbClr val="0070C0"/>
                </a:solidFill>
              </a:rPr>
              <a:t>A</a:t>
            </a:r>
            <a:r>
              <a:rPr lang="en-US" sz="1400" dirty="0">
                <a:solidFill>
                  <a:schemeClr val="tx1"/>
                </a:solidFill>
              </a:rPr>
              <a:t> arranged in </a:t>
            </a:r>
            <a:r>
              <a:rPr lang="en-US" sz="1400" b="1" dirty="0">
                <a:solidFill>
                  <a:schemeClr val="tx1"/>
                </a:solidFill>
              </a:rPr>
              <a:t>Increasing order </a:t>
            </a:r>
            <a:r>
              <a:rPr lang="en-US" sz="1400" dirty="0">
                <a:solidFill>
                  <a:schemeClr val="tx1"/>
                </a:solidFill>
              </a:rPr>
              <a:t>of values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05100" y="2362200"/>
            <a:ext cx="990600" cy="76200"/>
            <a:chOff x="1219200" y="2362200"/>
            <a:chExt cx="9906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18750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3175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B5BFDE6-022A-4ED2-B442-04F969523DDF}"/>
              </a:ext>
            </a:extLst>
          </p:cNvPr>
          <p:cNvSpPr/>
          <p:nvPr/>
        </p:nvSpPr>
        <p:spPr>
          <a:xfrm>
            <a:off x="1051858" y="1808517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C47099-F55B-4B3A-8872-E5B5F962B605}"/>
              </a:ext>
            </a:extLst>
          </p:cNvPr>
          <p:cNvGrpSpPr/>
          <p:nvPr/>
        </p:nvGrpSpPr>
        <p:grpSpPr>
          <a:xfrm>
            <a:off x="857250" y="2057400"/>
            <a:ext cx="590550" cy="76200"/>
            <a:chOff x="859323" y="2010263"/>
            <a:chExt cx="590550" cy="76200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E2DD1A-E3FD-4E15-B6D5-A1C391839AC3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E6A79B1-CA66-414C-8001-F8BF04352F8A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8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6" grpId="1" animBg="1"/>
      <p:bldP spid="121" grpId="0" animBg="1"/>
      <p:bldP spid="136" grpId="0" animBg="1"/>
      <p:bldP spid="171" grpId="0" animBg="1"/>
      <p:bldP spid="8" grpId="0" animBg="1"/>
      <p:bldP spid="168" grpId="0" animBg="1"/>
      <p:bldP spid="2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705100" y="2362200"/>
            <a:ext cx="685800" cy="76200"/>
            <a:chOff x="1219200" y="2362200"/>
            <a:chExt cx="6858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0B5BFDE6-022A-4ED2-B442-04F969523DDF}"/>
              </a:ext>
            </a:extLst>
          </p:cNvPr>
          <p:cNvSpPr/>
          <p:nvPr/>
        </p:nvSpPr>
        <p:spPr>
          <a:xfrm>
            <a:off x="1051858" y="1808517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0FC0-BC2B-4F88-A815-06D29AB1088A}"/>
              </a:ext>
            </a:extLst>
          </p:cNvPr>
          <p:cNvSpPr txBox="1"/>
          <p:nvPr/>
        </p:nvSpPr>
        <p:spPr>
          <a:xfrm>
            <a:off x="3429000" y="2514600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C47099-F55B-4B3A-8872-E5B5F962B605}"/>
              </a:ext>
            </a:extLst>
          </p:cNvPr>
          <p:cNvGrpSpPr/>
          <p:nvPr/>
        </p:nvGrpSpPr>
        <p:grpSpPr>
          <a:xfrm>
            <a:off x="857250" y="2057400"/>
            <a:ext cx="590550" cy="76200"/>
            <a:chOff x="859323" y="2010263"/>
            <a:chExt cx="590550" cy="76200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E2DD1A-E3FD-4E15-B6D5-A1C391839AC3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EE6A79B1-CA66-414C-8001-F8BF04352F8A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A784F1-B30E-431F-AFA9-BE7098E6FBC6}"/>
              </a:ext>
            </a:extLst>
          </p:cNvPr>
          <p:cNvSpPr/>
          <p:nvPr/>
        </p:nvSpPr>
        <p:spPr>
          <a:xfrm>
            <a:off x="3638550" y="2362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2DDEBBA-EEA7-42D6-9856-224E51185E06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72E9FFB8-6883-4314-8E0D-9235D6DCA0F3}"/>
              </a:ext>
            </a:extLst>
          </p:cNvPr>
          <p:cNvSpPr/>
          <p:nvPr/>
        </p:nvSpPr>
        <p:spPr>
          <a:xfrm rot="8035521">
            <a:off x="3047982" y="-1571586"/>
            <a:ext cx="4638995" cy="472889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CBE0E6C-C1A9-4D8A-AE51-8011B7B93375}"/>
              </a:ext>
            </a:extLst>
          </p:cNvPr>
          <p:cNvSpPr/>
          <p:nvPr/>
        </p:nvSpPr>
        <p:spPr>
          <a:xfrm rot="8035521">
            <a:off x="3169161" y="-2465730"/>
            <a:ext cx="6227495" cy="6243371"/>
          </a:xfrm>
          <a:prstGeom prst="arc">
            <a:avLst>
              <a:gd name="adj1" fmla="val 15614294"/>
              <a:gd name="adj2" fmla="val 6905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4865843D-8DC3-430C-94B5-E30C82F5FDFA}"/>
              </a:ext>
            </a:extLst>
          </p:cNvPr>
          <p:cNvSpPr/>
          <p:nvPr/>
        </p:nvSpPr>
        <p:spPr>
          <a:xfrm rot="8035521">
            <a:off x="3478970" y="978033"/>
            <a:ext cx="1766398" cy="1663361"/>
          </a:xfrm>
          <a:prstGeom prst="arc">
            <a:avLst>
              <a:gd name="adj1" fmla="val 1642995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B5DBA43-64A2-469B-BD22-5EF1B4C3FCEC}"/>
              </a:ext>
            </a:extLst>
          </p:cNvPr>
          <p:cNvSpPr/>
          <p:nvPr/>
        </p:nvSpPr>
        <p:spPr>
          <a:xfrm rot="8035521">
            <a:off x="3351996" y="296851"/>
            <a:ext cx="2557310" cy="2474349"/>
          </a:xfrm>
          <a:prstGeom prst="arc">
            <a:avLst>
              <a:gd name="adj1" fmla="val 1627419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94E710C5-8A28-40DE-BB42-BA351049725A}"/>
              </a:ext>
            </a:extLst>
          </p:cNvPr>
          <p:cNvSpPr/>
          <p:nvPr/>
        </p:nvSpPr>
        <p:spPr>
          <a:xfrm rot="8035521">
            <a:off x="2539274" y="1307139"/>
            <a:ext cx="1320164" cy="1317960"/>
          </a:xfrm>
          <a:prstGeom prst="arc">
            <a:avLst>
              <a:gd name="adj1" fmla="val 16570749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807D31C-306E-44CF-ACB4-2E5C4370CB70}"/>
              </a:ext>
            </a:extLst>
          </p:cNvPr>
          <p:cNvSpPr/>
          <p:nvPr/>
        </p:nvSpPr>
        <p:spPr>
          <a:xfrm rot="8035521">
            <a:off x="2901320" y="1720826"/>
            <a:ext cx="880406" cy="850558"/>
          </a:xfrm>
          <a:prstGeom prst="arc">
            <a:avLst>
              <a:gd name="adj1" fmla="val 16570749"/>
              <a:gd name="adj2" fmla="val 3432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3574834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B45F1-E94F-4AA6-9A8A-376BCC4D1EBE}"/>
              </a:ext>
            </a:extLst>
          </p:cNvPr>
          <p:cNvSpPr txBox="1"/>
          <p:nvPr/>
        </p:nvSpPr>
        <p:spPr>
          <a:xfrm>
            <a:off x="7293188" y="2402172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  <a:endParaRPr lang="en-IN" sz="2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1C9F35-C171-43BC-A7D2-CEE2D0AC9C18}"/>
              </a:ext>
            </a:extLst>
          </p:cNvPr>
          <p:cNvSpPr txBox="1"/>
          <p:nvPr/>
        </p:nvSpPr>
        <p:spPr>
          <a:xfrm>
            <a:off x="5714747" y="2391489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 . .</a:t>
            </a:r>
            <a:endParaRPr lang="en-IN" sz="2800" dirty="0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3DCE912F-7A3A-4DA3-9CFC-6CF51442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E38288B-203D-4639-92DC-A6C77B253C5C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E38288B-203D-4639-92DC-A6C77B253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18750" b="-3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4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71" grpId="0" animBg="1"/>
      <p:bldP spid="34" grpId="0"/>
      <p:bldP spid="34" grpId="1"/>
      <p:bldP spid="56" grpId="0" animBg="1"/>
      <p:bldP spid="57" grpId="0" animBg="1"/>
      <p:bldP spid="3" grpId="0" animBg="1"/>
      <p:bldP spid="3" grpId="1" animBg="1"/>
      <p:bldP spid="53" grpId="0" animBg="1"/>
      <p:bldP spid="53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32" grpId="0" animBg="1"/>
      <p:bldP spid="32" grpId="1" animBg="1"/>
      <p:bldP spid="7" grpId="0"/>
      <p:bldP spid="7" grpId="1"/>
      <p:bldP spid="63" grpId="0"/>
      <p:bldP spid="6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0  )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be the suitable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the partition defined by the values taken by all the </a:t>
                </a:r>
                <a:r>
                  <a:rPr lang="en-US" sz="2000" dirty="0" err="1"/>
                  <a:t>r.v.’s</a:t>
                </a:r>
                <a:r>
                  <a:rPr lang="en-US" sz="2000" dirty="0"/>
                  <a:t> excluding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  <a:blipFill rotWithShape="1">
                <a:blip r:embed="rId2"/>
                <a:stretch>
                  <a:fillRect l="-727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1" y="685800"/>
            <a:ext cx="2694878" cy="923694"/>
            <a:chOff x="762001" y="914400"/>
            <a:chExt cx="2694878" cy="923694"/>
          </a:xfrm>
        </p:grpSpPr>
        <p:sp>
          <p:nvSpPr>
            <p:cNvPr id="11" name="Left Brace 10"/>
            <p:cNvSpPr/>
            <p:nvPr/>
          </p:nvSpPr>
          <p:spPr>
            <a:xfrm rot="5400000" flipV="1">
              <a:off x="1896465" y="277681"/>
              <a:ext cx="425949" cy="26948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2500" r="-41772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4495800" y="3593068"/>
            <a:ext cx="3561351" cy="6741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200" y="3505200"/>
            <a:ext cx="3561351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16244" y="3569732"/>
            <a:ext cx="436756" cy="468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69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8" grpId="0" uiExpand="1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2634E11-479E-4E1D-BF43-5DFB02D5557D}"/>
              </a:ext>
            </a:extLst>
          </p:cNvPr>
          <p:cNvGrpSpPr/>
          <p:nvPr/>
        </p:nvGrpSpPr>
        <p:grpSpPr>
          <a:xfrm>
            <a:off x="8534400" y="3124200"/>
            <a:ext cx="361950" cy="76200"/>
            <a:chOff x="7639050" y="2362200"/>
            <a:chExt cx="361950" cy="7620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C69A82C-753D-48C4-BDAF-332FE2D23917}"/>
                </a:ext>
              </a:extLst>
            </p:cNvPr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759EE1A-D91D-4FFB-A7E6-E69D544D6B9B}"/>
                </a:ext>
              </a:extLst>
            </p:cNvPr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0" name="Arrow: Down 169">
            <a:extLst>
              <a:ext uri="{FF2B5EF4-FFF2-40B4-BE49-F238E27FC236}">
                <a16:creationId xmlns:a16="http://schemas.microsoft.com/office/drawing/2014/main" id="{5C929F26-88A4-46D6-8707-86CD9EEB3850}"/>
              </a:ext>
            </a:extLst>
          </p:cNvPr>
          <p:cNvSpPr/>
          <p:nvPr/>
        </p:nvSpPr>
        <p:spPr>
          <a:xfrm>
            <a:off x="1862296" y="2634125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9ADD5539-4340-494A-B403-71E9334F0456}"/>
              </a:ext>
            </a:extLst>
          </p:cNvPr>
          <p:cNvSpPr txBox="1"/>
          <p:nvPr/>
        </p:nvSpPr>
        <p:spPr>
          <a:xfrm>
            <a:off x="8026900" y="3237624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ADB5F73D-D420-465B-BB83-15663DB6DDE4}"/>
              </a:ext>
            </a:extLst>
          </p:cNvPr>
          <p:cNvSpPr/>
          <p:nvPr/>
        </p:nvSpPr>
        <p:spPr>
          <a:xfrm>
            <a:off x="8229600" y="3124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A9F98A60-4C62-4EA1-9E3A-D5A40A01D179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90BCB18E-74AA-48A6-BB67-849F4D5535A9}"/>
              </a:ext>
            </a:extLst>
          </p:cNvPr>
          <p:cNvSpPr/>
          <p:nvPr/>
        </p:nvSpPr>
        <p:spPr>
          <a:xfrm>
            <a:off x="81724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F1BED77B-9248-4A01-BA02-03A78AB2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E85FD7-901B-460D-AAB7-2F968C09D6AD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FE85FD7-901B-460D-AAB7-2F968C09D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A17B16E-0D28-44C7-9FDA-CD8C074B4E3B}"/>
              </a:ext>
            </a:extLst>
          </p:cNvPr>
          <p:cNvGrpSpPr/>
          <p:nvPr/>
        </p:nvGrpSpPr>
        <p:grpSpPr>
          <a:xfrm>
            <a:off x="1674417" y="2834216"/>
            <a:ext cx="590550" cy="76200"/>
            <a:chOff x="859323" y="2010263"/>
            <a:chExt cx="590550" cy="7620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431612E-73C4-47EB-AB29-63B5547A709B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8C39271-9C32-4440-858A-6F01AC6A71D4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70" grpId="0" animBg="1"/>
      <p:bldP spid="170" grpId="1" animBg="1"/>
      <p:bldP spid="214" grpId="0"/>
      <p:bldP spid="214" grpId="1"/>
      <p:bldP spid="258" grpId="0" animBg="1"/>
      <p:bldP spid="258" grpId="1" animBg="1"/>
      <p:bldP spid="259" grpId="0" animBg="1"/>
      <p:bldP spid="261" grpId="0" animBg="1"/>
      <p:bldP spid="169" grpId="0" animBg="1"/>
      <p:bldP spid="169" grpId="1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 w="635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 w="6350"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A5E42509-BB71-44D0-B0D1-70733B49829A}"/>
              </a:ext>
            </a:extLst>
          </p:cNvPr>
          <p:cNvSpPr/>
          <p:nvPr/>
        </p:nvSpPr>
        <p:spPr>
          <a:xfrm>
            <a:off x="1046936" y="3440265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80505D7E-13A7-4740-8F13-5968D3878C93}"/>
              </a:ext>
            </a:extLst>
          </p:cNvPr>
          <p:cNvSpPr/>
          <p:nvPr/>
        </p:nvSpPr>
        <p:spPr>
          <a:xfrm>
            <a:off x="7943850" y="3949404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67E8872-C7C2-4946-9104-AF81E372E54E}"/>
              </a:ext>
            </a:extLst>
          </p:cNvPr>
          <p:cNvSpPr/>
          <p:nvPr/>
        </p:nvSpPr>
        <p:spPr>
          <a:xfrm>
            <a:off x="7639050" y="3949404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A84F179-8AE6-448C-B01B-D5137EC92DB4}"/>
              </a:ext>
            </a:extLst>
          </p:cNvPr>
          <p:cNvSpPr/>
          <p:nvPr/>
        </p:nvSpPr>
        <p:spPr>
          <a:xfrm>
            <a:off x="7543800" y="390010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A557DE-56AB-4863-B1E7-FD4AA3B02164}"/>
              </a:ext>
            </a:extLst>
          </p:cNvPr>
          <p:cNvSpPr txBox="1"/>
          <p:nvPr/>
        </p:nvSpPr>
        <p:spPr>
          <a:xfrm>
            <a:off x="7407174" y="4066401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itle 1">
            <a:extLst>
              <a:ext uri="{FF2B5EF4-FFF2-40B4-BE49-F238E27FC236}">
                <a16:creationId xmlns:a16="http://schemas.microsoft.com/office/drawing/2014/main" id="{7479342F-0F63-4452-B7D0-1EA74229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3193D4-E218-4456-9348-CD23F0F0B5B8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63193D4-E218-4456-9348-CD23F0F0B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 rot="21434239">
            <a:off x="311949" y="2094589"/>
            <a:ext cx="1441824" cy="909947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29235" y="2955907"/>
            <a:ext cx="1082534" cy="863339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A17B16E-0D28-44C7-9FDA-CD8C074B4E3B}"/>
              </a:ext>
            </a:extLst>
          </p:cNvPr>
          <p:cNvGrpSpPr/>
          <p:nvPr/>
        </p:nvGrpSpPr>
        <p:grpSpPr>
          <a:xfrm>
            <a:off x="832943" y="3624128"/>
            <a:ext cx="590550" cy="76200"/>
            <a:chOff x="859323" y="2010263"/>
            <a:chExt cx="590550" cy="7620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431612E-73C4-47EB-AB29-63B5547A709B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8C39271-9C32-4440-858A-6F01AC6A71D4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159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77" grpId="0" animBg="1"/>
      <p:bldP spid="94" grpId="0" animBg="1"/>
      <p:bldP spid="94" grpId="1" animBg="1"/>
      <p:bldP spid="97" grpId="0" animBg="1"/>
      <p:bldP spid="97" grpId="1" animBg="1"/>
      <p:bldP spid="95" grpId="0" animBg="1"/>
      <p:bldP spid="95" grpId="1" animBg="1"/>
      <p:bldP spid="96" grpId="0"/>
      <p:bldP spid="96" grpId="1"/>
      <p:bldP spid="98" grpId="0" animBg="1"/>
      <p:bldP spid="101" grpId="0" animBg="1"/>
      <p:bldP spid="101" grpId="1" animBg="1"/>
      <p:bldP spid="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700E6188-9442-4DC1-8D43-D1AF39F4EF3A}"/>
              </a:ext>
            </a:extLst>
          </p:cNvPr>
          <p:cNvSpPr/>
          <p:nvPr/>
        </p:nvSpPr>
        <p:spPr>
          <a:xfrm>
            <a:off x="39433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AEA442A-8C47-482D-A851-43E20F3C7955}"/>
              </a:ext>
            </a:extLst>
          </p:cNvPr>
          <p:cNvSpPr txBox="1"/>
          <p:nvPr/>
        </p:nvSpPr>
        <p:spPr>
          <a:xfrm>
            <a:off x="4062817" y="4901633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1EAC0EDF-B70A-49B2-9A75-33CEDEE41EB9}"/>
              </a:ext>
            </a:extLst>
          </p:cNvPr>
          <p:cNvSpPr/>
          <p:nvPr/>
        </p:nvSpPr>
        <p:spPr>
          <a:xfrm>
            <a:off x="134034" y="4237284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A988EEF-5658-4BBB-B006-F8F5D0419A3B}"/>
              </a:ext>
            </a:extLst>
          </p:cNvPr>
          <p:cNvSpPr/>
          <p:nvPr/>
        </p:nvSpPr>
        <p:spPr>
          <a:xfrm>
            <a:off x="42481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5831359-BF5F-4C81-98E1-B3EEE753CFE3}"/>
              </a:ext>
            </a:extLst>
          </p:cNvPr>
          <p:cNvSpPr/>
          <p:nvPr/>
        </p:nvSpPr>
        <p:spPr>
          <a:xfrm>
            <a:off x="42100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B59E6D81-5C19-48AA-AEA9-EB66D842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4C747E9-1D52-4E1F-BC19-552EA19A0839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4C747E9-1D52-4E1F-BC19-552EA19A0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09431" y="2955908"/>
            <a:ext cx="1102338" cy="775464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407390" y="3747912"/>
            <a:ext cx="1443733" cy="86861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A17B16E-0D28-44C7-9FDA-CD8C074B4E3B}"/>
              </a:ext>
            </a:extLst>
          </p:cNvPr>
          <p:cNvGrpSpPr/>
          <p:nvPr/>
        </p:nvGrpSpPr>
        <p:grpSpPr>
          <a:xfrm>
            <a:off x="-2619" y="4372255"/>
            <a:ext cx="590550" cy="76200"/>
            <a:chOff x="859323" y="2010263"/>
            <a:chExt cx="590550" cy="7620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431612E-73C4-47EB-AB29-63B5547A709B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8C39271-9C32-4440-858A-6F01AC6A71D4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1026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1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7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6" grpId="0" animBg="1"/>
      <p:bldP spid="116" grpId="1" animBg="1"/>
      <p:bldP spid="116" grpId="2" animBg="1"/>
      <p:bldP spid="119" grpId="0"/>
      <p:bldP spid="119" grpId="1"/>
      <p:bldP spid="120" grpId="0" animBg="1"/>
      <p:bldP spid="120" grpId="1" animBg="1"/>
      <p:bldP spid="122" grpId="0" animBg="1"/>
      <p:bldP spid="122" grpId="1" animBg="1"/>
      <p:bldP spid="123" grpId="0" animBg="1"/>
      <p:bldP spid="118" grpId="0" animBg="1"/>
      <p:bldP spid="118" grpId="1" animBg="1"/>
      <p:bldP spid="126" grpId="0" animBg="1"/>
      <p:bldP spid="9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36">
            <a:extLst>
              <a:ext uri="{FF2B5EF4-FFF2-40B4-BE49-F238E27FC236}">
                <a16:creationId xmlns:a16="http://schemas.microsoft.com/office/drawing/2014/main" id="{022B9260-4259-403F-AA7E-BF7089E373DC}"/>
              </a:ext>
            </a:extLst>
          </p:cNvPr>
          <p:cNvSpPr/>
          <p:nvPr/>
        </p:nvSpPr>
        <p:spPr>
          <a:xfrm>
            <a:off x="4814666" y="5410200"/>
            <a:ext cx="2359380" cy="324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AA17B16E-0D28-44C7-9FDA-CD8C074B4E3B}"/>
              </a:ext>
            </a:extLst>
          </p:cNvPr>
          <p:cNvGrpSpPr/>
          <p:nvPr/>
        </p:nvGrpSpPr>
        <p:grpSpPr>
          <a:xfrm>
            <a:off x="933450" y="5181600"/>
            <a:ext cx="590550" cy="76200"/>
            <a:chOff x="859323" y="2010263"/>
            <a:chExt cx="590550" cy="76200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431612E-73C4-47EB-AB29-63B5547A709B}"/>
                </a:ext>
              </a:extLst>
            </p:cNvPr>
            <p:cNvSpPr/>
            <p:nvPr/>
          </p:nvSpPr>
          <p:spPr>
            <a:xfrm>
              <a:off x="8593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A8C39271-9C32-4440-858A-6F01AC6A71D4}"/>
                </a:ext>
              </a:extLst>
            </p:cNvPr>
            <p:cNvSpPr/>
            <p:nvPr/>
          </p:nvSpPr>
          <p:spPr>
            <a:xfrm>
              <a:off x="1392723" y="2010263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Down Arrow 119">
            <a:extLst>
              <a:ext uri="{FF2B5EF4-FFF2-40B4-BE49-F238E27FC236}">
                <a16:creationId xmlns:a16="http://schemas.microsoft.com/office/drawing/2014/main" id="{39503109-6202-47FD-8D6F-AAF1FD13D3DF}"/>
              </a:ext>
            </a:extLst>
          </p:cNvPr>
          <p:cNvSpPr/>
          <p:nvPr/>
        </p:nvSpPr>
        <p:spPr>
          <a:xfrm>
            <a:off x="4953000" y="5029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182B983-20EB-4A13-817A-57D40AAB687D}"/>
              </a:ext>
            </a:extLst>
          </p:cNvPr>
          <p:cNvGrpSpPr/>
          <p:nvPr/>
        </p:nvGrpSpPr>
        <p:grpSpPr>
          <a:xfrm>
            <a:off x="4591050" y="5524500"/>
            <a:ext cx="1276350" cy="76200"/>
            <a:chOff x="3676650" y="5562600"/>
            <a:chExt cx="1276350" cy="762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C577B89-1C32-45EC-A4BC-45BE92854B79}"/>
                </a:ext>
              </a:extLst>
            </p:cNvPr>
            <p:cNvSpPr/>
            <p:nvPr/>
          </p:nvSpPr>
          <p:spPr>
            <a:xfrm>
              <a:off x="3676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C85ABAD-69E9-44D9-9FC3-3AD4BEA83ACC}"/>
                </a:ext>
              </a:extLst>
            </p:cNvPr>
            <p:cNvSpPr/>
            <p:nvPr/>
          </p:nvSpPr>
          <p:spPr>
            <a:xfrm>
              <a:off x="39814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A97DDB-4D9A-4C74-A441-D87B59EFB5F4}"/>
                </a:ext>
              </a:extLst>
            </p:cNvPr>
            <p:cNvSpPr/>
            <p:nvPr/>
          </p:nvSpPr>
          <p:spPr>
            <a:xfrm>
              <a:off x="4286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F1A8AE4-8100-49D5-BD90-7B99095EF3DD}"/>
                </a:ext>
              </a:extLst>
            </p:cNvPr>
            <p:cNvSpPr/>
            <p:nvPr/>
          </p:nvSpPr>
          <p:spPr>
            <a:xfrm>
              <a:off x="45910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62DA3D8-E50E-4CEC-A73F-6AFBA1264A90}"/>
                </a:ext>
              </a:extLst>
            </p:cNvPr>
            <p:cNvSpPr/>
            <p:nvPr/>
          </p:nvSpPr>
          <p:spPr>
            <a:xfrm>
              <a:off x="4895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7F7861F-3665-4B7F-B6F2-569343349DE0}"/>
              </a:ext>
            </a:extLst>
          </p:cNvPr>
          <p:cNvGrpSpPr/>
          <p:nvPr/>
        </p:nvGrpSpPr>
        <p:grpSpPr>
          <a:xfrm>
            <a:off x="6419850" y="5524500"/>
            <a:ext cx="971550" cy="76200"/>
            <a:chOff x="5505450" y="5562600"/>
            <a:chExt cx="971550" cy="76200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5754FD-31DF-474C-808C-32CEC154EE83}"/>
                </a:ext>
              </a:extLst>
            </p:cNvPr>
            <p:cNvSpPr/>
            <p:nvPr/>
          </p:nvSpPr>
          <p:spPr>
            <a:xfrm>
              <a:off x="55054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BC536DE-B987-4C56-B839-1FDB3F0D28DE}"/>
                </a:ext>
              </a:extLst>
            </p:cNvPr>
            <p:cNvSpPr/>
            <p:nvPr/>
          </p:nvSpPr>
          <p:spPr>
            <a:xfrm>
              <a:off x="5810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343131F-18FD-4044-BD15-1388B4655E82}"/>
                </a:ext>
              </a:extLst>
            </p:cNvPr>
            <p:cNvSpPr/>
            <p:nvPr/>
          </p:nvSpPr>
          <p:spPr>
            <a:xfrm>
              <a:off x="61150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0741FE-C1D4-4F3C-AACD-10A1957BE1B5}"/>
                </a:ext>
              </a:extLst>
            </p:cNvPr>
            <p:cNvSpPr/>
            <p:nvPr/>
          </p:nvSpPr>
          <p:spPr>
            <a:xfrm>
              <a:off x="6419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Arrow: Down 217">
            <a:extLst>
              <a:ext uri="{FF2B5EF4-FFF2-40B4-BE49-F238E27FC236}">
                <a16:creationId xmlns:a16="http://schemas.microsoft.com/office/drawing/2014/main" id="{16C51993-B87F-4A22-86D3-16EB61275630}"/>
              </a:ext>
            </a:extLst>
          </p:cNvPr>
          <p:cNvSpPr/>
          <p:nvPr/>
        </p:nvSpPr>
        <p:spPr>
          <a:xfrm>
            <a:off x="1066800" y="5042893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FF7625C-359C-4DBB-AE03-6ADDBDAED623}"/>
              </a:ext>
            </a:extLst>
          </p:cNvPr>
          <p:cNvSpPr txBox="1"/>
          <p:nvPr/>
        </p:nvSpPr>
        <p:spPr>
          <a:xfrm>
            <a:off x="5893300" y="5651241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E4B588D-7D0C-401E-BC8A-6DA5EC84661A}"/>
              </a:ext>
            </a:extLst>
          </p:cNvPr>
          <p:cNvSpPr/>
          <p:nvPr/>
        </p:nvSpPr>
        <p:spPr>
          <a:xfrm>
            <a:off x="6115050" y="55245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CE75777-4980-4FCB-B2D3-270FA59A6FE7}"/>
              </a:ext>
            </a:extLst>
          </p:cNvPr>
          <p:cNvSpPr/>
          <p:nvPr/>
        </p:nvSpPr>
        <p:spPr>
          <a:xfrm>
            <a:off x="6038850" y="5486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0C3DD18-4D56-4E3A-B10C-C19D1B11FD30}"/>
              </a:ext>
            </a:extLst>
          </p:cNvPr>
          <p:cNvSpPr/>
          <p:nvPr/>
        </p:nvSpPr>
        <p:spPr>
          <a:xfrm>
            <a:off x="1469558" y="51816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D543CF99-9DA6-401B-AB4A-A1AF25CB7428}"/>
              </a:ext>
            </a:extLst>
          </p:cNvPr>
          <p:cNvSpPr/>
          <p:nvPr/>
        </p:nvSpPr>
        <p:spPr>
          <a:xfrm>
            <a:off x="535683" y="6254402"/>
            <a:ext cx="1396632" cy="39481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 Compared</a:t>
            </a:r>
            <a:endParaRPr lang="en-IN" sz="1400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8BCAC56-E75D-471D-BAA4-3B974D967EFC}"/>
              </a:ext>
            </a:extLst>
          </p:cNvPr>
          <p:cNvSpPr/>
          <p:nvPr/>
        </p:nvSpPr>
        <p:spPr>
          <a:xfrm>
            <a:off x="1057931" y="544804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88F13DE-5E97-45BD-B454-FBE0B57997C0}"/>
              </a:ext>
            </a:extLst>
          </p:cNvPr>
          <p:cNvCxnSpPr>
            <a:cxnSpLocks/>
          </p:cNvCxnSpPr>
          <p:nvPr/>
        </p:nvCxnSpPr>
        <p:spPr>
          <a:xfrm flipH="1">
            <a:off x="489755" y="5730254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D9C1F51-29B8-43B2-82D6-6F67E19677BF}"/>
              </a:ext>
            </a:extLst>
          </p:cNvPr>
          <p:cNvCxnSpPr>
            <a:cxnSpLocks/>
          </p:cNvCxnSpPr>
          <p:nvPr/>
        </p:nvCxnSpPr>
        <p:spPr>
          <a:xfrm>
            <a:off x="1295400" y="5726347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itle 1">
            <a:extLst>
              <a:ext uri="{FF2B5EF4-FFF2-40B4-BE49-F238E27FC236}">
                <a16:creationId xmlns:a16="http://schemas.microsoft.com/office/drawing/2014/main" id="{95B3036C-C00D-46CA-B186-DCD3566C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655D2FB-A941-45A0-8244-42C463ABC7DC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655D2FB-A941-45A0-8244-42C463ABC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29235" y="2955907"/>
            <a:ext cx="1082534" cy="854093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395742" y="3747911"/>
            <a:ext cx="1444545" cy="900289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88817B-6391-46CC-8A8F-1DD09CD6BA66}"/>
              </a:ext>
            </a:extLst>
          </p:cNvPr>
          <p:cNvSpPr/>
          <p:nvPr/>
        </p:nvSpPr>
        <p:spPr>
          <a:xfrm>
            <a:off x="-430356" y="4547252"/>
            <a:ext cx="1420956" cy="862948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A518022-B4F8-468E-9066-B3640132D0D5}"/>
              </a:ext>
            </a:extLst>
          </p:cNvPr>
          <p:cNvSpPr/>
          <p:nvPr/>
        </p:nvSpPr>
        <p:spPr>
          <a:xfrm>
            <a:off x="944138" y="5188446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3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12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25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1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25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18542 0.2722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13611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-0.12395 0.1659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98" y="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7" grpId="0" animBg="1"/>
      <p:bldP spid="153" grpId="0" animBg="1"/>
      <p:bldP spid="164" grpId="0"/>
      <p:bldP spid="164" grpId="1"/>
      <p:bldP spid="166" grpId="0" animBg="1"/>
      <p:bldP spid="166" grpId="1" animBg="1"/>
      <p:bldP spid="151" grpId="0" animBg="1"/>
      <p:bldP spid="151" grpId="1" animBg="1"/>
      <p:bldP spid="169" grpId="0" animBg="1"/>
      <p:bldP spid="169" grpId="1" animBg="1"/>
      <p:bldP spid="170" grpId="0" animBg="1"/>
      <p:bldP spid="171" grpId="0" animBg="1"/>
      <p:bldP spid="115" grpId="0" animBg="1"/>
      <p:bldP spid="167" grpId="0" animBg="1"/>
      <p:bldP spid="16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36">
            <a:extLst>
              <a:ext uri="{FF2B5EF4-FFF2-40B4-BE49-F238E27FC236}">
                <a16:creationId xmlns:a16="http://schemas.microsoft.com/office/drawing/2014/main" id="{022B9260-4259-403F-AA7E-BF7089E373DC}"/>
              </a:ext>
            </a:extLst>
          </p:cNvPr>
          <p:cNvSpPr/>
          <p:nvPr/>
        </p:nvSpPr>
        <p:spPr>
          <a:xfrm>
            <a:off x="4814666" y="5410200"/>
            <a:ext cx="2359380" cy="32488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19">
            <a:extLst>
              <a:ext uri="{FF2B5EF4-FFF2-40B4-BE49-F238E27FC236}">
                <a16:creationId xmlns:a16="http://schemas.microsoft.com/office/drawing/2014/main" id="{39503109-6202-47FD-8D6F-AAF1FD13D3DF}"/>
              </a:ext>
            </a:extLst>
          </p:cNvPr>
          <p:cNvSpPr/>
          <p:nvPr/>
        </p:nvSpPr>
        <p:spPr>
          <a:xfrm>
            <a:off x="4953000" y="5029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C577B89-1C32-45EC-A4BC-45BE92854B79}"/>
              </a:ext>
            </a:extLst>
          </p:cNvPr>
          <p:cNvSpPr/>
          <p:nvPr/>
        </p:nvSpPr>
        <p:spPr>
          <a:xfrm>
            <a:off x="4591050" y="55245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C85ABAD-69E9-44D9-9FC3-3AD4BEA83ACC}"/>
              </a:ext>
            </a:extLst>
          </p:cNvPr>
          <p:cNvSpPr/>
          <p:nvPr/>
        </p:nvSpPr>
        <p:spPr>
          <a:xfrm>
            <a:off x="4895850" y="55245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Down 217">
            <a:extLst>
              <a:ext uri="{FF2B5EF4-FFF2-40B4-BE49-F238E27FC236}">
                <a16:creationId xmlns:a16="http://schemas.microsoft.com/office/drawing/2014/main" id="{16C51993-B87F-4A22-86D3-16EB61275630}"/>
              </a:ext>
            </a:extLst>
          </p:cNvPr>
          <p:cNvSpPr/>
          <p:nvPr/>
        </p:nvSpPr>
        <p:spPr>
          <a:xfrm>
            <a:off x="1066800" y="5042893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FF7625C-359C-4DBB-AE03-6ADDBDAED623}"/>
              </a:ext>
            </a:extLst>
          </p:cNvPr>
          <p:cNvSpPr txBox="1"/>
          <p:nvPr/>
        </p:nvSpPr>
        <p:spPr>
          <a:xfrm>
            <a:off x="4680950" y="5666601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337D46-EE6B-4B3E-8226-A8A635CF8FE9}"/>
              </a:ext>
            </a:extLst>
          </p:cNvPr>
          <p:cNvGrpSpPr/>
          <p:nvPr/>
        </p:nvGrpSpPr>
        <p:grpSpPr>
          <a:xfrm>
            <a:off x="5200650" y="5524500"/>
            <a:ext cx="2190750" cy="76200"/>
            <a:chOff x="5200650" y="5524500"/>
            <a:chExt cx="2190750" cy="762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A97DDB-4D9A-4C74-A441-D87B59EFB5F4}"/>
                </a:ext>
              </a:extLst>
            </p:cNvPr>
            <p:cNvSpPr/>
            <p:nvPr/>
          </p:nvSpPr>
          <p:spPr>
            <a:xfrm>
              <a:off x="52006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F1A8AE4-8100-49D5-BD90-7B99095EF3DD}"/>
                </a:ext>
              </a:extLst>
            </p:cNvPr>
            <p:cNvSpPr/>
            <p:nvPr/>
          </p:nvSpPr>
          <p:spPr>
            <a:xfrm>
              <a:off x="55054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62DA3D8-E50E-4CEC-A73F-6AFBA1264A90}"/>
                </a:ext>
              </a:extLst>
            </p:cNvPr>
            <p:cNvSpPr/>
            <p:nvPr/>
          </p:nvSpPr>
          <p:spPr>
            <a:xfrm>
              <a:off x="58102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5754FD-31DF-474C-808C-32CEC154EE83}"/>
                </a:ext>
              </a:extLst>
            </p:cNvPr>
            <p:cNvSpPr/>
            <p:nvPr/>
          </p:nvSpPr>
          <p:spPr>
            <a:xfrm>
              <a:off x="64198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BC536DE-B987-4C56-B839-1FDB3F0D28DE}"/>
                </a:ext>
              </a:extLst>
            </p:cNvPr>
            <p:cNvSpPr/>
            <p:nvPr/>
          </p:nvSpPr>
          <p:spPr>
            <a:xfrm>
              <a:off x="67246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343131F-18FD-4044-BD15-1388B4655E82}"/>
                </a:ext>
              </a:extLst>
            </p:cNvPr>
            <p:cNvSpPr/>
            <p:nvPr/>
          </p:nvSpPr>
          <p:spPr>
            <a:xfrm>
              <a:off x="7029450" y="55245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0741FE-C1D4-4F3C-AACD-10A1957BE1B5}"/>
                </a:ext>
              </a:extLst>
            </p:cNvPr>
            <p:cNvSpPr/>
            <p:nvPr/>
          </p:nvSpPr>
          <p:spPr>
            <a:xfrm>
              <a:off x="73342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E4B588D-7D0C-401E-BC8A-6DA5EC84661A}"/>
                </a:ext>
              </a:extLst>
            </p:cNvPr>
            <p:cNvSpPr/>
            <p:nvPr/>
          </p:nvSpPr>
          <p:spPr>
            <a:xfrm>
              <a:off x="61150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5CE75777-4980-4FCB-B2D3-270FA59A6FE7}"/>
              </a:ext>
            </a:extLst>
          </p:cNvPr>
          <p:cNvSpPr/>
          <p:nvPr/>
        </p:nvSpPr>
        <p:spPr>
          <a:xfrm>
            <a:off x="4826500" y="544804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0C3DD18-4D56-4E3A-B10C-C19D1B11FD30}"/>
              </a:ext>
            </a:extLst>
          </p:cNvPr>
          <p:cNvSpPr/>
          <p:nvPr/>
        </p:nvSpPr>
        <p:spPr>
          <a:xfrm>
            <a:off x="1469558" y="51816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88F13DE-5E97-45BD-B454-FBE0B57997C0}"/>
              </a:ext>
            </a:extLst>
          </p:cNvPr>
          <p:cNvCxnSpPr>
            <a:cxnSpLocks/>
          </p:cNvCxnSpPr>
          <p:nvPr/>
        </p:nvCxnSpPr>
        <p:spPr>
          <a:xfrm flipH="1">
            <a:off x="489755" y="5730254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D9C1F51-29B8-43B2-82D6-6F67E19677BF}"/>
              </a:ext>
            </a:extLst>
          </p:cNvPr>
          <p:cNvCxnSpPr>
            <a:cxnSpLocks/>
          </p:cNvCxnSpPr>
          <p:nvPr/>
        </p:nvCxnSpPr>
        <p:spPr>
          <a:xfrm>
            <a:off x="1295400" y="5726347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AEC5E091-CA3C-406E-AEDF-C4E4CC76B741}"/>
              </a:ext>
            </a:extLst>
          </p:cNvPr>
          <p:cNvSpPr/>
          <p:nvPr/>
        </p:nvSpPr>
        <p:spPr>
          <a:xfrm>
            <a:off x="535683" y="6284094"/>
            <a:ext cx="1238250" cy="3651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Compared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C36E64-8EBC-4E66-9E6F-9B68BBAB2AE6}"/>
              </a:ext>
            </a:extLst>
          </p:cNvPr>
          <p:cNvCxnSpPr>
            <a:cxnSpLocks/>
            <a:stCxn id="171" idx="7"/>
            <a:endCxn id="169" idx="2"/>
          </p:cNvCxnSpPr>
          <p:nvPr/>
        </p:nvCxnSpPr>
        <p:spPr>
          <a:xfrm flipV="1">
            <a:off x="1236793" y="5219700"/>
            <a:ext cx="232765" cy="261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itle 1">
            <a:extLst>
              <a:ext uri="{FF2B5EF4-FFF2-40B4-BE49-F238E27FC236}">
                <a16:creationId xmlns:a16="http://schemas.microsoft.com/office/drawing/2014/main" id="{25E3D7AC-B28E-4C2A-A542-1CFA5704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FE96A3E-FABD-4597-97BA-C40C1BD3155E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FE96A3E-FABD-4597-97BA-C40C1BD31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29235" y="2955907"/>
            <a:ext cx="1082534" cy="854093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395742" y="3747911"/>
            <a:ext cx="1444545" cy="900289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88817B-6391-46CC-8A8F-1DD09CD6BA66}"/>
              </a:ext>
            </a:extLst>
          </p:cNvPr>
          <p:cNvSpPr/>
          <p:nvPr/>
        </p:nvSpPr>
        <p:spPr>
          <a:xfrm>
            <a:off x="-435006" y="4547252"/>
            <a:ext cx="1420956" cy="862948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A518022-B4F8-468E-9066-B3640132D0D5}"/>
              </a:ext>
            </a:extLst>
          </p:cNvPr>
          <p:cNvSpPr/>
          <p:nvPr/>
        </p:nvSpPr>
        <p:spPr>
          <a:xfrm>
            <a:off x="944138" y="5181600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8BCAC56-E75D-471D-BAA4-3B974D967EFC}"/>
              </a:ext>
            </a:extLst>
          </p:cNvPr>
          <p:cNvSpPr/>
          <p:nvPr/>
        </p:nvSpPr>
        <p:spPr>
          <a:xfrm>
            <a:off x="1057931" y="544804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0.02431 0.05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18542 0.27222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71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29" grpId="1" animBg="1"/>
      <p:bldP spid="130" grpId="0" animBg="1"/>
      <p:bldP spid="164" grpId="0"/>
      <p:bldP spid="164" grpId="1"/>
      <p:bldP spid="151" grpId="0" animBg="1"/>
      <p:bldP spid="151" grpId="1" animBg="1"/>
      <p:bldP spid="169" grpId="0" animBg="1"/>
      <p:bldP spid="134" grpId="0" animBg="1"/>
      <p:bldP spid="167" grpId="0" animBg="1"/>
      <p:bldP spid="1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206FE7-BDEA-4BCB-8B42-D7BF802D54A5}"/>
              </a:ext>
            </a:extLst>
          </p:cNvPr>
          <p:cNvSpPr/>
          <p:nvPr/>
        </p:nvSpPr>
        <p:spPr>
          <a:xfrm>
            <a:off x="395742" y="2092569"/>
            <a:ext cx="1409700" cy="946186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B1E041-B79E-4ADD-BF0C-2CFAE0EBC362}"/>
              </a:ext>
            </a:extLst>
          </p:cNvPr>
          <p:cNvSpPr/>
          <p:nvPr/>
        </p:nvSpPr>
        <p:spPr>
          <a:xfrm>
            <a:off x="1329235" y="2955907"/>
            <a:ext cx="1082534" cy="854093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F229FC9-29E2-4AA8-9678-64E738A5973F}"/>
              </a:ext>
            </a:extLst>
          </p:cNvPr>
          <p:cNvSpPr/>
          <p:nvPr/>
        </p:nvSpPr>
        <p:spPr>
          <a:xfrm>
            <a:off x="395742" y="3747911"/>
            <a:ext cx="1444545" cy="900289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588817B-6391-46CC-8A8F-1DD09CD6BA66}"/>
              </a:ext>
            </a:extLst>
          </p:cNvPr>
          <p:cNvSpPr/>
          <p:nvPr/>
        </p:nvSpPr>
        <p:spPr>
          <a:xfrm>
            <a:off x="-435006" y="4547252"/>
            <a:ext cx="1420956" cy="862948"/>
          </a:xfrm>
          <a:prstGeom prst="rect">
            <a:avLst/>
          </a:prstGeom>
          <a:solidFill>
            <a:srgbClr val="EEECE1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36">
            <a:extLst>
              <a:ext uri="{FF2B5EF4-FFF2-40B4-BE49-F238E27FC236}">
                <a16:creationId xmlns:a16="http://schemas.microsoft.com/office/drawing/2014/main" id="{022B9260-4259-403F-AA7E-BF7089E373DC}"/>
              </a:ext>
            </a:extLst>
          </p:cNvPr>
          <p:cNvSpPr/>
          <p:nvPr/>
        </p:nvSpPr>
        <p:spPr>
          <a:xfrm>
            <a:off x="4814666" y="5410200"/>
            <a:ext cx="2359380" cy="324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62400" y="2362200"/>
            <a:ext cx="361950" cy="76200"/>
            <a:chOff x="3048000" y="2362200"/>
            <a:chExt cx="361950" cy="76200"/>
          </a:xfrm>
        </p:grpSpPr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910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6390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2486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769884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897200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953000" y="25908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7026761-CE5D-45C6-8A87-1FD763F8D325}"/>
              </a:ext>
            </a:extLst>
          </p:cNvPr>
          <p:cNvSpPr/>
          <p:nvPr/>
        </p:nvSpPr>
        <p:spPr>
          <a:xfrm>
            <a:off x="927201" y="21336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F1D43F49-7F0C-4710-986E-44C369567CF4}"/>
              </a:ext>
            </a:extLst>
          </p:cNvPr>
          <p:cNvSpPr/>
          <p:nvPr/>
        </p:nvSpPr>
        <p:spPr>
          <a:xfrm>
            <a:off x="1738789" y="29718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26FF9B-A963-4263-AF1D-5D5D7546492C}"/>
              </a:ext>
            </a:extLst>
          </p:cNvPr>
          <p:cNvCxnSpPr>
            <a:cxnSpLocks/>
          </p:cNvCxnSpPr>
          <p:nvPr/>
        </p:nvCxnSpPr>
        <p:spPr>
          <a:xfrm>
            <a:off x="2455125" y="2209800"/>
            <a:ext cx="2325" cy="346710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1D407F8-309B-4066-B2E4-41ECDC8BAE93}"/>
              </a:ext>
            </a:extLst>
          </p:cNvPr>
          <p:cNvCxnSpPr>
            <a:cxnSpLocks/>
          </p:cNvCxnSpPr>
          <p:nvPr/>
        </p:nvCxnSpPr>
        <p:spPr>
          <a:xfrm flipH="1">
            <a:off x="444385" y="2511359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DC6B3EE-8571-47E3-9F28-0B19D6381683}"/>
              </a:ext>
            </a:extLst>
          </p:cNvPr>
          <p:cNvCxnSpPr>
            <a:cxnSpLocks/>
            <a:stCxn id="136" idx="5"/>
            <a:endCxn id="145" idx="1"/>
          </p:cNvCxnSpPr>
          <p:nvPr/>
        </p:nvCxnSpPr>
        <p:spPr>
          <a:xfrm>
            <a:off x="1329234" y="2523845"/>
            <a:ext cx="478533" cy="514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6E7468-838F-4573-B838-363BEC79E4E3}"/>
              </a:ext>
            </a:extLst>
          </p:cNvPr>
          <p:cNvSpPr txBox="1"/>
          <p:nvPr/>
        </p:nvSpPr>
        <p:spPr>
          <a:xfrm>
            <a:off x="457200" y="1424476"/>
            <a:ext cx="156196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Recursion Tree</a:t>
            </a:r>
            <a:endParaRPr lang="en-IN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57C5495-0CEB-4BFF-A63B-A1B9BF18C5C5}"/>
              </a:ext>
            </a:extLst>
          </p:cNvPr>
          <p:cNvGrpSpPr/>
          <p:nvPr/>
        </p:nvGrpSpPr>
        <p:grpSpPr>
          <a:xfrm>
            <a:off x="3981450" y="3124200"/>
            <a:ext cx="4019550" cy="76200"/>
            <a:chOff x="3067050" y="3124200"/>
            <a:chExt cx="4019550" cy="7620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BC4B83A-C8FB-4C69-885B-0C5C340A4E1E}"/>
                </a:ext>
              </a:extLst>
            </p:cNvPr>
            <p:cNvGrpSpPr/>
            <p:nvPr/>
          </p:nvGrpSpPr>
          <p:grpSpPr>
            <a:xfrm>
              <a:off x="3067050" y="3124200"/>
              <a:ext cx="361950" cy="76200"/>
              <a:chOff x="3048000" y="2362200"/>
              <a:chExt cx="361950" cy="762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D0034C4-85DD-4AC9-B238-6B3C4C0B1D41}"/>
                  </a:ext>
                </a:extLst>
              </p:cNvPr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137AC3DD-CC9C-409B-8A5E-62FC64883D7D}"/>
                  </a:ext>
                </a:extLst>
              </p:cNvPr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28184EE-8B79-40D3-81A6-EBF8158E722D}"/>
                </a:ext>
              </a:extLst>
            </p:cNvPr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22E1A49-F784-4E57-94BA-5883FA3A4FD9}"/>
                  </a:ext>
                </a:extLst>
              </p:cNvPr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E35949DB-E94B-4F14-8CDA-85A15E7BD04C}"/>
                  </a:ext>
                </a:extLst>
              </p:cNvPr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5C415E07-E6CD-4D74-B7E5-CE88014711EB}"/>
                  </a:ext>
                </a:extLst>
              </p:cNvPr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F4D5CB9-D85A-4C6D-943E-27612B2D9648}"/>
                  </a:ext>
                </a:extLst>
              </p:cNvPr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47F7364-2F6B-4975-9C4D-9AE5FB683E74}"/>
                  </a:ext>
                </a:extLst>
              </p:cNvPr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10C1A0A-89E6-45B9-92E7-C1BFC0B5DF11}"/>
                  </a:ext>
                </a:extLst>
              </p:cNvPr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AA4D6E-A5AF-4611-B18F-6C948866BF5E}"/>
                  </a:ext>
                </a:extLst>
              </p:cNvPr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A6ED02F-9F7C-4BCB-A963-3A33C39CCD8C}"/>
                  </a:ext>
                </a:extLst>
              </p:cNvPr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07F7671-D740-4FFC-8D54-192AFA379952}"/>
                  </a:ext>
                </a:extLst>
              </p:cNvPr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8F8E5C3-951E-400E-BFD8-D546306F93F1}"/>
                  </a:ext>
                </a:extLst>
              </p:cNvPr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CCB8C0-3939-46BC-A075-9E168615F65E}"/>
                </a:ext>
              </a:extLst>
            </p:cNvPr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30D22D-4EA4-4863-B4B1-7640FD7BC63E}"/>
                  </a:ext>
                </a:extLst>
              </p:cNvPr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70E54DB-59C7-4178-9FA9-86E89A61C891}"/>
                  </a:ext>
                </a:extLst>
              </p:cNvPr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3053EED-E301-4CB3-96B7-85E393DEBC63}"/>
              </a:ext>
            </a:extLst>
          </p:cNvPr>
          <p:cNvCxnSpPr>
            <a:cxnSpLocks/>
          </p:cNvCxnSpPr>
          <p:nvPr/>
        </p:nvCxnSpPr>
        <p:spPr>
          <a:xfrm flipH="1">
            <a:off x="1329234" y="3362045"/>
            <a:ext cx="478533" cy="4638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6440E99C-18D8-4816-88C2-E7F0D0884599}"/>
              </a:ext>
            </a:extLst>
          </p:cNvPr>
          <p:cNvCxnSpPr>
            <a:cxnSpLocks/>
          </p:cNvCxnSpPr>
          <p:nvPr/>
        </p:nvCxnSpPr>
        <p:spPr>
          <a:xfrm>
            <a:off x="2140822" y="3394409"/>
            <a:ext cx="314303" cy="336963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07C8739C-A26A-4C71-88E2-AB6906B2343C}"/>
              </a:ext>
            </a:extLst>
          </p:cNvPr>
          <p:cNvSpPr/>
          <p:nvPr/>
        </p:nvSpPr>
        <p:spPr>
          <a:xfrm>
            <a:off x="48958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33381D3D-8667-4FB1-B6E0-606418178EDC}"/>
              </a:ext>
            </a:extLst>
          </p:cNvPr>
          <p:cNvSpPr/>
          <p:nvPr/>
        </p:nvSpPr>
        <p:spPr>
          <a:xfrm>
            <a:off x="7029450" y="2358399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76D77050-3223-47A4-8CB6-F9D3A1F5FFEB}"/>
              </a:ext>
            </a:extLst>
          </p:cNvPr>
          <p:cNvSpPr/>
          <p:nvPr/>
        </p:nvSpPr>
        <p:spPr>
          <a:xfrm>
            <a:off x="1868368" y="30861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70182E53-C72C-470A-BB57-204948655603}"/>
              </a:ext>
            </a:extLst>
          </p:cNvPr>
          <p:cNvSpPr/>
          <p:nvPr/>
        </p:nvSpPr>
        <p:spPr>
          <a:xfrm>
            <a:off x="1064003" y="225439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1189943-71BA-44C7-8653-A77211438F38}"/>
              </a:ext>
            </a:extLst>
          </p:cNvPr>
          <p:cNvSpPr/>
          <p:nvPr/>
        </p:nvSpPr>
        <p:spPr>
          <a:xfrm>
            <a:off x="927201" y="3758904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8">
            <a:extLst>
              <a:ext uri="{FF2B5EF4-FFF2-40B4-BE49-F238E27FC236}">
                <a16:creationId xmlns:a16="http://schemas.microsoft.com/office/drawing/2014/main" id="{681548BB-88D9-4876-A071-6A0170EFE44E}"/>
              </a:ext>
            </a:extLst>
          </p:cNvPr>
          <p:cNvSpPr/>
          <p:nvPr/>
        </p:nvSpPr>
        <p:spPr>
          <a:xfrm>
            <a:off x="4953000" y="34290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984BAC6-5938-4542-A4D4-C92BBB6F0E16}"/>
              </a:ext>
            </a:extLst>
          </p:cNvPr>
          <p:cNvGrpSpPr/>
          <p:nvPr/>
        </p:nvGrpSpPr>
        <p:grpSpPr>
          <a:xfrm>
            <a:off x="3981450" y="3949404"/>
            <a:ext cx="361950" cy="76200"/>
            <a:chOff x="3048000" y="2362200"/>
            <a:chExt cx="361950" cy="762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83331B8-EDF1-41C0-BF9F-CACB9972A972}"/>
                </a:ext>
              </a:extLst>
            </p:cNvPr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C24DEE-3BA0-40A6-B959-9E8B4426B768}"/>
                </a:ext>
              </a:extLst>
            </p:cNvPr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CBE3F-7041-4481-938C-5BD8B8B89856}"/>
              </a:ext>
            </a:extLst>
          </p:cNvPr>
          <p:cNvGrpSpPr/>
          <p:nvPr/>
        </p:nvGrpSpPr>
        <p:grpSpPr>
          <a:xfrm>
            <a:off x="4591050" y="3949404"/>
            <a:ext cx="2800350" cy="76200"/>
            <a:chOff x="3676650" y="2362200"/>
            <a:chExt cx="2800350" cy="762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3EB524-3C38-4ADA-A2D6-3DEA26B69E31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387E5B2-A8D4-4675-A355-DDA79D423D92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BCF8801-C586-4CB3-9D14-A2ADB20D4976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2BADE7-862E-4E57-B2B8-AAB443DF1BA9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C25F1BF-9B3E-4E9F-9993-A7C34D561A6A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9AFDF77-6AE6-4900-BE9E-67E40C9AEEFE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1935693-E65C-46B5-9F9F-12D89CDCC99E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EEA9EE8-3AB3-41B7-9828-AE807AB19702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1DBFB9E-F85A-443B-B30F-EA45D4C4FEE5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F661F0-1BE2-45A3-BB31-29FB4849DA3D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E2D90B72-AEFC-4312-A45D-336F27376F72}"/>
              </a:ext>
            </a:extLst>
          </p:cNvPr>
          <p:cNvSpPr/>
          <p:nvPr/>
        </p:nvSpPr>
        <p:spPr>
          <a:xfrm>
            <a:off x="1046936" y="3873204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B54F32-586B-4248-8A3E-7904877F6986}"/>
              </a:ext>
            </a:extLst>
          </p:cNvPr>
          <p:cNvCxnSpPr>
            <a:cxnSpLocks/>
          </p:cNvCxnSpPr>
          <p:nvPr/>
        </p:nvCxnSpPr>
        <p:spPr>
          <a:xfrm flipH="1">
            <a:off x="402033" y="4149149"/>
            <a:ext cx="594146" cy="467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7461EEF-6E1A-4112-99C6-AE52B259F9B8}"/>
              </a:ext>
            </a:extLst>
          </p:cNvPr>
          <p:cNvCxnSpPr>
            <a:cxnSpLocks/>
          </p:cNvCxnSpPr>
          <p:nvPr/>
        </p:nvCxnSpPr>
        <p:spPr>
          <a:xfrm>
            <a:off x="1295400" y="4191000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F4EC5F94-C602-4F74-BEE6-8C3D1098B1F8}"/>
              </a:ext>
            </a:extLst>
          </p:cNvPr>
          <p:cNvSpPr/>
          <p:nvPr/>
        </p:nvSpPr>
        <p:spPr>
          <a:xfrm>
            <a:off x="0" y="4549572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1">
            <a:extLst>
              <a:ext uri="{FF2B5EF4-FFF2-40B4-BE49-F238E27FC236}">
                <a16:creationId xmlns:a16="http://schemas.microsoft.com/office/drawing/2014/main" id="{91541F30-F7DE-480B-A5FA-177B97F6CCDB}"/>
              </a:ext>
            </a:extLst>
          </p:cNvPr>
          <p:cNvSpPr/>
          <p:nvPr/>
        </p:nvSpPr>
        <p:spPr>
          <a:xfrm>
            <a:off x="4953000" y="4267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9C17A-2FF5-467C-A896-B4828E9B8165}"/>
              </a:ext>
            </a:extLst>
          </p:cNvPr>
          <p:cNvGrpSpPr/>
          <p:nvPr/>
        </p:nvGrpSpPr>
        <p:grpSpPr>
          <a:xfrm>
            <a:off x="4591050" y="4800600"/>
            <a:ext cx="2800350" cy="76200"/>
            <a:chOff x="3676650" y="2362200"/>
            <a:chExt cx="2800350" cy="7620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D04F3FE-92F8-4ABF-9A75-7709AE16CEDC}"/>
                </a:ext>
              </a:extLst>
            </p:cNvPr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311CBB-7C39-47E4-98AF-80912C5C58FF}"/>
                </a:ext>
              </a:extLst>
            </p:cNvPr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13FB148-DC59-4E3D-A8F3-845ABA559C9C}"/>
                </a:ext>
              </a:extLst>
            </p:cNvPr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6A7F34D-1A2D-466A-98D8-54724331C608}"/>
                </a:ext>
              </a:extLst>
            </p:cNvPr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198C436-934E-4302-897B-C1E0AA7C5223}"/>
                </a:ext>
              </a:extLst>
            </p:cNvPr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57A1A9B-98E6-40E4-8186-ACC456DDBB1C}"/>
                </a:ext>
              </a:extLst>
            </p:cNvPr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B45903C-D3AB-4CF3-881A-08DDB2182C7F}"/>
                </a:ext>
              </a:extLst>
            </p:cNvPr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434273E-7E14-4BB7-84CF-D2A2BAC46C76}"/>
                </a:ext>
              </a:extLst>
            </p:cNvPr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59D33A9-51CC-4126-BC7B-0076AD3E80FA}"/>
                </a:ext>
              </a:extLst>
            </p:cNvPr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C208C39-340C-48AC-9279-BABC905BCAFB}"/>
                </a:ext>
              </a:extLst>
            </p:cNvPr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D0846E6-9B02-40C1-BE0E-EB52443D1FEB}"/>
              </a:ext>
            </a:extLst>
          </p:cNvPr>
          <p:cNvSpPr/>
          <p:nvPr/>
        </p:nvSpPr>
        <p:spPr>
          <a:xfrm>
            <a:off x="130730" y="4677782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CBD5E40-1A8F-4E0C-85F4-0D560F0CBDA1}"/>
              </a:ext>
            </a:extLst>
          </p:cNvPr>
          <p:cNvCxnSpPr>
            <a:cxnSpLocks/>
          </p:cNvCxnSpPr>
          <p:nvPr/>
        </p:nvCxnSpPr>
        <p:spPr>
          <a:xfrm>
            <a:off x="402033" y="4939817"/>
            <a:ext cx="594146" cy="4611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69A377-78E7-4380-A109-C684085BBDF4}"/>
              </a:ext>
            </a:extLst>
          </p:cNvPr>
          <p:cNvCxnSpPr>
            <a:cxnSpLocks/>
          </p:cNvCxnSpPr>
          <p:nvPr/>
        </p:nvCxnSpPr>
        <p:spPr>
          <a:xfrm flipH="1">
            <a:off x="-123135" y="4939817"/>
            <a:ext cx="192113" cy="230569"/>
          </a:xfrm>
          <a:prstGeom prst="straightConnector1">
            <a:avLst/>
          </a:prstGeom>
          <a:ln w="1905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CC6D910-4A74-4509-BCD9-CAE88649289D}"/>
              </a:ext>
            </a:extLst>
          </p:cNvPr>
          <p:cNvSpPr/>
          <p:nvPr/>
        </p:nvSpPr>
        <p:spPr>
          <a:xfrm>
            <a:off x="927201" y="5334000"/>
            <a:ext cx="471011" cy="457200"/>
          </a:xfrm>
          <a:prstGeom prst="ellipse">
            <a:avLst/>
          </a:prstGeom>
          <a:solidFill>
            <a:srgbClr val="FFC000"/>
          </a:solidFill>
          <a:ln w="6350"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own Arrow 119">
            <a:extLst>
              <a:ext uri="{FF2B5EF4-FFF2-40B4-BE49-F238E27FC236}">
                <a16:creationId xmlns:a16="http://schemas.microsoft.com/office/drawing/2014/main" id="{39503109-6202-47FD-8D6F-AAF1FD13D3DF}"/>
              </a:ext>
            </a:extLst>
          </p:cNvPr>
          <p:cNvSpPr/>
          <p:nvPr/>
        </p:nvSpPr>
        <p:spPr>
          <a:xfrm>
            <a:off x="4953000" y="5029200"/>
            <a:ext cx="609600" cy="381000"/>
          </a:xfrm>
          <a:prstGeom prst="down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Down 217">
            <a:extLst>
              <a:ext uri="{FF2B5EF4-FFF2-40B4-BE49-F238E27FC236}">
                <a16:creationId xmlns:a16="http://schemas.microsoft.com/office/drawing/2014/main" id="{16C51993-B87F-4A22-86D3-16EB61275630}"/>
              </a:ext>
            </a:extLst>
          </p:cNvPr>
          <p:cNvSpPr/>
          <p:nvPr/>
        </p:nvSpPr>
        <p:spPr>
          <a:xfrm>
            <a:off x="1066800" y="5042893"/>
            <a:ext cx="221695" cy="291107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FF7625C-359C-4DBB-AE03-6ADDBDAED623}"/>
              </a:ext>
            </a:extLst>
          </p:cNvPr>
          <p:cNvSpPr txBox="1"/>
          <p:nvPr/>
        </p:nvSpPr>
        <p:spPr>
          <a:xfrm>
            <a:off x="6781800" y="5704960"/>
            <a:ext cx="500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pivot</a:t>
            </a:r>
            <a:endParaRPr lang="en-IN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F343131F-18FD-4044-BD15-1388B4655E82}"/>
              </a:ext>
            </a:extLst>
          </p:cNvPr>
          <p:cNvSpPr/>
          <p:nvPr/>
        </p:nvSpPr>
        <p:spPr>
          <a:xfrm>
            <a:off x="7029450" y="55245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90741FE-C1D4-4F3C-AACD-10A1957BE1B5}"/>
              </a:ext>
            </a:extLst>
          </p:cNvPr>
          <p:cNvSpPr/>
          <p:nvPr/>
        </p:nvSpPr>
        <p:spPr>
          <a:xfrm>
            <a:off x="7334250" y="55245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94000F-ADE8-46D0-A268-ABF6513BCE28}"/>
              </a:ext>
            </a:extLst>
          </p:cNvPr>
          <p:cNvGrpSpPr/>
          <p:nvPr/>
        </p:nvGrpSpPr>
        <p:grpSpPr>
          <a:xfrm>
            <a:off x="4591050" y="5524500"/>
            <a:ext cx="2190750" cy="76200"/>
            <a:chOff x="4591050" y="5524500"/>
            <a:chExt cx="2190750" cy="76200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C577B89-1C32-45EC-A4BC-45BE92854B79}"/>
                </a:ext>
              </a:extLst>
            </p:cNvPr>
            <p:cNvSpPr/>
            <p:nvPr/>
          </p:nvSpPr>
          <p:spPr>
            <a:xfrm>
              <a:off x="45910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C85ABAD-69E9-44D9-9FC3-3AD4BEA83ACC}"/>
                </a:ext>
              </a:extLst>
            </p:cNvPr>
            <p:cNvSpPr/>
            <p:nvPr/>
          </p:nvSpPr>
          <p:spPr>
            <a:xfrm>
              <a:off x="4895850" y="55245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A97DDB-4D9A-4C74-A441-D87B59EFB5F4}"/>
                </a:ext>
              </a:extLst>
            </p:cNvPr>
            <p:cNvSpPr/>
            <p:nvPr/>
          </p:nvSpPr>
          <p:spPr>
            <a:xfrm>
              <a:off x="52006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F1A8AE4-8100-49D5-BD90-7B99095EF3DD}"/>
                </a:ext>
              </a:extLst>
            </p:cNvPr>
            <p:cNvSpPr/>
            <p:nvPr/>
          </p:nvSpPr>
          <p:spPr>
            <a:xfrm>
              <a:off x="55054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62DA3D8-E50E-4CEC-A73F-6AFBA1264A90}"/>
                </a:ext>
              </a:extLst>
            </p:cNvPr>
            <p:cNvSpPr/>
            <p:nvPr/>
          </p:nvSpPr>
          <p:spPr>
            <a:xfrm>
              <a:off x="58102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5754FD-31DF-474C-808C-32CEC154EE83}"/>
                </a:ext>
              </a:extLst>
            </p:cNvPr>
            <p:cNvSpPr/>
            <p:nvPr/>
          </p:nvSpPr>
          <p:spPr>
            <a:xfrm>
              <a:off x="64198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BC536DE-B987-4C56-B839-1FDB3F0D28DE}"/>
                </a:ext>
              </a:extLst>
            </p:cNvPr>
            <p:cNvSpPr/>
            <p:nvPr/>
          </p:nvSpPr>
          <p:spPr>
            <a:xfrm>
              <a:off x="67246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E4B588D-7D0C-401E-BC8A-6DA5EC84661A}"/>
                </a:ext>
              </a:extLst>
            </p:cNvPr>
            <p:cNvSpPr/>
            <p:nvPr/>
          </p:nvSpPr>
          <p:spPr>
            <a:xfrm>
              <a:off x="6115050" y="55245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5CE75777-4980-4FCB-B2D3-270FA59A6FE7}"/>
              </a:ext>
            </a:extLst>
          </p:cNvPr>
          <p:cNvSpPr/>
          <p:nvPr/>
        </p:nvSpPr>
        <p:spPr>
          <a:xfrm>
            <a:off x="6924675" y="5449573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A518022-B4F8-468E-9066-B3640132D0D5}"/>
              </a:ext>
            </a:extLst>
          </p:cNvPr>
          <p:cNvSpPr/>
          <p:nvPr/>
        </p:nvSpPr>
        <p:spPr>
          <a:xfrm>
            <a:off x="944138" y="5181600"/>
            <a:ext cx="57150" cy="76200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0C3DD18-4D56-4E3A-B10C-C19D1B11FD30}"/>
              </a:ext>
            </a:extLst>
          </p:cNvPr>
          <p:cNvSpPr/>
          <p:nvPr/>
        </p:nvSpPr>
        <p:spPr>
          <a:xfrm>
            <a:off x="1469558" y="5181600"/>
            <a:ext cx="57150" cy="7620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8BCAC56-E75D-471D-BAA4-3B974D967EFC}"/>
              </a:ext>
            </a:extLst>
          </p:cNvPr>
          <p:cNvSpPr/>
          <p:nvPr/>
        </p:nvSpPr>
        <p:spPr>
          <a:xfrm>
            <a:off x="1057931" y="5448041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88F13DE-5E97-45BD-B454-FBE0B57997C0}"/>
              </a:ext>
            </a:extLst>
          </p:cNvPr>
          <p:cNvCxnSpPr>
            <a:cxnSpLocks/>
          </p:cNvCxnSpPr>
          <p:nvPr/>
        </p:nvCxnSpPr>
        <p:spPr>
          <a:xfrm flipH="1">
            <a:off x="489755" y="5730254"/>
            <a:ext cx="531991" cy="5366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D9C1F51-29B8-43B2-82D6-6F67E19677BF}"/>
              </a:ext>
            </a:extLst>
          </p:cNvPr>
          <p:cNvCxnSpPr>
            <a:cxnSpLocks/>
          </p:cNvCxnSpPr>
          <p:nvPr/>
        </p:nvCxnSpPr>
        <p:spPr>
          <a:xfrm>
            <a:off x="1295400" y="5726347"/>
            <a:ext cx="478533" cy="514910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AEC5E091-CA3C-406E-AEDF-C4E4CC76B741}"/>
              </a:ext>
            </a:extLst>
          </p:cNvPr>
          <p:cNvSpPr/>
          <p:nvPr/>
        </p:nvSpPr>
        <p:spPr>
          <a:xfrm>
            <a:off x="535683" y="6284094"/>
            <a:ext cx="1238250" cy="3651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Compared</a:t>
            </a:r>
            <a:endParaRPr lang="en-IN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57FAE3B-5397-441F-9707-79A46A9CE3B8}"/>
              </a:ext>
            </a:extLst>
          </p:cNvPr>
          <p:cNvCxnSpPr>
            <a:cxnSpLocks/>
            <a:stCxn id="171" idx="1"/>
            <a:endCxn id="167" idx="5"/>
          </p:cNvCxnSpPr>
          <p:nvPr/>
        </p:nvCxnSpPr>
        <p:spPr>
          <a:xfrm flipH="1" flipV="1">
            <a:off x="992919" y="5246641"/>
            <a:ext cx="95700" cy="234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itle 1">
            <a:extLst>
              <a:ext uri="{FF2B5EF4-FFF2-40B4-BE49-F238E27FC236}">
                <a16:creationId xmlns:a16="http://schemas.microsoft.com/office/drawing/2014/main" id="{FC654E9A-6648-4024-AE10-1B2E9B19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94571710-4EBC-4D35-B358-8EB60D59A380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94571710-4EBC-4D35-B358-8EB60D59A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5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1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-0.04011 0.0555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0.14357 0.2083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144" grpId="0" animBg="1"/>
      <p:bldP spid="150" grpId="0" animBg="1"/>
      <p:bldP spid="150" grpId="1" animBg="1"/>
      <p:bldP spid="151" grpId="0" animBg="1"/>
      <p:bldP spid="151" grpId="1" animBg="1"/>
      <p:bldP spid="167" grpId="0" animBg="1"/>
      <p:bldP spid="169" grpId="0" animBg="1"/>
      <p:bldP spid="171" grpId="0" animBg="1"/>
      <p:bldP spid="1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Observation 1: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get compared during an instance of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4478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459468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6629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4958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60388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390525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971800" y="3810000"/>
            <a:ext cx="502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43450" y="42672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41843" y="3414801"/>
            <a:ext cx="13775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influence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78498" y="3414801"/>
            <a:ext cx="13775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 influence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559460" y="3414801"/>
                <a:ext cx="3052182" cy="4001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will </a:t>
                </a:r>
                <a:r>
                  <a:rPr lang="en-US" b="1" u="sng" dirty="0"/>
                  <a:t>not</a:t>
                </a:r>
                <a:r>
                  <a:rPr lang="en-US" dirty="0"/>
                  <a:t> be compared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460" y="3414801"/>
                <a:ext cx="3052182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9091" r="-299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855200" y="3409890"/>
                <a:ext cx="2301977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compared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200" y="3409890"/>
                <a:ext cx="2301977" cy="400110"/>
              </a:xfrm>
              <a:prstGeom prst="rect">
                <a:avLst/>
              </a:prstGeom>
              <a:blipFill rotWithShape="1">
                <a:blip r:embed="rId7"/>
                <a:stretch>
                  <a:fillRect t="-9091" r="-423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3870223" y="3409890"/>
                <a:ext cx="2301977" cy="40011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compared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223" y="3409890"/>
                <a:ext cx="2301977" cy="400110"/>
              </a:xfrm>
              <a:prstGeom prst="rect">
                <a:avLst/>
              </a:prstGeom>
              <a:blipFill rotWithShape="1">
                <a:blip r:embed="rId8"/>
                <a:stretch>
                  <a:fillRect t="-9091" r="-3968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1199707" y="4953000"/>
                <a:ext cx="7086600" cy="12573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Take a </a:t>
                </a:r>
                <a:r>
                  <a:rPr lang="en-US" i="1" dirty="0">
                    <a:solidFill>
                      <a:schemeClr val="tx1"/>
                    </a:solidFill>
                  </a:rPr>
                  <a:t>closer</a:t>
                </a:r>
                <a:r>
                  <a:rPr lang="en-US" dirty="0">
                    <a:solidFill>
                      <a:schemeClr val="tx1"/>
                    </a:solidFill>
                  </a:rPr>
                  <a:t> look on the sequence of pivot elements to find their influence on “the possibility” of comparison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07" y="4953000"/>
                <a:ext cx="7086600" cy="12573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9"/>
                <a:stretch>
                  <a:fillRect b="-14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Group 133"/>
          <p:cNvGrpSpPr/>
          <p:nvPr/>
        </p:nvGrpSpPr>
        <p:grpSpPr>
          <a:xfrm>
            <a:off x="3962399" y="2590800"/>
            <a:ext cx="2246303" cy="886013"/>
            <a:chOff x="6496050" y="2286002"/>
            <a:chExt cx="1657350" cy="886013"/>
          </a:xfrm>
        </p:grpSpPr>
        <p:sp>
          <p:nvSpPr>
            <p:cNvPr id="135" name="Right Brace 134"/>
            <p:cNvSpPr/>
            <p:nvPr/>
          </p:nvSpPr>
          <p:spPr>
            <a:xfrm rot="5400000">
              <a:off x="7096126" y="1685926"/>
              <a:ext cx="457198" cy="16573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324" y="2780369"/>
                  <a:ext cx="385281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29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Down Ribbon 56"/>
              <p:cNvSpPr/>
              <p:nvPr/>
            </p:nvSpPr>
            <p:spPr>
              <a:xfrm>
                <a:off x="2375297" y="5029200"/>
                <a:ext cx="4450555" cy="1374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To determine the probability of this event, let us have a look at </a:t>
                </a:r>
                <a:r>
                  <a:rPr lang="en-US" b="1" dirty="0">
                    <a:solidFill>
                      <a:schemeClr val="tx1"/>
                    </a:solidFill>
                  </a:rPr>
                  <a:t>Randomized Quick Sort </a:t>
                </a:r>
                <a:r>
                  <a:rPr lang="en-US" dirty="0">
                    <a:solidFill>
                      <a:schemeClr val="tx1"/>
                    </a:solidFill>
                  </a:rPr>
                  <a:t>from perspective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7" name="Down Ribbon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297" y="5029200"/>
                <a:ext cx="4450555" cy="1374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itle 1">
            <a:extLst>
              <a:ext uri="{FF2B5EF4-FFF2-40B4-BE49-F238E27FC236}">
                <a16:creationId xmlns:a16="http://schemas.microsoft.com/office/drawing/2014/main" id="{DDA1069F-6A22-E096-6972-BD25545E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DAA5F77-160D-3967-CE15-D615AB49AFB7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DAA5F77-160D-3967-CE15-D615AB49A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12"/>
                <a:stretch>
                  <a:fillRect t="-22667" b="-4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075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5" dur="1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5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2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48" grpId="0" animBg="1"/>
      <p:bldP spid="49" grpId="0" animBg="1"/>
      <p:bldP spid="26" grpId="0" animBg="1"/>
      <p:bldP spid="26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137" name="Rounded Rectangle 136"/>
          <p:cNvSpPr/>
          <p:nvPr/>
        </p:nvSpPr>
        <p:spPr>
          <a:xfrm>
            <a:off x="3886200" y="5455112"/>
            <a:ext cx="2435463" cy="3028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ounded Rectangle 135"/>
          <p:cNvSpPr/>
          <p:nvPr/>
        </p:nvSpPr>
        <p:spPr>
          <a:xfrm>
            <a:off x="3900265" y="4693112"/>
            <a:ext cx="2435463" cy="3028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3886200" y="3854912"/>
            <a:ext cx="2435463" cy="3028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/>
          <p:cNvSpPr/>
          <p:nvPr/>
        </p:nvSpPr>
        <p:spPr>
          <a:xfrm>
            <a:off x="3900265" y="3016712"/>
            <a:ext cx="2435463" cy="3028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3886200" y="2254712"/>
            <a:ext cx="2435463" cy="30284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457450" y="2362200"/>
            <a:ext cx="952500" cy="76200"/>
            <a:chOff x="2457450" y="2362200"/>
            <a:chExt cx="952500" cy="76200"/>
          </a:xfrm>
        </p:grpSpPr>
        <p:sp>
          <p:nvSpPr>
            <p:cNvPr id="8" name="Oval 7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76650" y="2362200"/>
            <a:ext cx="2800350" cy="76200"/>
            <a:chOff x="3676650" y="2362200"/>
            <a:chExt cx="2800350" cy="76200"/>
          </a:xfrm>
        </p:grpSpPr>
        <p:sp>
          <p:nvSpPr>
            <p:cNvPr id="12" name="Oval 11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24650" y="2362200"/>
            <a:ext cx="361950" cy="76200"/>
            <a:chOff x="6724650" y="2362200"/>
            <a:chExt cx="361950" cy="76200"/>
          </a:xfrm>
        </p:grpSpPr>
        <p:sp>
          <p:nvSpPr>
            <p:cNvPr id="22" name="Oval 21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2362200"/>
            <a:ext cx="1295400" cy="76200"/>
            <a:chOff x="914400" y="2362200"/>
            <a:chExt cx="1295400" cy="76200"/>
          </a:xfrm>
        </p:grpSpPr>
        <p:sp>
          <p:nvSpPr>
            <p:cNvPr id="5" name="Oval 4"/>
            <p:cNvSpPr/>
            <p:nvPr/>
          </p:nvSpPr>
          <p:spPr>
            <a:xfrm>
              <a:off x="1524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47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152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192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144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334250" y="2362200"/>
            <a:ext cx="666750" cy="76200"/>
            <a:chOff x="7334250" y="2362200"/>
            <a:chExt cx="666750" cy="76200"/>
          </a:xfrm>
        </p:grpSpPr>
        <p:sp>
          <p:nvSpPr>
            <p:cNvPr id="24" name="Oval 23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872387" y="1371600"/>
            <a:ext cx="419282" cy="838200"/>
            <a:chOff x="2362200" y="1143000"/>
            <a:chExt cx="419282" cy="83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143000"/>
                  <a:ext cx="41928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029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2514600" y="1524000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999703" y="1371600"/>
            <a:ext cx="418000" cy="826532"/>
            <a:chOff x="6380703" y="762000"/>
            <a:chExt cx="418000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703" y="762000"/>
                  <a:ext cx="418000" cy="3916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154" r="-18841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/>
            <p:cNvCxnSpPr/>
            <p:nvPr/>
          </p:nvCxnSpPr>
          <p:spPr>
            <a:xfrm>
              <a:off x="6520908" y="1131332"/>
              <a:ext cx="0" cy="4572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/>
          <p:cNvSpPr/>
          <p:nvPr/>
        </p:nvSpPr>
        <p:spPr>
          <a:xfrm>
            <a:off x="4038600" y="25908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057400" y="2286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476500" y="3124200"/>
            <a:ext cx="4610100" cy="76200"/>
            <a:chOff x="2476500" y="3124200"/>
            <a:chExt cx="4610100" cy="76200"/>
          </a:xfrm>
        </p:grpSpPr>
        <p:grpSp>
          <p:nvGrpSpPr>
            <p:cNvPr id="55" name="Group 54"/>
            <p:cNvGrpSpPr/>
            <p:nvPr/>
          </p:nvGrpSpPr>
          <p:grpSpPr>
            <a:xfrm>
              <a:off x="2476500" y="3124200"/>
              <a:ext cx="952500" cy="76200"/>
              <a:chOff x="2457450" y="2362200"/>
              <a:chExt cx="952500" cy="76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2457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762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480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5280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6650" y="3124200"/>
              <a:ext cx="2800350" cy="76200"/>
              <a:chOff x="3676650" y="2362200"/>
              <a:chExt cx="2800350" cy="7620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676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39814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86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5910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4895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200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5505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8102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6115050" y="2362200"/>
                <a:ext cx="57150" cy="76200"/>
              </a:xfrm>
              <a:prstGeom prst="ellipse">
                <a:avLst/>
              </a:prstGeom>
              <a:solidFill>
                <a:srgbClr val="FFFF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64198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724650" y="3124200"/>
              <a:ext cx="361950" cy="76200"/>
              <a:chOff x="6724650" y="2362200"/>
              <a:chExt cx="361950" cy="7620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67246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7029450" y="2362200"/>
                <a:ext cx="5715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315200" y="3124200"/>
            <a:ext cx="666750" cy="76200"/>
            <a:chOff x="7334250" y="2362200"/>
            <a:chExt cx="666750" cy="76200"/>
          </a:xfrm>
        </p:grpSpPr>
        <p:sp>
          <p:nvSpPr>
            <p:cNvPr id="75" name="Oval 74"/>
            <p:cNvSpPr/>
            <p:nvPr/>
          </p:nvSpPr>
          <p:spPr>
            <a:xfrm>
              <a:off x="7334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7639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7943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Oval 77"/>
          <p:cNvSpPr/>
          <p:nvPr/>
        </p:nvSpPr>
        <p:spPr>
          <a:xfrm>
            <a:off x="7258050" y="30480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/>
          <p:cNvSpPr/>
          <p:nvPr/>
        </p:nvSpPr>
        <p:spPr>
          <a:xfrm>
            <a:off x="4038600" y="34290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2476500" y="3962400"/>
            <a:ext cx="952500" cy="76200"/>
            <a:chOff x="2457450" y="2362200"/>
            <a:chExt cx="952500" cy="76200"/>
          </a:xfrm>
        </p:grpSpPr>
        <p:sp>
          <p:nvSpPr>
            <p:cNvPr id="97" name="Oval 96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76650" y="3962400"/>
            <a:ext cx="2800350" cy="76200"/>
            <a:chOff x="3676650" y="2362200"/>
            <a:chExt cx="2800350" cy="76200"/>
          </a:xfrm>
        </p:grpSpPr>
        <p:sp>
          <p:nvSpPr>
            <p:cNvPr id="87" name="Oval 86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724650" y="3962400"/>
            <a:ext cx="361950" cy="76200"/>
            <a:chOff x="6724650" y="2362200"/>
            <a:chExt cx="361950" cy="76200"/>
          </a:xfrm>
        </p:grpSpPr>
        <p:sp>
          <p:nvSpPr>
            <p:cNvPr id="85" name="Oval 84"/>
            <p:cNvSpPr/>
            <p:nvPr/>
          </p:nvSpPr>
          <p:spPr>
            <a:xfrm>
              <a:off x="6724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7029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Oval 100"/>
          <p:cNvSpPr/>
          <p:nvPr/>
        </p:nvSpPr>
        <p:spPr>
          <a:xfrm>
            <a:off x="6629400" y="38862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own Arrow 101"/>
          <p:cNvSpPr/>
          <p:nvPr/>
        </p:nvSpPr>
        <p:spPr>
          <a:xfrm>
            <a:off x="4038600" y="4267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3676650" y="4800600"/>
            <a:ext cx="2800350" cy="76200"/>
            <a:chOff x="3676650" y="2362200"/>
            <a:chExt cx="2800350" cy="76200"/>
          </a:xfrm>
        </p:grpSpPr>
        <p:sp>
          <p:nvSpPr>
            <p:cNvPr id="104" name="Oval 103"/>
            <p:cNvSpPr/>
            <p:nvPr/>
          </p:nvSpPr>
          <p:spPr>
            <a:xfrm>
              <a:off x="3676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39814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4286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45910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4895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52006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505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810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6115050" y="23622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64198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438400" y="4800600"/>
            <a:ext cx="952500" cy="76200"/>
            <a:chOff x="2457450" y="2362200"/>
            <a:chExt cx="952500" cy="76200"/>
          </a:xfrm>
        </p:grpSpPr>
        <p:sp>
          <p:nvSpPr>
            <p:cNvPr id="115" name="Oval 114"/>
            <p:cNvSpPr/>
            <p:nvPr/>
          </p:nvSpPr>
          <p:spPr>
            <a:xfrm>
              <a:off x="24574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6225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30480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3352800" y="2362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3295650" y="4724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9"/>
          <p:cNvSpPr/>
          <p:nvPr/>
        </p:nvSpPr>
        <p:spPr>
          <a:xfrm>
            <a:off x="4038600" y="50292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76650" y="5562600"/>
            <a:ext cx="1276350" cy="76200"/>
            <a:chOff x="3676650" y="5562600"/>
            <a:chExt cx="1276350" cy="76200"/>
          </a:xfrm>
        </p:grpSpPr>
        <p:sp>
          <p:nvSpPr>
            <p:cNvPr id="122" name="Oval 121"/>
            <p:cNvSpPr/>
            <p:nvPr/>
          </p:nvSpPr>
          <p:spPr>
            <a:xfrm>
              <a:off x="36766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9814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4286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5910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4895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Oval 126"/>
          <p:cNvSpPr/>
          <p:nvPr/>
        </p:nvSpPr>
        <p:spPr>
          <a:xfrm>
            <a:off x="5200650" y="5562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5505450" y="5562600"/>
            <a:ext cx="971550" cy="76200"/>
            <a:chOff x="5505450" y="5562600"/>
            <a:chExt cx="971550" cy="76200"/>
          </a:xfrm>
        </p:grpSpPr>
        <p:sp>
          <p:nvSpPr>
            <p:cNvPr id="128" name="Oval 127"/>
            <p:cNvSpPr/>
            <p:nvPr/>
          </p:nvSpPr>
          <p:spPr>
            <a:xfrm>
              <a:off x="55054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8102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15050" y="5562600"/>
              <a:ext cx="57150" cy="76200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419850" y="5562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Oval 131"/>
          <p:cNvSpPr/>
          <p:nvPr/>
        </p:nvSpPr>
        <p:spPr>
          <a:xfrm>
            <a:off x="5124450" y="5486400"/>
            <a:ext cx="20955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14400" y="1740932"/>
            <a:ext cx="0" cy="5450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2514600" y="25146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514600" y="33528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438400" y="41910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733800" y="50292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3447" y="6158578"/>
                <a:ext cx="7951023" cy="699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2: </a:t>
                </a:r>
                <a:r>
                  <a:rPr lang="en-US" dirty="0"/>
                  <a:t>During </a:t>
                </a:r>
                <a:r>
                  <a:rPr lang="en-US" b="1" dirty="0">
                    <a:solidFill>
                      <a:srgbClr val="00B050"/>
                    </a:solidFill>
                  </a:rPr>
                  <a:t>Randomized Quick Sort</a:t>
                </a:r>
                <a:r>
                  <a:rPr lang="en-US" dirty="0"/>
                  <a:t>, each element from the set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is </a:t>
                </a:r>
                <a:r>
                  <a:rPr lang="en-US" b="1" u="sng" dirty="0"/>
                  <a:t>equally likely </a:t>
                </a:r>
                <a:r>
                  <a:rPr lang="en-US" dirty="0"/>
                  <a:t>to be picked as the </a:t>
                </a:r>
                <a:r>
                  <a:rPr lang="en-US" b="1" u="sng" dirty="0"/>
                  <a:t>first pivot</a:t>
                </a:r>
                <a:r>
                  <a:rPr lang="en-US" dirty="0"/>
                  <a:t> element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</a:rPr>
                  <a:t>.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47" y="6158578"/>
                <a:ext cx="7951023" cy="699422"/>
              </a:xfrm>
              <a:prstGeom prst="rect">
                <a:avLst/>
              </a:prstGeom>
              <a:blipFill rotWithShape="1">
                <a:blip r:embed="rId5"/>
                <a:stretch>
                  <a:fillRect l="-844" t="-5217" r="-613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2091317" y="6179011"/>
            <a:ext cx="3021115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105400" y="6172200"/>
            <a:ext cx="3021115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00600" y="6553200"/>
            <a:ext cx="3593870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057400" y="6553200"/>
            <a:ext cx="3402115" cy="3741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23985" y="6138957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element is equally likely to be the pivot element in this recursive call.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element is equally likely to be the pivot element in this recursive call.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element is equally likely to be the pivot element in this recursive call.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element is equally likely to be the pivot element in this recursive call.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14400" y="6172200"/>
            <a:ext cx="722941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Each element is equally likely to be the pivot element in this recursive call.</a:t>
            </a:r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id="{B7B396DD-1D20-6A47-8444-27B0692C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rgbClr val="006C31"/>
          </a:solidFill>
        </p:spPr>
        <p:txBody>
          <a:bodyPr/>
          <a:lstStyle/>
          <a:p>
            <a:r>
              <a:rPr lang="en-US" sz="3200" b="1" dirty="0">
                <a:solidFill>
                  <a:schemeClr val="bg1">
                    <a:lumMod val="75000"/>
                  </a:schemeClr>
                </a:solidFill>
              </a:rPr>
              <a:t>Randomized Quick Sort 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2800" dirty="0"/>
              <a:t> </a:t>
            </a:r>
            <a:endParaRPr lang="en-US" sz="32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B0D3B3-A178-8F43-8649-0C0C3685A1BE}"/>
                  </a:ext>
                </a:extLst>
              </p:cNvPr>
              <p:cNvSpPr/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solidFill>
                <a:srgbClr val="00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from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u="sng" dirty="0">
                    <a:solidFill>
                      <a:srgbClr val="FFC000"/>
                    </a:solidFill>
                  </a:rPr>
                  <a:t>perspective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of</a:t>
                </a:r>
                <a:r>
                  <a:rPr lang="en-US" sz="2800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E7B0D3B3-A178-8F43-8649-0C0C3685A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50" y="879503"/>
                <a:ext cx="4629150" cy="457200"/>
              </a:xfrm>
              <a:prstGeom prst="rect">
                <a:avLst/>
              </a:prstGeom>
              <a:blipFill>
                <a:blip r:embed="rId6"/>
                <a:stretch>
                  <a:fillRect t="-21622" b="-405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999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775 0.00486 " pathEditMode="relative" rAng="0" ptsTypes="AA">
                                      <p:cBhvr>
                                        <p:cTn id="63" dur="3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6 0.00555 " pathEditMode="relative" rAng="0" ptsTypes="AA">
                                      <p:cBhvr>
                                        <p:cTn id="127" dur="2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5 0.00555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44166 0.00556 " pathEditMode="relative" rAng="0" ptsTypes="AA">
                                      <p:cBhvr>
                                        <p:cTn id="25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2000"/>
                            </p:stCondLst>
                            <p:childTnLst>
                              <p:par>
                                <p:cTn id="2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2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6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29167 0.00556 " pathEditMode="relative" rAng="0" ptsTypes="AA">
                                      <p:cBhvr>
                                        <p:cTn id="325" dur="1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500"/>
                            </p:stCondLst>
                            <p:childTnLst>
                              <p:par>
                                <p:cTn id="3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500"/>
                            </p:stCondLst>
                            <p:childTnLst>
                              <p:par>
                                <p:cTn id="3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1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1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3" dur="1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125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5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3" dur="2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137" grpId="0" animBg="1"/>
      <p:bldP spid="137" grpId="1" animBg="1"/>
      <p:bldP spid="136" grpId="0" animBg="1"/>
      <p:bldP spid="136" grpId="1" animBg="1"/>
      <p:bldP spid="135" grpId="0" animBg="1"/>
      <p:bldP spid="135" grpId="1" animBg="1"/>
      <p:bldP spid="134" grpId="0" animBg="1"/>
      <p:bldP spid="134" grpId="1" animBg="1"/>
      <p:bldP spid="37" grpId="0" animBg="1"/>
      <p:bldP spid="37" grpId="1" animBg="1"/>
      <p:bldP spid="27" grpId="0" animBg="1"/>
      <p:bldP spid="32" grpId="0" animBg="1"/>
      <p:bldP spid="32" grpId="1" animBg="1"/>
      <p:bldP spid="78" grpId="0" animBg="1"/>
      <p:bldP spid="78" grpId="1" animBg="1"/>
      <p:bldP spid="79" grpId="0" animBg="1"/>
      <p:bldP spid="101" grpId="0" animBg="1"/>
      <p:bldP spid="101" grpId="1" animBg="1"/>
      <p:bldP spid="102" grpId="0" animBg="1"/>
      <p:bldP spid="119" grpId="0" animBg="1"/>
      <p:bldP spid="119" grpId="1" animBg="1"/>
      <p:bldP spid="120" grpId="0" animBg="1"/>
      <p:bldP spid="127" grpId="0" animBg="1"/>
      <p:bldP spid="127" grpId="1" animBg="1"/>
      <p:bldP spid="132" grpId="0" animBg="1"/>
      <p:bldP spid="132" grpId="1" animBg="1"/>
      <p:bldP spid="52" grpId="0"/>
      <p:bldP spid="53" grpId="0" animBg="1"/>
      <p:bldP spid="142" grpId="0" animBg="1"/>
      <p:bldP spid="143" grpId="0" animBg="1"/>
      <p:bldP spid="144" grpId="0" animBg="1"/>
      <p:bldP spid="26" grpId="0" animBg="1"/>
      <p:bldP spid="26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Randomized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 Sort </a:t>
                </a:r>
                <a:br>
                  <a:rPr lang="en-US" sz="3200" b="1" dirty="0">
                    <a:solidFill>
                      <a:srgbClr val="00B05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Let us define two events.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: </a:t>
                </a:r>
                <a:r>
                  <a:rPr lang="en-US" sz="2000" dirty="0"/>
                  <a:t>first pivot element selected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</a:t>
                </a:r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get compared]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  =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 -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  =</a:t>
                </a:r>
                <a:r>
                  <a:rPr lang="en-US" sz="2000" b="1" dirty="0"/>
                  <a:t> 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        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den>
                        </m:f>
                      </m:e>
                    </m:box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1">
                <a:blip r:embed="rId3"/>
                <a:stretch>
                  <a:fillRect l="-741" t="-588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14400" y="1752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24400" y="1752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4400" y="2133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24400" y="2133600"/>
            <a:ext cx="379095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061511" y="2590800"/>
                <a:ext cx="1110689" cy="39164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U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11" y="2590800"/>
                <a:ext cx="1110689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4372" t="-6250" r="-929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loud Callout 52"/>
              <p:cNvSpPr/>
              <p:nvPr/>
            </p:nvSpPr>
            <p:spPr>
              <a:xfrm>
                <a:off x="1828800" y="4495800"/>
                <a:ext cx="6324600" cy="612648"/>
              </a:xfrm>
              <a:prstGeom prst="cloudCallou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relation exists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3" name="Cloud Callout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495800"/>
                <a:ext cx="6324600" cy="612648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2438400" y="5407152"/>
                <a:ext cx="44958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:r>
                  <a:rPr lang="en-US" b="1" dirty="0">
                    <a:solidFill>
                      <a:schemeClr val="tx1"/>
                    </a:solidFill>
                  </a:rPr>
                  <a:t>disjoint</a:t>
                </a:r>
                <a:r>
                  <a:rPr lang="en-US" dirty="0">
                    <a:solidFill>
                      <a:schemeClr val="tx1"/>
                    </a:solidFill>
                  </a:rPr>
                  <a:t> events.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407152"/>
                <a:ext cx="4495800" cy="993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loud Callout 54"/>
              <p:cNvSpPr/>
              <p:nvPr/>
            </p:nvSpPr>
            <p:spPr>
              <a:xfrm>
                <a:off x="1828800" y="5181600"/>
                <a:ext cx="6324600" cy="612648"/>
              </a:xfrm>
              <a:prstGeom prst="cloudCallou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?</a:t>
                </a:r>
              </a:p>
            </p:txBody>
          </p:sp>
        </mc:Choice>
        <mc:Fallback xmlns="">
          <p:sp>
            <p:nvSpPr>
              <p:cNvPr id="55" name="Cloud Callout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81600"/>
                <a:ext cx="6324600" cy="612648"/>
              </a:xfrm>
              <a:prstGeom prst="cloudCallou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3733800" y="4802124"/>
                <a:ext cx="5334000" cy="114452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box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using </a:t>
                </a:r>
                <a:r>
                  <a:rPr lang="en-US" b="1" dirty="0">
                    <a:solidFill>
                      <a:srgbClr val="7030A0"/>
                    </a:solidFill>
                  </a:rPr>
                  <a:t>Observation 2</a:t>
                </a: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02124"/>
                <a:ext cx="5334000" cy="114452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0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 uiExpand="1" animBg="1"/>
      <p:bldP spid="49" grpId="0" uiExpand="1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Randomized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Quick Sort </a:t>
                </a:r>
                <a:br>
                  <a:rPr lang="en-US" sz="3200" b="1" dirty="0">
                    <a:solidFill>
                      <a:srgbClr val="00B050"/>
                    </a:solidFill>
                  </a:rPr>
                </a:br>
                <a:r>
                  <a:rPr lang="en-US" sz="2800" dirty="0"/>
                  <a:t>from </a:t>
                </a:r>
                <a:r>
                  <a:rPr lang="en-US" sz="2800" u="sng" dirty="0">
                    <a:solidFill>
                      <a:srgbClr val="7030A0"/>
                    </a:solidFill>
                  </a:rPr>
                  <a:t>perspective</a:t>
                </a:r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</a:t>
                </a:r>
                <a:r>
                  <a:rPr lang="en-US" sz="32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Theorem:  </a:t>
                </a:r>
                <a:r>
                  <a:rPr lang="en-US" sz="2000" dirty="0"/>
                  <a:t>During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Randomized-Quick-Sort </a:t>
                </a:r>
                <a:r>
                  <a:rPr lang="en-US" sz="2000" dirty="0"/>
                  <a:t>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elements,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are compared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Inferences:</a:t>
                </a:r>
                <a:r>
                  <a:rPr lang="en-US" sz="2400" dirty="0"/>
                  <a:t> </a:t>
                </a:r>
              </a:p>
              <a:p>
                <a:r>
                  <a:rPr lang="en-US" sz="2000" b="1" dirty="0"/>
                  <a:t>Probability</a:t>
                </a:r>
                <a:r>
                  <a:rPr lang="en-US" sz="2000" dirty="0"/>
                  <a:t> depends upon the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rank separation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 </a:t>
                </a:r>
              </a:p>
              <a:p>
                <a:r>
                  <a:rPr lang="en-US" sz="2000" b="1" dirty="0"/>
                  <a:t>Probability     ----------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b="1" dirty="0"/>
                  <a:t>-----------   </a:t>
                </a:r>
                <a:r>
                  <a:rPr lang="en-US" sz="2000" dirty="0"/>
                  <a:t>the size of the array.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r>
                  <a:rPr lang="en-US" sz="2000" b="1" dirty="0"/>
                  <a:t>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compared 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.</a:t>
                </a:r>
              </a:p>
              <a:p>
                <a:r>
                  <a:rPr lang="en-US" sz="2000" b="1" dirty="0"/>
                  <a:t>Probability</a:t>
                </a:r>
                <a:r>
                  <a:rPr lang="en-US" sz="2000" dirty="0"/>
                  <a:t> of comparison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4363" y="4278868"/>
            <a:ext cx="183043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independent</a:t>
            </a:r>
            <a:r>
              <a:rPr lang="en-US" dirty="0"/>
              <a:t>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20595" y="4648200"/>
                <a:ext cx="36580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5" y="4648200"/>
                <a:ext cx="365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10200" y="4950453"/>
                <a:ext cx="374590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950453"/>
                <a:ext cx="374590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C8FE1E4-CB35-8906-B55E-E14CD99F7991}"/>
              </a:ext>
            </a:extLst>
          </p:cNvPr>
          <p:cNvSpPr/>
          <p:nvPr/>
        </p:nvSpPr>
        <p:spPr>
          <a:xfrm>
            <a:off x="5181600" y="2133600"/>
            <a:ext cx="3810000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80402-01B8-D07F-9B60-AB95D61D5133}"/>
              </a:ext>
            </a:extLst>
          </p:cNvPr>
          <p:cNvSpPr/>
          <p:nvPr/>
        </p:nvSpPr>
        <p:spPr>
          <a:xfrm>
            <a:off x="1793904" y="2041762"/>
            <a:ext cx="3810000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F548CC-F8E1-DBD1-BAB0-A8B20B614B1E}"/>
              </a:ext>
            </a:extLst>
          </p:cNvPr>
          <p:cNvSpPr/>
          <p:nvPr/>
        </p:nvSpPr>
        <p:spPr>
          <a:xfrm>
            <a:off x="2971800" y="2559862"/>
            <a:ext cx="3810000" cy="4992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145"/>
                <a:ext cx="8686800" cy="5064855"/>
              </a:xfrm>
              <a:noFill/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0  ) = ??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What is the probability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conditioned on </a:t>
                </a:r>
              </a:p>
              <a:p>
                <a:pPr marL="0" indent="0">
                  <a:buNone/>
                </a:pPr>
                <a:r>
                  <a:rPr lang="en-US" sz="1800" dirty="0"/>
                  <a:t>any </a:t>
                </a:r>
                <a:r>
                  <a:rPr lang="en-US" sz="1800" u="sng" dirty="0"/>
                  <a:t>arbitrary but fixed </a:t>
                </a:r>
                <a:r>
                  <a:rPr lang="en-US" sz="1800" dirty="0"/>
                  <a:t>values taken by </a:t>
                </a:r>
                <a:r>
                  <a:rPr lang="en-US" sz="1800" b="1" dirty="0"/>
                  <a:t>all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Consider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1800" dirty="0"/>
                      <m:t>…,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i="1" dirty="0">
                        <a:latin typeface="Cambria Math"/>
                      </a:rPr>
                      <m:t> …,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ℰ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|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…</m:t>
                    </m:r>
                    <m:r>
                      <m:rPr>
                        <m:nor/>
                      </m:rPr>
                      <a:rPr lang="en-US" sz="2000" b="0" i="0" dirty="0" smtClean="0"/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b="1" dirty="0"/>
                        <m:t>P</m:t>
                      </m:r>
                      <m:r>
                        <m:rPr>
                          <m:nor/>
                        </m:rPr>
                        <a:rPr lang="en-US" sz="1800" dirty="0"/>
                        <m:t>(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=−(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US" sz="1800" b="1" dirty="0">
                          <a:solidFill>
                            <a:srgbClr val="002060"/>
                          </a:solidFill>
                          <a:ea typeface="Cambria Math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/>
                        <m:t>…</m:t>
                      </m:r>
                      <m:r>
                        <a:rPr lang="en-US" sz="1800" i="1" dirty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 dirty="0">
                              <a:latin typeface="Cambria Math"/>
                            </a:rPr>
                            <m:t>+ …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𝑖𝑛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=−(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US" sz="18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800" dirty="0"/>
                      <m:t>…</m:t>
                    </m:r>
                    <m:r>
                      <a:rPr lang="en-US" sz="1800" i="1" dirty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18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 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/>
                          </a:rPr>
                          <m:t>+ …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US" sz="18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18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)/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½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145"/>
                <a:ext cx="8686800" cy="5064855"/>
              </a:xfrm>
              <a:blipFill>
                <a:blip r:embed="rId2"/>
                <a:stretch>
                  <a:fillRect l="-7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 flipH="1">
            <a:off x="954498" y="4343400"/>
            <a:ext cx="417102" cy="5217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4498" y="404741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≠0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7600" y="1447800"/>
                <a:ext cx="73289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47800"/>
                <a:ext cx="7328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667" t="-8333" r="-1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1" y="685800"/>
            <a:ext cx="2694878" cy="923694"/>
            <a:chOff x="762001" y="914400"/>
            <a:chExt cx="2694878" cy="923694"/>
          </a:xfrm>
        </p:grpSpPr>
        <p:sp>
          <p:nvSpPr>
            <p:cNvPr id="11" name="Left Brace 10"/>
            <p:cNvSpPr/>
            <p:nvPr/>
          </p:nvSpPr>
          <p:spPr>
            <a:xfrm rot="5400000" flipV="1">
              <a:off x="1896465" y="277681"/>
              <a:ext cx="425949" cy="26948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632" r="-41772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1524003" y="5182825"/>
            <a:ext cx="6324597" cy="608375"/>
            <a:chOff x="1524003" y="5638800"/>
            <a:chExt cx="6324597" cy="608375"/>
          </a:xfrm>
        </p:grpSpPr>
        <p:sp>
          <p:nvSpPr>
            <p:cNvPr id="4" name="Rounded Rectangle 3"/>
            <p:cNvSpPr/>
            <p:nvPr/>
          </p:nvSpPr>
          <p:spPr>
            <a:xfrm>
              <a:off x="1524003" y="5638800"/>
              <a:ext cx="6324597" cy="3490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4762500" y="6018575"/>
              <a:ext cx="0" cy="2286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6019800" y="18171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23999" y="1828800"/>
            <a:ext cx="4038601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1" y="2373868"/>
            <a:ext cx="27431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6601" y="2286000"/>
            <a:ext cx="27431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3000" y="2602468"/>
            <a:ext cx="30479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00399" y="5857670"/>
            <a:ext cx="36006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Could be 0, 1 or some other number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1999" y="5791200"/>
            <a:ext cx="28956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90493" y="5760508"/>
            <a:ext cx="2895601" cy="4878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wn Ribbon 30">
                <a:extLst>
                  <a:ext uri="{FF2B5EF4-FFF2-40B4-BE49-F238E27FC236}">
                    <a16:creationId xmlns:a16="http://schemas.microsoft.com/office/drawing/2014/main" id="{A604DDAC-1DF6-6F4E-A44A-6DCB77E07749}"/>
                  </a:ext>
                </a:extLst>
              </p:cNvPr>
              <p:cNvSpPr/>
              <p:nvPr/>
            </p:nvSpPr>
            <p:spPr>
              <a:xfrm>
                <a:off x="1412388" y="5134794"/>
                <a:ext cx="7491025" cy="939053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 the value of 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have been determined due to conditioning, we can plug them in.</a:t>
                </a:r>
              </a:p>
            </p:txBody>
          </p:sp>
        </mc:Choice>
        <mc:Fallback xmlns="">
          <p:sp>
            <p:nvSpPr>
              <p:cNvPr id="31" name="Down Ribbon 30">
                <a:extLst>
                  <a:ext uri="{FF2B5EF4-FFF2-40B4-BE49-F238E27FC236}">
                    <a16:creationId xmlns:a16="http://schemas.microsoft.com/office/drawing/2014/main" id="{A604DDAC-1DF6-6F4E-A44A-6DCB77E07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88" y="5134794"/>
                <a:ext cx="7491025" cy="939053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F51D08E4-009E-4249-A043-03575655084A}"/>
              </a:ext>
            </a:extLst>
          </p:cNvPr>
          <p:cNvSpPr/>
          <p:nvPr/>
        </p:nvSpPr>
        <p:spPr>
          <a:xfrm>
            <a:off x="3657600" y="3059668"/>
            <a:ext cx="3047999" cy="4455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78EFE1-E9CF-6B4F-8ED3-DCF47162309D}"/>
                  </a:ext>
                </a:extLst>
              </p:cNvPr>
              <p:cNvSpPr txBox="1"/>
              <p:nvPr/>
            </p:nvSpPr>
            <p:spPr>
              <a:xfrm>
                <a:off x="416535" y="3718621"/>
                <a:ext cx="8310928" cy="4299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m:rPr>
                          <m:nor/>
                        </m:rPr>
                        <a:rPr lang="en-US" b="1" dirty="0" smtClean="0"/>
                        <m:t>P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,1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US" b="1" dirty="0">
                          <a:solidFill>
                            <a:srgbClr val="002060"/>
                          </a:solidFill>
                          <a:ea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dirty="0"/>
                        <m:t>…</m:t>
                      </m:r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𝑘</m:t>
                          </m:r>
                          <m:r>
                            <a:rPr lang="en-US" i="1" dirty="0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 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i="1" dirty="0">
                              <a:latin typeface="Cambria Math"/>
                            </a:rPr>
                            <m:t>𝑘</m:t>
                          </m:r>
                          <m:r>
                            <a:rPr lang="en-US" i="1" dirty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/>
                            </a:rPr>
                            <m:t>+ …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𝑖𝑛</m:t>
                          </m:r>
                        </m:sub>
                        <m:sup/>
                      </m:sSub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/>
                        <m:t> = 0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78EFE1-E9CF-6B4F-8ED3-DCF471623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35" y="3718621"/>
                <a:ext cx="8310928" cy="429990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>
                <a:extLst>
                  <a:ext uri="{FF2B5EF4-FFF2-40B4-BE49-F238E27FC236}">
                    <a16:creationId xmlns:a16="http://schemas.microsoft.com/office/drawing/2014/main" id="{9708C6AC-0350-E04B-9F41-1296F08400E6}"/>
                  </a:ext>
                </a:extLst>
              </p:cNvPr>
              <p:cNvSpPr/>
              <p:nvPr/>
            </p:nvSpPr>
            <p:spPr>
              <a:xfrm>
                <a:off x="2362200" y="5181600"/>
                <a:ext cx="5948729" cy="7736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Since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Down Ribbon 16">
                <a:extLst>
                  <a:ext uri="{FF2B5EF4-FFF2-40B4-BE49-F238E27FC236}">
                    <a16:creationId xmlns:a16="http://schemas.microsoft.com/office/drawing/2014/main" id="{9708C6AC-0350-E04B-9F41-1296F0840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5948729" cy="7736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BFF988-5B16-5240-832F-5B54883B962C}"/>
                  </a:ext>
                </a:extLst>
              </p:cNvPr>
              <p:cNvSpPr txBox="1"/>
              <p:nvPr/>
            </p:nvSpPr>
            <p:spPr>
              <a:xfrm>
                <a:off x="609600" y="3733800"/>
                <a:ext cx="8414483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|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…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i="1" dirty="0">
                          <a:latin typeface="Cambria Math"/>
                        </a:rPr>
                        <m:t> …,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BFF988-5B16-5240-832F-5B54883B9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733800"/>
                <a:ext cx="8414483" cy="677108"/>
              </a:xfrm>
              <a:prstGeom prst="rect">
                <a:avLst/>
              </a:prstGeom>
              <a:blipFill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0080B0-ABA2-0046-9EE1-11019E2CCA6C}"/>
                  </a:ext>
                </a:extLst>
              </p:cNvPr>
              <p:cNvSpPr txBox="1"/>
              <p:nvPr/>
            </p:nvSpPr>
            <p:spPr>
              <a:xfrm>
                <a:off x="1600200" y="3741465"/>
                <a:ext cx="304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0080B0-ABA2-0046-9EE1-11019E2CC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741465"/>
                <a:ext cx="304800" cy="369332"/>
              </a:xfrm>
              <a:prstGeom prst="rect">
                <a:avLst/>
              </a:prstGeom>
              <a:blipFill>
                <a:blip r:embed="rId9"/>
                <a:stretch>
                  <a:fillRect r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10FD2D-C0F3-9040-8D3E-1D2772503F60}"/>
                  </a:ext>
                </a:extLst>
              </p:cNvPr>
              <p:cNvSpPr txBox="1"/>
              <p:nvPr/>
            </p:nvSpPr>
            <p:spPr>
              <a:xfrm>
                <a:off x="3429000" y="3741465"/>
                <a:ext cx="46538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10FD2D-C0F3-9040-8D3E-1D2772503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741465"/>
                <a:ext cx="465380" cy="369332"/>
              </a:xfrm>
              <a:prstGeom prst="rect">
                <a:avLst/>
              </a:prstGeom>
              <a:blipFill>
                <a:blip r:embed="rId10"/>
                <a:stretch>
                  <a:fillRect r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C4CA36-0D89-A541-BF76-4AF435852C67}"/>
                  </a:ext>
                </a:extLst>
              </p:cNvPr>
              <p:cNvSpPr txBox="1"/>
              <p:nvPr/>
            </p:nvSpPr>
            <p:spPr>
              <a:xfrm>
                <a:off x="6095999" y="3747984"/>
                <a:ext cx="609599" cy="36681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C4CA36-0D89-A541-BF76-4AF435852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747984"/>
                <a:ext cx="609599" cy="3668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5281BDA-B118-B949-8C1D-C05C6567E5EF}"/>
                  </a:ext>
                </a:extLst>
              </p:cNvPr>
              <p:cNvSpPr txBox="1"/>
              <p:nvPr/>
            </p:nvSpPr>
            <p:spPr>
              <a:xfrm>
                <a:off x="7772400" y="3745468"/>
                <a:ext cx="3048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5281BDA-B118-B949-8C1D-C05C6567E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745468"/>
                <a:ext cx="304800" cy="369332"/>
              </a:xfrm>
              <a:prstGeom prst="rect">
                <a:avLst/>
              </a:prstGeom>
              <a:blipFill>
                <a:blip r:embed="rId12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7C96C5-9372-9347-81AD-94836E7C508F}"/>
                  </a:ext>
                </a:extLst>
              </p:cNvPr>
              <p:cNvSpPr txBox="1"/>
              <p:nvPr/>
            </p:nvSpPr>
            <p:spPr>
              <a:xfrm>
                <a:off x="8534400" y="3759906"/>
                <a:ext cx="332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67C96C5-9372-9347-81AD-94836E7C5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3759906"/>
                <a:ext cx="332142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33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4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2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1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6" dur="2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/>
      <p:bldP spid="14" grpId="0" animBg="1"/>
      <p:bldP spid="15" grpId="0" uiExpand="1" animBg="1"/>
      <p:bldP spid="18" grpId="0" uiExpand="1" animBg="1"/>
      <p:bldP spid="19" grpId="0" uiExpand="1" animBg="1"/>
      <p:bldP spid="21" grpId="0" animBg="1"/>
      <p:bldP spid="27" grpId="0" animBg="1"/>
      <p:bldP spid="28" grpId="0" animBg="1"/>
      <p:bldP spid="29" grpId="0" animBg="1"/>
      <p:bldP spid="31" grpId="0" animBg="1"/>
      <p:bldP spid="31" grpId="1" animBg="1"/>
      <p:bldP spid="34" grpId="0" animBg="1"/>
      <p:bldP spid="30" grpId="0" animBg="1"/>
      <p:bldP spid="17" grpId="0" animBg="1"/>
      <p:bldP spid="17" grpId="1" animBg="1"/>
      <p:bldP spid="32" grpId="0"/>
      <p:bldP spid="32" grpId="1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057400"/>
            <a:ext cx="83058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probability theory</a:t>
            </a:r>
            <a:br>
              <a:rPr lang="en-US" sz="3200" dirty="0">
                <a:solidFill>
                  <a:srgbClr val="0070C0"/>
                </a:solidFill>
              </a:rPr>
            </a:br>
            <a:br>
              <a:rPr lang="en-US" sz="3200" dirty="0">
                <a:solidFill>
                  <a:srgbClr val="0070C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marL="342900" indent="-342900" algn="ctr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Random variable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</a:t>
            </a:r>
          </a:p>
          <a:p>
            <a:pPr marL="342900" indent="-342900" algn="ctr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 descr="C:\Users\Surender Baswana\Desktop\coin-to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905000"/>
            <a:ext cx="1910539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render Baswana\Desktop\d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905000"/>
            <a:ext cx="2006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6705600" y="2590800"/>
            <a:ext cx="1752600" cy="1676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Randomized-Quick-Sort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on array of size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1065213" y="5867400"/>
            <a:ext cx="1982787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of HEADS in 5 tosses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39624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156885"/>
              <a:gd name="adj4" fmla="val 494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Sum of numbers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4 throws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6781800" y="5867400"/>
            <a:ext cx="1752600" cy="612648"/>
          </a:xfrm>
          <a:prstGeom prst="borderCallout1">
            <a:avLst>
              <a:gd name="adj1" fmla="val -4912"/>
              <a:gd name="adj2" fmla="val 48984"/>
              <a:gd name="adj3" fmla="val -260635"/>
              <a:gd name="adj4" fmla="val 4819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Number of comparisons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A random variable 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is a mapping 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R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: the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on elementary event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b="1" dirty="0">
                        <a:solidFill>
                          <a:srgbClr val="0070C0"/>
                        </a:solidFill>
                      </a:rPr>
                      <m:t>ω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i="1" dirty="0"/>
                  <a:t> 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Notations for random variables 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𝑿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𝒀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…(capital letters)</a:t>
                </a:r>
              </a:p>
              <a:p>
                <a:endParaRPr lang="en-US" sz="2000" b="1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84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52600" y="1676400"/>
            <a:ext cx="3276600" cy="2426732"/>
            <a:chOff x="2971800" y="3657600"/>
            <a:chExt cx="3276600" cy="2426732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419600" y="57150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53200" y="2324100"/>
            <a:ext cx="1905000" cy="1181100"/>
            <a:chOff x="6553200" y="2324100"/>
            <a:chExt cx="1905000" cy="1181100"/>
          </a:xfrm>
        </p:grpSpPr>
        <p:sp>
          <p:nvSpPr>
            <p:cNvPr id="61" name="Rectangle 60"/>
            <p:cNvSpPr/>
            <p:nvPr/>
          </p:nvSpPr>
          <p:spPr>
            <a:xfrm>
              <a:off x="7305490" y="3135868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itchFamily="2" charset="2"/>
                </a:rPr>
                <a:t>R</a:t>
              </a:r>
              <a:endParaRPr lang="en-IN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0" y="2324100"/>
              <a:ext cx="1905000" cy="838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Set of real numbers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Right Arrow 65"/>
          <p:cNvSpPr/>
          <p:nvPr/>
        </p:nvSpPr>
        <p:spPr>
          <a:xfrm>
            <a:off x="5334000" y="2438400"/>
            <a:ext cx="106680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sym typeface="Wingdings" pitchFamily="2" charset="2"/>
                        </a:rPr>
                        <m:t>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34" y="2133600"/>
                <a:ext cx="39786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1600200" y="5395332"/>
            <a:ext cx="46482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/>
      <p:bldP spid="5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Many</a:t>
            </a:r>
            <a:r>
              <a:rPr lang="en-US" sz="3200" b="1" dirty="0"/>
              <a:t> Random Variables </a:t>
            </a:r>
            <a:br>
              <a:rPr lang="en-US" sz="3200" b="1" dirty="0"/>
            </a:br>
            <a:r>
              <a:rPr lang="en-US" sz="3200" b="1" dirty="0"/>
              <a:t>for the </a:t>
            </a:r>
            <a:r>
              <a:rPr lang="en-US" sz="3200" b="1" u="sng" dirty="0"/>
              <a:t>same</a:t>
            </a:r>
            <a:r>
              <a:rPr lang="en-US" sz="3200" b="1" dirty="0"/>
              <a:t> Probability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Random Experiment: </a:t>
            </a:r>
            <a:r>
              <a:rPr lang="en-US" sz="2000" dirty="0"/>
              <a:t>Throwing a dice two times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X : </a:t>
            </a:r>
            <a:r>
              <a:rPr lang="en-US" sz="2000" dirty="0"/>
              <a:t>the largest number seen</a:t>
            </a:r>
          </a:p>
          <a:p>
            <a:r>
              <a:rPr lang="en-US" sz="2000" b="1" dirty="0">
                <a:solidFill>
                  <a:srgbClr val="002060"/>
                </a:solidFill>
              </a:rPr>
              <a:t>Y : </a:t>
            </a:r>
            <a:r>
              <a:rPr lang="en-US" sz="2000" dirty="0"/>
              <a:t>sum of the two numbers seen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ine Callout 1 5"/>
              <p:cNvSpPr/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X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6</a:t>
                </a:r>
              </a:p>
            </p:txBody>
          </p:sp>
        </mc:Choice>
        <mc:Fallback xmlns="">
          <p:sp>
            <p:nvSpPr>
              <p:cNvPr id="6" name="Line Callout 1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64166"/>
                  <a:gd name="adj4" fmla="val 113023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213100" y="2743200"/>
            <a:ext cx="2425700" cy="2731532"/>
            <a:chOff x="3213100" y="2743200"/>
            <a:chExt cx="2425700" cy="2731532"/>
          </a:xfrm>
        </p:grpSpPr>
        <p:pic>
          <p:nvPicPr>
            <p:cNvPr id="2050" name="Picture 2" descr="C:\Users\Surender Baswana\Desktop\dice-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3100" y="2743200"/>
              <a:ext cx="24257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5105400"/>
                  <a:ext cx="4026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69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/>
              <p:cNvSpPr/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Y</a:t>
                </a:r>
                <a:r>
                  <a:rPr lang="en-US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0070C0"/>
                        </a:solidFill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= 9</a:t>
                </a:r>
              </a:p>
            </p:txBody>
          </p:sp>
        </mc:Choice>
        <mc:Fallback xmlns="">
          <p:sp>
            <p:nvSpPr>
              <p:cNvPr id="8" name="Line Callout 1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213" y="5181600"/>
                <a:ext cx="1982787" cy="612648"/>
              </a:xfrm>
              <a:prstGeom prst="borderCallout1">
                <a:avLst>
                  <a:gd name="adj1" fmla="val -4912"/>
                  <a:gd name="adj2" fmla="val 48984"/>
                  <a:gd name="adj3" fmla="val -186008"/>
                  <a:gd name="adj4" fmla="val -23078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066800" y="1981200"/>
            <a:ext cx="28194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66800" y="2362200"/>
            <a:ext cx="3657600" cy="319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8" grpId="0" animBg="1"/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Expected Value </a:t>
            </a:r>
            <a:r>
              <a:rPr lang="en-US" sz="3200" b="1" dirty="0"/>
              <a:t>of a random variable</a:t>
            </a:r>
            <a:br>
              <a:rPr lang="en-US" sz="3200" b="1" dirty="0"/>
            </a:br>
            <a:r>
              <a:rPr lang="en-US" sz="3200" b="1" dirty="0"/>
              <a:t>(</a:t>
            </a:r>
            <a:r>
              <a:rPr lang="en-US" sz="3200" b="1" dirty="0">
                <a:solidFill>
                  <a:srgbClr val="002060"/>
                </a:solidFill>
              </a:rPr>
              <a:t>average value</a:t>
            </a:r>
            <a:r>
              <a:rPr lang="en-US" sz="32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sz="2000" dirty="0"/>
                  <a:t> Expected  value of a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 </a:t>
                </a:r>
                <a:r>
                  <a:rPr lang="en-US" sz="2000" dirty="0"/>
                  <a:t>defined over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is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2000" dirty="0"/>
                          <m:t>ϵ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l-GR" sz="20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971800" y="3048000"/>
            <a:ext cx="3618360" cy="2133600"/>
            <a:chOff x="2971800" y="3657600"/>
            <a:chExt cx="3618360" cy="2133600"/>
          </a:xfrm>
        </p:grpSpPr>
        <p:sp>
          <p:nvSpPr>
            <p:cNvPr id="7" name="Oval 6"/>
            <p:cNvSpPr/>
            <p:nvPr/>
          </p:nvSpPr>
          <p:spPr>
            <a:xfrm>
              <a:off x="2971800" y="3657600"/>
              <a:ext cx="3276600" cy="2133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972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4345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124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62375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8862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32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04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81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52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2194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44805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28625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4386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62400" y="5410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96240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13385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4591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105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724400" y="5257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33850" y="4800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43865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410200" y="4724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05400" y="5486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953000" y="3886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4972050" y="4419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76850" y="4343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429250" y="39624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81650" y="5029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34050" y="4648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505450" y="5334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76850" y="51816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886450" y="4953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019800" y="42672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05400" y="4114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419600" y="4876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267200" y="44958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419600" y="4191000"/>
              <a:ext cx="5715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48400" y="4648200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>
                  <a:solidFill>
                    <a:srgbClr val="0070C0"/>
                  </a:solidFill>
                </a:rPr>
                <a:t>Ω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086100" y="3048000"/>
            <a:ext cx="3162300" cy="2133600"/>
            <a:chOff x="3124200" y="2362200"/>
            <a:chExt cx="3162300" cy="213360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Line Callout 1 53"/>
          <p:cNvSpPr/>
          <p:nvPr/>
        </p:nvSpPr>
        <p:spPr>
          <a:xfrm>
            <a:off x="1065213" y="4648200"/>
            <a:ext cx="687387" cy="612648"/>
          </a:xfrm>
          <a:prstGeom prst="borderCallout1">
            <a:avLst>
              <a:gd name="adj1" fmla="val 46053"/>
              <a:gd name="adj2" fmla="val 99274"/>
              <a:gd name="adj3" fmla="val -33114"/>
              <a:gd name="adj4" fmla="val 3450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 a</a:t>
            </a:r>
          </a:p>
        </p:txBody>
      </p:sp>
      <p:sp>
        <p:nvSpPr>
          <p:cNvPr id="55" name="Line Callout 1 54"/>
          <p:cNvSpPr/>
          <p:nvPr/>
        </p:nvSpPr>
        <p:spPr>
          <a:xfrm>
            <a:off x="6551613" y="45720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-14912"/>
              <a:gd name="adj4" fmla="val -2763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 b</a:t>
            </a:r>
          </a:p>
        </p:txBody>
      </p:sp>
      <p:sp>
        <p:nvSpPr>
          <p:cNvPr id="56" name="Line Callout 1 55"/>
          <p:cNvSpPr/>
          <p:nvPr/>
        </p:nvSpPr>
        <p:spPr>
          <a:xfrm>
            <a:off x="7694613" y="3352800"/>
            <a:ext cx="687387" cy="612648"/>
          </a:xfrm>
          <a:prstGeom prst="borderCallout1">
            <a:avLst>
              <a:gd name="adj1" fmla="val 46053"/>
              <a:gd name="adj2" fmla="val -6173"/>
              <a:gd name="adj3" fmla="val 147083"/>
              <a:gd name="adj4" fmla="val -24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= 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ounded Rectangle 56"/>
              <p:cNvSpPr/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b="1" dirty="0">
                    <a:solidFill>
                      <a:srgbClr val="002060"/>
                    </a:solidFill>
                  </a:rPr>
                  <a:t>X]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/>
                            </a:solidFill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n-US" b="1" dirty="0" smtClean="0">
                            <a:solidFill>
                              <a:srgbClr val="0070C0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ounded 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715000"/>
                <a:ext cx="2895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 t="-50000" b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3200400" y="685800"/>
            <a:ext cx="2819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000" b="1" dirty="0"/>
                  <a:t>: </a:t>
                </a:r>
                <a:r>
                  <a:rPr lang="en-US" sz="2000" dirty="0"/>
                  <a:t>A fair coin is tossed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 times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HEADS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</m:e>
                    </m:nary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 (</m:t>
                        </m:r>
                        <m:f>
                          <m:fPr>
                            <m:type m:val="skw"/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000" b="1" dirty="0"/>
                  <a:t>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balls</a:t>
                </a:r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b="1" dirty="0"/>
                  <a:t> bins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The number of empty bins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⨯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206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Can we solve these problems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1</a:t>
                </a:r>
                <a:r>
                  <a:rPr lang="en-US" sz="2400" b="1" dirty="0"/>
                  <a:t>   :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balls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b="1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falls into a bin selected randomly uniformly and independently.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empty bins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Random Experiment 2</a:t>
                </a:r>
                <a:r>
                  <a:rPr lang="en-US" sz="2400" b="1" dirty="0"/>
                  <a:t> 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Randomized Quick sort </a:t>
                </a:r>
                <a:r>
                  <a:rPr lang="en-US" sz="2400" dirty="0"/>
                  <a:t>on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elements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Random Variable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</a:t>
                </a:r>
                <a:r>
                  <a:rPr lang="en-US" sz="2000" dirty="0"/>
                  <a:t>: </a:t>
                </a:r>
                <a:r>
                  <a:rPr lang="en-US" sz="2000" b="1" dirty="0"/>
                  <a:t>The number of comparisons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X]</a:t>
                </a:r>
                <a:r>
                  <a:rPr lang="en-US" sz="2000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4906963"/>
              </a:xfrm>
              <a:blipFill>
                <a:blip r:embed="rId2"/>
                <a:stretch>
                  <a:fillRect l="-1071" t="-9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46088" y="2362200"/>
            <a:ext cx="285471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05200" y="3505200"/>
            <a:ext cx="5181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962400"/>
            <a:ext cx="5181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>
                <a:solidFill>
                  <a:srgbClr val="0070C0"/>
                </a:solidFill>
              </a:rPr>
              <a:t>number of </a:t>
            </a:r>
            <a:r>
              <a:rPr lang="en-US" sz="2800" b="1" dirty="0">
                <a:solidFill>
                  <a:srgbClr val="002060"/>
                </a:solidFill>
              </a:rPr>
              <a:t>empty bins)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 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dirty="0"/>
                  <a:t> is random variable denoting the number of empty bins.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 </a:t>
                </a: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</a:t>
                </a:r>
                <a:r>
                  <a:rPr lang="en-US" sz="1800" dirty="0">
                    <a:solidFill>
                      <a:srgbClr val="002060"/>
                    </a:solidFill>
                  </a:rPr>
                  <a:t>=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(based on definition of expectation)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 dirty="0">
                            <a:solidFill>
                              <a:srgbClr val="002060"/>
                            </a:solidFill>
                            <a:latin typeface="Cambria 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en-US" sz="1800" b="1" dirty="0"/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dirty="0"/>
                          <m:t>)</m:t>
                        </m:r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180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specific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subset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i="0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bins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are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empty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1" i="0" dirty="0" smtClean="0"/>
                          <m:t>and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rest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are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nonempty</m:t>
                        </m:r>
                        <m:r>
                          <m:rPr>
                            <m:nor/>
                          </m:rPr>
                          <a:rPr lang="en-US" sz="1800" b="0" i="0" dirty="0" smtClean="0"/>
                          <m:t>)</m:t>
                        </m:r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2060"/>
                    </a:solidFill>
                  </a:rPr>
                  <a:t>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sz="18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𝑖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1800" i="1" dirty="0" smtClean="0">
                            <a:latin typeface="Cambria Math"/>
                            <a:ea typeface="Cambria Math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18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m:rPr>
                            <m:nor/>
                          </m:rPr>
                          <a:rPr lang="en-US" sz="1800" b="0" i="0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en-US" sz="1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84751"/>
              </a:xfrm>
              <a:blipFill rotWithShape="1">
                <a:blip r:embed="rId2"/>
                <a:stretch>
                  <a:fillRect l="-815" t="-623" b="-5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2831067"/>
            <a:ext cx="5274970" cy="793618"/>
            <a:chOff x="1676400" y="4800600"/>
            <a:chExt cx="5880058" cy="997714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80058" cy="4643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      2        3               …                                   …            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80058" cy="46431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25" t="-8197" r="-1040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2140156" y="1447800"/>
            <a:ext cx="4743543" cy="533400"/>
            <a:chOff x="1752600" y="1447800"/>
            <a:chExt cx="5885471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85471" cy="422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2   3    4    5                           …             </a:t>
                  </a:r>
                  <a14:m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85471" cy="4220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28" t="-8333" r="-1414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2209799" y="2514600"/>
            <a:ext cx="2878291" cy="103453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76400" y="6268844"/>
            <a:ext cx="22860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right answer.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5638800"/>
            <a:ext cx="18889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0" y="3733800"/>
            <a:ext cx="6248400" cy="390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600200" y="4409852"/>
            <a:ext cx="6248400" cy="390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631478" y="5171852"/>
            <a:ext cx="590292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785457" y="2209800"/>
                <a:ext cx="1945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subset of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bins</a:t>
                </a: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57" y="2209800"/>
                <a:ext cx="19450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21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/>
          <p:cNvSpPr/>
          <p:nvPr/>
        </p:nvSpPr>
        <p:spPr>
          <a:xfrm>
            <a:off x="3886200" y="6268844"/>
            <a:ext cx="19812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it is useless !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90800" y="5705252"/>
            <a:ext cx="6248400" cy="3907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2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2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9" grpId="0" animBg="1"/>
      <p:bldP spid="12" grpId="0" animBg="1"/>
      <p:bldP spid="13" grpId="0" animBg="1"/>
      <p:bldP spid="60" grpId="0" animBg="1"/>
      <p:bldP spid="62" grpId="0" animBg="1"/>
      <p:bldP spid="65" grpId="0"/>
      <p:bldP spid="32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 of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 is at most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1800" dirty="0"/>
                  <a:t>How to increase the success probability ?</a:t>
                </a:r>
              </a:p>
              <a:p>
                <a:pPr marL="0" indent="0" algn="ctr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Probability </a:t>
            </a:r>
            <a:r>
              <a:rPr lang="en-US" sz="3600" b="1" dirty="0" err="1">
                <a:solidFill>
                  <a:srgbClr val="7030A0"/>
                </a:solidFill>
              </a:rPr>
              <a:t>Ampilification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rgbClr val="0070C0"/>
                    </a:solidFill>
                  </a:rPr>
                  <a:t>Repeat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the Monte Carlo algorithm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times.</a:t>
                </a:r>
              </a:p>
              <a:p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400" b="1" dirty="0">
                <a:solidFill>
                  <a:srgbClr val="002060"/>
                </a:solidFill>
              </a:rPr>
              <a:t>(reducing the error probability)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Repeat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times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matrix (vector) whose elements are selected randomly uniformly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and independently from {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}.</a:t>
                </a:r>
                <a:r>
                  <a:rPr lang="en-US" sz="1800" b="1" i="1" dirty="0">
                    <a:solidFill>
                      <a:srgbClr val="002060"/>
                    </a:solidFill>
                    <a:latin typeface="Cambria Math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≠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)    { output “AB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≠ </a:t>
                </a:r>
                <a:r>
                  <a:rPr lang="en-US" sz="2000" dirty="0"/>
                  <a:t>C” ; </a:t>
                </a:r>
                <a:r>
                  <a:rPr lang="en-US" sz="2000" u="sng" dirty="0"/>
                  <a:t>break</a:t>
                </a: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 }    </a:t>
                </a:r>
              </a:p>
              <a:p>
                <a:pPr marL="0" indent="0">
                  <a:buNone/>
                </a:pPr>
                <a:r>
                  <a:rPr lang="en-US" sz="2000" dirty="0"/>
                  <a:t>output “AB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/>
                  <a:t>C”     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Error probability: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741" t="-739" r="-2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5793685"/>
                <a:ext cx="1389035" cy="53091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½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93685"/>
                <a:ext cx="1389035" cy="530915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0965" b="-306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704464E-10BC-CBAB-1F87-5F03394D09F4}"/>
              </a:ext>
            </a:extLst>
          </p:cNvPr>
          <p:cNvSpPr txBox="1"/>
          <p:nvPr/>
        </p:nvSpPr>
        <p:spPr>
          <a:xfrm>
            <a:off x="457200" y="1230868"/>
            <a:ext cx="78739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AB </a:t>
            </a:r>
            <a:r>
              <a:rPr lang="en-US" sz="1800" b="1" dirty="0">
                <a:solidFill>
                  <a:srgbClr val="002060"/>
                </a:solidFill>
              </a:rPr>
              <a:t>≠ </a:t>
            </a:r>
            <a:r>
              <a:rPr lang="en-US" sz="1800" dirty="0"/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 </a:t>
            </a:r>
            <a:br>
              <a:rPr lang="en-US" sz="2800" b="1" dirty="0"/>
            </a:br>
            <a:r>
              <a:rPr lang="en-US" sz="2800" b="1" dirty="0"/>
              <a:t>(final</a:t>
            </a:r>
            <a:r>
              <a:rPr lang="en-US" sz="2400" b="1" dirty="0"/>
              <a:t> result)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1800" dirty="0"/>
                  <a:t>Given three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matrices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is a Randomized Monte Carlo algorithm which determines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running time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and  the error probability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Balls </a:t>
            </a:r>
            <a:r>
              <a:rPr lang="en-US" sz="3200" dirty="0">
                <a:solidFill>
                  <a:srgbClr val="7030A0"/>
                </a:solidFill>
              </a:rPr>
              <a:t>into</a:t>
            </a:r>
            <a:r>
              <a:rPr lang="en-US" sz="3200" dirty="0"/>
              <a:t> BINS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170EF03-AE0B-42E5-ADA8-C9CF09B5FE20}"/>
              </a:ext>
            </a:extLst>
          </p:cNvPr>
          <p:cNvSpPr txBox="1">
            <a:spLocks/>
          </p:cNvSpPr>
          <p:nvPr/>
        </p:nvSpPr>
        <p:spPr bwMode="auto">
          <a:xfrm>
            <a:off x="874713" y="352901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</a:rPr>
              <a:t>Problem </a:t>
            </a:r>
            <a:r>
              <a:rPr lang="en-US" sz="4800" b="1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24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 err="1"/>
                  <a:t>Pr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is empty]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b="1" dirty="0"/>
              </a:p>
              <a:p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are empty]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endParaRPr lang="en-US" sz="2000" b="1" dirty="0"/>
              </a:p>
              <a:p>
                <a:r>
                  <a:rPr lang="en-US" sz="2000" b="1" dirty="0" err="1"/>
                  <a:t>Pr</a:t>
                </a:r>
                <a:r>
                  <a:rPr lang="en-US" sz="2000" dirty="0"/>
                  <a:t>[a specified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bins are empty]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  <a:blipFill rotWithShape="1">
                <a:blip r:embed="rId2"/>
                <a:stretch>
                  <a:fillRect l="-815" t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457200"/>
            <a:chOff x="1676400" y="4800600"/>
            <a:chExt cx="5867400" cy="457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905000" y="1981200"/>
            <a:ext cx="5410200" cy="76200"/>
            <a:chOff x="1905000" y="1981200"/>
            <a:chExt cx="5410200" cy="762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/>
              <p:cNvSpPr/>
              <p:nvPr/>
            </p:nvSpPr>
            <p:spPr>
              <a:xfrm>
                <a:off x="4191000" y="51816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(1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81600"/>
                <a:ext cx="1447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/>
              <p:cNvSpPr/>
              <p:nvPr/>
            </p:nvSpPr>
            <p:spPr>
              <a:xfrm>
                <a:off x="5029200" y="58674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(1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867400"/>
                <a:ext cx="1447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        2           3               …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           …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31" t="-8197" r="-10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  2      3    4      5                     …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…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1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</TotalTime>
  <Words>2450</Words>
  <Application>Microsoft Office PowerPoint</Application>
  <PresentationFormat>On-screen Show (4:3)</PresentationFormat>
  <Paragraphs>467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Wingdings</vt:lpstr>
      <vt:lpstr>Office Theme</vt:lpstr>
      <vt:lpstr>Randomized Algorithms CS648A </vt:lpstr>
      <vt:lpstr>Frievald’s Algorithm (Analyzing error probability)</vt:lpstr>
      <vt:lpstr>Frievald’s Algorithm (Analyzing error probability)</vt:lpstr>
      <vt:lpstr>Frievald’s Algorithm (Analyzing error probability)</vt:lpstr>
      <vt:lpstr>Probability Ampilification</vt:lpstr>
      <vt:lpstr>Frievald’s Algorithm (reducing the error probability)</vt:lpstr>
      <vt:lpstr>Frievald’s Algorithm  (final result)</vt:lpstr>
      <vt:lpstr>Balls into BINS  </vt:lpstr>
      <vt:lpstr>Balls into Bins</vt:lpstr>
      <vt:lpstr>Balls into Bins</vt:lpstr>
      <vt:lpstr>Union of two Events</vt:lpstr>
      <vt:lpstr>Union of three Events</vt:lpstr>
      <vt:lpstr>Balls into Bins</vt:lpstr>
      <vt:lpstr>Balls into Bins</vt:lpstr>
      <vt:lpstr>Randomized Quick sort  </vt:lpstr>
      <vt:lpstr>Randomized Quick Sort</vt:lpstr>
      <vt:lpstr>Randomized Quick Sort  from perspective of e_i  and e_j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 </vt:lpstr>
      <vt:lpstr>Randomized Quick Sort  from perspective of e_i  and e_j</vt:lpstr>
      <vt:lpstr>Randomized Quick Sort  from perspective of e_i  and e_j</vt:lpstr>
      <vt:lpstr>probability theory  </vt:lpstr>
      <vt:lpstr>Random variable</vt:lpstr>
      <vt:lpstr>Random variable</vt:lpstr>
      <vt:lpstr>Many Random Variables  for the same Probability space</vt:lpstr>
      <vt:lpstr>Expected Value of a random variable (average value)</vt:lpstr>
      <vt:lpstr>Examples</vt:lpstr>
      <vt:lpstr>Can we solve these problems ?</vt:lpstr>
      <vt:lpstr>Balls into Bins (number of empty bins)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587</cp:revision>
  <dcterms:created xsi:type="dcterms:W3CDTF">2011-12-03T04:13:03Z</dcterms:created>
  <dcterms:modified xsi:type="dcterms:W3CDTF">2025-01-21T08:03:52Z</dcterms:modified>
</cp:coreProperties>
</file>