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28" r:id="rId2"/>
    <p:sldId id="466" r:id="rId3"/>
    <p:sldId id="483" r:id="rId4"/>
    <p:sldId id="514" r:id="rId5"/>
    <p:sldId id="708" r:id="rId6"/>
    <p:sldId id="516" r:id="rId7"/>
    <p:sldId id="517" r:id="rId8"/>
    <p:sldId id="488" r:id="rId9"/>
    <p:sldId id="489" r:id="rId10"/>
    <p:sldId id="697" r:id="rId11"/>
    <p:sldId id="491" r:id="rId12"/>
    <p:sldId id="494" r:id="rId13"/>
    <p:sldId id="492" r:id="rId14"/>
    <p:sldId id="495" r:id="rId15"/>
    <p:sldId id="496" r:id="rId16"/>
    <p:sldId id="547" r:id="rId17"/>
    <p:sldId id="548" r:id="rId18"/>
    <p:sldId id="515" r:id="rId19"/>
    <p:sldId id="705" r:id="rId20"/>
    <p:sldId id="526" r:id="rId21"/>
    <p:sldId id="555" r:id="rId22"/>
    <p:sldId id="530" r:id="rId23"/>
    <p:sldId id="605" r:id="rId24"/>
    <p:sldId id="613" r:id="rId25"/>
    <p:sldId id="706" r:id="rId26"/>
    <p:sldId id="707" r:id="rId27"/>
    <p:sldId id="710" r:id="rId28"/>
    <p:sldId id="563" r:id="rId29"/>
    <p:sldId id="560" r:id="rId30"/>
    <p:sldId id="71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59" autoAdjust="0"/>
  </p:normalViewPr>
  <p:slideViewPr>
    <p:cSldViewPr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132.png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4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23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7" Type="http://schemas.openxmlformats.org/officeDocument/2006/relationships/image" Target="../media/image130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CS648A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Linearity of expectation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interesting </a:t>
            </a:r>
            <a:r>
              <a:rPr lang="en-US" sz="3600" b="1" dirty="0"/>
              <a:t>juncture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Balls into Bin </a:t>
                </a:r>
                <a:r>
                  <a:rPr lang="en-US" sz="2000" dirty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/>
                  <a:t>random variable denoting the number 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165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/>
                  <a:t>random variable for the number of comparisons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  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2278" b="-1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The main </a:t>
            </a:r>
            <a:r>
              <a:rPr lang="en-US" sz="3600" b="1" dirty="0">
                <a:solidFill>
                  <a:srgbClr val="FF0000"/>
                </a:solidFill>
              </a:rPr>
              <a:t>question</a:t>
            </a:r>
            <a:r>
              <a:rPr lang="en-US" sz="3600" b="1" dirty="0">
                <a:solidFill>
                  <a:srgbClr val="00206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]=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 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2362200"/>
            <a:ext cx="3200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3276600"/>
            <a:ext cx="60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248722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470AB6-C295-D304-92CE-1865DF63AF74}"/>
              </a:ext>
            </a:extLst>
          </p:cNvPr>
          <p:cNvSpPr/>
          <p:nvPr/>
        </p:nvSpPr>
        <p:spPr>
          <a:xfrm>
            <a:off x="4114800" y="2324100"/>
            <a:ext cx="227176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D54C4C-821D-B3BA-E9CC-A434243F0751}"/>
              </a:ext>
            </a:extLst>
          </p:cNvPr>
          <p:cNvSpPr/>
          <p:nvPr/>
        </p:nvSpPr>
        <p:spPr>
          <a:xfrm>
            <a:off x="2135024" y="5181600"/>
            <a:ext cx="30337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10" grpId="0" animBg="1"/>
      <p:bldP spid="11" grpId="0" animBg="1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 : random variable denoting the number of empty bins.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800" b="1" dirty="0"/>
                  <a:t>for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312673" cy="793618"/>
            <a:chOff x="1676400" y="4800600"/>
            <a:chExt cx="592208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922085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2        3               …                                   …            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40156" y="1447800"/>
            <a:ext cx="4870244" cy="533400"/>
            <a:chOff x="1752600" y="1447800"/>
            <a:chExt cx="6042672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6042672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2   3    4    5                           …                m-1   m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1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Randomized Quick Sort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</a:t>
            </a:r>
            <a:r>
              <a:rPr lang="en-US" sz="2800" b="1" dirty="0">
                <a:solidFill>
                  <a:srgbClr val="002060"/>
                </a:solidFill>
              </a:rPr>
              <a:t> of comparisons)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Cambria Math"/>
                  </a:rPr>
                  <a:t>: </a:t>
                </a:r>
                <a:r>
                  <a:rPr lang="en-US" sz="1800" dirty="0">
                    <a:solidFill>
                      <a:srgbClr val="002060"/>
                    </a:solidFill>
                    <a:latin typeface="Calibri" pitchFamily="34" charset="0"/>
                  </a:rPr>
                  <a:t>r. v. for the no. of comparisons during Randomized Quick Sort on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  <a:latin typeface="Calibri" pitchFamily="34" charset="0"/>
                  </a:rPr>
                  <a:t> elements. </a:t>
                </a:r>
                <a:endParaRPr lang="en-US" sz="1800" b="1" i="1" dirty="0">
                  <a:solidFill>
                    <a:srgbClr val="00206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Using Linearity of expectation: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1.16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>
                <a:blip r:embed="rId2"/>
                <a:stretch>
                  <a:fillRect l="-593" t="-2337" b="-5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4419600" y="5562600"/>
                <a:ext cx="2133600" cy="612648"/>
              </a:xfrm>
              <a:prstGeom prst="borderCallout1">
                <a:avLst>
                  <a:gd name="adj1" fmla="val 47873"/>
                  <a:gd name="adj2" fmla="val 552"/>
                  <a:gd name="adj3" fmla="val -84078"/>
                  <a:gd name="adj4" fmla="val -362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2133600" cy="612648"/>
              </a:xfrm>
              <a:prstGeom prst="borderCallout1">
                <a:avLst>
                  <a:gd name="adj1" fmla="val 47873"/>
                  <a:gd name="adj2" fmla="val 552"/>
                  <a:gd name="adj3" fmla="val -84078"/>
                  <a:gd name="adj4" fmla="val -36242"/>
                </a:avLst>
              </a:prstGeom>
              <a:blipFill rotWithShape="1">
                <a:blip r:embed="rId3"/>
                <a:stretch>
                  <a:fillRect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434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5814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505200"/>
            <a:ext cx="76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41148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3181350" y="3999738"/>
            <a:ext cx="134112" cy="20772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60741" y="3162300"/>
                <a:ext cx="2895600" cy="685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…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41" y="3162300"/>
                <a:ext cx="28956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r>
                  <a:rPr lang="en-US" sz="2000" dirty="0"/>
                  <a:t>(For sum of 2 random variables)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are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(For sum of more than 2 random variables)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Where to use </a:t>
            </a:r>
            <a:r>
              <a:rPr lang="en-US" sz="3600" b="1" dirty="0">
                <a:solidFill>
                  <a:srgbClr val="7030A0"/>
                </a:solidFill>
              </a:rPr>
              <a:t>Linearity of expectation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Whenever we need to find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U]  </a:t>
                </a:r>
                <a:r>
                  <a:rPr lang="en-US" sz="2000" dirty="0"/>
                  <a:t>but none of the following work</a:t>
                </a:r>
              </a:p>
              <a:p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b="1" dirty="0"/>
                          <m:t>=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such a situation,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as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such that it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“easy” </a:t>
                </a:r>
                <a:r>
                  <a:rPr lang="en-US" sz="2000" dirty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calculate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 using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286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4958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Product </a:t>
            </a:r>
            <a:r>
              <a:rPr lang="en-US" sz="3200" b="1" dirty="0">
                <a:solidFill>
                  <a:srgbClr val="002060"/>
                </a:solidFill>
              </a:rPr>
              <a:t>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/>
                  <a:t>product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 …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product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F9A-3088-4520-84AB-7ACC05E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question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300B5-ACA5-48C7-B02D-83F51B814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IN" sz="2000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300B5-ACA5-48C7-B02D-83F51B814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EA6A-108E-4E7D-8716-9A6334CC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469A265-74FB-4FE1-A155-17C5A0284880}"/>
                  </a:ext>
                </a:extLst>
              </p:cNvPr>
              <p:cNvSpPr/>
              <p:nvPr/>
            </p:nvSpPr>
            <p:spPr>
              <a:xfrm>
                <a:off x="914400" y="28194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469A265-74FB-4FE1-A155-17C5A0284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1600200" cy="381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96C64851-F123-4EBE-93C6-FFDDA160562A}"/>
                  </a:ext>
                </a:extLst>
              </p:cNvPr>
              <p:cNvSpPr/>
              <p:nvPr/>
            </p:nvSpPr>
            <p:spPr>
              <a:xfrm>
                <a:off x="5753100" y="2743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96C64851-F123-4EBE-93C6-FFDDA1605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2743200"/>
                <a:ext cx="16002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48D04A2-10A3-4C86-BF01-A41E51426287}"/>
              </a:ext>
            </a:extLst>
          </p:cNvPr>
          <p:cNvSpPr/>
          <p:nvPr/>
        </p:nvSpPr>
        <p:spPr>
          <a:xfrm>
            <a:off x="5105400" y="3931328"/>
            <a:ext cx="2705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Fingerprinting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Application 2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Pattern matching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Pattern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is said to </a:t>
                </a:r>
                <a:r>
                  <a:rPr lang="en-US" sz="1800" b="1" dirty="0"/>
                  <a:t>appear</a:t>
                </a:r>
                <a:r>
                  <a:rPr lang="en-US" sz="1800" dirty="0"/>
                  <a:t> in Text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at location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1800" dirty="0"/>
                  <a:t>Given a Text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  <m:r>
                      <a:rPr lang="en-US" sz="1800" b="0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b="0" i="1" smtClean="0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/>
                  <a:t>, and a pattern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does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appear anywhere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r>
                  <a:rPr lang="en-US" sz="1800" b="1" dirty="0"/>
                  <a:t>Trivial algorithm: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</m:oMath>
                </a14:m>
                <a:r>
                  <a:rPr lang="en-US" sz="1800" dirty="0"/>
                  <a:t>) time</a:t>
                </a:r>
              </a:p>
              <a:p>
                <a:r>
                  <a:rPr lang="en-US" sz="1800" b="1" dirty="0">
                    <a:solidFill>
                      <a:srgbClr val="00B050"/>
                    </a:solidFill>
                  </a:rPr>
                  <a:t>Knuth-Morris-Pratt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/>
                  <a:t>algorithm: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time, and </a:t>
                </a:r>
                <a:r>
                  <a:rPr lang="en-US" sz="1800" b="1" dirty="0"/>
                  <a:t>error</a:t>
                </a:r>
                <a:r>
                  <a:rPr lang="en-US" sz="1800" dirty="0"/>
                  <a:t> probability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741" t="-625" b="-3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0012" y="1447800"/>
            <a:ext cx="591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100101100110001101111010101110101010111010000101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011110101011101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9200" y="990600"/>
            <a:ext cx="341760" cy="533400"/>
            <a:chOff x="3429000" y="1066800"/>
            <a:chExt cx="341760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9000" y="1066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24384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</a:t>
                </a:r>
                <a:r>
                  <a:rPr lang="en-US" dirty="0"/>
                  <a:t> all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13" t="-8197" r="-4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286000" y="59436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53841" y="48768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51816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0.10122 3.7037E-7 C 0.14636 3.7037E-7 0.20243 -0.00787 0.20243 -0.01412 L 0.20243 -0.02824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allAtOnce"/>
      <p:bldP spid="2" grpId="0" animBg="1"/>
      <p:bldP spid="11" grpId="0" animBg="1"/>
      <p:bldP spid="3" grpId="0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Can we solve these problems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selected randomly uniformly and independently.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400" b="1" dirty="0"/>
                  <a:t>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/>
                  <a:t>on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elements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comparisons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>
                <a:blip r:embed="rId2"/>
                <a:stretch>
                  <a:fillRect l="-1071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6088" y="23622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3505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9624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1800" dirty="0"/>
              <a:t>Simplicity,   real time implementation,   streaming environment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Extension to 2-dimensions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   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/>
              <a:t>Converting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Monte Carlo </a:t>
            </a:r>
            <a:r>
              <a:rPr lang="en-US" sz="2000" dirty="0"/>
              <a:t>to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Las Vegas algorithm 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0" y="2514600"/>
            <a:ext cx="762000" cy="990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62800" y="2510388"/>
            <a:ext cx="1717081" cy="1538883"/>
            <a:chOff x="7162800" y="2510388"/>
            <a:chExt cx="1717081" cy="1538883"/>
          </a:xfrm>
        </p:grpSpPr>
        <p:grpSp>
          <p:nvGrpSpPr>
            <p:cNvPr id="10" name="Group 9"/>
            <p:cNvGrpSpPr/>
            <p:nvPr/>
          </p:nvGrpSpPr>
          <p:grpSpPr>
            <a:xfrm>
              <a:off x="7162800" y="2510388"/>
              <a:ext cx="926088" cy="1169551"/>
              <a:chOff x="7162800" y="2510388"/>
              <a:chExt cx="926088" cy="11695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162800" y="2510388"/>
                <a:ext cx="88036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lain"/>
                </a:pPr>
                <a:r>
                  <a:rPr lang="en-US" sz="1000" dirty="0"/>
                  <a:t>1     1    0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1      1    0     1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1     0     1     1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1     1      1    1</a:t>
                </a:r>
              </a:p>
            </p:txBody>
          </p:sp>
          <p:sp>
            <p:nvSpPr>
              <p:cNvPr id="8" name="Left Bracket 7"/>
              <p:cNvSpPr/>
              <p:nvPr/>
            </p:nvSpPr>
            <p:spPr>
              <a:xfrm>
                <a:off x="7165848" y="2514600"/>
                <a:ext cx="73152" cy="1143000"/>
              </a:xfrm>
              <a:prstGeom prst="lef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ket 8"/>
              <p:cNvSpPr/>
              <p:nvPr/>
            </p:nvSpPr>
            <p:spPr>
              <a:xfrm>
                <a:off x="8043169" y="2514600"/>
                <a:ext cx="45719" cy="1143000"/>
              </a:xfrm>
              <a:prstGeom prst="righ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153400" y="367993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m</a:t>
              </a:r>
              <a:r>
                <a:rPr lang="en-US" dirty="0" err="1">
                  <a:latin typeface="Cambria Math"/>
                  <a:ea typeface="Cambria Math"/>
                </a:rPr>
                <a:t>⨯</a:t>
              </a:r>
              <a:r>
                <a:rPr lang="en-US" dirty="0" err="1">
                  <a:solidFill>
                    <a:srgbClr val="0070C0"/>
                  </a:solidFill>
                  <a:latin typeface="Cambria Math"/>
                  <a:ea typeface="Cambria Math"/>
                </a:rPr>
                <a:t>m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286000"/>
            <a:ext cx="4943244" cy="3036332"/>
            <a:chOff x="1524000" y="2286000"/>
            <a:chExt cx="4943244" cy="303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286000"/>
              <a:ext cx="4487745" cy="284321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67400" y="49530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n</a:t>
              </a:r>
              <a:r>
                <a:rPr lang="en-US" dirty="0" err="1">
                  <a:latin typeface="Cambria Math"/>
                  <a:ea typeface="Cambria Math"/>
                </a:rPr>
                <a:t>⨯</a:t>
              </a:r>
              <a:r>
                <a:rPr lang="en-US" dirty="0" err="1">
                  <a:solidFill>
                    <a:srgbClr val="0070C0"/>
                  </a:solidFill>
                  <a:latin typeface="Cambria Math"/>
                  <a:ea typeface="Cambria Math"/>
                </a:rPr>
                <a:t>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blipFill rotWithShape="1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9812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Algorithm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3200" dirty="0"/>
              <a:t>for </a:t>
            </a:r>
            <a:r>
              <a:rPr lang="en-US" sz="3200" dirty="0">
                <a:solidFill>
                  <a:srgbClr val="C00000"/>
                </a:solidFill>
              </a:rPr>
              <a:t>pattern Matching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latin typeface="Calibri" pitchFamily="34" charset="0"/>
                  </a:rPr>
                  <a:t>Observation: </a:t>
                </a:r>
                <a:r>
                  <a:rPr lang="en-US" sz="2000" b="1" i="1" dirty="0">
                    <a:latin typeface="Calibri" pitchFamily="34" charset="0"/>
                  </a:rPr>
                  <a:t>O</a:t>
                </a:r>
                <a:r>
                  <a:rPr lang="en-US" sz="2000" dirty="0">
                    <a:latin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) time algorithm is obvious.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latin typeface="Calibri" pitchFamily="34" charset="0"/>
                  </a:rPr>
                  <a:t>Question:</a:t>
                </a:r>
                <a:r>
                  <a:rPr lang="en-US" sz="2000" dirty="0">
                    <a:latin typeface="Calibri" pitchFamily="34" charset="0"/>
                  </a:rPr>
                  <a:t> How to do this task in </a:t>
                </a:r>
                <a:r>
                  <a:rPr lang="en-US" sz="2000" b="1" i="1" dirty="0">
                    <a:latin typeface="Calibri" pitchFamily="34" charset="0"/>
                  </a:rPr>
                  <a:t>O</a:t>
                </a:r>
                <a:r>
                  <a:rPr lang="en-US" sz="2000" dirty="0">
                    <a:latin typeface="Calibri" pitchFamily="34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latin typeface="Calibri" pitchFamily="34" charset="0"/>
                  </a:rPr>
                  <a:t>) time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libri" pitchFamily="34" charset="0"/>
                  </a:rPr>
                  <a:t>Answer: </a:t>
                </a:r>
                <a:r>
                  <a:rPr lang="en-US" sz="2000" dirty="0">
                    <a:latin typeface="Calibri" pitchFamily="34" charset="0"/>
                  </a:rPr>
                  <a:t>have a </a:t>
                </a:r>
                <a:r>
                  <a:rPr lang="en-US" sz="2000" i="1" dirty="0">
                    <a:solidFill>
                      <a:srgbClr val="002060"/>
                    </a:solidFill>
                    <a:latin typeface="Calibri" pitchFamily="34" charset="0"/>
                  </a:rPr>
                  <a:t> fingerprint 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latin typeface="Calibri" pitchFamily="34" charset="0"/>
                  </a:rPr>
                  <a:t>Question:</a:t>
                </a:r>
                <a:r>
                  <a:rPr lang="en-US" sz="2000" dirty="0">
                    <a:latin typeface="Calibri" pitchFamily="34" charset="0"/>
                  </a:rPr>
                  <a:t> What properties should the </a:t>
                </a:r>
                <a:r>
                  <a:rPr lang="en-US" sz="2000" i="1" dirty="0">
                    <a:solidFill>
                      <a:srgbClr val="002060"/>
                    </a:solidFill>
                    <a:latin typeface="Calibri" pitchFamily="34" charset="0"/>
                  </a:rPr>
                  <a:t>fingerprint  </a:t>
                </a:r>
                <a:r>
                  <a:rPr lang="en-US" sz="2000" dirty="0">
                    <a:latin typeface="Calibri" pitchFamily="34" charset="0"/>
                  </a:rPr>
                  <a:t>possess?</a:t>
                </a:r>
              </a:p>
              <a:p>
                <a:r>
                  <a:rPr lang="en-US" sz="2000" dirty="0">
                    <a:latin typeface="Calibri" pitchFamily="34" charset="0"/>
                  </a:rPr>
                  <a:t> ??</a:t>
                </a:r>
              </a:p>
              <a:p>
                <a:r>
                  <a:rPr lang="en-US" sz="2000" dirty="0">
                    <a:latin typeface="Calibri" pitchFamily="34" charset="0"/>
                  </a:rPr>
                  <a:t>?? </a:t>
                </a:r>
                <a:endParaRPr lang="en-US" sz="2000" b="1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1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4954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724400"/>
            <a:ext cx="1088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Small size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181600"/>
            <a:ext cx="2283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Efficiently computable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0" y="4267200"/>
            <a:ext cx="556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1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conclude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appears 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                                 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occurs </a:t>
                </a:r>
                <a:r>
                  <a:rPr lang="en-US" sz="2000" dirty="0"/>
                  <a:t>if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is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one of 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the prime factors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of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)”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Fingerprint size to get error probability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41" t="-750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25146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8949" y="25146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9949" y="2971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3733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6096000"/>
            <a:ext cx="32689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bits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42" t="-8197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84349" y="3352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349" y="3352800"/>
            <a:ext cx="313279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0" y="5638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0800" y="4800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5626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51816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blipFill>
                <a:blip r:embed="rId7"/>
                <a:stretch>
                  <a:fillRect l="-2235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blipFill>
                <a:blip r:embed="rId8"/>
                <a:stretch>
                  <a:fillRect l="-1111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7" grpId="0" uiExpand="1" animBg="1"/>
      <p:bldP spid="18" grpId="0" animBg="1"/>
      <p:bldP spid="19" grpId="0" animBg="1"/>
      <p:bldP spid="20" grpId="0" animBg="1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29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72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3" name="Smiley Face 2"/>
          <p:cNvSpPr/>
          <p:nvPr/>
        </p:nvSpPr>
        <p:spPr>
          <a:xfrm>
            <a:off x="4648200" y="43434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7200" y="3733800"/>
            <a:ext cx="3200400" cy="4455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since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bits</a:t>
                </a:r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blipFill>
                <a:blip r:embed="rId5"/>
                <a:stretch>
                  <a:fillRect t="-6452" r="-82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/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FCBCAD-F0E2-7F55-5C74-589C9DBF51F1}"/>
              </a:ext>
            </a:extLst>
          </p:cNvPr>
          <p:cNvSpPr txBox="1"/>
          <p:nvPr/>
        </p:nvSpPr>
        <p:spPr>
          <a:xfrm>
            <a:off x="2286000" y="5715000"/>
            <a:ext cx="124117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2" grpId="0" animBg="1"/>
      <p:bldP spid="31" grpId="0" animBg="1"/>
      <p:bldP spid="15" grpId="0" animBg="1"/>
      <p:bldP spid="15" grpId="1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problem in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distributed environment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There is no centralized unit.</a:t>
            </a:r>
          </a:p>
          <a:p>
            <a:r>
              <a:rPr lang="en-IN" sz="2000" dirty="0"/>
              <a:t>Each client only knows the address of each server.</a:t>
            </a:r>
          </a:p>
          <a:p>
            <a:r>
              <a:rPr lang="en-IN" sz="2000" dirty="0"/>
              <a:t>A client has no way to communicate/coordinate with other clients.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Aim: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A distributed protocol to assign clients to servers </a:t>
            </a:r>
          </a:p>
          <a:p>
            <a:pPr marL="0" indent="0">
              <a:buNone/>
            </a:pPr>
            <a:r>
              <a:rPr lang="en-IN" sz="2000" dirty="0"/>
              <a:t>so that the maximum load is minimized.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CE8F33-5AC6-85F8-2B67-D58CC96B68AA}"/>
              </a:ext>
            </a:extLst>
          </p:cNvPr>
          <p:cNvSpPr/>
          <p:nvPr/>
        </p:nvSpPr>
        <p:spPr>
          <a:xfrm>
            <a:off x="3105394" y="2643982"/>
            <a:ext cx="3025791" cy="55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central unit to assign clients to servers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46" grpId="1" animBg="1"/>
      <p:bldP spid="47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A </a:t>
            </a:r>
            <a:r>
              <a:rPr lang="en-IN" sz="2000" b="1" dirty="0">
                <a:solidFill>
                  <a:srgbClr val="7030A0"/>
                </a:solidFill>
              </a:rPr>
              <a:t>distributed</a:t>
            </a:r>
            <a:r>
              <a:rPr lang="en-IN" sz="2000" b="1" dirty="0"/>
              <a:t> protocol:</a:t>
            </a:r>
          </a:p>
          <a:p>
            <a:pPr marL="0" indent="0">
              <a:buNone/>
            </a:pPr>
            <a:r>
              <a:rPr lang="en-IN" sz="2000" dirty="0"/>
              <a:t>Each client selects a server </a:t>
            </a:r>
          </a:p>
          <a:p>
            <a:r>
              <a:rPr lang="en-IN" sz="2000" u="sng" dirty="0"/>
              <a:t>randomly</a:t>
            </a:r>
            <a:r>
              <a:rPr lang="en-IN" sz="2000" dirty="0"/>
              <a:t> </a:t>
            </a:r>
            <a:r>
              <a:rPr lang="en-IN" sz="2000" u="sng" dirty="0"/>
              <a:t>uniformly</a:t>
            </a:r>
            <a:r>
              <a:rPr lang="en-IN" sz="2000" dirty="0"/>
              <a:t> and </a:t>
            </a:r>
          </a:p>
          <a:p>
            <a:r>
              <a:rPr lang="en-IN" sz="2000" u="sng" dirty="0"/>
              <a:t>independent</a:t>
            </a:r>
            <a:r>
              <a:rPr lang="en-IN" sz="2000" dirty="0"/>
              <a:t> of other clients,</a:t>
            </a:r>
          </a:p>
          <a:p>
            <a:pPr marL="0" indent="0">
              <a:buNone/>
            </a:pPr>
            <a:r>
              <a:rPr lang="en-IN" sz="2000" dirty="0"/>
              <a:t>and approaches it for its job.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6F1A7-EA52-BA41-85AF-D17D30CB0AF0}"/>
              </a:ext>
            </a:extLst>
          </p:cNvPr>
          <p:cNvSpPr txBox="1"/>
          <p:nvPr/>
        </p:nvSpPr>
        <p:spPr>
          <a:xfrm>
            <a:off x="2352019" y="6213825"/>
            <a:ext cx="49680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will be maximum load with high probability ?</a:t>
            </a:r>
          </a:p>
        </p:txBody>
      </p:sp>
    </p:spTree>
    <p:extLst>
      <p:ext uri="{BB962C8B-B14F-4D97-AF65-F5344CB8AC3E}">
        <p14:creationId xmlns:p14="http://schemas.microsoft.com/office/powerpoint/2010/main" val="32386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Union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Probability tool </a:t>
            </a:r>
            <a:r>
              <a:rPr lang="en-US" sz="4000" b="1" dirty="0">
                <a:solidFill>
                  <a:srgbClr val="7030A0"/>
                </a:solidFill>
              </a:rPr>
              <a:t>(union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related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2400" dirty="0"/>
                  <a:t>?</a:t>
                </a:r>
                <a:r>
                  <a:rPr lang="en-US" sz="4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same for each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Randomized Quick Sort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(</a:t>
            </a:r>
            <a:r>
              <a:rPr lang="en-US" sz="3200" b="1" dirty="0">
                <a:solidFill>
                  <a:srgbClr val="0070C0"/>
                </a:solidFill>
              </a:rPr>
              <a:t>number of </a:t>
            </a:r>
            <a:r>
              <a:rPr lang="en-US" sz="3200" b="1" dirty="0">
                <a:solidFill>
                  <a:srgbClr val="002060"/>
                </a:solidFill>
              </a:rPr>
              <a:t>comparisons)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 is random variable denoting the number of comparisons.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752600" y="5943600"/>
            <a:ext cx="5334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not proceed from this point …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06901" y="3276600"/>
            <a:ext cx="3460499" cy="2286000"/>
            <a:chOff x="2254501" y="3581400"/>
            <a:chExt cx="3460499" cy="2286000"/>
          </a:xfrm>
        </p:grpSpPr>
        <p:grpSp>
          <p:nvGrpSpPr>
            <p:cNvPr id="45" name="Group 44"/>
            <p:cNvGrpSpPr/>
            <p:nvPr/>
          </p:nvGrpSpPr>
          <p:grpSpPr>
            <a:xfrm>
              <a:off x="2438400" y="4191000"/>
              <a:ext cx="2514600" cy="1676400"/>
              <a:chOff x="2438400" y="4191000"/>
              <a:chExt cx="2514600" cy="1676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7" idx="2"/>
                <a:endCxn id="8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6"/>
                <a:endCxn id="9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5"/>
                <a:endCxn id="15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8" idx="5"/>
                <a:endCxn id="11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0" idx="5"/>
                <a:endCxn id="13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9" idx="3"/>
                <a:endCxn id="14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254501" y="3581400"/>
              <a:ext cx="34604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A </a:t>
              </a:r>
              <a:r>
                <a:rPr lang="en-US" sz="1600" b="1" dirty="0"/>
                <a:t>recursion tree </a:t>
              </a:r>
            </a:p>
            <a:p>
              <a:pPr algn="ctr"/>
              <a:r>
                <a:rPr lang="en-US" sz="1600" dirty="0"/>
                <a:t>associated with Randomized Quick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0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61CA-835F-939B-F8D1-4C20F315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IN" sz="36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CF355-6D47-26C6-13B1-289468405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Make sincere attempt to show that the maximum load on any server </a:t>
                </a:r>
              </a:p>
              <a:p>
                <a:pPr marL="0" indent="0">
                  <a:buNone/>
                </a:pPr>
                <a:r>
                  <a:rPr lang="en-US" sz="2000" dirty="0"/>
                  <a:t>will be O(log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 with high </a:t>
                </a:r>
                <a:r>
                  <a:rPr lang="en-US" sz="2000" dirty="0" err="1"/>
                  <a:t>probabilility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/>
                  <a:t>: Use </a:t>
                </a:r>
                <a:r>
                  <a:rPr lang="en-US" sz="2000" b="1" dirty="0"/>
                  <a:t>Union </a:t>
                </a:r>
                <a:r>
                  <a:rPr lang="en-US" sz="2000" dirty="0"/>
                  <a:t>Theorem.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CF355-6D47-26C6-13B1-289468405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1D8AC-BF29-E58E-EDE3-2BA89C1C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sz="2400" dirty="0"/>
              <a:t>Since viewing the random experiment in its </a:t>
            </a:r>
            <a:r>
              <a:rPr lang="en-US" sz="2400" u="sng" dirty="0">
                <a:solidFill>
                  <a:srgbClr val="7030A0"/>
                </a:solidFill>
              </a:rPr>
              <a:t>entirety</a:t>
            </a:r>
            <a:r>
              <a:rPr lang="en-US" sz="2400" dirty="0"/>
              <a:t> looks so complex, </a:t>
            </a:r>
            <a:br>
              <a:rPr lang="en-US" sz="2400" dirty="0"/>
            </a:br>
            <a:r>
              <a:rPr lang="en-US" sz="2400" dirty="0"/>
              <a:t>let us take a </a:t>
            </a:r>
            <a:r>
              <a:rPr lang="en-US" sz="2400" i="1" dirty="0"/>
              <a:t>microscopic</a:t>
            </a:r>
            <a:r>
              <a:rPr lang="en-US" sz="2400" dirty="0"/>
              <a:t> 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295400" y="1676400"/>
            <a:ext cx="4724400" cy="2198575"/>
            <a:chOff x="2438400" y="1676400"/>
            <a:chExt cx="4724400" cy="2198575"/>
          </a:xfrm>
        </p:grpSpPr>
        <p:grpSp>
          <p:nvGrpSpPr>
            <p:cNvPr id="5" name="Group 4"/>
            <p:cNvGrpSpPr/>
            <p:nvPr/>
          </p:nvGrpSpPr>
          <p:grpSpPr>
            <a:xfrm>
              <a:off x="2546345" y="2438400"/>
              <a:ext cx="4433073" cy="500062"/>
              <a:chOff x="1752600" y="1447800"/>
              <a:chExt cx="6057936" cy="609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905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86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4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2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5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3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52600" y="1447800"/>
                    <a:ext cx="6057936" cy="4127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1    2   3    4    5                                …            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−1   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𝑚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1447800"/>
                    <a:ext cx="6057936" cy="41271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688" t="-5357" r="-825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>
                <a:off x="4953000" y="2057400"/>
                <a:ext cx="914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85749" y="3288268"/>
              <a:ext cx="4286751" cy="586707"/>
              <a:chOff x="1676400" y="4800600"/>
              <a:chExt cx="5899279" cy="112196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64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3622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048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953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1628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7338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8674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676400" y="5334000"/>
                    <a:ext cx="5899279" cy="5885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1          2          3               …                                   …                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𝑛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334000"/>
                    <a:ext cx="5899279" cy="5885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84" t="-1961" r="-85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/>
            <p:cNvSpPr/>
            <p:nvPr/>
          </p:nvSpPr>
          <p:spPr>
            <a:xfrm>
              <a:off x="2438400" y="1676401"/>
              <a:ext cx="4724400" cy="2198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188" y="1676400"/>
              <a:ext cx="220361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Balls into Bins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1600" b="1" dirty="0">
                  <a:solidFill>
                    <a:srgbClr val="002060"/>
                  </a:solidFill>
                </a:rPr>
                <a:t>(</a:t>
              </a:r>
              <a:r>
                <a:rPr lang="en-US" sz="1600" b="1" dirty="0">
                  <a:solidFill>
                    <a:srgbClr val="0070C0"/>
                  </a:solidFill>
                </a:rPr>
                <a:t>number of </a:t>
              </a:r>
              <a:r>
                <a:rPr lang="en-US" sz="1600" b="1" dirty="0">
                  <a:solidFill>
                    <a:srgbClr val="002060"/>
                  </a:solidFill>
                </a:rPr>
                <a:t>empty bins)</a:t>
              </a:r>
            </a:p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4419600"/>
            <a:ext cx="4724400" cy="2209800"/>
            <a:chOff x="2438400" y="4419600"/>
            <a:chExt cx="4724400" cy="2209800"/>
          </a:xfrm>
        </p:grpSpPr>
        <p:grpSp>
          <p:nvGrpSpPr>
            <p:cNvPr id="46" name="Group 45"/>
            <p:cNvGrpSpPr/>
            <p:nvPr/>
          </p:nvGrpSpPr>
          <p:grpSpPr>
            <a:xfrm>
              <a:off x="3601713" y="5181600"/>
              <a:ext cx="1960887" cy="1167347"/>
              <a:chOff x="2438400" y="4191000"/>
              <a:chExt cx="2514600" cy="1676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48" idx="2"/>
                <a:endCxn id="49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8" idx="6"/>
                <a:endCxn id="50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5" idx="5"/>
                <a:endCxn id="56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9" idx="5"/>
                <a:endCxn id="52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1" idx="3"/>
                <a:endCxn id="53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1" idx="5"/>
                <a:endCxn id="54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0" idx="3"/>
                <a:endCxn id="55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438400" y="4419600"/>
              <a:ext cx="4724400" cy="2209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81400" y="4444425"/>
              <a:ext cx="2499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Randomized Quick Sort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sz="1400" b="1" dirty="0">
                  <a:solidFill>
                    <a:srgbClr val="002060"/>
                  </a:solidFill>
                </a:rPr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number of </a:t>
              </a:r>
              <a:r>
                <a:rPr lang="en-US" sz="1400" b="1" dirty="0">
                  <a:solidFill>
                    <a:srgbClr val="002060"/>
                  </a:solidFill>
                </a:rPr>
                <a:t>comparisons)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580572" y="838200"/>
            <a:ext cx="39726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5753712" y="1932487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1135204" cy="1300980"/>
          </a:xfrm>
          <a:prstGeom prst="rect">
            <a:avLst/>
          </a:prstGeom>
        </p:spPr>
      </p:pic>
      <p:sp>
        <p:nvSpPr>
          <p:cNvPr id="85" name="Trapezoid 84"/>
          <p:cNvSpPr/>
          <p:nvPr/>
        </p:nvSpPr>
        <p:spPr>
          <a:xfrm rot="5400000">
            <a:off x="5753712" y="4686912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116625"/>
            <a:ext cx="1135204" cy="1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  <p:bldP spid="71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Let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a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bin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empty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b="0" i="0" dirty="0" smtClean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b="0" i="0" dirty="0" smtClean="0"/>
                      <m:t>)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𝐢𝐬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87922" cy="793618"/>
            <a:chOff x="1676400" y="4800600"/>
            <a:chExt cx="589449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3               …      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/>
                    <a:t>                     …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3" t="-8197" r="-12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5057731" cy="533400"/>
            <a:chOff x="1752600" y="1447800"/>
            <a:chExt cx="627529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275293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1    2   3    4    5                           …                </m:t>
                        </m:r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  <m:r>
                          <a:rPr lang="en-US" i="1" dirty="0" smtClean="0">
                            <a:latin typeface="Cambria Math"/>
                          </a:rPr>
                          <m:t>−1   </m:t>
                        </m:r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275293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435534" y="2667000"/>
            <a:ext cx="669866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9695" y="5181600"/>
            <a:ext cx="21706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67200" y="5105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apezoid 59"/>
          <p:cNvSpPr/>
          <p:nvPr/>
        </p:nvSpPr>
        <p:spPr>
          <a:xfrm rot="5400000">
            <a:off x="6896712" y="1932487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362200"/>
            <a:ext cx="1135204" cy="13009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6600" y="1116980"/>
            <a:ext cx="228600" cy="3059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3999" y="3733800"/>
            <a:ext cx="45273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73143" y="4191000"/>
            <a:ext cx="224325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38600" y="4495800"/>
            <a:ext cx="224325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46" grpId="0" animBg="1"/>
      <p:bldP spid="49" grpId="0" animBg="1"/>
      <p:bldP spid="60" grpId="0" animBg="1"/>
      <p:bldP spid="3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002060"/>
                    </a:solidFill>
                  </a:rPr>
                  <a:t>Balls into Bins</a:t>
                </a:r>
                <a:br>
                  <a:rPr lang="en-US" sz="4000" b="1" dirty="0">
                    <a:solidFill>
                      <a:srgbClr val="002060"/>
                    </a:solidFill>
                  </a:rPr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’s ?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)</a:t>
                </a:r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004975" y="3092581"/>
            <a:ext cx="2938625" cy="793619"/>
            <a:chOff x="1676400" y="4800599"/>
            <a:chExt cx="3275713" cy="997715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799921" y="4800600"/>
              <a:ext cx="381000" cy="457200"/>
              <a:chOff x="294721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4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5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4721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564388" y="4800599"/>
              <a:ext cx="383072" cy="457201"/>
              <a:chOff x="-1150612" y="4800599"/>
              <a:chExt cx="383072" cy="45720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150612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767540" y="4800599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-1150612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3275713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1           2        3           4           5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378043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87507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9458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66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264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0" y="2133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1    2   3    4    5   6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97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197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19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197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9050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273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2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1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61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477000" y="2600325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5334000" y="2590800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0" y="3092582"/>
            <a:ext cx="2304542" cy="869818"/>
            <a:chOff x="0" y="3092582"/>
            <a:chExt cx="2304542" cy="869818"/>
          </a:xfrm>
        </p:grpSpPr>
        <p:sp>
          <p:nvSpPr>
            <p:cNvPr id="9" name="TextBox 8"/>
            <p:cNvSpPr txBox="1"/>
            <p:nvPr/>
          </p:nvSpPr>
          <p:spPr>
            <a:xfrm>
              <a:off x="0" y="3092582"/>
              <a:ext cx="230454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empty bins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1152271" y="3461914"/>
              <a:ext cx="371729" cy="500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C63E4AF-1313-6A5C-6E10-4EE054AE2390}"/>
              </a:ext>
            </a:extLst>
          </p:cNvPr>
          <p:cNvSpPr/>
          <p:nvPr/>
        </p:nvSpPr>
        <p:spPr>
          <a:xfrm>
            <a:off x="2090538" y="3886200"/>
            <a:ext cx="21706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698D05-B2CF-46A5-FA0A-13C2E3E690C0}"/>
              </a:ext>
            </a:extLst>
          </p:cNvPr>
          <p:cNvSpPr/>
          <p:nvPr/>
        </p:nvSpPr>
        <p:spPr>
          <a:xfrm>
            <a:off x="1432446" y="5115560"/>
            <a:ext cx="64923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6666 0.1048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10868 0.1048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5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 0.1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2586 0.1048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8907 0.1048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5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11996 0.1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8" grpId="0" animBg="1"/>
      <p:bldP spid="48" grpId="1" animBg="1"/>
      <p:bldP spid="58" grpId="0"/>
      <p:bldP spid="3" grpId="0"/>
      <p:bldP spid="49" grpId="0"/>
      <p:bldP spid="60" grpId="0"/>
      <p:bldP spid="62" grpId="0"/>
      <p:bldP spid="65" grpId="0"/>
      <p:bldP spid="33" grpId="0" animBg="1"/>
      <p:bldP spid="66" grpId="0" animBg="1"/>
      <p:bldP spid="66" grpId="1" animBg="1"/>
      <p:bldP spid="41" grpId="0"/>
      <p:bldP spid="12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Sum</a:t>
            </a:r>
            <a:r>
              <a:rPr lang="en-US" sz="3200" b="1" dirty="0">
                <a:solidFill>
                  <a:srgbClr val="002060"/>
                </a:solidFill>
              </a:rPr>
              <a:t>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12DCA-BE26-1BC2-7D8A-49A99B23296D}"/>
              </a:ext>
            </a:extLst>
          </p:cNvPr>
          <p:cNvSpPr/>
          <p:nvPr/>
        </p:nvSpPr>
        <p:spPr>
          <a:xfrm>
            <a:off x="2514600" y="2739477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F6E9F-661F-090C-D1AD-B24E8A5D3B28}"/>
              </a:ext>
            </a:extLst>
          </p:cNvPr>
          <p:cNvSpPr/>
          <p:nvPr/>
        </p:nvSpPr>
        <p:spPr>
          <a:xfrm>
            <a:off x="2518872" y="5181600"/>
            <a:ext cx="41105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Randomized Quick Sort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comparisons)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: 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/>
                  <a:t> ,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  be a random variable defined as follows.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compared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during</m:t>
                              </m:r>
                              <m:r>
                                <m:rPr>
                                  <m:nor/>
                                </m:rPr>
                                <a:rPr lang="en-US" sz="1800" b="1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Randomized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Quick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Sort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002060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/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 smtClean="0"/>
                      <m:t>)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Elements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4400" y="2436507"/>
            <a:ext cx="7086600" cy="76200"/>
            <a:chOff x="914400" y="2436507"/>
            <a:chExt cx="7086600" cy="76200"/>
          </a:xfrm>
        </p:grpSpPr>
        <p:grpSp>
          <p:nvGrpSpPr>
            <p:cNvPr id="27" name="Group 26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76650" y="2436507"/>
              <a:ext cx="2800350" cy="76200"/>
              <a:chOff x="3676650" y="2362200"/>
              <a:chExt cx="2800350" cy="76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24650" y="2436507"/>
              <a:ext cx="361950" cy="76200"/>
              <a:chOff x="6724650" y="2362200"/>
              <a:chExt cx="361950" cy="762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14400" y="2436507"/>
              <a:ext cx="1295400" cy="76200"/>
              <a:chOff x="914400" y="2362200"/>
              <a:chExt cx="1295400" cy="76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4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334250" y="2436507"/>
              <a:ext cx="666750" cy="76200"/>
              <a:chOff x="7334250" y="2362200"/>
              <a:chExt cx="666750" cy="76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334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39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43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872387" y="1522107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/>
          <p:cNvSpPr/>
          <p:nvPr/>
        </p:nvSpPr>
        <p:spPr>
          <a:xfrm rot="8170535">
            <a:off x="1611395" y="-749996"/>
            <a:ext cx="4012153" cy="385879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8170535">
            <a:off x="3836747" y="-517593"/>
            <a:ext cx="3905846" cy="3633753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8170535">
            <a:off x="1095742" y="1466254"/>
            <a:ext cx="1345409" cy="1285040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8170535">
            <a:off x="5438881" y="1623176"/>
            <a:ext cx="1190412" cy="1139408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72000" y="3352800"/>
            <a:ext cx="388473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16066" y="3810000"/>
            <a:ext cx="2406765" cy="39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439866" y="4191000"/>
            <a:ext cx="5637334" cy="31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09800" y="48768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53000" y="4876800"/>
            <a:ext cx="3581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7961953" y="1865953"/>
            <a:ext cx="1297294" cy="10668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133600"/>
            <a:ext cx="766580" cy="87852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1000" y="916225"/>
            <a:ext cx="228600" cy="243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0687" y="3339790"/>
            <a:ext cx="74151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362200" y="3365810"/>
            <a:ext cx="22574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03832-A033-B9F7-EADD-CADD63D77FC2}"/>
              </a:ext>
            </a:extLst>
          </p:cNvPr>
          <p:cNvSpPr/>
          <p:nvPr/>
        </p:nvSpPr>
        <p:spPr>
          <a:xfrm>
            <a:off x="4874748" y="3795096"/>
            <a:ext cx="3202452" cy="39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A7EBC-861D-2233-AE39-F072D26746AF}"/>
              </a:ext>
            </a:extLst>
          </p:cNvPr>
          <p:cNvSpPr/>
          <p:nvPr/>
        </p:nvSpPr>
        <p:spPr>
          <a:xfrm>
            <a:off x="-805128" y="3365810"/>
            <a:ext cx="2406765" cy="39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5" grpId="0" animBg="1"/>
      <p:bldP spid="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2060"/>
                    </a:solidFill>
                  </a:rPr>
                  <a:t>Randomized Quick Sort</a:t>
                </a:r>
                <a:br>
                  <a:rPr lang="en-US" sz="3600" b="1" dirty="0">
                    <a:solidFill>
                      <a:srgbClr val="002060"/>
                    </a:solidFill>
                  </a:rPr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/>
                  <a:t>’s ?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)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relation between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4191000"/>
          <a:ext cx="8458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45720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0                …                   0                 1                1                   …           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       …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𝟐𝟒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…       </a:t>
                </a:r>
                <a:r>
                  <a:rPr lang="en-US" b="1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61" t="-8333" r="-72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Hence</a:t>
                </a:r>
                <a:r>
                  <a:rPr lang="en-US" b="1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3544" r="-5805" b="-1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86000" y="1993639"/>
            <a:ext cx="3124200" cy="1816361"/>
            <a:chOff x="3352557" y="2973285"/>
            <a:chExt cx="1981443" cy="1114572"/>
          </a:xfrm>
        </p:grpSpPr>
        <p:grpSp>
          <p:nvGrpSpPr>
            <p:cNvPr id="71" name="Group 70"/>
            <p:cNvGrpSpPr/>
            <p:nvPr/>
          </p:nvGrpSpPr>
          <p:grpSpPr>
            <a:xfrm>
              <a:off x="3352557" y="2973285"/>
              <a:ext cx="1808731" cy="1114571"/>
              <a:chOff x="2633522" y="4191000"/>
              <a:chExt cx="2319478" cy="148127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stCxn id="73" idx="2"/>
                <a:endCxn id="74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5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0" idx="5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5"/>
                <a:endCxn id="77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3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6" idx="5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5" idx="3"/>
                <a:endCxn id="80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Arrow Connector 89"/>
            <p:cNvCxnSpPr/>
            <p:nvPr/>
          </p:nvCxnSpPr>
          <p:spPr>
            <a:xfrm>
              <a:off x="5159342" y="3429000"/>
              <a:ext cx="174658" cy="23845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4583056" y="3773173"/>
              <a:ext cx="141344" cy="314684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86400" y="1981200"/>
            <a:ext cx="2514600" cy="1905000"/>
            <a:chOff x="6400800" y="1609725"/>
            <a:chExt cx="2514600" cy="1905000"/>
          </a:xfrm>
        </p:grpSpPr>
        <p:sp>
          <p:nvSpPr>
            <p:cNvPr id="93" name="Right Brace 92"/>
            <p:cNvSpPr/>
            <p:nvPr/>
          </p:nvSpPr>
          <p:spPr>
            <a:xfrm>
              <a:off x="6400800" y="1609725"/>
              <a:ext cx="231648" cy="1905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ea typeface="Cambria Math"/>
                    </a:rPr>
                    <a:t>Any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94" t="-4717" r="-39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5943600"/>
            <a:ext cx="2453364" cy="718066"/>
            <a:chOff x="0" y="5943600"/>
            <a:chExt cx="2453364" cy="718066"/>
          </a:xfrm>
        </p:grpSpPr>
        <p:sp>
          <p:nvSpPr>
            <p:cNvPr id="5" name="TextBox 4"/>
            <p:cNvSpPr txBox="1"/>
            <p:nvPr/>
          </p:nvSpPr>
          <p:spPr>
            <a:xfrm>
              <a:off x="0" y="6292334"/>
              <a:ext cx="245336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comparisons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1226682" y="5943600"/>
              <a:ext cx="221118" cy="362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32970" y="5481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70" y="5481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03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69" grpId="0" animBg="1"/>
      <p:bldP spid="30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</TotalTime>
  <Words>2071</Words>
  <Application>Microsoft Office PowerPoint</Application>
  <PresentationFormat>On-screen Show (4:3)</PresentationFormat>
  <Paragraphs>419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Randomized Algorithms CS648A </vt:lpstr>
      <vt:lpstr>Can we solve these problems ?</vt:lpstr>
      <vt:lpstr>Randomized Quick Sort (number of comparisons)</vt:lpstr>
      <vt:lpstr>Since viewing the random experiment in its entirety looks so complex,  let us take a microscopic view.</vt:lpstr>
      <vt:lpstr>Balls into Bins (number of empty bins)</vt:lpstr>
      <vt:lpstr>Balls into Bins (any relation between X and X_i’s ?)</vt:lpstr>
      <vt:lpstr>Sum of Random Variables</vt:lpstr>
      <vt:lpstr>Randomized Quick Sort (number of comparisons)</vt:lpstr>
      <vt:lpstr>Randomized Quick Sort (any relation between Y and Y_ij’s ?) </vt:lpstr>
      <vt:lpstr>An interesting juncture</vt:lpstr>
      <vt:lpstr>The main question?</vt:lpstr>
      <vt:lpstr>Balls into Bins (number of empty bins)</vt:lpstr>
      <vt:lpstr>Randomized Quick Sort (number of comparisons)</vt:lpstr>
      <vt:lpstr>Linearity of Expectation</vt:lpstr>
      <vt:lpstr>Where to use Linearity of expectation ?</vt:lpstr>
      <vt:lpstr>Product of Random Variables</vt:lpstr>
      <vt:lpstr>A question</vt:lpstr>
      <vt:lpstr>Fingerprinting Application 2 </vt:lpstr>
      <vt:lpstr>PowerPoint Presentation</vt:lpstr>
      <vt:lpstr>Motivation</vt:lpstr>
      <vt:lpstr>Randomized Algorithm  for pattern Matching</vt:lpstr>
      <vt:lpstr>Checking if P appears in Text T at location k  </vt:lpstr>
      <vt:lpstr>Checking if P appears in Text T at location k  </vt:lpstr>
      <vt:lpstr>Checking if P appears in Text T at location k  </vt:lpstr>
      <vt:lpstr>A problem in  distributed environment  </vt:lpstr>
      <vt:lpstr>PowerPoint Presentation</vt:lpstr>
      <vt:lpstr>Client-Server Problem in  Distributed Environment</vt:lpstr>
      <vt:lpstr>the Union Theorem</vt:lpstr>
      <vt:lpstr>Probability tool (union theorem)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598</cp:revision>
  <dcterms:created xsi:type="dcterms:W3CDTF">2011-12-03T04:13:03Z</dcterms:created>
  <dcterms:modified xsi:type="dcterms:W3CDTF">2025-01-23T09:43:11Z</dcterms:modified>
</cp:coreProperties>
</file>