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428" r:id="rId2"/>
    <p:sldId id="515" r:id="rId3"/>
    <p:sldId id="605" r:id="rId4"/>
    <p:sldId id="613" r:id="rId5"/>
    <p:sldId id="571" r:id="rId6"/>
    <p:sldId id="556" r:id="rId7"/>
    <p:sldId id="707" r:id="rId8"/>
    <p:sldId id="708" r:id="rId9"/>
    <p:sldId id="563" r:id="rId10"/>
    <p:sldId id="560" r:id="rId11"/>
    <p:sldId id="569" r:id="rId12"/>
    <p:sldId id="709" r:id="rId13"/>
    <p:sldId id="710" r:id="rId14"/>
    <p:sldId id="562" r:id="rId15"/>
    <p:sldId id="574" r:id="rId16"/>
    <p:sldId id="564" r:id="rId17"/>
    <p:sldId id="575" r:id="rId18"/>
    <p:sldId id="603" r:id="rId19"/>
    <p:sldId id="577" r:id="rId20"/>
    <p:sldId id="578" r:id="rId21"/>
    <p:sldId id="579" r:id="rId22"/>
    <p:sldId id="580" r:id="rId23"/>
    <p:sldId id="582" r:id="rId24"/>
    <p:sldId id="558" r:id="rId25"/>
    <p:sldId id="584" r:id="rId26"/>
    <p:sldId id="585" r:id="rId27"/>
    <p:sldId id="728" r:id="rId28"/>
    <p:sldId id="570" r:id="rId29"/>
    <p:sldId id="716" r:id="rId30"/>
    <p:sldId id="725" r:id="rId31"/>
    <p:sldId id="705" r:id="rId32"/>
    <p:sldId id="701" r:id="rId33"/>
    <p:sldId id="729" r:id="rId34"/>
    <p:sldId id="611" r:id="rId35"/>
    <p:sldId id="587" r:id="rId36"/>
    <p:sldId id="588" r:id="rId37"/>
    <p:sldId id="58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4" autoAdjust="0"/>
    <p:restoredTop sz="94547" autoAdjust="0"/>
  </p:normalViewPr>
  <p:slideViewPr>
    <p:cSldViewPr>
      <p:cViewPr varScale="1">
        <p:scale>
          <a:sx n="106" d="100"/>
          <a:sy n="106" d="100"/>
        </p:scale>
        <p:origin x="160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What picture comes to mind when </a:t>
                </a:r>
                <a:br>
                  <a:rPr lang="en-US" sz="1200" dirty="0"/>
                </a:br>
                <a:r>
                  <a:rPr lang="en-US" sz="1200" b="1" dirty="0"/>
                  <a:t>Randomized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1200" dirty="0"/>
                  <a:t>makes </a:t>
                </a:r>
                <a:r>
                  <a:rPr lang="en-US" sz="1200" i="1" dirty="0"/>
                  <a:t>too many </a:t>
                </a:r>
                <a:r>
                  <a:rPr lang="en-US" sz="1200" dirty="0"/>
                  <a:t>comparisons ?</a:t>
                </a:r>
              </a:p>
              <a:p>
                <a:r>
                  <a:rPr lang="en-US" sz="1200" dirty="0"/>
                  <a:t>Let us view the corresponding recursion tree.</a:t>
                </a:r>
              </a:p>
              <a:p>
                <a:r>
                  <a:rPr lang="en-US" sz="1200" dirty="0"/>
                  <a:t>There are elements in the recursion tree lying much deeper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l</m:t>
                        </m:r>
                        <m:r>
                          <a:rPr lang="en-US" sz="12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How to capture the ‘bad events’ in terms of such elements ?</a:t>
                </a:r>
              </a:p>
              <a:p>
                <a:pPr algn="l"/>
                <a:r>
                  <a:rPr lang="en-US" dirty="0">
                    <a:solidFill>
                      <a:srgbClr val="7030A0"/>
                    </a:solidFill>
                  </a:rPr>
                  <a:t>Ponder over it …</a:t>
                </a:r>
              </a:p>
              <a:p>
                <a:endParaRPr lang="en-US" sz="12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What picture comes to mind when </a:t>
                </a:r>
                <a:br>
                  <a:rPr lang="en-US" sz="1200" dirty="0"/>
                </a:br>
                <a:r>
                  <a:rPr lang="en-US" sz="1200" b="1" dirty="0"/>
                  <a:t>Randomized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1200" dirty="0"/>
                  <a:t>makes </a:t>
                </a:r>
                <a:r>
                  <a:rPr lang="en-US" sz="1200" i="1" dirty="0"/>
                  <a:t>too many </a:t>
                </a:r>
                <a:r>
                  <a:rPr lang="en-US" sz="1200" dirty="0"/>
                  <a:t>comparisons ?</a:t>
                </a:r>
              </a:p>
              <a:p>
                <a:r>
                  <a:rPr lang="en-US" sz="1200" dirty="0"/>
                  <a:t>Let us view the corresponding recursion tree.</a:t>
                </a:r>
              </a:p>
              <a:p>
                <a:r>
                  <a:rPr lang="en-US" sz="1200" dirty="0"/>
                  <a:t>There are elements in the recursion tree lying much deeper than </a:t>
                </a:r>
                <a:r>
                  <a:rPr lang="en-US" sz="1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sz="1200" i="0">
                    <a:latin typeface="Cambria Math"/>
                  </a:rPr>
                  <a:t>l𝑜𝑔</a:t>
                </a:r>
                <a:r>
                  <a:rPr lang="en-US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/>
                  </a:rPr>
                  <a:t>2</a:t>
                </a:r>
                <a:r>
                  <a:rPr lang="en-US" sz="1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〗⁡</a:t>
                </a:r>
                <a:r>
                  <a:rPr lang="en-US" sz="1200" i="0">
                    <a:solidFill>
                      <a:srgbClr val="0070C0"/>
                    </a:solidFill>
                    <a:latin typeface="Cambria Math"/>
                  </a:rPr>
                  <a:t>𝑛</a:t>
                </a:r>
                <a:endParaRPr lang="en-US" sz="1200" dirty="0"/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How to capture the ‘bad events’ in terms of such elements ?</a:t>
                </a:r>
              </a:p>
              <a:p>
                <a:pPr algn="l"/>
                <a:r>
                  <a:rPr lang="en-US" dirty="0">
                    <a:solidFill>
                      <a:srgbClr val="7030A0"/>
                    </a:solidFill>
                  </a:rPr>
                  <a:t>Ponder over it …</a:t>
                </a:r>
              </a:p>
              <a:p>
                <a:endParaRPr lang="en-US" sz="1200" dirty="0"/>
              </a:p>
              <a:p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9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What picture comes to mind when </a:t>
                </a:r>
                <a:br>
                  <a:rPr lang="en-US" sz="1200" dirty="0"/>
                </a:br>
                <a:r>
                  <a:rPr lang="en-US" sz="1200" b="1" dirty="0"/>
                  <a:t>Randomized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1200" dirty="0"/>
                  <a:t>makes </a:t>
                </a:r>
                <a:r>
                  <a:rPr lang="en-US" sz="1200" i="1" dirty="0"/>
                  <a:t>too many </a:t>
                </a:r>
                <a:r>
                  <a:rPr lang="en-US" sz="1200" dirty="0"/>
                  <a:t>comparisons ?</a:t>
                </a:r>
              </a:p>
              <a:p>
                <a:r>
                  <a:rPr lang="en-US" sz="1200" dirty="0"/>
                  <a:t>Let us view the corresponding recursion tree.</a:t>
                </a:r>
              </a:p>
              <a:p>
                <a:r>
                  <a:rPr lang="en-US" sz="1200" dirty="0"/>
                  <a:t>There are elements in the recursion tree lying much deeper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l</m:t>
                        </m:r>
                        <m:r>
                          <a:rPr lang="en-US" sz="12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How to capture the ‘bad events’ in terms of such elements ?</a:t>
                </a:r>
              </a:p>
              <a:p>
                <a:pPr algn="l"/>
                <a:r>
                  <a:rPr lang="en-US" dirty="0">
                    <a:solidFill>
                      <a:srgbClr val="7030A0"/>
                    </a:solidFill>
                  </a:rPr>
                  <a:t>Ponder over it …</a:t>
                </a:r>
              </a:p>
              <a:p>
                <a:endParaRPr lang="en-US" sz="12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What picture comes to mind when </a:t>
                </a:r>
                <a:br>
                  <a:rPr lang="en-US" sz="1200" dirty="0"/>
                </a:br>
                <a:r>
                  <a:rPr lang="en-US" sz="1200" b="1" dirty="0"/>
                  <a:t>Randomized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1200" dirty="0"/>
                  <a:t>makes </a:t>
                </a:r>
                <a:r>
                  <a:rPr lang="en-US" sz="1200" i="1" dirty="0"/>
                  <a:t>too many </a:t>
                </a:r>
                <a:r>
                  <a:rPr lang="en-US" sz="1200" dirty="0"/>
                  <a:t>comparisons ?</a:t>
                </a:r>
              </a:p>
              <a:p>
                <a:r>
                  <a:rPr lang="en-US" sz="1200" dirty="0"/>
                  <a:t>Let us view the corresponding recursion tree.</a:t>
                </a:r>
              </a:p>
              <a:p>
                <a:r>
                  <a:rPr lang="en-US" sz="1200" dirty="0"/>
                  <a:t>There are elements in the recursion tree lying much deeper than </a:t>
                </a:r>
                <a:r>
                  <a:rPr lang="en-US" sz="1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sz="1200" i="0">
                    <a:latin typeface="Cambria Math"/>
                  </a:rPr>
                  <a:t>l𝑜𝑔</a:t>
                </a:r>
                <a:r>
                  <a:rPr lang="en-US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/>
                  </a:rPr>
                  <a:t>2</a:t>
                </a:r>
                <a:r>
                  <a:rPr lang="en-US" sz="1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〗⁡</a:t>
                </a:r>
                <a:r>
                  <a:rPr lang="en-US" sz="1200" i="0">
                    <a:solidFill>
                      <a:srgbClr val="0070C0"/>
                    </a:solidFill>
                    <a:latin typeface="Cambria Math"/>
                  </a:rPr>
                  <a:t>𝑛</a:t>
                </a:r>
                <a:endParaRPr lang="en-US" sz="1200" dirty="0"/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How to capture the ‘bad events’ in terms of such elements ?</a:t>
                </a:r>
              </a:p>
              <a:p>
                <a:pPr algn="l"/>
                <a:r>
                  <a:rPr lang="en-US" dirty="0">
                    <a:solidFill>
                      <a:srgbClr val="7030A0"/>
                    </a:solidFill>
                  </a:rPr>
                  <a:t>Ponder over it …</a:t>
                </a:r>
              </a:p>
              <a:p>
                <a:endParaRPr lang="en-US" sz="1200" dirty="0"/>
              </a:p>
              <a:p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6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1/28/2025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1/28/2025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1/28/2025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1/28/2025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1/28/2025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1.gi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7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90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92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1.png"/><Relationship Id="rId7" Type="http://schemas.openxmlformats.org/officeDocument/2006/relationships/image" Target="../media/image5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4" Type="http://schemas.openxmlformats.org/officeDocument/2006/relationships/image" Target="../media/image46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4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6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5" Type="http://schemas.openxmlformats.org/officeDocument/2006/relationships/image" Target="../media/image440.png"/><Relationship Id="rId4" Type="http://schemas.openxmlformats.org/officeDocument/2006/relationships/image" Target="../media/image4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6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1" dirty="0">
                <a:solidFill>
                  <a:srgbClr val="002060"/>
                </a:solidFill>
              </a:rPr>
              <a:t>Application of </a:t>
            </a:r>
            <a:r>
              <a:rPr lang="en-US" sz="2200" b="1" dirty="0">
                <a:solidFill>
                  <a:srgbClr val="7030A0"/>
                </a:solidFill>
              </a:rPr>
              <a:t>Fingerprinting Technique</a:t>
            </a:r>
          </a:p>
          <a:p>
            <a:pPr marL="1257300" lvl="2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1-dimensional Pattern matching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b="1" dirty="0">
                <a:solidFill>
                  <a:srgbClr val="002060"/>
                </a:solidFill>
              </a:rPr>
              <a:t>Union bound application – maximum load of a bin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b="1" dirty="0">
                <a:solidFill>
                  <a:srgbClr val="002060"/>
                </a:solidFill>
              </a:rPr>
              <a:t>Preparation for </a:t>
            </a:r>
            <a:r>
              <a:rPr lang="en-US" sz="1900" b="1" u="sng" dirty="0">
                <a:solidFill>
                  <a:srgbClr val="7030A0"/>
                </a:solidFill>
              </a:rPr>
              <a:t>a memorable lecture </a:t>
            </a:r>
            <a:r>
              <a:rPr lang="en-US" sz="1900" b="1" u="sng" dirty="0">
                <a:solidFill>
                  <a:schemeClr val="tx1"/>
                </a:solidFill>
              </a:rPr>
              <a:t>on 30th January</a:t>
            </a:r>
            <a:r>
              <a:rPr lang="en-US" sz="1900" b="1" dirty="0">
                <a:solidFill>
                  <a:srgbClr val="002060"/>
                </a:solidFill>
              </a:rPr>
              <a:t>.</a:t>
            </a:r>
            <a:r>
              <a:rPr lang="en-US" sz="2600" b="1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Probability tool </a:t>
            </a:r>
            <a:r>
              <a:rPr lang="en-US" sz="4000" b="1" dirty="0">
                <a:solidFill>
                  <a:srgbClr val="7030A0"/>
                </a:solidFill>
              </a:rPr>
              <a:t>(union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Suppose 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∪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is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related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2400" dirty="0"/>
                  <a:t>?</a:t>
                </a:r>
                <a:r>
                  <a:rPr lang="en-US" sz="40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same for each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6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819400"/>
            <a:ext cx="236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2819400"/>
            <a:ext cx="236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Probability tool </a:t>
            </a:r>
            <a:r>
              <a:rPr lang="en-US" sz="4000" b="1" dirty="0">
                <a:solidFill>
                  <a:srgbClr val="7030A0"/>
                </a:solidFill>
              </a:rPr>
              <a:t>(union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Question: Where to 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Union theorem ?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Suppose 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 </a:t>
                </a:r>
                <a:r>
                  <a:rPr lang="en-US" sz="2000" dirty="0"/>
                  <a:t>to get an upper bound 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it is difficult to calculate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try to express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 as union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u="sng" dirty="0"/>
                  <a:t>(usually similar/same)</a:t>
                </a:r>
                <a:r>
                  <a:rPr lang="en-US" sz="2000" dirty="0"/>
                  <a:t> such that</a:t>
                </a:r>
              </a:p>
              <a:p>
                <a:r>
                  <a:rPr lang="en-US" sz="2000" dirty="0"/>
                  <a:t>it is easy to calculate/bound 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you may bound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using the following inequality: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6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b="-9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5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3C78CB-2806-0DE0-AEA8-A6F4C73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006C31"/>
                </a:solidFill>
              </a:rPr>
              <a:t>Client-Server </a:t>
            </a:r>
            <a:r>
              <a:rPr lang="en-IN" sz="3200" b="1" dirty="0">
                <a:solidFill>
                  <a:srgbClr val="7030A0"/>
                </a:solidFill>
              </a:rPr>
              <a:t>Problem</a:t>
            </a:r>
            <a:r>
              <a:rPr lang="en-IN" sz="3200" b="1" dirty="0"/>
              <a:t> in </a:t>
            </a:r>
            <a:br>
              <a:rPr lang="en-IN" sz="3200" b="1" dirty="0"/>
            </a:br>
            <a:r>
              <a:rPr lang="en-IN" sz="3200" b="1" dirty="0"/>
              <a:t>Distributed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1AD3F-D2DF-9544-91CA-70F52BC7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84E29-8910-E599-3603-61B042A2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43E57D-0A29-0FBB-04DB-9B1F1EE9B1C8}"/>
              </a:ext>
            </a:extLst>
          </p:cNvPr>
          <p:cNvGrpSpPr/>
          <p:nvPr/>
        </p:nvGrpSpPr>
        <p:grpSpPr>
          <a:xfrm>
            <a:off x="1538356" y="3472343"/>
            <a:ext cx="6234044" cy="337657"/>
            <a:chOff x="1143000" y="4953000"/>
            <a:chExt cx="6234044" cy="337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22601E-5228-0DB3-9CE6-450D9DEEF46C}"/>
                </a:ext>
              </a:extLst>
            </p:cNvPr>
            <p:cNvSpPr/>
            <p:nvPr/>
          </p:nvSpPr>
          <p:spPr>
            <a:xfrm>
              <a:off x="1143000" y="4982208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C945FB-6953-199D-DB88-3CB6ABC106DD}"/>
                </a:ext>
              </a:extLst>
            </p:cNvPr>
            <p:cNvSpPr/>
            <p:nvPr/>
          </p:nvSpPr>
          <p:spPr>
            <a:xfrm>
              <a:off x="2460610" y="49858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53E761-0035-51AF-BE38-A62A0A193335}"/>
                </a:ext>
              </a:extLst>
            </p:cNvPr>
            <p:cNvSpPr/>
            <p:nvPr/>
          </p:nvSpPr>
          <p:spPr>
            <a:xfrm>
              <a:off x="6413440" y="49785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584F31-8B0B-0B10-072B-CA9509406BB7}"/>
                </a:ext>
              </a:extLst>
            </p:cNvPr>
            <p:cNvSpPr/>
            <p:nvPr/>
          </p:nvSpPr>
          <p:spPr>
            <a:xfrm>
              <a:off x="3778220" y="4971255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78BC32-324C-AA16-2846-AC9FDA304B84}"/>
                </a:ext>
              </a:extLst>
            </p:cNvPr>
            <p:cNvSpPr/>
            <p:nvPr/>
          </p:nvSpPr>
          <p:spPr>
            <a:xfrm>
              <a:off x="5095830" y="4974906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37E247-31A2-C5A7-ECE7-55D1F2FA13D8}"/>
                </a:ext>
              </a:extLst>
            </p:cNvPr>
            <p:cNvSpPr/>
            <p:nvPr/>
          </p:nvSpPr>
          <p:spPr>
            <a:xfrm>
              <a:off x="1801805" y="4963953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1A9479-A1FE-C0C8-F2C1-3B1C67B18402}"/>
                </a:ext>
              </a:extLst>
            </p:cNvPr>
            <p:cNvSpPr/>
            <p:nvPr/>
          </p:nvSpPr>
          <p:spPr>
            <a:xfrm>
              <a:off x="3119415" y="4967604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6C2C72-EF5E-36D2-4C89-3608C3E3258A}"/>
                </a:ext>
              </a:extLst>
            </p:cNvPr>
            <p:cNvSpPr/>
            <p:nvPr/>
          </p:nvSpPr>
          <p:spPr>
            <a:xfrm>
              <a:off x="7072244" y="49530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BCA432-6BC1-E9CF-457C-82CC98F53F97}"/>
                </a:ext>
              </a:extLst>
            </p:cNvPr>
            <p:cNvSpPr/>
            <p:nvPr/>
          </p:nvSpPr>
          <p:spPr>
            <a:xfrm>
              <a:off x="4437025" y="4956651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E2A179-0A4D-817D-2C7D-4A32A7DD032C}"/>
                </a:ext>
              </a:extLst>
            </p:cNvPr>
            <p:cNvSpPr/>
            <p:nvPr/>
          </p:nvSpPr>
          <p:spPr>
            <a:xfrm>
              <a:off x="5754635" y="4960302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887A59-6335-1E7F-4FBC-6B4C5A492AB8}"/>
              </a:ext>
            </a:extLst>
          </p:cNvPr>
          <p:cNvGrpSpPr/>
          <p:nvPr/>
        </p:nvGrpSpPr>
        <p:grpSpPr>
          <a:xfrm>
            <a:off x="1219200" y="1828800"/>
            <a:ext cx="7111203" cy="533400"/>
            <a:chOff x="1219200" y="1828800"/>
            <a:chExt cx="7111203" cy="5334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96CD4D-D597-864C-6C9C-1E75121EA54A}"/>
                </a:ext>
              </a:extLst>
            </p:cNvPr>
            <p:cNvGrpSpPr/>
            <p:nvPr/>
          </p:nvGrpSpPr>
          <p:grpSpPr>
            <a:xfrm>
              <a:off x="7696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6FC966-A845-6B01-DA49-6FE5AD180EC5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7961CF3-2947-ECD4-FBF3-F7560705F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DF4F5F-3DC5-4EEE-4249-10BC8609F4A5}"/>
                </a:ext>
              </a:extLst>
            </p:cNvPr>
            <p:cNvGrpSpPr/>
            <p:nvPr/>
          </p:nvGrpSpPr>
          <p:grpSpPr>
            <a:xfrm>
              <a:off x="6755142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EF008B-01EF-F1C1-0786-4A473F2CBFCF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A04A11D-7A60-7E85-D5D5-043ADEABC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96269FB-ED51-971B-B3F3-75BD1EEFB29A}"/>
                </a:ext>
              </a:extLst>
            </p:cNvPr>
            <p:cNvGrpSpPr/>
            <p:nvPr/>
          </p:nvGrpSpPr>
          <p:grpSpPr>
            <a:xfrm>
              <a:off x="5814084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5CE9961-6580-F4EB-BD9F-448D32D01233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DE5C9-3731-F0D5-C963-5C238B703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B24C74-DAE0-726B-640A-F9E74C51FE07}"/>
                </a:ext>
              </a:extLst>
            </p:cNvPr>
            <p:cNvGrpSpPr/>
            <p:nvPr/>
          </p:nvGrpSpPr>
          <p:grpSpPr>
            <a:xfrm>
              <a:off x="490452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9F5126B-6904-6BD3-5103-EC39FA7FBAC4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085F41E-0B47-AE43-C474-A781C6623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2D184-371A-D124-64F5-DD15BEFE9A34}"/>
                </a:ext>
              </a:extLst>
            </p:cNvPr>
            <p:cNvGrpSpPr/>
            <p:nvPr/>
          </p:nvGrpSpPr>
          <p:grpSpPr>
            <a:xfrm>
              <a:off x="4010873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C0F885-9C49-3941-6EE9-20BEE7A42A31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891318-9099-8BF1-2E91-6CC3E4FBB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8846B05-B533-DF81-EA56-A767651F6D91}"/>
                </a:ext>
              </a:extLst>
            </p:cNvPr>
            <p:cNvGrpSpPr/>
            <p:nvPr/>
          </p:nvGrpSpPr>
          <p:grpSpPr>
            <a:xfrm>
              <a:off x="3069815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18D9C4-E2E9-B48A-3A33-0E17169E5F5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0BD5392-F126-DFEC-E161-DA5DC4C8D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CE7E2B-5238-0693-9DCC-CB5BF6562EE4}"/>
                </a:ext>
              </a:extLst>
            </p:cNvPr>
            <p:cNvGrpSpPr/>
            <p:nvPr/>
          </p:nvGrpSpPr>
          <p:grpSpPr>
            <a:xfrm>
              <a:off x="212875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227415C-C270-1C33-B582-CDF080EE1C6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81C764E-33C9-1050-A2A1-935632C30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010156-CAFC-0B2B-6B33-8B73CDCE4B02}"/>
                </a:ext>
              </a:extLst>
            </p:cNvPr>
            <p:cNvGrpSpPr/>
            <p:nvPr/>
          </p:nvGrpSpPr>
          <p:grpSpPr>
            <a:xfrm>
              <a:off x="1219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99140A8-5257-FEF6-4676-8F75F313407D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8923F60-6588-16A3-93D7-6A209F662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A8241F8-1099-6F13-D5D4-B9961BFED325}"/>
              </a:ext>
            </a:extLst>
          </p:cNvPr>
          <p:cNvSpPr txBox="1"/>
          <p:nvPr/>
        </p:nvSpPr>
        <p:spPr>
          <a:xfrm>
            <a:off x="5712" y="3447379"/>
            <a:ext cx="96481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clients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C65149-429C-CAAC-276A-59CBCF019CF1}"/>
              </a:ext>
            </a:extLst>
          </p:cNvPr>
          <p:cNvSpPr txBox="1"/>
          <p:nvPr/>
        </p:nvSpPr>
        <p:spPr>
          <a:xfrm>
            <a:off x="0" y="1878511"/>
            <a:ext cx="10301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00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3C78CB-2806-0DE0-AEA8-A6F4C73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006C31"/>
                </a:solidFill>
              </a:rPr>
              <a:t>Client-Server </a:t>
            </a:r>
            <a:r>
              <a:rPr lang="en-IN" sz="3200" b="1" dirty="0">
                <a:solidFill>
                  <a:srgbClr val="7030A0"/>
                </a:solidFill>
              </a:rPr>
              <a:t>Problem</a:t>
            </a:r>
            <a:r>
              <a:rPr lang="en-IN" sz="3200" b="1" dirty="0"/>
              <a:t> in </a:t>
            </a:r>
            <a:br>
              <a:rPr lang="en-IN" sz="3200" b="1" dirty="0"/>
            </a:br>
            <a:r>
              <a:rPr lang="en-IN" sz="3200" b="1" dirty="0"/>
              <a:t>Distributed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1AD3F-D2DF-9544-91CA-70F52BC7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84E29-8910-E599-3603-61B042A2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43E57D-0A29-0FBB-04DB-9B1F1EE9B1C8}"/>
              </a:ext>
            </a:extLst>
          </p:cNvPr>
          <p:cNvGrpSpPr/>
          <p:nvPr/>
        </p:nvGrpSpPr>
        <p:grpSpPr>
          <a:xfrm>
            <a:off x="1597982" y="1876436"/>
            <a:ext cx="6234044" cy="337657"/>
            <a:chOff x="1143000" y="4953000"/>
            <a:chExt cx="6234044" cy="337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22601E-5228-0DB3-9CE6-450D9DEEF46C}"/>
                </a:ext>
              </a:extLst>
            </p:cNvPr>
            <p:cNvSpPr/>
            <p:nvPr/>
          </p:nvSpPr>
          <p:spPr>
            <a:xfrm>
              <a:off x="1143000" y="4982208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C945FB-6953-199D-DB88-3CB6ABC106DD}"/>
                </a:ext>
              </a:extLst>
            </p:cNvPr>
            <p:cNvSpPr/>
            <p:nvPr/>
          </p:nvSpPr>
          <p:spPr>
            <a:xfrm>
              <a:off x="2460610" y="49858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53E761-0035-51AF-BE38-A62A0A193335}"/>
                </a:ext>
              </a:extLst>
            </p:cNvPr>
            <p:cNvSpPr/>
            <p:nvPr/>
          </p:nvSpPr>
          <p:spPr>
            <a:xfrm>
              <a:off x="6413440" y="49785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584F31-8B0B-0B10-072B-CA9509406BB7}"/>
                </a:ext>
              </a:extLst>
            </p:cNvPr>
            <p:cNvSpPr/>
            <p:nvPr/>
          </p:nvSpPr>
          <p:spPr>
            <a:xfrm>
              <a:off x="3778220" y="4971255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78BC32-324C-AA16-2846-AC9FDA304B84}"/>
                </a:ext>
              </a:extLst>
            </p:cNvPr>
            <p:cNvSpPr/>
            <p:nvPr/>
          </p:nvSpPr>
          <p:spPr>
            <a:xfrm>
              <a:off x="5095830" y="4974906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37E247-31A2-C5A7-ECE7-55D1F2FA13D8}"/>
                </a:ext>
              </a:extLst>
            </p:cNvPr>
            <p:cNvSpPr/>
            <p:nvPr/>
          </p:nvSpPr>
          <p:spPr>
            <a:xfrm>
              <a:off x="1801805" y="4963953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1A9479-A1FE-C0C8-F2C1-3B1C67B18402}"/>
                </a:ext>
              </a:extLst>
            </p:cNvPr>
            <p:cNvSpPr/>
            <p:nvPr/>
          </p:nvSpPr>
          <p:spPr>
            <a:xfrm>
              <a:off x="3119415" y="4967604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6C2C72-EF5E-36D2-4C89-3608C3E3258A}"/>
                </a:ext>
              </a:extLst>
            </p:cNvPr>
            <p:cNvSpPr/>
            <p:nvPr/>
          </p:nvSpPr>
          <p:spPr>
            <a:xfrm>
              <a:off x="7072244" y="49530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BCA432-6BC1-E9CF-457C-82CC98F53F97}"/>
                </a:ext>
              </a:extLst>
            </p:cNvPr>
            <p:cNvSpPr/>
            <p:nvPr/>
          </p:nvSpPr>
          <p:spPr>
            <a:xfrm>
              <a:off x="4437025" y="4956651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E2A179-0A4D-817D-2C7D-4A32A7DD032C}"/>
                </a:ext>
              </a:extLst>
            </p:cNvPr>
            <p:cNvSpPr/>
            <p:nvPr/>
          </p:nvSpPr>
          <p:spPr>
            <a:xfrm>
              <a:off x="5754635" y="4960302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887A59-6335-1E7F-4FBC-6B4C5A492AB8}"/>
              </a:ext>
            </a:extLst>
          </p:cNvPr>
          <p:cNvGrpSpPr/>
          <p:nvPr/>
        </p:nvGrpSpPr>
        <p:grpSpPr>
          <a:xfrm>
            <a:off x="1219200" y="3276600"/>
            <a:ext cx="7111203" cy="533400"/>
            <a:chOff x="1219200" y="1828800"/>
            <a:chExt cx="7111203" cy="5334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96CD4D-D597-864C-6C9C-1E75121EA54A}"/>
                </a:ext>
              </a:extLst>
            </p:cNvPr>
            <p:cNvGrpSpPr/>
            <p:nvPr/>
          </p:nvGrpSpPr>
          <p:grpSpPr>
            <a:xfrm>
              <a:off x="7696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6FC966-A845-6B01-DA49-6FE5AD180EC5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7961CF3-2947-ECD4-FBF3-F7560705F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DF4F5F-3DC5-4EEE-4249-10BC8609F4A5}"/>
                </a:ext>
              </a:extLst>
            </p:cNvPr>
            <p:cNvGrpSpPr/>
            <p:nvPr/>
          </p:nvGrpSpPr>
          <p:grpSpPr>
            <a:xfrm>
              <a:off x="6755142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EF008B-01EF-F1C1-0786-4A473F2CBFCF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A04A11D-7A60-7E85-D5D5-043ADEABC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96269FB-ED51-971B-B3F3-75BD1EEFB29A}"/>
                </a:ext>
              </a:extLst>
            </p:cNvPr>
            <p:cNvGrpSpPr/>
            <p:nvPr/>
          </p:nvGrpSpPr>
          <p:grpSpPr>
            <a:xfrm>
              <a:off x="5814084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5CE9961-6580-F4EB-BD9F-448D32D01233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DE5C9-3731-F0D5-C963-5C238B703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B24C74-DAE0-726B-640A-F9E74C51FE07}"/>
                </a:ext>
              </a:extLst>
            </p:cNvPr>
            <p:cNvGrpSpPr/>
            <p:nvPr/>
          </p:nvGrpSpPr>
          <p:grpSpPr>
            <a:xfrm>
              <a:off x="490452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9F5126B-6904-6BD3-5103-EC39FA7FBAC4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085F41E-0B47-AE43-C474-A781C6623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2D184-371A-D124-64F5-DD15BEFE9A34}"/>
                </a:ext>
              </a:extLst>
            </p:cNvPr>
            <p:cNvGrpSpPr/>
            <p:nvPr/>
          </p:nvGrpSpPr>
          <p:grpSpPr>
            <a:xfrm>
              <a:off x="4010873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C0F885-9C49-3941-6EE9-20BEE7A42A31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891318-9099-8BF1-2E91-6CC3E4FBB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8846B05-B533-DF81-EA56-A767651F6D91}"/>
                </a:ext>
              </a:extLst>
            </p:cNvPr>
            <p:cNvGrpSpPr/>
            <p:nvPr/>
          </p:nvGrpSpPr>
          <p:grpSpPr>
            <a:xfrm>
              <a:off x="3069815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18D9C4-E2E9-B48A-3A33-0E17169E5F5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0BD5392-F126-DFEC-E161-DA5DC4C8D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CE7E2B-5238-0693-9DCC-CB5BF6562EE4}"/>
                </a:ext>
              </a:extLst>
            </p:cNvPr>
            <p:cNvGrpSpPr/>
            <p:nvPr/>
          </p:nvGrpSpPr>
          <p:grpSpPr>
            <a:xfrm>
              <a:off x="212875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227415C-C270-1C33-B582-CDF080EE1C6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81C764E-33C9-1050-A2A1-935632C30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010156-CAFC-0B2B-6B33-8B73CDCE4B02}"/>
                </a:ext>
              </a:extLst>
            </p:cNvPr>
            <p:cNvGrpSpPr/>
            <p:nvPr/>
          </p:nvGrpSpPr>
          <p:grpSpPr>
            <a:xfrm>
              <a:off x="1219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99140A8-5257-FEF6-4676-8F75F313407D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8923F60-6588-16A3-93D7-6A209F662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A8241F8-1099-6F13-D5D4-B9961BFED325}"/>
              </a:ext>
            </a:extLst>
          </p:cNvPr>
          <p:cNvSpPr txBox="1"/>
          <p:nvPr/>
        </p:nvSpPr>
        <p:spPr>
          <a:xfrm>
            <a:off x="65338" y="1851472"/>
            <a:ext cx="96481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clients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C65149-429C-CAAC-276A-59CBCF019CF1}"/>
              </a:ext>
            </a:extLst>
          </p:cNvPr>
          <p:cNvSpPr txBox="1"/>
          <p:nvPr/>
        </p:nvSpPr>
        <p:spPr>
          <a:xfrm>
            <a:off x="0" y="3326311"/>
            <a:ext cx="10301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73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Ball-bin 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ball falls into a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>
                <a:blip r:embed="rId2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895600"/>
            <a:ext cx="5867400" cy="902732"/>
            <a:chOff x="1676400" y="4800600"/>
            <a:chExt cx="5867400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2" t="-8197" r="-13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6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Applications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Union Theorem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Ball-bin 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ball falls into a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/>
                  <a:t>For the case when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very high probability, maximum load is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). </a:t>
                </a:r>
                <a:endParaRPr lang="en-US" sz="2000" b="1" dirty="0"/>
              </a:p>
              <a:p>
                <a:pPr marL="0" indent="0" algn="ctr">
                  <a:buNone/>
                </a:pPr>
                <a:endParaRPr lang="en-US" sz="18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 b="-8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902732"/>
            <a:chOff x="1676400" y="4800600"/>
            <a:chExt cx="5867400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2" t="-8197" r="-13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533400" y="5638800"/>
            <a:ext cx="27051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76600" y="5638800"/>
            <a:ext cx="27051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9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5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ea typeface="Cambria Math"/>
                  </a:rPr>
                  <a:t>Event</a:t>
                </a:r>
                <a:r>
                  <a:rPr lang="en-US" sz="2800" dirty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balls.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27" t="-8197" r="-7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524000" y="42672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/>
          <p:nvPr/>
        </p:nvSpPr>
        <p:spPr>
          <a:xfrm>
            <a:off x="457200" y="2055539"/>
            <a:ext cx="7517030" cy="144966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ea typeface="Cambria Math"/>
                  </a:rPr>
                  <a:t>Event</a:t>
                </a:r>
                <a:r>
                  <a:rPr lang="en-US" sz="2800" dirty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Event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/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has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relation between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6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      2           3               …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27" t="-8197" r="-7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2      3    4      5               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4707095" y="3061453"/>
            <a:ext cx="914400" cy="1283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blipFill rotWithShape="1">
                <a:blip r:embed="rId5"/>
                <a:stretch>
                  <a:fillRect l="-2141" t="-104478" r="-4893" b="-161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92204" y="2057400"/>
                <a:ext cx="2927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7030A0"/>
                    </a:solidFill>
                  </a:rPr>
                  <a:t>perspective 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b="1" dirty="0" err="1">
                    <a:solidFill>
                      <a:srgbClr val="002060"/>
                    </a:solidFill>
                  </a:rPr>
                  <a:t>th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bin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204" y="2057400"/>
                <a:ext cx="292759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119" t="-10667" r="-4574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1524000" y="47244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981200"/>
            <a:ext cx="1143000" cy="1309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23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" grpId="0" build="p"/>
      <p:bldP spid="2" grpId="0" animBg="1"/>
      <p:bldP spid="49" grpId="0" animBg="1"/>
      <p:bldP spid="3" grpId="0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ea typeface="Cambria Math"/>
                  </a:rPr>
                  <a:t>Event</a:t>
                </a:r>
                <a:r>
                  <a:rPr lang="en-US" sz="2800" dirty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Event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/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has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In order to show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it suffice to show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&lt; ??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7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27" t="-8197" r="-7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4707095" y="3061453"/>
            <a:ext cx="914400" cy="1283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0" y="5647390"/>
                <a:ext cx="603755" cy="3724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47390"/>
                <a:ext cx="603755" cy="372410"/>
              </a:xfrm>
              <a:prstGeom prst="rect">
                <a:avLst/>
              </a:prstGeom>
              <a:blipFill rotWithShape="1">
                <a:blip r:embed="rId5"/>
                <a:stretch>
                  <a:fillRect t="-6452" r="-12121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>
            <a:off x="3124200" y="5943600"/>
            <a:ext cx="2514600" cy="533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blipFill rotWithShape="1">
                <a:blip r:embed="rId6"/>
                <a:stretch>
                  <a:fillRect l="-2462" t="-109231" r="-5231" b="-16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0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Fingerprinting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400" dirty="0"/>
              <a:t>Application 2</a:t>
            </a:r>
            <a:br>
              <a:rPr lang="en-US" sz="24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Pattern matching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(Continued from the last 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447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>
                    <a:solidFill>
                      <a:srgbClr val="C00000"/>
                    </a:solidFill>
                  </a:rPr>
                  <a:t>AIM: </a:t>
                </a:r>
                <a:r>
                  <a:rPr lang="en-US" sz="3600" dirty="0"/>
                  <a:t>To show</a:t>
                </a:r>
                <a:br>
                  <a:rPr lang="en-US" sz="3600" dirty="0"/>
                </a:br>
                <a:r>
                  <a:rPr lang="en-US" sz="3600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br>
                  <a:rPr lang="en-US" sz="3600" dirty="0">
                    <a:solidFill>
                      <a:srgbClr val="0070C0"/>
                    </a:solidFill>
                  </a:rPr>
                </a:br>
                <a:br>
                  <a:rPr lang="en-US" sz="2800" dirty="0"/>
                </a:br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447800"/>
                <a:ext cx="7772400" cy="1362075"/>
              </a:xfrm>
              <a:blipFill rotWithShape="1">
                <a:blip r:embed="rId2"/>
                <a:stretch>
                  <a:fillRect t="-6726" b="-789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3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th bin has at least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800" b="1">
                        <a:solidFill>
                          <a:srgbClr val="0070C0"/>
                        </a:solidFill>
                        <a:latin typeface="Cambria Math"/>
                      </a:rPr>
                      <m:t>𝐜</m:t>
                    </m:r>
                    <m:r>
                      <a:rPr lang="en-US" sz="2800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𝐥𝐨𝐠</m:t>
                    </m:r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balls)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15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153400" cy="868362"/>
              </a:xfrm>
            </p:spPr>
            <p:txBody>
              <a:bodyPr/>
              <a:lstStyle/>
              <a:p>
                <a:r>
                  <a:rPr lang="en-US" sz="3200" b="1" dirty="0">
                    <a:solidFill>
                      <a:srgbClr val="002060"/>
                    </a:solidFill>
                  </a:rPr>
                  <a:t>Calculating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153400" cy="868362"/>
              </a:xfrm>
              <a:blipFill rotWithShape="1">
                <a:blip r:embed="rId2"/>
                <a:stretch>
                  <a:fillRect t="-21831" b="-380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5715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th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bin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has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balls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(</m:t>
                                </m: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box>
                                      <m:box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box>
                                <m:r>
                                  <m:rPr>
                                    <m:nor/>
                                  </m:rPr>
                                  <a:rPr lang="en-US" sz="1800" dirty="0">
                                    <a:solidFill>
                                      <a:srgbClr val="0070C0"/>
                                    </a:solidFill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…(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!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e>
                    </m:box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!</m:t>
                        </m:r>
                      </m:den>
                    </m:f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          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  <m:func>
                                      <m:funcPr>
                                        <m:ctrlP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=2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2000" dirty="0"/>
                  <a:t>    ≤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5715000"/>
              </a:xfrm>
              <a:blipFill>
                <a:blip r:embed="rId3"/>
                <a:stretch>
                  <a:fillRect l="-741" t="-8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3505200" y="3124200"/>
                <a:ext cx="56388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Stirling</a:t>
                </a:r>
                <a:r>
                  <a:rPr lang="en-US" dirty="0" err="1">
                    <a:solidFill>
                      <a:schemeClr val="tx1"/>
                    </a:solidFill>
                  </a:rPr>
                  <a:t>’s</a:t>
                </a:r>
                <a:r>
                  <a:rPr lang="en-US" dirty="0">
                    <a:solidFill>
                      <a:schemeClr val="tx1"/>
                    </a:solidFill>
                  </a:rPr>
                  <a:t>  formula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!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124200"/>
                <a:ext cx="56388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4267200" y="3962400"/>
                <a:ext cx="3657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=2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962400"/>
                <a:ext cx="3657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371600" y="609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1066800"/>
            <a:ext cx="3886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96200" y="3306762"/>
            <a:ext cx="685800" cy="427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2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Balls into Bins</a:t>
            </a:r>
            <a:br>
              <a:rPr lang="en-US" sz="4000" b="1" dirty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balls are thrown randomly uniformly and independently into bins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with probability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, maximum load of any bin will be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balls.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 exercise: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r>
                  <a:rPr lang="en-US" sz="2000" dirty="0"/>
                  <a:t>Use Chernoff bound to arrive at similar bound.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With slightly more careful calculation,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shown that the maximum load will be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((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)/</a:t>
                </a:r>
                <a:r>
                  <a:rPr lang="en-US" sz="2000" b="1" dirty="0"/>
                  <a:t>log </a:t>
                </a:r>
                <a:r>
                  <a:rPr lang="en-US" sz="2000" b="1" dirty="0" err="1"/>
                  <a:t>log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r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3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Application 2 </a:t>
            </a:r>
            <a:r>
              <a:rPr lang="en-US" sz="3200" dirty="0"/>
              <a:t>of the </a:t>
            </a:r>
            <a:r>
              <a:rPr lang="en-US" sz="3200" dirty="0">
                <a:solidFill>
                  <a:srgbClr val="C00000"/>
                </a:solidFill>
              </a:rPr>
              <a:t>Union Theorem</a:t>
            </a:r>
            <a:br>
              <a:rPr lang="en-US" sz="2800" dirty="0">
                <a:solidFill>
                  <a:srgbClr val="C00000"/>
                </a:solidFill>
              </a:rPr>
            </a:b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Randomized Quick sort:  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The secret of its popularity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03" y="2902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What makes </a:t>
            </a:r>
            <a:r>
              <a:rPr lang="en-US" sz="3200" b="1" dirty="0">
                <a:solidFill>
                  <a:srgbClr val="C00000"/>
                </a:solidFill>
              </a:rPr>
              <a:t>Randomized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Quick sort </a:t>
            </a:r>
            <a:r>
              <a:rPr lang="en-US" sz="3200" b="1" dirty="0">
                <a:solidFill>
                  <a:srgbClr val="006C31"/>
                </a:solidFill>
              </a:rPr>
              <a:t>popular</a:t>
            </a:r>
            <a:r>
              <a:rPr lang="en-US" sz="3200" b="1" dirty="0"/>
              <a:t> ?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Inference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increases,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the chances of deviation from average case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316495" y="1761384"/>
              <a:ext cx="8458199" cy="26212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1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5924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times run time exceeds  average by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11328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316495" y="1761384"/>
              <a:ext cx="8458199" cy="26212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1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5924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times run time exceeds  average by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4667" t="-4630" r="-194667" b="-3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34667" t="-4630" r="-94667" b="-3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246" t="-4630" r="-2899" b="-3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3" t="-173846" r="-98716" b="-4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3" t="-278125" r="-98716" b="-3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3" t="-372308" r="-98716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3" t="-479688" r="-98716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3" t="-570769" r="-98716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11328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26685" y="979538"/>
                <a:ext cx="274363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No. of repetitions =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𝟎𝟎𝟎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685" y="979538"/>
                <a:ext cx="2743636" cy="369332"/>
              </a:xfrm>
              <a:prstGeom prst="rect">
                <a:avLst/>
              </a:prstGeom>
              <a:blipFill>
                <a:blip r:embed="rId4"/>
                <a:stretch>
                  <a:fillRect l="-1778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2895600" y="5638800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34868" y="6336268"/>
            <a:ext cx="26757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reliability</a:t>
            </a:r>
            <a:r>
              <a:rPr lang="en-US" dirty="0"/>
              <a:t> of quick sort</a:t>
            </a:r>
          </a:p>
        </p:txBody>
      </p:sp>
      <p:sp>
        <p:nvSpPr>
          <p:cNvPr id="15" name="Up Arrow 14"/>
          <p:cNvSpPr/>
          <p:nvPr/>
        </p:nvSpPr>
        <p:spPr>
          <a:xfrm>
            <a:off x="7296731" y="5346192"/>
            <a:ext cx="323269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1E61CAC-3039-4362-9C41-48147491B24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4572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09417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4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9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8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1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470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684B2526-72A5-4284-91FD-35B8715786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82864" y="2390664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𝟐𝟏𝟎𝟕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𝟏𝟔𝟖𝟖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7077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𝟏𝟏𝟕𝟑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007195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𝟔𝟕𝟓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8965568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8673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684B2526-72A5-4284-91FD-35B8715786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82864" y="2390664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b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0156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7077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98462" b="-1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007195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03125" b="-1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965568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8673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94DB47B5-696E-437B-A388-DD731AEDDC0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26344" y="2438400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𝟏𝟓𝟕𝟔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𝟏𝟏𝟒𝟖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7864604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𝟕𝟎𝟓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11366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𝟏𝟑𝟑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98936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212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94DB47B5-696E-437B-A388-DD731AEDDC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3888368"/>
                  </p:ext>
                </p:extLst>
              </p:nvPr>
            </p:nvGraphicFramePr>
            <p:xfrm>
              <a:off x="5326344" y="2438400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b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0156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864604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98462" b="-1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11366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03125" b="-1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698936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212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6FDA95D-1E34-4AF8-B4B5-CCCA9B1AAE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64544" y="2438400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𝟔𝟕𝟒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𝟐𝟔𝟎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7864604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𝟔𝟗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11366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𝟓𝟏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98936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212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6FDA95D-1E34-4AF8-B4B5-CCCA9B1AAE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3072635"/>
                  </p:ext>
                </p:extLst>
              </p:nvPr>
            </p:nvGraphicFramePr>
            <p:xfrm>
              <a:off x="6164544" y="2438400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b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10156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864604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198462" b="-1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11366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303125" b="-1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698936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212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F2F11143-259B-4477-B2C7-36277064E43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86600" y="2438400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𝟏𝟓𝟑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7864604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11366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98936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212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F2F11143-259B-4477-B2C7-36277064E4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548280"/>
                  </p:ext>
                </p:extLst>
              </p:nvPr>
            </p:nvGraphicFramePr>
            <p:xfrm>
              <a:off x="7086600" y="2438400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b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156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864604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98462" b="-1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11366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03125" b="-1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698936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212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130CC7EE-6825-439C-A139-0FE33578E5B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93344" y="2438400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𝟑𝟐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7864604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11366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98936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212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130CC7EE-6825-439C-A139-0FE33578E5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467473"/>
                  </p:ext>
                </p:extLst>
              </p:nvPr>
            </p:nvGraphicFramePr>
            <p:xfrm>
              <a:off x="7993344" y="2438400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b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10156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864604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198462" b="-1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11366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303125" b="-1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698936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2129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34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3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makes </a:t>
            </a:r>
            <a:r>
              <a:rPr lang="en-US" sz="3200" b="1" dirty="0">
                <a:solidFill>
                  <a:srgbClr val="7030A0"/>
                </a:solidFill>
              </a:rPr>
              <a:t>Quick sort </a:t>
            </a:r>
            <a:r>
              <a:rPr lang="en-US" sz="3200" b="1" dirty="0">
                <a:solidFill>
                  <a:srgbClr val="006C31"/>
                </a:solidFill>
              </a:rPr>
              <a:t>popular</a:t>
            </a:r>
            <a:r>
              <a:rPr lang="en-US" sz="3200" b="1" dirty="0"/>
              <a:t> ?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</a:t>
                </a:r>
                <a:r>
                  <a:rPr lang="en-US" sz="2000" dirty="0"/>
                  <a:t>[Colin </a:t>
                </a:r>
                <a:r>
                  <a:rPr lang="en-US" sz="2000" dirty="0" err="1"/>
                  <a:t>McDiarmid</a:t>
                </a:r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1991</a:t>
                </a:r>
                <a:r>
                  <a:rPr lang="en-US" sz="2000" dirty="0"/>
                  <a:t>]: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Prob.</a:t>
                </a:r>
                <a:r>
                  <a:rPr lang="en-US" sz="2000" dirty="0"/>
                  <a:t> the run time exceeds average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IN" sz="2000" dirty="0">
                    <a:solidFill>
                      <a:srgbClr val="0070C0"/>
                    </a:solidFill>
                  </a:rPr>
                  <a:t> </a:t>
                </a:r>
                <a:r>
                  <a:rPr lang="en-IN" sz="2000" dirty="0"/>
                  <a:t>=</a:t>
                </a:r>
                <a:r>
                  <a:rPr lang="en-IN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Prob.</a:t>
                </a:r>
                <a:r>
                  <a:rPr lang="en-US" sz="2000" dirty="0"/>
                  <a:t> run time exceeds double the average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IN" sz="2000" dirty="0"/>
                  <a:t> is       </a:t>
                </a:r>
                <a:r>
                  <a:rPr lang="en-IN" sz="2000" dirty="0">
                    <a:solidFill>
                      <a:srgbClr val="C00000"/>
                    </a:solidFill>
                  </a:rPr>
                  <a:t>? </a:t>
                </a:r>
                <a:r>
                  <a:rPr lang="en-IN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40952" y="2271661"/>
                <a:ext cx="138364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𝟏𝟎𝟎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52" y="2271661"/>
                <a:ext cx="1383648" cy="471539"/>
              </a:xfrm>
              <a:prstGeom prst="rect">
                <a:avLst/>
              </a:prstGeom>
              <a:blipFill rotWithShape="1">
                <a:blip r:embed="rId3"/>
                <a:stretch>
                  <a:fillRect r="-5286" b="-20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77000" y="3430344"/>
                <a:ext cx="962058" cy="37965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&lt;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𝟏𝟓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430344"/>
                <a:ext cx="962058" cy="379656"/>
              </a:xfrm>
              <a:prstGeom prst="rect">
                <a:avLst/>
              </a:prstGeom>
              <a:blipFill rotWithShape="1">
                <a:blip r:embed="rId4"/>
                <a:stretch>
                  <a:fillRect l="-5732" t="-4839" r="-10191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97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Concentration of 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: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random variable for the no. of comparisons during </a:t>
                </a:r>
                <a:r>
                  <a:rPr lang="en-US" sz="2000" b="1" dirty="0"/>
                  <a:t>Randomized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7030A0"/>
                    </a:solidFill>
                  </a:rPr>
                  <a:t>Quick Sort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We know: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dirty="0"/>
                  <a:t>]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Our aim: </a:t>
                </a:r>
                <a:r>
                  <a:rPr lang="en-US" sz="2000" dirty="0"/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any constant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find </a:t>
                </a:r>
                <a:r>
                  <a:rPr lang="en-US" sz="2000" u="sng" dirty="0"/>
                  <a:t>a constant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/>
                  <a:t> such that the above inequality holds.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We shall show that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r="-1111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752600"/>
            <a:ext cx="7848608" cy="762000"/>
            <a:chOff x="304800" y="1981200"/>
            <a:chExt cx="7848608" cy="762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54769500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81234088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304800" y="2362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      …</a:t>
                  </a: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22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997EFA5-87F7-7DE9-EC9C-A2F0BFFDF8A3}"/>
              </a:ext>
            </a:extLst>
          </p:cNvPr>
          <p:cNvSpPr/>
          <p:nvPr/>
        </p:nvSpPr>
        <p:spPr>
          <a:xfrm>
            <a:off x="2438404" y="34290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747AD3-596A-20ED-0D6C-CDC84874324B}"/>
              </a:ext>
            </a:extLst>
          </p:cNvPr>
          <p:cNvSpPr/>
          <p:nvPr/>
        </p:nvSpPr>
        <p:spPr>
          <a:xfrm>
            <a:off x="3429000" y="4122697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A65916-6A49-04C5-4E8D-DCEBAAC39673}"/>
              </a:ext>
            </a:extLst>
          </p:cNvPr>
          <p:cNvSpPr/>
          <p:nvPr/>
        </p:nvSpPr>
        <p:spPr>
          <a:xfrm>
            <a:off x="3048000" y="489583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1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A6E0C-3012-9311-A832-3A5E1CC19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856C-C7E4-1C33-CDFE-9E3C939C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Concentration of 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65BCE-B3BB-21E1-2400-C14D21E42D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: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random variable for the no. of comparisons during </a:t>
                </a:r>
                <a:r>
                  <a:rPr lang="en-US" sz="2000" b="1" dirty="0"/>
                  <a:t>Randomized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7030A0"/>
                    </a:solidFill>
                  </a:rPr>
                  <a:t>Quick Sort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We know: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dirty="0"/>
                  <a:t>]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Attempt 1</a:t>
                </a:r>
                <a:r>
                  <a:rPr lang="en-US" sz="2000" dirty="0"/>
                  <a:t>: Chernoff bound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2000" dirty="0"/>
                  <a:t>’s are not independent.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65BCE-B3BB-21E1-2400-C14D21E42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r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858C4-8CA2-B2E0-B6F6-BF795A7F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49A0EE-E39E-9AD6-4DC8-F8E4683AB4EF}"/>
              </a:ext>
            </a:extLst>
          </p:cNvPr>
          <p:cNvGrpSpPr/>
          <p:nvPr/>
        </p:nvGrpSpPr>
        <p:grpSpPr>
          <a:xfrm>
            <a:off x="609600" y="1752600"/>
            <a:ext cx="7848608" cy="762000"/>
            <a:chOff x="304800" y="1981200"/>
            <a:chExt cx="7848608" cy="762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13">
                  <a:extLst>
                    <a:ext uri="{FF2B5EF4-FFF2-40B4-BE49-F238E27FC236}">
                      <a16:creationId xmlns:a16="http://schemas.microsoft.com/office/drawing/2014/main" id="{362E016C-B80E-50BC-9121-EC5BC9B79043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81234088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C59CD9-608E-4197-8435-A02DD56C53FC}"/>
                </a:ext>
              </a:extLst>
            </p:cNvPr>
            <p:cNvSpPr txBox="1"/>
            <p:nvPr/>
          </p:nvSpPr>
          <p:spPr>
            <a:xfrm>
              <a:off x="304800" y="2362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2A09CC3-C156-6808-D69B-61FB9058DF1A}"/>
                    </a:ext>
                  </a:extLst>
                </p:cNvPr>
                <p:cNvSpPr txBox="1"/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      …</a:t>
                  </a: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22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AEE57B-382B-E7AD-B1BB-437A7F4954EA}"/>
                    </a:ext>
                  </a:extLst>
                </p:cNvPr>
                <p:cNvSpPr txBox="1"/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Smiley Face 12">
            <a:extLst>
              <a:ext uri="{FF2B5EF4-FFF2-40B4-BE49-F238E27FC236}">
                <a16:creationId xmlns:a16="http://schemas.microsoft.com/office/drawing/2014/main" id="{1647569C-CB51-EB7C-ECE6-FC18A7392BD8}"/>
              </a:ext>
            </a:extLst>
          </p:cNvPr>
          <p:cNvSpPr/>
          <p:nvPr/>
        </p:nvSpPr>
        <p:spPr>
          <a:xfrm>
            <a:off x="1600200" y="5973762"/>
            <a:ext cx="685800" cy="6096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5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Concentration of running time of </a:t>
            </a:r>
            <a:br>
              <a:rPr lang="en-US" sz="3200" b="1" dirty="0"/>
            </a:br>
            <a:r>
              <a:rPr lang="en-US" sz="3200" b="1" dirty="0"/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Quick 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endParaRPr lang="en-US" sz="2000" b="1" u="sng" dirty="0"/>
              </a:p>
              <a:p>
                <a:pPr marL="457200" indent="-457200">
                  <a:buAutoNum type="arabicPeriod"/>
                </a:pPr>
                <a:endParaRPr lang="en-US" sz="2000" b="1" u="sng" dirty="0"/>
              </a:p>
              <a:p>
                <a:pPr marL="457200" indent="-457200">
                  <a:buAutoNum type="arabicPeriod"/>
                </a:pPr>
                <a:r>
                  <a:rPr lang="en-US" sz="2000" b="1" u="sng" dirty="0"/>
                  <a:t>Slightly  generalized   </a:t>
                </a:r>
                <a:r>
                  <a:rPr lang="en-US" sz="2000" b="1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Union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theorem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such that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/>
                  <a:t>  </a:t>
                </a:r>
                <a:r>
                  <a:rPr lang="en-US" sz="1600" b="1" dirty="0"/>
                  <a:t>=</a:t>
                </a:r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 </a:t>
                </a:r>
                <a:r>
                  <a:rPr lang="en-US" sz="2000" dirty="0"/>
                  <a:t>, then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  </m:t>
                        </m:r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2. </a:t>
                </a:r>
                <a:r>
                  <a:rPr lang="en-US" sz="2000" dirty="0"/>
                  <a:t> </a:t>
                </a:r>
                <a:r>
                  <a:rPr lang="en-US" sz="2000" b="1" dirty="0"/>
                  <a:t>Probability</a:t>
                </a:r>
                <a:r>
                  <a:rPr lang="en-US" sz="2000" dirty="0"/>
                  <a:t> [ 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HEADS</a:t>
                </a:r>
                <a:r>
                  <a:rPr lang="en-US" sz="2000" dirty="0"/>
                  <a:t> during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tosses of a fair coin ]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1" y="3352800"/>
                <a:ext cx="3048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  <a:ea typeface="Cambria Math"/>
                        </a:rPr>
                        <m:t>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3352800"/>
                <a:ext cx="304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958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9000" y="4419600"/>
            <a:ext cx="49530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28194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43200" y="1600200"/>
            <a:ext cx="373380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Tools needed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2286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45720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2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Aim: </a:t>
                </a:r>
                <a:r>
                  <a:rPr lang="en-US" sz="2000" dirty="0"/>
                  <a:t> To show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: number of comparisons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undergoes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 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0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    </a:t>
                </a:r>
                <a:r>
                  <a:rPr lang="en-US" sz="2000" dirty="0">
                    <a:sym typeface="Wingdings" pitchFamily="2" charset="2"/>
                  </a:rPr>
                  <a:t>   there exists at least one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such that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90600" y="38100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73890" y="4626114"/>
            <a:ext cx="421910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819400" y="5334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7543800" y="1333500"/>
            <a:ext cx="533400" cy="533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29400" y="5334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loud Callout 23"/>
              <p:cNvSpPr/>
              <p:nvPr/>
            </p:nvSpPr>
            <p:spPr>
              <a:xfrm>
                <a:off x="1981200" y="990600"/>
                <a:ext cx="4343400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Idea</a:t>
                </a:r>
                <a:r>
                  <a:rPr lang="en-US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Show that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&lt;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loud Callout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990600"/>
                <a:ext cx="4343400" cy="12954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4800600" y="1676400"/>
            <a:ext cx="4572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40687" y="2286000"/>
                <a:ext cx="3065391" cy="3942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But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/>
                  <a:t>&gt;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  <m:r>
                          <a:rPr lang="en-US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87" y="2286000"/>
                <a:ext cx="3065391" cy="394210"/>
              </a:xfrm>
              <a:prstGeom prst="rect">
                <a:avLst/>
              </a:prstGeom>
              <a:blipFill rotWithShape="1">
                <a:blip r:embed="rId4"/>
                <a:stretch>
                  <a:fillRect t="-4478" r="-990" b="-164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273974" y="964168"/>
            <a:ext cx="10730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Idea fails.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2693938" y="1447800"/>
            <a:ext cx="3181814" cy="879348"/>
          </a:xfrm>
          <a:prstGeom prst="cloudCallout">
            <a:avLst>
              <a:gd name="adj1" fmla="val -26972"/>
              <a:gd name="adj2" fmla="val 7106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apply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Union Theorem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32892" y="2678668"/>
                <a:ext cx="4091185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will be picked as the first pivot element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92" y="2678668"/>
                <a:ext cx="409118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3000" y="2678668"/>
                <a:ext cx="163076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prob.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678668"/>
                <a:ext cx="163076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71" t="-8197" r="-56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90157" y="2678668"/>
                <a:ext cx="2730043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so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157" y="2678668"/>
                <a:ext cx="273004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009" t="-8197" r="-29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-9802" y="2678668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Reason:</a:t>
            </a:r>
          </a:p>
        </p:txBody>
      </p:sp>
    </p:spTree>
    <p:extLst>
      <p:ext uri="{BB962C8B-B14F-4D97-AF65-F5344CB8AC3E}">
        <p14:creationId xmlns:p14="http://schemas.microsoft.com/office/powerpoint/2010/main" val="17086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10" grpId="0" animBg="1"/>
      <p:bldP spid="10" grpId="1" animBg="1"/>
      <p:bldP spid="43" grpId="0" animBg="1"/>
      <p:bldP spid="21" grpId="0" animBg="1"/>
      <p:bldP spid="44" grpId="0" animBg="1"/>
      <p:bldP spid="24" grpId="0" animBg="1"/>
      <p:bldP spid="30" grpId="0" animBg="1"/>
      <p:bldP spid="30" grpId="1" animBg="1"/>
      <p:bldP spid="5" grpId="0" animBg="1"/>
      <p:bldP spid="6" grpId="0" animBg="1"/>
      <p:bldP spid="7" grpId="0" animBg="1"/>
      <p:bldP spid="7" grpId="1" animBg="1"/>
      <p:bldP spid="8" grpId="0" animBg="1"/>
      <p:bldP spid="9" grpId="0" animBg="1"/>
      <p:bldP spid="17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prime</a:t>
                </a:r>
                <a:r>
                  <a:rPr lang="en-US" sz="2000" dirty="0"/>
                  <a:t> number selected randomly uniformly from 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conclude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appears at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.                                                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Error occurs </a:t>
                </a:r>
                <a:r>
                  <a:rPr lang="en-US" sz="2000" dirty="0"/>
                  <a:t>if  </a:t>
                </a:r>
                <a:r>
                  <a:rPr lang="en-US" sz="2000" b="1" dirty="0"/>
                  <a:t>“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is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one of 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the prime factors </a:t>
                </a:r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of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)”</a:t>
                </a:r>
              </a:p>
              <a:p>
                <a:pPr marL="0" indent="0">
                  <a:buNone/>
                </a:pPr>
                <a:r>
                  <a:rPr lang="en-US" sz="2000" dirty="0"/>
                  <a:t>Error probability at location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 ≤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box>
                              <m:box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a:rPr lang="en-US" sz="200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box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Fingerprint size to get error probability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>
                <a:blip r:embed="rId3"/>
                <a:stretch>
                  <a:fillRect l="-741" t="-750" b="-4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50018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100101100110001101111010101010101010111010000101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0111101110110101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52600" y="2514600"/>
            <a:ext cx="99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78949" y="2514600"/>
            <a:ext cx="2959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59949" y="2971800"/>
            <a:ext cx="2959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200" y="37338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33600" y="6096000"/>
            <a:ext cx="32689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8302" y="6031468"/>
                <a:ext cx="2157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bits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02" y="6031468"/>
                <a:ext cx="215789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42" t="-8197" r="-45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184349" y="3352800"/>
            <a:ext cx="2959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36349" y="3352800"/>
            <a:ext cx="313279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000" y="56388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90800" y="48006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57600" y="55626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57400" y="5181600"/>
            <a:ext cx="525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53000" y="5638800"/>
                <a:ext cx="2171107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638800"/>
                <a:ext cx="2171107" cy="369332"/>
              </a:xfrm>
              <a:prstGeom prst="rect">
                <a:avLst/>
              </a:prstGeom>
              <a:blipFill>
                <a:blip r:embed="rId7"/>
                <a:stretch>
                  <a:fillRect l="-2235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82498" y="5562600"/>
                <a:ext cx="494302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c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98" y="5562600"/>
                <a:ext cx="494302" cy="484941"/>
              </a:xfrm>
              <a:prstGeom prst="rect">
                <a:avLst/>
              </a:prstGeom>
              <a:blipFill>
                <a:blip r:embed="rId8"/>
                <a:stretch>
                  <a:fillRect l="-1111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2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0" dur="2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16" grpId="0" animBg="1"/>
      <p:bldP spid="17" grpId="0" uiExpand="1" animBg="1"/>
      <p:bldP spid="18" grpId="0" animBg="1"/>
      <p:bldP spid="19" grpId="0" animBg="1"/>
      <p:bldP spid="20" grpId="0" animBg="1"/>
      <p:bldP spid="21" grpId="0"/>
      <p:bldP spid="23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29" grpId="0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8646-E4CD-66CC-2845-76AA150F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5019-BE86-EACA-C507-084A953A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65DBA-0F80-4AA1-BF83-6325837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4277-E5B2-112C-2660-BF48D9EAF0CC}"/>
              </a:ext>
            </a:extLst>
          </p:cNvPr>
          <p:cNvSpPr txBox="1"/>
          <p:nvPr/>
        </p:nvSpPr>
        <p:spPr>
          <a:xfrm>
            <a:off x="2258478" y="2486867"/>
            <a:ext cx="4373248" cy="461665"/>
          </a:xfrm>
          <a:prstGeom prst="rect">
            <a:avLst/>
          </a:prstGeom>
          <a:solidFill>
            <a:srgbClr val="006C3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What picture comes to your mind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772F3-96F8-D402-AE5C-52ECD9B0EFF6}"/>
              </a:ext>
            </a:extLst>
          </p:cNvPr>
          <p:cNvSpPr txBox="1"/>
          <p:nvPr/>
        </p:nvSpPr>
        <p:spPr>
          <a:xfrm>
            <a:off x="630216" y="3198167"/>
            <a:ext cx="7883568" cy="461665"/>
          </a:xfrm>
          <a:prstGeom prst="rect">
            <a:avLst/>
          </a:prstGeom>
          <a:solidFill>
            <a:srgbClr val="006C3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when </a:t>
            </a:r>
            <a:r>
              <a:rPr lang="en-US" sz="2400" b="1" dirty="0">
                <a:solidFill>
                  <a:srgbClr val="FFC000"/>
                </a:solidFill>
              </a:rPr>
              <a:t>Randomized Quick sort </a:t>
            </a:r>
            <a:r>
              <a:rPr lang="en-US" sz="2400" dirty="0">
                <a:solidFill>
                  <a:srgbClr val="FFC000"/>
                </a:solidFill>
              </a:rPr>
              <a:t>makes </a:t>
            </a:r>
            <a:r>
              <a:rPr lang="en-US" sz="2400" i="1" dirty="0">
                <a:solidFill>
                  <a:srgbClr val="FFC000"/>
                </a:solidFill>
              </a:rPr>
              <a:t>too many </a:t>
            </a:r>
            <a:r>
              <a:rPr lang="en-US" sz="2400" dirty="0">
                <a:solidFill>
                  <a:srgbClr val="FFC000"/>
                </a:solidFill>
              </a:rPr>
              <a:t>comparisons ?</a:t>
            </a:r>
            <a:endParaRPr lang="en-I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6725"/>
            <a:ext cx="8229600" cy="5121275"/>
          </a:xfrm>
        </p:spPr>
        <p:txBody>
          <a:bodyPr/>
          <a:lstStyle/>
          <a:p>
            <a:endParaRPr lang="en-US" sz="2000" dirty="0"/>
          </a:p>
          <a:p>
            <a:pPr lvl="8"/>
            <a:endParaRPr lang="en-US" sz="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844127" y="3567188"/>
            <a:ext cx="7391400" cy="0"/>
          </a:xfrm>
          <a:prstGeom prst="line">
            <a:avLst/>
          </a:prstGeom>
          <a:ln w="57150">
            <a:solidFill>
              <a:srgbClr val="006C3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3375291"/>
                <a:ext cx="100489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</m:t>
                          </m:r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5291"/>
                <a:ext cx="1004890" cy="369332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723303" y="1435955"/>
                <a:ext cx="746486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303" y="1435955"/>
                <a:ext cx="746486" cy="369332"/>
              </a:xfrm>
              <a:prstGeom prst="rect">
                <a:avLst/>
              </a:prstGeom>
              <a:blipFill>
                <a:blip r:embed="rId4"/>
                <a:stretch>
                  <a:fillRect t="-8065" b="-24194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640616B-3350-4B27-8E61-166F3311402D}"/>
              </a:ext>
            </a:extLst>
          </p:cNvPr>
          <p:cNvGrpSpPr/>
          <p:nvPr/>
        </p:nvGrpSpPr>
        <p:grpSpPr>
          <a:xfrm>
            <a:off x="685800" y="1447800"/>
            <a:ext cx="3935048" cy="4646047"/>
            <a:chOff x="685800" y="1447800"/>
            <a:chExt cx="3935048" cy="46460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F48D41-7348-4828-B381-F62AB83A7F5E}"/>
                </a:ext>
              </a:extLst>
            </p:cNvPr>
            <p:cNvGrpSpPr/>
            <p:nvPr/>
          </p:nvGrpSpPr>
          <p:grpSpPr>
            <a:xfrm>
              <a:off x="685800" y="1447800"/>
              <a:ext cx="3505200" cy="4646047"/>
              <a:chOff x="685800" y="1752601"/>
              <a:chExt cx="3505200" cy="4646047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EDD2B79-1952-4F0C-A0B0-E9FF57286A8C}"/>
                  </a:ext>
                </a:extLst>
              </p:cNvPr>
              <p:cNvSpPr/>
              <p:nvPr/>
            </p:nvSpPr>
            <p:spPr>
              <a:xfrm>
                <a:off x="1932352" y="4648200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396B048-87A7-4774-8CCB-CAB2BFEA802C}"/>
                  </a:ext>
                </a:extLst>
              </p:cNvPr>
              <p:cNvCxnSpPr>
                <a:stCxn id="45" idx="3"/>
              </p:cNvCxnSpPr>
              <p:nvPr/>
            </p:nvCxnSpPr>
            <p:spPr>
              <a:xfrm flipH="1">
                <a:off x="1665586" y="4778972"/>
                <a:ext cx="289953" cy="3002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F1F4AD-63C1-4023-B46F-3AE4C318EEE4}"/>
                  </a:ext>
                </a:extLst>
              </p:cNvPr>
              <p:cNvSpPr/>
              <p:nvPr/>
            </p:nvSpPr>
            <p:spPr>
              <a:xfrm>
                <a:off x="2356273" y="5076064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C4B8FE1-89DF-4FEC-83EB-57A2C06E1073}"/>
                  </a:ext>
                </a:extLst>
              </p:cNvPr>
              <p:cNvCxnSpPr>
                <a:endCxn id="47" idx="1"/>
              </p:cNvCxnSpPr>
              <p:nvPr/>
            </p:nvCxnSpPr>
            <p:spPr>
              <a:xfrm>
                <a:off x="2052970" y="4785823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FC44A9A-1521-427A-B532-3034BE5D373E}"/>
                  </a:ext>
                </a:extLst>
              </p:cNvPr>
              <p:cNvSpPr/>
              <p:nvPr/>
            </p:nvSpPr>
            <p:spPr>
              <a:xfrm>
                <a:off x="1932352" y="5516384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F5F9365-DE82-482A-9CAB-826BA6A42FA1}"/>
                  </a:ext>
                </a:extLst>
              </p:cNvPr>
              <p:cNvCxnSpPr>
                <a:stCxn id="47" idx="3"/>
                <a:endCxn id="49" idx="7"/>
              </p:cNvCxnSpPr>
              <p:nvPr/>
            </p:nvCxnSpPr>
            <p:spPr>
              <a:xfrm flipH="1">
                <a:off x="2067492" y="5206835"/>
                <a:ext cx="311968" cy="3319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ABB23E7-ADA8-4BA7-B820-46F3538BBFFE}"/>
                  </a:ext>
                </a:extLst>
              </p:cNvPr>
              <p:cNvCxnSpPr/>
              <p:nvPr/>
            </p:nvCxnSpPr>
            <p:spPr>
              <a:xfrm>
                <a:off x="1635724" y="4352626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F663E03-B286-4D61-ADA9-9B924780ED3C}"/>
                  </a:ext>
                </a:extLst>
              </p:cNvPr>
              <p:cNvSpPr/>
              <p:nvPr/>
            </p:nvSpPr>
            <p:spPr>
              <a:xfrm>
                <a:off x="1526504" y="5067975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08B53329-5AF2-45DB-914C-7BE9AD788C2D}"/>
                  </a:ext>
                </a:extLst>
              </p:cNvPr>
              <p:cNvCxnSpPr/>
              <p:nvPr/>
            </p:nvCxnSpPr>
            <p:spPr>
              <a:xfrm flipH="1">
                <a:off x="1663082" y="5638800"/>
                <a:ext cx="289953" cy="3002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34B2637-3C6D-4D6B-9912-06F3021C58EA}"/>
                  </a:ext>
                </a:extLst>
              </p:cNvPr>
              <p:cNvSpPr/>
              <p:nvPr/>
            </p:nvSpPr>
            <p:spPr>
              <a:xfrm>
                <a:off x="2353769" y="5935892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1B757B-595D-42A4-9F53-A3D8233643AA}"/>
                  </a:ext>
                </a:extLst>
              </p:cNvPr>
              <p:cNvCxnSpPr>
                <a:endCxn id="62" idx="1"/>
              </p:cNvCxnSpPr>
              <p:nvPr/>
            </p:nvCxnSpPr>
            <p:spPr>
              <a:xfrm>
                <a:off x="2050466" y="5645651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6044BA4D-F7CA-4325-A64C-9B8842BDA015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H="1">
                <a:off x="2064988" y="6066663"/>
                <a:ext cx="311968" cy="3319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F922371-A821-4FA3-851D-7545EA9A2ED9}"/>
                  </a:ext>
                </a:extLst>
              </p:cNvPr>
              <p:cNvSpPr/>
              <p:nvPr/>
            </p:nvSpPr>
            <p:spPr>
              <a:xfrm>
                <a:off x="1524000" y="5927803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685800" y="1752601"/>
                <a:ext cx="3505200" cy="3048000"/>
                <a:chOff x="685800" y="1752600"/>
                <a:chExt cx="5482736" cy="4547863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4114800" y="1752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Arrow Connector 6"/>
                <p:cNvCxnSpPr>
                  <a:stCxn id="5" idx="5"/>
                </p:cNvCxnSpPr>
                <p:nvPr/>
              </p:nvCxnSpPr>
              <p:spPr>
                <a:xfrm>
                  <a:off x="4326182" y="1947722"/>
                  <a:ext cx="1007818" cy="3382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5257800" y="22860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895600" y="226741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06982" y="1947722"/>
                  <a:ext cx="1007818" cy="3382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/>
                <p:cNvSpPr/>
                <p:nvPr/>
              </p:nvSpPr>
              <p:spPr>
                <a:xfrm>
                  <a:off x="219075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58140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62915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1" idx="3"/>
                  <a:endCxn id="13" idx="0"/>
                </p:cNvCxnSpPr>
                <p:nvPr/>
              </p:nvCxnSpPr>
              <p:spPr>
                <a:xfrm flipH="1">
                  <a:off x="2314575" y="2462537"/>
                  <a:ext cx="617293" cy="43306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1" idx="5"/>
                  <a:endCxn id="14" idx="1"/>
                </p:cNvCxnSpPr>
                <p:nvPr/>
              </p:nvCxnSpPr>
              <p:spPr>
                <a:xfrm>
                  <a:off x="3106982" y="2462537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0" idx="3"/>
                  <a:endCxn id="15" idx="7"/>
                </p:cNvCxnSpPr>
                <p:nvPr/>
              </p:nvCxnSpPr>
              <p:spPr>
                <a:xfrm flipH="1">
                  <a:off x="4840532" y="2481122"/>
                  <a:ext cx="453536" cy="4479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5920886" y="2924407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endCxn id="24" idx="1"/>
                </p:cNvCxnSpPr>
                <p:nvPr/>
              </p:nvCxnSpPr>
              <p:spPr>
                <a:xfrm>
                  <a:off x="5446468" y="2491344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1390650" y="35052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85800" y="41333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076450" y="41333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>
                  <a:stCxn id="28" idx="3"/>
                </p:cNvCxnSpPr>
                <p:nvPr/>
              </p:nvCxnSpPr>
              <p:spPr>
                <a:xfrm flipH="1">
                  <a:off x="781050" y="3700322"/>
                  <a:ext cx="645868" cy="43306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28" idx="5"/>
                  <a:endCxn id="30" idx="1"/>
                </p:cNvCxnSpPr>
                <p:nvPr/>
              </p:nvCxnSpPr>
              <p:spPr>
                <a:xfrm>
                  <a:off x="1602032" y="3700322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/>
                <p:cNvSpPr/>
                <p:nvPr/>
              </p:nvSpPr>
              <p:spPr>
                <a:xfrm>
                  <a:off x="2686050" y="4800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95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981200" y="54287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71850" y="54287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stCxn id="33" idx="3"/>
                  <a:endCxn id="34" idx="7"/>
                </p:cNvCxnSpPr>
                <p:nvPr/>
              </p:nvCxnSpPr>
              <p:spPr>
                <a:xfrm flipH="1">
                  <a:off x="2192582" y="4995722"/>
                  <a:ext cx="52973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33" idx="5"/>
                  <a:endCxn id="35" idx="1"/>
                </p:cNvCxnSpPr>
                <p:nvPr/>
              </p:nvCxnSpPr>
              <p:spPr>
                <a:xfrm>
                  <a:off x="2897432" y="4995722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/>
                <p:cNvSpPr/>
                <p:nvPr/>
              </p:nvSpPr>
              <p:spPr>
                <a:xfrm>
                  <a:off x="5257800" y="35814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stCxn id="24" idx="3"/>
                  <a:endCxn id="38" idx="7"/>
                </p:cNvCxnSpPr>
                <p:nvPr/>
              </p:nvCxnSpPr>
              <p:spPr>
                <a:xfrm flipH="1">
                  <a:off x="5469182" y="3119529"/>
                  <a:ext cx="487972" cy="49534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13" idx="3"/>
                </p:cNvCxnSpPr>
                <p:nvPr/>
              </p:nvCxnSpPr>
              <p:spPr>
                <a:xfrm flipH="1">
                  <a:off x="1600200" y="3090722"/>
                  <a:ext cx="626818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286000" y="4343400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/>
                <p:cNvSpPr/>
                <p:nvPr/>
              </p:nvSpPr>
              <p:spPr>
                <a:xfrm>
                  <a:off x="1295400" y="6071863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>
                  <a:endCxn id="42" idx="7"/>
                </p:cNvCxnSpPr>
                <p:nvPr/>
              </p:nvCxnSpPr>
              <p:spPr>
                <a:xfrm flipH="1">
                  <a:off x="1506782" y="5638800"/>
                  <a:ext cx="52973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/>
                <p:cNvSpPr/>
                <p:nvPr/>
              </p:nvSpPr>
              <p:spPr>
                <a:xfrm>
                  <a:off x="2916482" y="35052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stCxn id="14" idx="3"/>
                  <a:endCxn id="50" idx="7"/>
                </p:cNvCxnSpPr>
                <p:nvPr/>
              </p:nvCxnSpPr>
              <p:spPr>
                <a:xfrm flipH="1">
                  <a:off x="3127864" y="3090722"/>
                  <a:ext cx="489804" cy="4479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112D3F8-8A54-40EC-809B-DFA645353F00}"/>
                </a:ext>
              </a:extLst>
            </p:cNvPr>
            <p:cNvSpPr/>
            <p:nvPr/>
          </p:nvSpPr>
          <p:spPr>
            <a:xfrm>
              <a:off x="4462521" y="2652441"/>
              <a:ext cx="158327" cy="153209"/>
            </a:xfrm>
            <a:prstGeom prst="ellipse">
              <a:avLst/>
            </a:prstGeom>
            <a:solidFill>
              <a:srgbClr val="FFC000"/>
            </a:solidFill>
            <a:ln w="63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B3BE370-C9B8-46A4-8848-924CF75FCB00}"/>
                </a:ext>
              </a:extLst>
            </p:cNvPr>
            <p:cNvCxnSpPr>
              <a:endCxn id="69" idx="1"/>
            </p:cNvCxnSpPr>
            <p:nvPr/>
          </p:nvCxnSpPr>
          <p:spPr>
            <a:xfrm>
              <a:off x="4159218" y="2362200"/>
              <a:ext cx="326490" cy="312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E1C0ED0-694D-4D00-ABA0-65F984F1022B}"/>
                </a:ext>
              </a:extLst>
            </p:cNvPr>
            <p:cNvSpPr/>
            <p:nvPr/>
          </p:nvSpPr>
          <p:spPr>
            <a:xfrm>
              <a:off x="4038600" y="3092761"/>
              <a:ext cx="158327" cy="153209"/>
            </a:xfrm>
            <a:prstGeom prst="ellipse">
              <a:avLst/>
            </a:prstGeom>
            <a:solidFill>
              <a:srgbClr val="FFC000"/>
            </a:solidFill>
            <a:ln w="63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D1515BC-F130-4EF6-9FF8-BB14D7F8C131}"/>
                </a:ext>
              </a:extLst>
            </p:cNvPr>
            <p:cNvCxnSpPr>
              <a:stCxn id="69" idx="3"/>
              <a:endCxn id="71" idx="7"/>
            </p:cNvCxnSpPr>
            <p:nvPr/>
          </p:nvCxnSpPr>
          <p:spPr>
            <a:xfrm flipH="1">
              <a:off x="4173740" y="2783212"/>
              <a:ext cx="311968" cy="3319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CEB9945-E01D-4BAA-BA4B-42F3CA818BC9}"/>
              </a:ext>
            </a:extLst>
          </p:cNvPr>
          <p:cNvSpPr txBox="1"/>
          <p:nvPr/>
        </p:nvSpPr>
        <p:spPr>
          <a:xfrm>
            <a:off x="-8170" y="1388388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17E51CB-C481-4F10-A246-E79C71BE8C95}"/>
              </a:ext>
            </a:extLst>
          </p:cNvPr>
          <p:cNvSpPr/>
          <p:nvPr/>
        </p:nvSpPr>
        <p:spPr>
          <a:xfrm>
            <a:off x="1929848" y="6071411"/>
            <a:ext cx="158327" cy="153209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01819A-A568-42C6-A9D0-7CE7C13F6EE3}"/>
              </a:ext>
            </a:extLst>
          </p:cNvPr>
          <p:cNvSpPr/>
          <p:nvPr/>
        </p:nvSpPr>
        <p:spPr>
          <a:xfrm>
            <a:off x="1064481" y="3629015"/>
            <a:ext cx="2253184" cy="27357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42653AB-05F9-F092-E4CD-7CACB50C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73" grpId="0" animBg="1"/>
      <p:bldP spid="74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BDCD30-902D-CCEB-B2F3-3C5F951C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 are elements in the recursion tree lying much deeper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844127" y="3567188"/>
            <a:ext cx="7391400" cy="0"/>
          </a:xfrm>
          <a:prstGeom prst="line">
            <a:avLst/>
          </a:prstGeom>
          <a:ln w="57150">
            <a:solidFill>
              <a:srgbClr val="006C3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3375291"/>
                <a:ext cx="100489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</m:t>
                          </m:r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5291"/>
                <a:ext cx="1004890" cy="369332"/>
              </a:xfrm>
              <a:prstGeom prst="rect">
                <a:avLst/>
              </a:prstGeom>
              <a:blipFill>
                <a:blip r:embed="rId4"/>
                <a:stretch>
                  <a:fillRect b="-11290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723303" y="1435955"/>
                <a:ext cx="746486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303" y="1435955"/>
                <a:ext cx="746486" cy="369332"/>
              </a:xfrm>
              <a:prstGeom prst="rect">
                <a:avLst/>
              </a:prstGeom>
              <a:blipFill>
                <a:blip r:embed="rId5"/>
                <a:stretch>
                  <a:fillRect t="-8065" b="-24194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1739477" y="5964906"/>
            <a:ext cx="472342" cy="457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40616B-3350-4B27-8E61-166F3311402D}"/>
              </a:ext>
            </a:extLst>
          </p:cNvPr>
          <p:cNvGrpSpPr/>
          <p:nvPr/>
        </p:nvGrpSpPr>
        <p:grpSpPr>
          <a:xfrm>
            <a:off x="685800" y="1447800"/>
            <a:ext cx="3935048" cy="4646047"/>
            <a:chOff x="685800" y="1447800"/>
            <a:chExt cx="3935048" cy="46460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F48D41-7348-4828-B381-F62AB83A7F5E}"/>
                </a:ext>
              </a:extLst>
            </p:cNvPr>
            <p:cNvGrpSpPr/>
            <p:nvPr/>
          </p:nvGrpSpPr>
          <p:grpSpPr>
            <a:xfrm>
              <a:off x="685800" y="1447800"/>
              <a:ext cx="3505200" cy="4646047"/>
              <a:chOff x="685800" y="1752601"/>
              <a:chExt cx="3505200" cy="4646047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EDD2B79-1952-4F0C-A0B0-E9FF57286A8C}"/>
                  </a:ext>
                </a:extLst>
              </p:cNvPr>
              <p:cNvSpPr/>
              <p:nvPr/>
            </p:nvSpPr>
            <p:spPr>
              <a:xfrm>
                <a:off x="1932352" y="4648200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396B048-87A7-4774-8CCB-CAB2BFEA802C}"/>
                  </a:ext>
                </a:extLst>
              </p:cNvPr>
              <p:cNvCxnSpPr>
                <a:stCxn id="45" idx="3"/>
              </p:cNvCxnSpPr>
              <p:nvPr/>
            </p:nvCxnSpPr>
            <p:spPr>
              <a:xfrm flipH="1">
                <a:off x="1665586" y="4778972"/>
                <a:ext cx="289953" cy="3002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F1F4AD-63C1-4023-B46F-3AE4C318EEE4}"/>
                  </a:ext>
                </a:extLst>
              </p:cNvPr>
              <p:cNvSpPr/>
              <p:nvPr/>
            </p:nvSpPr>
            <p:spPr>
              <a:xfrm>
                <a:off x="2356273" y="5076064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C4B8FE1-89DF-4FEC-83EB-57A2C06E1073}"/>
                  </a:ext>
                </a:extLst>
              </p:cNvPr>
              <p:cNvCxnSpPr>
                <a:endCxn id="47" idx="1"/>
              </p:cNvCxnSpPr>
              <p:nvPr/>
            </p:nvCxnSpPr>
            <p:spPr>
              <a:xfrm>
                <a:off x="2052970" y="4785823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FC44A9A-1521-427A-B532-3034BE5D373E}"/>
                  </a:ext>
                </a:extLst>
              </p:cNvPr>
              <p:cNvSpPr/>
              <p:nvPr/>
            </p:nvSpPr>
            <p:spPr>
              <a:xfrm>
                <a:off x="1932352" y="5516384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F5F9365-DE82-482A-9CAB-826BA6A42FA1}"/>
                  </a:ext>
                </a:extLst>
              </p:cNvPr>
              <p:cNvCxnSpPr>
                <a:stCxn id="47" idx="3"/>
                <a:endCxn id="49" idx="7"/>
              </p:cNvCxnSpPr>
              <p:nvPr/>
            </p:nvCxnSpPr>
            <p:spPr>
              <a:xfrm flipH="1">
                <a:off x="2067492" y="5206835"/>
                <a:ext cx="311968" cy="3319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ABB23E7-ADA8-4BA7-B820-46F3538BBFFE}"/>
                  </a:ext>
                </a:extLst>
              </p:cNvPr>
              <p:cNvCxnSpPr/>
              <p:nvPr/>
            </p:nvCxnSpPr>
            <p:spPr>
              <a:xfrm>
                <a:off x="1635724" y="4352626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F663E03-B286-4D61-ADA9-9B924780ED3C}"/>
                  </a:ext>
                </a:extLst>
              </p:cNvPr>
              <p:cNvSpPr/>
              <p:nvPr/>
            </p:nvSpPr>
            <p:spPr>
              <a:xfrm>
                <a:off x="1526504" y="5067975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08B53329-5AF2-45DB-914C-7BE9AD788C2D}"/>
                  </a:ext>
                </a:extLst>
              </p:cNvPr>
              <p:cNvCxnSpPr/>
              <p:nvPr/>
            </p:nvCxnSpPr>
            <p:spPr>
              <a:xfrm flipH="1">
                <a:off x="1663082" y="5638800"/>
                <a:ext cx="289953" cy="3002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34B2637-3C6D-4D6B-9912-06F3021C58EA}"/>
                  </a:ext>
                </a:extLst>
              </p:cNvPr>
              <p:cNvSpPr/>
              <p:nvPr/>
            </p:nvSpPr>
            <p:spPr>
              <a:xfrm>
                <a:off x="2353769" y="5935892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1B757B-595D-42A4-9F53-A3D8233643AA}"/>
                  </a:ext>
                </a:extLst>
              </p:cNvPr>
              <p:cNvCxnSpPr>
                <a:endCxn id="62" idx="1"/>
              </p:cNvCxnSpPr>
              <p:nvPr/>
            </p:nvCxnSpPr>
            <p:spPr>
              <a:xfrm>
                <a:off x="2050466" y="5645651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6044BA4D-F7CA-4325-A64C-9B8842BDA015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H="1">
                <a:off x="2064988" y="6066663"/>
                <a:ext cx="311968" cy="3319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F922371-A821-4FA3-851D-7545EA9A2ED9}"/>
                  </a:ext>
                </a:extLst>
              </p:cNvPr>
              <p:cNvSpPr/>
              <p:nvPr/>
            </p:nvSpPr>
            <p:spPr>
              <a:xfrm>
                <a:off x="1524000" y="5927803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685800" y="1752601"/>
                <a:ext cx="3505200" cy="3048000"/>
                <a:chOff x="685800" y="1752600"/>
                <a:chExt cx="5482736" cy="4547863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4114800" y="1752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Arrow Connector 6"/>
                <p:cNvCxnSpPr>
                  <a:stCxn id="5" idx="5"/>
                </p:cNvCxnSpPr>
                <p:nvPr/>
              </p:nvCxnSpPr>
              <p:spPr>
                <a:xfrm>
                  <a:off x="4326182" y="1947722"/>
                  <a:ext cx="1007818" cy="3382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5257800" y="22860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895600" y="226741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06982" y="1947722"/>
                  <a:ext cx="1007818" cy="3382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/>
                <p:cNvSpPr/>
                <p:nvPr/>
              </p:nvSpPr>
              <p:spPr>
                <a:xfrm>
                  <a:off x="219075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58140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62915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1" idx="3"/>
                  <a:endCxn id="13" idx="0"/>
                </p:cNvCxnSpPr>
                <p:nvPr/>
              </p:nvCxnSpPr>
              <p:spPr>
                <a:xfrm flipH="1">
                  <a:off x="2314575" y="2462537"/>
                  <a:ext cx="617293" cy="43306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1" idx="5"/>
                  <a:endCxn id="14" idx="1"/>
                </p:cNvCxnSpPr>
                <p:nvPr/>
              </p:nvCxnSpPr>
              <p:spPr>
                <a:xfrm>
                  <a:off x="3106982" y="2462537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0" idx="3"/>
                  <a:endCxn id="15" idx="7"/>
                </p:cNvCxnSpPr>
                <p:nvPr/>
              </p:nvCxnSpPr>
              <p:spPr>
                <a:xfrm flipH="1">
                  <a:off x="4840532" y="2481122"/>
                  <a:ext cx="453536" cy="4479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5920886" y="2924407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endCxn id="24" idx="1"/>
                </p:cNvCxnSpPr>
                <p:nvPr/>
              </p:nvCxnSpPr>
              <p:spPr>
                <a:xfrm>
                  <a:off x="5446468" y="2491344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1390650" y="35052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85800" y="41333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076450" y="41333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>
                  <a:stCxn id="28" idx="3"/>
                </p:cNvCxnSpPr>
                <p:nvPr/>
              </p:nvCxnSpPr>
              <p:spPr>
                <a:xfrm flipH="1">
                  <a:off x="781050" y="3700322"/>
                  <a:ext cx="645868" cy="43306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28" idx="5"/>
                  <a:endCxn id="30" idx="1"/>
                </p:cNvCxnSpPr>
                <p:nvPr/>
              </p:nvCxnSpPr>
              <p:spPr>
                <a:xfrm>
                  <a:off x="1602032" y="3700322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/>
                <p:cNvSpPr/>
                <p:nvPr/>
              </p:nvSpPr>
              <p:spPr>
                <a:xfrm>
                  <a:off x="2686050" y="4800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95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981200" y="54287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71850" y="54287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stCxn id="33" idx="3"/>
                  <a:endCxn id="34" idx="7"/>
                </p:cNvCxnSpPr>
                <p:nvPr/>
              </p:nvCxnSpPr>
              <p:spPr>
                <a:xfrm flipH="1">
                  <a:off x="2192582" y="4995722"/>
                  <a:ext cx="52973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33" idx="5"/>
                  <a:endCxn id="35" idx="1"/>
                </p:cNvCxnSpPr>
                <p:nvPr/>
              </p:nvCxnSpPr>
              <p:spPr>
                <a:xfrm>
                  <a:off x="2897432" y="4995722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/>
                <p:cNvSpPr/>
                <p:nvPr/>
              </p:nvSpPr>
              <p:spPr>
                <a:xfrm>
                  <a:off x="5257800" y="35814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stCxn id="24" idx="3"/>
                  <a:endCxn id="38" idx="7"/>
                </p:cNvCxnSpPr>
                <p:nvPr/>
              </p:nvCxnSpPr>
              <p:spPr>
                <a:xfrm flipH="1">
                  <a:off x="5469182" y="3119529"/>
                  <a:ext cx="487972" cy="49534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13" idx="3"/>
                </p:cNvCxnSpPr>
                <p:nvPr/>
              </p:nvCxnSpPr>
              <p:spPr>
                <a:xfrm flipH="1">
                  <a:off x="1600200" y="3090722"/>
                  <a:ext cx="626818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286000" y="4343400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/>
                <p:cNvSpPr/>
                <p:nvPr/>
              </p:nvSpPr>
              <p:spPr>
                <a:xfrm>
                  <a:off x="1295400" y="6071863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>
                  <a:endCxn id="42" idx="7"/>
                </p:cNvCxnSpPr>
                <p:nvPr/>
              </p:nvCxnSpPr>
              <p:spPr>
                <a:xfrm flipH="1">
                  <a:off x="1506782" y="5638800"/>
                  <a:ext cx="52973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/>
                <p:cNvSpPr/>
                <p:nvPr/>
              </p:nvSpPr>
              <p:spPr>
                <a:xfrm>
                  <a:off x="2916482" y="35052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stCxn id="14" idx="3"/>
                  <a:endCxn id="50" idx="7"/>
                </p:cNvCxnSpPr>
                <p:nvPr/>
              </p:nvCxnSpPr>
              <p:spPr>
                <a:xfrm flipH="1">
                  <a:off x="3127864" y="3090722"/>
                  <a:ext cx="489804" cy="4479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112D3F8-8A54-40EC-809B-DFA645353F00}"/>
                </a:ext>
              </a:extLst>
            </p:cNvPr>
            <p:cNvSpPr/>
            <p:nvPr/>
          </p:nvSpPr>
          <p:spPr>
            <a:xfrm>
              <a:off x="4462521" y="2652441"/>
              <a:ext cx="158327" cy="153209"/>
            </a:xfrm>
            <a:prstGeom prst="ellipse">
              <a:avLst/>
            </a:prstGeom>
            <a:solidFill>
              <a:srgbClr val="FFC000"/>
            </a:solidFill>
            <a:ln w="63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B3BE370-C9B8-46A4-8848-924CF75FCB00}"/>
                </a:ext>
              </a:extLst>
            </p:cNvPr>
            <p:cNvCxnSpPr>
              <a:endCxn id="69" idx="1"/>
            </p:cNvCxnSpPr>
            <p:nvPr/>
          </p:nvCxnSpPr>
          <p:spPr>
            <a:xfrm>
              <a:off x="4159218" y="2362200"/>
              <a:ext cx="326490" cy="312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E1C0ED0-694D-4D00-ABA0-65F984F1022B}"/>
                </a:ext>
              </a:extLst>
            </p:cNvPr>
            <p:cNvSpPr/>
            <p:nvPr/>
          </p:nvSpPr>
          <p:spPr>
            <a:xfrm>
              <a:off x="4038600" y="3092761"/>
              <a:ext cx="158327" cy="153209"/>
            </a:xfrm>
            <a:prstGeom prst="ellipse">
              <a:avLst/>
            </a:prstGeom>
            <a:solidFill>
              <a:srgbClr val="FFC000"/>
            </a:solidFill>
            <a:ln w="63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D1515BC-F130-4EF6-9FF8-BB14D7F8C131}"/>
                </a:ext>
              </a:extLst>
            </p:cNvPr>
            <p:cNvCxnSpPr>
              <a:stCxn id="69" idx="3"/>
              <a:endCxn id="71" idx="7"/>
            </p:cNvCxnSpPr>
            <p:nvPr/>
          </p:nvCxnSpPr>
          <p:spPr>
            <a:xfrm flipH="1">
              <a:off x="4173740" y="2783212"/>
              <a:ext cx="311968" cy="3319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CEB9945-E01D-4BAA-BA4B-42F3CA818BC9}"/>
              </a:ext>
            </a:extLst>
          </p:cNvPr>
          <p:cNvSpPr txBox="1"/>
          <p:nvPr/>
        </p:nvSpPr>
        <p:spPr>
          <a:xfrm>
            <a:off x="-8170" y="1388388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17E51CB-C481-4F10-A246-E79C71BE8C95}"/>
              </a:ext>
            </a:extLst>
          </p:cNvPr>
          <p:cNvSpPr/>
          <p:nvPr/>
        </p:nvSpPr>
        <p:spPr>
          <a:xfrm>
            <a:off x="1833747" y="6068350"/>
            <a:ext cx="288000" cy="2880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AE9E0-4F32-70B9-1F33-624276F3C956}"/>
              </a:ext>
            </a:extLst>
          </p:cNvPr>
          <p:cNvSpPr/>
          <p:nvPr/>
        </p:nvSpPr>
        <p:spPr>
          <a:xfrm>
            <a:off x="4737522" y="6261311"/>
            <a:ext cx="3263477" cy="47083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loud Callout 43">
            <a:extLst>
              <a:ext uri="{FF2B5EF4-FFF2-40B4-BE49-F238E27FC236}">
                <a16:creationId xmlns:a16="http://schemas.microsoft.com/office/drawing/2014/main" id="{32A2CC2C-F84A-09DA-07AB-94F5A3C0ADBB}"/>
              </a:ext>
            </a:extLst>
          </p:cNvPr>
          <p:cNvSpPr/>
          <p:nvPr/>
        </p:nvSpPr>
        <p:spPr>
          <a:xfrm>
            <a:off x="4343400" y="4605478"/>
            <a:ext cx="5105400" cy="1385072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capture the ‘bad events’ in terms of such elements ?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Ponder over it …</a:t>
            </a:r>
          </a:p>
        </p:txBody>
      </p:sp>
    </p:spTree>
    <p:extLst>
      <p:ext uri="{BB962C8B-B14F-4D97-AF65-F5344CB8AC3E}">
        <p14:creationId xmlns:p14="http://schemas.microsoft.com/office/powerpoint/2010/main" val="161658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4" grpId="0" animBg="1"/>
      <p:bldP spid="17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6CA4-D28F-2A30-B5CB-95CBA330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50"/>
                </a:solidFill>
              </a:rPr>
              <a:t>Homework</a:t>
            </a:r>
            <a:endParaRPr lang="en-IN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D4081-0B31-E8BD-73BA-9AC65EC52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Ponder over ways to show that with very less probability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 will be at depth greater than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IN" sz="2000" dirty="0"/>
                  <a:t> in the recursion tree.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457200" indent="-457200">
                  <a:buAutoNum type="arabicPeriod" startAt="2"/>
                </a:pPr>
                <a:r>
                  <a:rPr lang="en-IN" sz="2000" dirty="0"/>
                  <a:t>How will you use  1 and Union Theorem to show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 algn="ctr">
                  <a:buNone/>
                </a:pPr>
                <a:r>
                  <a:rPr lang="en-IN" sz="2000" dirty="0"/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IN" sz="2000" dirty="0"/>
              </a:p>
              <a:p>
                <a:pPr marL="0" indent="0" algn="ctr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rgbClr val="7030A0"/>
                    </a:solidFill>
                  </a:rPr>
                  <a:t>Hint</a:t>
                </a:r>
                <a:r>
                  <a:rPr lang="en-IN" sz="2000" dirty="0"/>
                  <a:t>: </a:t>
                </a:r>
              </a:p>
              <a:p>
                <a:pPr marL="0" indent="0">
                  <a:buNone/>
                </a:pPr>
                <a:r>
                  <a:rPr lang="en-IN" sz="2000" dirty="0"/>
                  <a:t>2 is very easy, but 1 will require a lot of efforts. </a:t>
                </a:r>
              </a:p>
              <a:p>
                <a:pPr marL="0" indent="0">
                  <a:buNone/>
                </a:pPr>
                <a:r>
                  <a:rPr lang="en-IN" sz="2000" dirty="0">
                    <a:sym typeface="Wingdings" panose="05000000000000000000" pitchFamily="2" charset="2"/>
                  </a:rPr>
                  <a:t> But the efforts you put will pay you in long run …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D4081-0B31-E8BD-73BA-9AC65EC52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EB6C5-55F7-74E7-3A86-AED7F472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 very </a:t>
            </a:r>
            <a:r>
              <a:rPr lang="en-US" sz="3200" dirty="0" err="1">
                <a:solidFill>
                  <a:srgbClr val="7030A0"/>
                </a:solidFill>
              </a:rPr>
              <a:t>very</a:t>
            </a:r>
            <a:r>
              <a:rPr lang="en-US" sz="3200" dirty="0">
                <a:solidFill>
                  <a:srgbClr val="7030A0"/>
                </a:solidFill>
              </a:rPr>
              <a:t> important question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At this </a:t>
            </a:r>
            <a:r>
              <a:rPr lang="en-US" sz="2800" b="1" dirty="0">
                <a:solidFill>
                  <a:srgbClr val="0070C0"/>
                </a:solidFill>
              </a:rPr>
              <a:t>juncture</a:t>
            </a:r>
            <a:r>
              <a:rPr lang="en-US" sz="2800" b="1" dirty="0">
                <a:solidFill>
                  <a:schemeClr val="tx1"/>
                </a:solidFill>
              </a:rPr>
              <a:t>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4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Algorithms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b="1" dirty="0"/>
              <a:t>discussed till now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en-US" sz="2400" dirty="0"/>
              <a:t>Randomized algorithm for </a:t>
            </a:r>
            <a:r>
              <a:rPr lang="en-US" sz="2400" b="1" dirty="0">
                <a:solidFill>
                  <a:srgbClr val="002060"/>
                </a:solidFill>
              </a:rPr>
              <a:t>Approximate Median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dirty="0"/>
              <a:t>Randomized </a:t>
            </a:r>
            <a:r>
              <a:rPr lang="en-US" sz="2400" b="1" dirty="0">
                <a:solidFill>
                  <a:srgbClr val="002060"/>
                </a:solidFill>
              </a:rPr>
              <a:t>Quick Sort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Frievald’s</a:t>
            </a:r>
            <a:r>
              <a:rPr lang="en-US" sz="2400" dirty="0"/>
              <a:t> </a:t>
            </a:r>
            <a:r>
              <a:rPr lang="en-US" sz="2400" dirty="0" err="1"/>
              <a:t>algo</a:t>
            </a:r>
            <a:r>
              <a:rPr lang="en-US" sz="2400" dirty="0"/>
              <a:t>. for </a:t>
            </a:r>
            <a:r>
              <a:rPr lang="en-US" sz="2400" b="1" dirty="0">
                <a:solidFill>
                  <a:srgbClr val="002060"/>
                </a:solidFill>
              </a:rPr>
              <a:t>Matrix Product Verification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Randomized algorithm for </a:t>
            </a:r>
            <a:r>
              <a:rPr lang="en-US" sz="2400" b="1" dirty="0">
                <a:solidFill>
                  <a:srgbClr val="002060"/>
                </a:solidFill>
              </a:rPr>
              <a:t>Equality of two files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dirty="0"/>
              <a:t>Randomized algorithm for </a:t>
            </a:r>
            <a:r>
              <a:rPr lang="en-US" sz="2400" b="1" dirty="0">
                <a:solidFill>
                  <a:srgbClr val="002060"/>
                </a:solidFill>
              </a:rPr>
              <a:t>Pattern Matching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00800" y="1676400"/>
            <a:ext cx="2743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select a sample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98127" y="2438400"/>
            <a:ext cx="2743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select the pivots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720898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select a vector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27703" y="4720878"/>
            <a:ext cx="3505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select a prime number</a:t>
            </a:r>
          </a:p>
        </p:txBody>
      </p:sp>
    </p:spTree>
    <p:extLst>
      <p:ext uri="{BB962C8B-B14F-4D97-AF65-F5344CB8AC3E}">
        <p14:creationId xmlns:p14="http://schemas.microsoft.com/office/powerpoint/2010/main" val="71402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How does one go about designing a randomized algorithm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2324100"/>
            <a:ext cx="2019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2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Some  </a:t>
            </a:r>
            <a:r>
              <a:rPr lang="en-US" sz="2000" i="1" dirty="0">
                <a:solidFill>
                  <a:srgbClr val="0070C0"/>
                </a:solidFill>
              </a:rPr>
              <a:t>random</a:t>
            </a:r>
            <a:r>
              <a:rPr lang="en-US" sz="2000" dirty="0"/>
              <a:t> idea is required to design a randomized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Ponder over it …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2133600"/>
            <a:ext cx="6705600" cy="914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24000" y="2133600"/>
            <a:ext cx="6629400" cy="838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7D6CC2-7D4A-41DC-205E-04B33ED0A5E1}"/>
              </a:ext>
            </a:extLst>
          </p:cNvPr>
          <p:cNvSpPr txBox="1"/>
          <p:nvPr/>
        </p:nvSpPr>
        <p:spPr>
          <a:xfrm>
            <a:off x="3332654" y="4402415"/>
            <a:ext cx="247869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6C31"/>
                </a:solidFill>
              </a:rPr>
              <a:t>Do it as a </a:t>
            </a:r>
            <a:r>
              <a:rPr lang="en-US" sz="1800" b="1" dirty="0">
                <a:solidFill>
                  <a:srgbClr val="006C31"/>
                </a:solidFill>
              </a:rPr>
              <a:t>Homework </a:t>
            </a:r>
            <a:r>
              <a:rPr lang="en-US" sz="1800" b="1" dirty="0">
                <a:solidFill>
                  <a:srgbClr val="006C31"/>
                </a:solidFill>
                <a:sym typeface="Wingdings" pitchFamily="2" charset="2"/>
              </a:rPr>
              <a:t>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406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prime</a:t>
                </a:r>
                <a:r>
                  <a:rPr lang="en-US" sz="2000" dirty="0"/>
                  <a:t> number selected randomly uniformly from 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complexity: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>
                <a:blip r:embed="rId3"/>
                <a:stretch>
                  <a:fillRect l="-772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50018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100101100110001101111010101010101010111010000101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0111101110110101</a:t>
            </a:r>
          </a:p>
        </p:txBody>
      </p:sp>
      <p:sp>
        <p:nvSpPr>
          <p:cNvPr id="3" name="Smiley Face 2"/>
          <p:cNvSpPr/>
          <p:nvPr/>
        </p:nvSpPr>
        <p:spPr>
          <a:xfrm>
            <a:off x="4648200" y="4343400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57200" y="3733800"/>
            <a:ext cx="3200400" cy="4455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418894" y="4888468"/>
                <a:ext cx="30675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since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bits</a:t>
                </a:r>
                <a:r>
                  <a:rPr lang="en-US" dirty="0">
                    <a:solidFill>
                      <a:srgbClr val="C000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894" y="4888468"/>
                <a:ext cx="3067506" cy="369332"/>
              </a:xfrm>
              <a:prstGeom prst="rect">
                <a:avLst/>
              </a:prstGeom>
              <a:blipFill>
                <a:blip r:embed="rId5"/>
                <a:stretch>
                  <a:fillRect t="-6452" r="-82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loud Callout 14">
                <a:extLst>
                  <a:ext uri="{FF2B5EF4-FFF2-40B4-BE49-F238E27FC236}">
                    <a16:creationId xmlns:a16="http://schemas.microsoft.com/office/drawing/2014/main" id="{1864161C-04C0-2447-AA4B-6D667FDF99BC}"/>
                  </a:ext>
                </a:extLst>
              </p:cNvPr>
              <p:cNvSpPr/>
              <p:nvPr/>
            </p:nvSpPr>
            <p:spPr>
              <a:xfrm>
                <a:off x="3657600" y="5254753"/>
                <a:ext cx="4457700" cy="1298447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relation between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5" name="Cloud Callout 14">
                <a:extLst>
                  <a:ext uri="{FF2B5EF4-FFF2-40B4-BE49-F238E27FC236}">
                    <a16:creationId xmlns:a16="http://schemas.microsoft.com/office/drawing/2014/main" id="{1864161C-04C0-2447-AA4B-6D667FDF9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254753"/>
                <a:ext cx="4457700" cy="1298447"/>
              </a:xfrm>
              <a:prstGeom prst="cloud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7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3" grpId="1" animBg="1"/>
      <p:bldP spid="2" grpId="0" animBg="1"/>
      <p:bldP spid="31" grpId="0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495800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Any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?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Any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/>
                  <a:t> ?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 Math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mod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= 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+ </m:t>
                    </m:r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  <a:r>
                  <a:rPr lang="en-US" sz="2000" b="1" dirty="0"/>
                  <a:t>mod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+ </m:t>
                    </m:r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  <a:r>
                  <a:rPr lang="en-US" sz="2000" b="1" dirty="0"/>
                  <a:t>mod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b="1" dirty="0"/>
                          <m:t>mod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  <m:r>
                          <m:rPr>
                            <m:nor/>
                          </m:rPr>
                          <a:rPr lang="en-US" sz="20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+ </m:t>
                    </m:r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  <a:r>
                  <a:rPr lang="en-US" sz="2000" b="1" dirty="0"/>
                  <a:t>mod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>
                <a:blip r:embed="rId3"/>
                <a:stretch>
                  <a:fillRect l="-772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1447800"/>
            <a:ext cx="1905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12852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100101100110001101111010101010101010111010000101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0111101110110101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95797" y="1752597"/>
            <a:ext cx="1905003" cy="674135"/>
            <a:chOff x="4495797" y="1752597"/>
            <a:chExt cx="1905003" cy="674135"/>
          </a:xfrm>
        </p:grpSpPr>
        <p:sp>
          <p:nvSpPr>
            <p:cNvPr id="3" name="Left Brace 2"/>
            <p:cNvSpPr/>
            <p:nvPr/>
          </p:nvSpPr>
          <p:spPr>
            <a:xfrm rot="5400000" flipH="1">
              <a:off x="5295897" y="952497"/>
              <a:ext cx="304804" cy="1905003"/>
            </a:xfrm>
            <a:prstGeom prst="lef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105400" y="2057400"/>
                  <a:ext cx="865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2057400"/>
                  <a:ext cx="8650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20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572003" y="926068"/>
            <a:ext cx="1924050" cy="597934"/>
            <a:chOff x="4572003" y="926068"/>
            <a:chExt cx="1924050" cy="597934"/>
          </a:xfrm>
        </p:grpSpPr>
        <p:sp>
          <p:nvSpPr>
            <p:cNvPr id="15" name="Left Brace 14"/>
            <p:cNvSpPr/>
            <p:nvPr/>
          </p:nvSpPr>
          <p:spPr>
            <a:xfrm rot="16200000" flipH="1">
              <a:off x="5381627" y="409577"/>
              <a:ext cx="304801" cy="1924050"/>
            </a:xfrm>
            <a:prstGeom prst="lef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953000" y="926068"/>
                  <a:ext cx="12690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926068"/>
                  <a:ext cx="126900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6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2438400" y="5943600"/>
            <a:ext cx="2362200" cy="750332"/>
            <a:chOff x="2438400" y="5943600"/>
            <a:chExt cx="2362200" cy="750332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038600" y="5943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2971800" y="6019800"/>
              <a:ext cx="838200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429000" y="5943600"/>
              <a:ext cx="13716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38400" y="5943600"/>
              <a:ext cx="6096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698557" y="6324600"/>
                  <a:ext cx="492443" cy="36933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&lt;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557" y="6324600"/>
                  <a:ext cx="4924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1111" t="-8333" r="-1975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/>
          <p:cNvSpPr/>
          <p:nvPr/>
        </p:nvSpPr>
        <p:spPr>
          <a:xfrm>
            <a:off x="2953212" y="3886200"/>
            <a:ext cx="170988" cy="2632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71800" y="4419600"/>
            <a:ext cx="22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86400" y="4419600"/>
            <a:ext cx="38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62400" y="4419600"/>
            <a:ext cx="1524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943600" y="4419600"/>
            <a:ext cx="1524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71800" y="48768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86000" y="51816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86000" y="5486400"/>
            <a:ext cx="617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7200" y="3352800"/>
            <a:ext cx="815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0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Fingerprint function:</a:t>
            </a:r>
            <a:r>
              <a:rPr lang="en-US" sz="3200" b="1" dirty="0">
                <a:solidFill>
                  <a:srgbClr val="7030A0"/>
                </a:solidFill>
              </a:rPr>
              <a:t> how good is it ?</a:t>
            </a: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mod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mod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fingerprint function </a:t>
                </a:r>
              </a:p>
              <a:p>
                <a:r>
                  <a:rPr lang="en-US" sz="2000" dirty="0"/>
                  <a:t>Occupies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bits.</a:t>
                </a:r>
              </a:p>
              <a:p>
                <a:r>
                  <a:rPr lang="en-US" sz="2000" dirty="0"/>
                  <a:t>Computing takes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) bits operations. </a:t>
                </a:r>
              </a:p>
              <a:p>
                <a:r>
                  <a:rPr lang="en-US" sz="2000" b="1" dirty="0"/>
                  <a:t>Error</a:t>
                </a:r>
                <a:r>
                  <a:rPr lang="en-US" sz="2000" dirty="0"/>
                  <a:t> probability for </a:t>
                </a:r>
                <a:r>
                  <a:rPr lang="en-US" sz="2000" u="sng" dirty="0"/>
                  <a:t>any particular</a:t>
                </a:r>
                <a:r>
                  <a:rPr lang="en-US" sz="2000" dirty="0"/>
                  <a:t> location is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box>
                              <m:box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box>
                          </m:den>
                        </m:f>
                      </m:e>
                    </m:box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the </a:t>
                </a:r>
                <a:r>
                  <a:rPr lang="en-US" sz="2000" b="1" dirty="0"/>
                  <a:t>error</a:t>
                </a:r>
                <a:r>
                  <a:rPr lang="en-US" sz="2000" dirty="0"/>
                  <a:t> probability of the algorithm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How to transform the algorithm to Las Vegas algorithm ?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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>
                <a:blip r:embed="rId2"/>
                <a:stretch>
                  <a:fillRect l="-741" t="-75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1447800"/>
            <a:ext cx="1905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100101100110001101111010101010101010111010000101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0111101110110101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72200" y="4772859"/>
                <a:ext cx="2520818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c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772859"/>
                <a:ext cx="2520818" cy="484941"/>
              </a:xfrm>
              <a:prstGeom prst="rect">
                <a:avLst/>
              </a:prstGeom>
              <a:blipFill rotWithShape="1">
                <a:blip r:embed="rId5"/>
                <a:stretch>
                  <a:fillRect l="-2179" r="-3874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ine Callout 1 2"/>
          <p:cNvSpPr/>
          <p:nvPr/>
        </p:nvSpPr>
        <p:spPr>
          <a:xfrm>
            <a:off x="5791200" y="3276600"/>
            <a:ext cx="2667000" cy="612648"/>
          </a:xfrm>
          <a:prstGeom prst="borderCallout1">
            <a:avLst>
              <a:gd name="adj1" fmla="val 49692"/>
              <a:gd name="adj2" fmla="val 479"/>
              <a:gd name="adj3" fmla="val 203508"/>
              <a:gd name="adj4" fmla="val -3408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 time in </a:t>
            </a:r>
            <a:r>
              <a:rPr lang="en-US" b="1" dirty="0">
                <a:solidFill>
                  <a:schemeClr val="tx1"/>
                </a:solidFill>
              </a:rPr>
              <a:t>word-RAM</a:t>
            </a:r>
            <a:r>
              <a:rPr lang="en-US" dirty="0">
                <a:solidFill>
                  <a:schemeClr val="tx1"/>
                </a:solidFill>
              </a:rPr>
              <a:t> model of computation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B3D16-F2E8-5D42-8508-1DA4083D8891}"/>
              </a:ext>
            </a:extLst>
          </p:cNvPr>
          <p:cNvSpPr/>
          <p:nvPr/>
        </p:nvSpPr>
        <p:spPr>
          <a:xfrm>
            <a:off x="2590800" y="4800774"/>
            <a:ext cx="617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3C78CB-2806-0DE0-AEA8-A6F4C73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006C31"/>
                </a:solidFill>
              </a:rPr>
              <a:t>Client-Server </a:t>
            </a:r>
            <a:r>
              <a:rPr lang="en-IN" sz="3200" b="1" dirty="0">
                <a:solidFill>
                  <a:srgbClr val="7030A0"/>
                </a:solidFill>
              </a:rPr>
              <a:t>Problem</a:t>
            </a:r>
            <a:r>
              <a:rPr lang="en-IN" sz="3200" b="1" dirty="0"/>
              <a:t> in </a:t>
            </a:r>
            <a:br>
              <a:rPr lang="en-IN" sz="3200" b="1" dirty="0"/>
            </a:br>
            <a:r>
              <a:rPr lang="en-IN" sz="3200" b="1" dirty="0"/>
              <a:t>Distributed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1AD3F-D2DF-9544-91CA-70F52BC7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There is no centralized unit.</a:t>
            </a:r>
          </a:p>
          <a:p>
            <a:r>
              <a:rPr lang="en-IN" sz="2000" dirty="0"/>
              <a:t>Each client only knows the address of each server.</a:t>
            </a:r>
          </a:p>
          <a:p>
            <a:r>
              <a:rPr lang="en-IN" sz="2000" dirty="0"/>
              <a:t>A client has no way to communicate/coordinate with other clients.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7030A0"/>
                </a:solidFill>
              </a:rPr>
              <a:t>Aim: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A distributed protocol to assign clients to servers </a:t>
            </a:r>
          </a:p>
          <a:p>
            <a:pPr marL="0" indent="0">
              <a:buNone/>
            </a:pPr>
            <a:r>
              <a:rPr lang="en-IN" sz="2000" dirty="0"/>
              <a:t>so that the maximum load is minimized.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84E29-8910-E599-3603-61B042A2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43E57D-0A29-0FBB-04DB-9B1F1EE9B1C8}"/>
              </a:ext>
            </a:extLst>
          </p:cNvPr>
          <p:cNvGrpSpPr/>
          <p:nvPr/>
        </p:nvGrpSpPr>
        <p:grpSpPr>
          <a:xfrm>
            <a:off x="1538356" y="3472343"/>
            <a:ext cx="6234044" cy="337657"/>
            <a:chOff x="1143000" y="4953000"/>
            <a:chExt cx="6234044" cy="337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22601E-5228-0DB3-9CE6-450D9DEEF46C}"/>
                </a:ext>
              </a:extLst>
            </p:cNvPr>
            <p:cNvSpPr/>
            <p:nvPr/>
          </p:nvSpPr>
          <p:spPr>
            <a:xfrm>
              <a:off x="1143000" y="4982208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C945FB-6953-199D-DB88-3CB6ABC106DD}"/>
                </a:ext>
              </a:extLst>
            </p:cNvPr>
            <p:cNvSpPr/>
            <p:nvPr/>
          </p:nvSpPr>
          <p:spPr>
            <a:xfrm>
              <a:off x="2460610" y="49858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53E761-0035-51AF-BE38-A62A0A193335}"/>
                </a:ext>
              </a:extLst>
            </p:cNvPr>
            <p:cNvSpPr/>
            <p:nvPr/>
          </p:nvSpPr>
          <p:spPr>
            <a:xfrm>
              <a:off x="6413440" y="49785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584F31-8B0B-0B10-072B-CA9509406BB7}"/>
                </a:ext>
              </a:extLst>
            </p:cNvPr>
            <p:cNvSpPr/>
            <p:nvPr/>
          </p:nvSpPr>
          <p:spPr>
            <a:xfrm>
              <a:off x="3778220" y="4971255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78BC32-324C-AA16-2846-AC9FDA304B84}"/>
                </a:ext>
              </a:extLst>
            </p:cNvPr>
            <p:cNvSpPr/>
            <p:nvPr/>
          </p:nvSpPr>
          <p:spPr>
            <a:xfrm>
              <a:off x="5095830" y="4974906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37E247-31A2-C5A7-ECE7-55D1F2FA13D8}"/>
                </a:ext>
              </a:extLst>
            </p:cNvPr>
            <p:cNvSpPr/>
            <p:nvPr/>
          </p:nvSpPr>
          <p:spPr>
            <a:xfrm>
              <a:off x="1801805" y="4963953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1A9479-A1FE-C0C8-F2C1-3B1C67B18402}"/>
                </a:ext>
              </a:extLst>
            </p:cNvPr>
            <p:cNvSpPr/>
            <p:nvPr/>
          </p:nvSpPr>
          <p:spPr>
            <a:xfrm>
              <a:off x="3119415" y="4967604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6C2C72-EF5E-36D2-4C89-3608C3E3258A}"/>
                </a:ext>
              </a:extLst>
            </p:cNvPr>
            <p:cNvSpPr/>
            <p:nvPr/>
          </p:nvSpPr>
          <p:spPr>
            <a:xfrm>
              <a:off x="7072244" y="49530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BCA432-6BC1-E9CF-457C-82CC98F53F97}"/>
                </a:ext>
              </a:extLst>
            </p:cNvPr>
            <p:cNvSpPr/>
            <p:nvPr/>
          </p:nvSpPr>
          <p:spPr>
            <a:xfrm>
              <a:off x="4437025" y="4956651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E2A179-0A4D-817D-2C7D-4A32A7DD032C}"/>
                </a:ext>
              </a:extLst>
            </p:cNvPr>
            <p:cNvSpPr/>
            <p:nvPr/>
          </p:nvSpPr>
          <p:spPr>
            <a:xfrm>
              <a:off x="5754635" y="4960302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887A59-6335-1E7F-4FBC-6B4C5A492AB8}"/>
              </a:ext>
            </a:extLst>
          </p:cNvPr>
          <p:cNvGrpSpPr/>
          <p:nvPr/>
        </p:nvGrpSpPr>
        <p:grpSpPr>
          <a:xfrm>
            <a:off x="1219200" y="1828800"/>
            <a:ext cx="7111203" cy="533400"/>
            <a:chOff x="1219200" y="1828800"/>
            <a:chExt cx="7111203" cy="5334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96CD4D-D597-864C-6C9C-1E75121EA54A}"/>
                </a:ext>
              </a:extLst>
            </p:cNvPr>
            <p:cNvGrpSpPr/>
            <p:nvPr/>
          </p:nvGrpSpPr>
          <p:grpSpPr>
            <a:xfrm>
              <a:off x="7696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6FC966-A845-6B01-DA49-6FE5AD180EC5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7961CF3-2947-ECD4-FBF3-F7560705F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DF4F5F-3DC5-4EEE-4249-10BC8609F4A5}"/>
                </a:ext>
              </a:extLst>
            </p:cNvPr>
            <p:cNvGrpSpPr/>
            <p:nvPr/>
          </p:nvGrpSpPr>
          <p:grpSpPr>
            <a:xfrm>
              <a:off x="6755142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EF008B-01EF-F1C1-0786-4A473F2CBFCF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A04A11D-7A60-7E85-D5D5-043ADEABC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96269FB-ED51-971B-B3F3-75BD1EEFB29A}"/>
                </a:ext>
              </a:extLst>
            </p:cNvPr>
            <p:cNvGrpSpPr/>
            <p:nvPr/>
          </p:nvGrpSpPr>
          <p:grpSpPr>
            <a:xfrm>
              <a:off x="5814084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5CE9961-6580-F4EB-BD9F-448D32D01233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DE5C9-3731-F0D5-C963-5C238B703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B24C74-DAE0-726B-640A-F9E74C51FE07}"/>
                </a:ext>
              </a:extLst>
            </p:cNvPr>
            <p:cNvGrpSpPr/>
            <p:nvPr/>
          </p:nvGrpSpPr>
          <p:grpSpPr>
            <a:xfrm>
              <a:off x="490452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9F5126B-6904-6BD3-5103-EC39FA7FBAC4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085F41E-0B47-AE43-C474-A781C6623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2D184-371A-D124-64F5-DD15BEFE9A34}"/>
                </a:ext>
              </a:extLst>
            </p:cNvPr>
            <p:cNvGrpSpPr/>
            <p:nvPr/>
          </p:nvGrpSpPr>
          <p:grpSpPr>
            <a:xfrm>
              <a:off x="4010873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C0F885-9C49-3941-6EE9-20BEE7A42A31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891318-9099-8BF1-2E91-6CC3E4FBB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8846B05-B533-DF81-EA56-A767651F6D91}"/>
                </a:ext>
              </a:extLst>
            </p:cNvPr>
            <p:cNvGrpSpPr/>
            <p:nvPr/>
          </p:nvGrpSpPr>
          <p:grpSpPr>
            <a:xfrm>
              <a:off x="3069815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18D9C4-E2E9-B48A-3A33-0E17169E5F5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0BD5392-F126-DFEC-E161-DA5DC4C8D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CE7E2B-5238-0693-9DCC-CB5BF6562EE4}"/>
                </a:ext>
              </a:extLst>
            </p:cNvPr>
            <p:cNvGrpSpPr/>
            <p:nvPr/>
          </p:nvGrpSpPr>
          <p:grpSpPr>
            <a:xfrm>
              <a:off x="212875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227415C-C270-1C33-B582-CDF080EE1C6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81C764E-33C9-1050-A2A1-935632C30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010156-CAFC-0B2B-6B33-8B73CDCE4B02}"/>
                </a:ext>
              </a:extLst>
            </p:cNvPr>
            <p:cNvGrpSpPr/>
            <p:nvPr/>
          </p:nvGrpSpPr>
          <p:grpSpPr>
            <a:xfrm>
              <a:off x="1219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99140A8-5257-FEF6-4676-8F75F313407D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8923F60-6588-16A3-93D7-6A209F662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2CE8F33-5AC6-85F8-2B67-D58CC96B68AA}"/>
              </a:ext>
            </a:extLst>
          </p:cNvPr>
          <p:cNvSpPr/>
          <p:nvPr/>
        </p:nvSpPr>
        <p:spPr>
          <a:xfrm>
            <a:off x="3105394" y="2643982"/>
            <a:ext cx="3025791" cy="550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central unit to assign clients to servers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8241F8-1099-6F13-D5D4-B9961BFED325}"/>
              </a:ext>
            </a:extLst>
          </p:cNvPr>
          <p:cNvSpPr txBox="1"/>
          <p:nvPr/>
        </p:nvSpPr>
        <p:spPr>
          <a:xfrm>
            <a:off x="5712" y="3447379"/>
            <a:ext cx="96481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clients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C65149-429C-CAAC-276A-59CBCF019CF1}"/>
              </a:ext>
            </a:extLst>
          </p:cNvPr>
          <p:cNvSpPr txBox="1"/>
          <p:nvPr/>
        </p:nvSpPr>
        <p:spPr>
          <a:xfrm>
            <a:off x="0" y="1878511"/>
            <a:ext cx="10301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02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7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6" grpId="0" animBg="1"/>
      <p:bldP spid="46" grpId="1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3C78CB-2806-0DE0-AEA8-A6F4C73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006C31"/>
                </a:solidFill>
              </a:rPr>
              <a:t>Client-Server </a:t>
            </a:r>
            <a:r>
              <a:rPr lang="en-IN" sz="3200" b="1" dirty="0">
                <a:solidFill>
                  <a:srgbClr val="7030A0"/>
                </a:solidFill>
              </a:rPr>
              <a:t>Problem</a:t>
            </a:r>
            <a:r>
              <a:rPr lang="en-IN" sz="3200" b="1" dirty="0"/>
              <a:t> in </a:t>
            </a:r>
            <a:br>
              <a:rPr lang="en-IN" sz="3200" b="1" dirty="0"/>
            </a:br>
            <a:r>
              <a:rPr lang="en-IN" sz="3200" b="1" dirty="0"/>
              <a:t>Distributed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1AD3F-D2DF-9544-91CA-70F52BC7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A </a:t>
            </a:r>
            <a:r>
              <a:rPr lang="en-IN" sz="2000" b="1" dirty="0">
                <a:solidFill>
                  <a:srgbClr val="7030A0"/>
                </a:solidFill>
              </a:rPr>
              <a:t>distributed</a:t>
            </a:r>
            <a:r>
              <a:rPr lang="en-IN" sz="2000" b="1" dirty="0"/>
              <a:t> protocol:</a:t>
            </a:r>
          </a:p>
          <a:p>
            <a:pPr marL="0" indent="0">
              <a:buNone/>
            </a:pPr>
            <a:r>
              <a:rPr lang="en-IN" sz="2000" dirty="0"/>
              <a:t>Each client selects a server </a:t>
            </a:r>
          </a:p>
          <a:p>
            <a:r>
              <a:rPr lang="en-IN" sz="2000" u="sng" dirty="0"/>
              <a:t>randomly</a:t>
            </a:r>
            <a:r>
              <a:rPr lang="en-IN" sz="2000" dirty="0"/>
              <a:t> </a:t>
            </a:r>
            <a:r>
              <a:rPr lang="en-IN" sz="2000" u="sng" dirty="0"/>
              <a:t>uniformly</a:t>
            </a:r>
            <a:r>
              <a:rPr lang="en-IN" sz="2000" dirty="0"/>
              <a:t> and </a:t>
            </a:r>
          </a:p>
          <a:p>
            <a:r>
              <a:rPr lang="en-IN" sz="2000" u="sng" dirty="0"/>
              <a:t>independent</a:t>
            </a:r>
            <a:r>
              <a:rPr lang="en-IN" sz="2000" dirty="0"/>
              <a:t> of other clients,</a:t>
            </a:r>
          </a:p>
          <a:p>
            <a:pPr marL="0" indent="0">
              <a:buNone/>
            </a:pPr>
            <a:r>
              <a:rPr lang="en-IN" sz="2000" dirty="0"/>
              <a:t>and approaches it for its job.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84E29-8910-E599-3603-61B042A2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43E57D-0A29-0FBB-04DB-9B1F1EE9B1C8}"/>
              </a:ext>
            </a:extLst>
          </p:cNvPr>
          <p:cNvGrpSpPr/>
          <p:nvPr/>
        </p:nvGrpSpPr>
        <p:grpSpPr>
          <a:xfrm>
            <a:off x="1538356" y="3472343"/>
            <a:ext cx="6234044" cy="337657"/>
            <a:chOff x="1143000" y="4953000"/>
            <a:chExt cx="6234044" cy="337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22601E-5228-0DB3-9CE6-450D9DEEF46C}"/>
                </a:ext>
              </a:extLst>
            </p:cNvPr>
            <p:cNvSpPr/>
            <p:nvPr/>
          </p:nvSpPr>
          <p:spPr>
            <a:xfrm>
              <a:off x="1143000" y="4982208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C945FB-6953-199D-DB88-3CB6ABC106DD}"/>
                </a:ext>
              </a:extLst>
            </p:cNvPr>
            <p:cNvSpPr/>
            <p:nvPr/>
          </p:nvSpPr>
          <p:spPr>
            <a:xfrm>
              <a:off x="2460610" y="49858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53E761-0035-51AF-BE38-A62A0A193335}"/>
                </a:ext>
              </a:extLst>
            </p:cNvPr>
            <p:cNvSpPr/>
            <p:nvPr/>
          </p:nvSpPr>
          <p:spPr>
            <a:xfrm>
              <a:off x="6413440" y="49785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584F31-8B0B-0B10-072B-CA9509406BB7}"/>
                </a:ext>
              </a:extLst>
            </p:cNvPr>
            <p:cNvSpPr/>
            <p:nvPr/>
          </p:nvSpPr>
          <p:spPr>
            <a:xfrm>
              <a:off x="3778220" y="4971255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78BC32-324C-AA16-2846-AC9FDA304B84}"/>
                </a:ext>
              </a:extLst>
            </p:cNvPr>
            <p:cNvSpPr/>
            <p:nvPr/>
          </p:nvSpPr>
          <p:spPr>
            <a:xfrm>
              <a:off x="5095830" y="4974906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37E247-31A2-C5A7-ECE7-55D1F2FA13D8}"/>
                </a:ext>
              </a:extLst>
            </p:cNvPr>
            <p:cNvSpPr/>
            <p:nvPr/>
          </p:nvSpPr>
          <p:spPr>
            <a:xfrm>
              <a:off x="1801805" y="4963953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1A9479-A1FE-C0C8-F2C1-3B1C67B18402}"/>
                </a:ext>
              </a:extLst>
            </p:cNvPr>
            <p:cNvSpPr/>
            <p:nvPr/>
          </p:nvSpPr>
          <p:spPr>
            <a:xfrm>
              <a:off x="3119415" y="4967604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6C2C72-EF5E-36D2-4C89-3608C3E3258A}"/>
                </a:ext>
              </a:extLst>
            </p:cNvPr>
            <p:cNvSpPr/>
            <p:nvPr/>
          </p:nvSpPr>
          <p:spPr>
            <a:xfrm>
              <a:off x="7072244" y="49530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BCA432-6BC1-E9CF-457C-82CC98F53F97}"/>
                </a:ext>
              </a:extLst>
            </p:cNvPr>
            <p:cNvSpPr/>
            <p:nvPr/>
          </p:nvSpPr>
          <p:spPr>
            <a:xfrm>
              <a:off x="4437025" y="4956651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E2A179-0A4D-817D-2C7D-4A32A7DD032C}"/>
                </a:ext>
              </a:extLst>
            </p:cNvPr>
            <p:cNvSpPr/>
            <p:nvPr/>
          </p:nvSpPr>
          <p:spPr>
            <a:xfrm>
              <a:off x="5754635" y="4960302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887A59-6335-1E7F-4FBC-6B4C5A492AB8}"/>
              </a:ext>
            </a:extLst>
          </p:cNvPr>
          <p:cNvGrpSpPr/>
          <p:nvPr/>
        </p:nvGrpSpPr>
        <p:grpSpPr>
          <a:xfrm>
            <a:off x="1219200" y="1828800"/>
            <a:ext cx="7111203" cy="533400"/>
            <a:chOff x="1219200" y="1828800"/>
            <a:chExt cx="7111203" cy="5334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96CD4D-D597-864C-6C9C-1E75121EA54A}"/>
                </a:ext>
              </a:extLst>
            </p:cNvPr>
            <p:cNvGrpSpPr/>
            <p:nvPr/>
          </p:nvGrpSpPr>
          <p:grpSpPr>
            <a:xfrm>
              <a:off x="7696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6FC966-A845-6B01-DA49-6FE5AD180EC5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7961CF3-2947-ECD4-FBF3-F7560705F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DF4F5F-3DC5-4EEE-4249-10BC8609F4A5}"/>
                </a:ext>
              </a:extLst>
            </p:cNvPr>
            <p:cNvGrpSpPr/>
            <p:nvPr/>
          </p:nvGrpSpPr>
          <p:grpSpPr>
            <a:xfrm>
              <a:off x="6755142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EF008B-01EF-F1C1-0786-4A473F2CBFCF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A04A11D-7A60-7E85-D5D5-043ADEABC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96269FB-ED51-971B-B3F3-75BD1EEFB29A}"/>
                </a:ext>
              </a:extLst>
            </p:cNvPr>
            <p:cNvGrpSpPr/>
            <p:nvPr/>
          </p:nvGrpSpPr>
          <p:grpSpPr>
            <a:xfrm>
              <a:off x="5814084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5CE9961-6580-F4EB-BD9F-448D32D01233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DE5C9-3731-F0D5-C963-5C238B703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B24C74-DAE0-726B-640A-F9E74C51FE07}"/>
                </a:ext>
              </a:extLst>
            </p:cNvPr>
            <p:cNvGrpSpPr/>
            <p:nvPr/>
          </p:nvGrpSpPr>
          <p:grpSpPr>
            <a:xfrm>
              <a:off x="490452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9F5126B-6904-6BD3-5103-EC39FA7FBAC4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085F41E-0B47-AE43-C474-A781C6623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2D184-371A-D124-64F5-DD15BEFE9A34}"/>
                </a:ext>
              </a:extLst>
            </p:cNvPr>
            <p:cNvGrpSpPr/>
            <p:nvPr/>
          </p:nvGrpSpPr>
          <p:grpSpPr>
            <a:xfrm>
              <a:off x="4010873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C0F885-9C49-3941-6EE9-20BEE7A42A31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891318-9099-8BF1-2E91-6CC3E4FBB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8846B05-B533-DF81-EA56-A767651F6D91}"/>
                </a:ext>
              </a:extLst>
            </p:cNvPr>
            <p:cNvGrpSpPr/>
            <p:nvPr/>
          </p:nvGrpSpPr>
          <p:grpSpPr>
            <a:xfrm>
              <a:off x="3069815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18D9C4-E2E9-B48A-3A33-0E17169E5F5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0BD5392-F126-DFEC-E161-DA5DC4C8D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CE7E2B-5238-0693-9DCC-CB5BF6562EE4}"/>
                </a:ext>
              </a:extLst>
            </p:cNvPr>
            <p:cNvGrpSpPr/>
            <p:nvPr/>
          </p:nvGrpSpPr>
          <p:grpSpPr>
            <a:xfrm>
              <a:off x="212875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227415C-C270-1C33-B582-CDF080EE1C6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81C764E-33C9-1050-A2A1-935632C30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010156-CAFC-0B2B-6B33-8B73CDCE4B02}"/>
                </a:ext>
              </a:extLst>
            </p:cNvPr>
            <p:cNvGrpSpPr/>
            <p:nvPr/>
          </p:nvGrpSpPr>
          <p:grpSpPr>
            <a:xfrm>
              <a:off x="1219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99140A8-5257-FEF6-4676-8F75F313407D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8923F60-6588-16A3-93D7-6A209F662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A8241F8-1099-6F13-D5D4-B9961BFED325}"/>
              </a:ext>
            </a:extLst>
          </p:cNvPr>
          <p:cNvSpPr txBox="1"/>
          <p:nvPr/>
        </p:nvSpPr>
        <p:spPr>
          <a:xfrm>
            <a:off x="5712" y="3447379"/>
            <a:ext cx="96481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clients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C65149-429C-CAAC-276A-59CBCF019CF1}"/>
              </a:ext>
            </a:extLst>
          </p:cNvPr>
          <p:cNvSpPr txBox="1"/>
          <p:nvPr/>
        </p:nvSpPr>
        <p:spPr>
          <a:xfrm>
            <a:off x="0" y="1878511"/>
            <a:ext cx="10301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servers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6F1A7-EA52-BA41-85AF-D17D30CB0AF0}"/>
              </a:ext>
            </a:extLst>
          </p:cNvPr>
          <p:cNvSpPr txBox="1"/>
          <p:nvPr/>
        </p:nvSpPr>
        <p:spPr>
          <a:xfrm>
            <a:off x="2352019" y="6213825"/>
            <a:ext cx="496809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will be maximum load with high probability ?</a:t>
            </a:r>
          </a:p>
        </p:txBody>
      </p:sp>
    </p:spTree>
    <p:extLst>
      <p:ext uri="{BB962C8B-B14F-4D97-AF65-F5344CB8AC3E}">
        <p14:creationId xmlns:p14="http://schemas.microsoft.com/office/powerpoint/2010/main" val="32386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Union Theorem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6526</TotalTime>
  <Words>2189</Words>
  <Application>Microsoft Office PowerPoint</Application>
  <PresentationFormat>On-screen Show (4:3)</PresentationFormat>
  <Paragraphs>514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Wingdings</vt:lpstr>
      <vt:lpstr>Office Theme</vt:lpstr>
      <vt:lpstr>Randomized Algorithms CS648 </vt:lpstr>
      <vt:lpstr>Fingerprinting Application 2 </vt:lpstr>
      <vt:lpstr>Checking if P appears in Text T at location k  </vt:lpstr>
      <vt:lpstr>Checking if P appears in Text T at location k  </vt:lpstr>
      <vt:lpstr>Checking if P appears in Text T at location k </vt:lpstr>
      <vt:lpstr>Fingerprint function: how good is it ? </vt:lpstr>
      <vt:lpstr>Client-Server Problem in  Distributed Environment</vt:lpstr>
      <vt:lpstr>Client-Server Problem in  Distributed Environment</vt:lpstr>
      <vt:lpstr>the Union Theorem</vt:lpstr>
      <vt:lpstr>Probability tool (union theorem)</vt:lpstr>
      <vt:lpstr>Probability tool (union theorem)</vt:lpstr>
      <vt:lpstr>Client-Server Problem in  Distributed Environment</vt:lpstr>
      <vt:lpstr>Client-Server Problem in  Distributed Environment</vt:lpstr>
      <vt:lpstr>Balls into Bins</vt:lpstr>
      <vt:lpstr>Applications of  the Union Theorem</vt:lpstr>
      <vt:lpstr>Balls into Bins</vt:lpstr>
      <vt:lpstr>Balls into Bins</vt:lpstr>
      <vt:lpstr>Balls into Bins</vt:lpstr>
      <vt:lpstr>Balls into Bins</vt:lpstr>
      <vt:lpstr>AIM: To show P(ε_j) &lt; n^(-5)  </vt:lpstr>
      <vt:lpstr>Calculating P(ε_j) </vt:lpstr>
      <vt:lpstr>Balls into Bins </vt:lpstr>
      <vt:lpstr>Application 2 of the Union Theorem </vt:lpstr>
      <vt:lpstr>What makes Randomized Quick sort popular ?</vt:lpstr>
      <vt:lpstr>What makes Quick sort popular ?</vt:lpstr>
      <vt:lpstr>Concentration of Randomized Quick Sort </vt:lpstr>
      <vt:lpstr>Concentration of Randomized Quick Sort </vt:lpstr>
      <vt:lpstr>Concentration of running time of  Randomized Quick Sort </vt:lpstr>
      <vt:lpstr>Randomized QuickSort  </vt:lpstr>
      <vt:lpstr>PowerPoint Presentation</vt:lpstr>
      <vt:lpstr>PowerPoint Presentation</vt:lpstr>
      <vt:lpstr>PowerPoint Presentation</vt:lpstr>
      <vt:lpstr>Homework</vt:lpstr>
      <vt:lpstr>A very very important question</vt:lpstr>
      <vt:lpstr>Randomized Algorithms  discussed till now</vt:lpstr>
      <vt:lpstr>Randomized Algorithms</vt:lpstr>
      <vt:lpstr>Randomized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783</cp:revision>
  <dcterms:created xsi:type="dcterms:W3CDTF">2011-12-03T04:13:03Z</dcterms:created>
  <dcterms:modified xsi:type="dcterms:W3CDTF">2025-01-28T06:39:56Z</dcterms:modified>
</cp:coreProperties>
</file>