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60"/>
  </p:notesMasterIdLst>
  <p:sldIdLst>
    <p:sldId id="708" r:id="rId2"/>
    <p:sldId id="577" r:id="rId3"/>
    <p:sldId id="570" r:id="rId4"/>
    <p:sldId id="725" r:id="rId5"/>
    <p:sldId id="705" r:id="rId6"/>
    <p:sldId id="701" r:id="rId7"/>
    <p:sldId id="687" r:id="rId8"/>
    <p:sldId id="688" r:id="rId9"/>
    <p:sldId id="689" r:id="rId10"/>
    <p:sldId id="690" r:id="rId11"/>
    <p:sldId id="691" r:id="rId12"/>
    <p:sldId id="695" r:id="rId13"/>
    <p:sldId id="585" r:id="rId14"/>
    <p:sldId id="590" r:id="rId15"/>
    <p:sldId id="586" r:id="rId16"/>
    <p:sldId id="588" r:id="rId17"/>
    <p:sldId id="731" r:id="rId18"/>
    <p:sldId id="734" r:id="rId19"/>
    <p:sldId id="733" r:id="rId20"/>
    <p:sldId id="581" r:id="rId21"/>
    <p:sldId id="583" r:id="rId22"/>
    <p:sldId id="582" r:id="rId23"/>
    <p:sldId id="627" r:id="rId24"/>
    <p:sldId id="614" r:id="rId25"/>
    <p:sldId id="615" r:id="rId26"/>
    <p:sldId id="643" r:id="rId27"/>
    <p:sldId id="730" r:id="rId28"/>
    <p:sldId id="631" r:id="rId29"/>
    <p:sldId id="739" r:id="rId30"/>
    <p:sldId id="589" r:id="rId31"/>
    <p:sldId id="591" r:id="rId32"/>
    <p:sldId id="592" r:id="rId33"/>
    <p:sldId id="593" r:id="rId34"/>
    <p:sldId id="594" r:id="rId35"/>
    <p:sldId id="595" r:id="rId36"/>
    <p:sldId id="596" r:id="rId37"/>
    <p:sldId id="612" r:id="rId38"/>
    <p:sldId id="584" r:id="rId39"/>
    <p:sldId id="598" r:id="rId40"/>
    <p:sldId id="606" r:id="rId41"/>
    <p:sldId id="597" r:id="rId42"/>
    <p:sldId id="464" r:id="rId43"/>
    <p:sldId id="482" r:id="rId44"/>
    <p:sldId id="483" r:id="rId45"/>
    <p:sldId id="484" r:id="rId46"/>
    <p:sldId id="485" r:id="rId47"/>
    <p:sldId id="732" r:id="rId48"/>
    <p:sldId id="740" r:id="rId49"/>
    <p:sldId id="550" r:id="rId50"/>
    <p:sldId id="546" r:id="rId51"/>
    <p:sldId id="548" r:id="rId52"/>
    <p:sldId id="741" r:id="rId53"/>
    <p:sldId id="742" r:id="rId54"/>
    <p:sldId id="743" r:id="rId55"/>
    <p:sldId id="744" r:id="rId56"/>
    <p:sldId id="745" r:id="rId57"/>
    <p:sldId id="746" r:id="rId58"/>
    <p:sldId id="747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8" autoAdjust="0"/>
    <p:restoredTop sz="96283" autoAdjust="0"/>
  </p:normalViewPr>
  <p:slideViewPr>
    <p:cSldViewPr>
      <p:cViewPr varScale="1">
        <p:scale>
          <a:sx n="112" d="100"/>
          <a:sy n="112" d="100"/>
        </p:scale>
        <p:origin x="12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What picture comes to mind when </a:t>
                </a:r>
                <a:br>
                  <a:rPr lang="en-US" sz="1200" dirty="0"/>
                </a:br>
                <a:r>
                  <a:rPr lang="en-US" sz="1200" b="1" dirty="0"/>
                  <a:t>Randomized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1200" dirty="0"/>
                  <a:t>makes </a:t>
                </a:r>
                <a:r>
                  <a:rPr lang="en-US" sz="1200" i="1" dirty="0"/>
                  <a:t>too many </a:t>
                </a:r>
                <a:r>
                  <a:rPr lang="en-US" sz="1200" dirty="0"/>
                  <a:t>comparisons ?</a:t>
                </a:r>
              </a:p>
              <a:p>
                <a:r>
                  <a:rPr lang="en-US" sz="1200" dirty="0"/>
                  <a:t>Let us view the corresponding recursion tree.</a:t>
                </a:r>
              </a:p>
              <a:p>
                <a:r>
                  <a:rPr lang="en-US" sz="1200" dirty="0"/>
                  <a:t>There are elements in the recursion tree lying much deeper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l</m:t>
                        </m:r>
                        <m:r>
                          <a:rPr lang="en-US" sz="12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How to capture the ‘bad events’ in terms of such elements ?</a:t>
                </a:r>
              </a:p>
              <a:p>
                <a:pPr algn="l"/>
                <a:r>
                  <a:rPr lang="en-US" dirty="0">
                    <a:solidFill>
                      <a:srgbClr val="7030A0"/>
                    </a:solidFill>
                  </a:rPr>
                  <a:t>Ponder over it …</a:t>
                </a:r>
              </a:p>
              <a:p>
                <a:endParaRPr lang="en-US" sz="1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What picture comes to mind when </a:t>
                </a:r>
                <a:br>
                  <a:rPr lang="en-US" sz="1200" dirty="0"/>
                </a:br>
                <a:r>
                  <a:rPr lang="en-US" sz="1200" b="1" dirty="0"/>
                  <a:t>Randomized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1200" dirty="0"/>
                  <a:t>makes </a:t>
                </a:r>
                <a:r>
                  <a:rPr lang="en-US" sz="1200" i="1" dirty="0"/>
                  <a:t>too many </a:t>
                </a:r>
                <a:r>
                  <a:rPr lang="en-US" sz="1200" dirty="0"/>
                  <a:t>comparisons ?</a:t>
                </a:r>
              </a:p>
              <a:p>
                <a:r>
                  <a:rPr lang="en-US" sz="1200" dirty="0"/>
                  <a:t>Let us view the corresponding recursion tree.</a:t>
                </a:r>
              </a:p>
              <a:p>
                <a:r>
                  <a:rPr lang="en-US" sz="1200" dirty="0"/>
                  <a:t>There are elements in the recursion tree lying much deeper than 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sz="1200" i="0">
                    <a:latin typeface="Cambria Math"/>
                  </a:rPr>
                  <a:t>l𝑜𝑔</a:t>
                </a:r>
                <a:r>
                  <a:rPr lang="en-US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/>
                  </a:rPr>
                  <a:t>2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〗⁡</a:t>
                </a:r>
                <a:r>
                  <a:rPr lang="en-US" sz="1200" i="0">
                    <a:solidFill>
                      <a:srgbClr val="0070C0"/>
                    </a:solidFill>
                    <a:latin typeface="Cambria Math"/>
                  </a:rPr>
                  <a:t>𝑛</a:t>
                </a:r>
                <a:endParaRPr lang="en-US" sz="1200" dirty="0"/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How to capture the ‘bad events’ in terms of such elements ?</a:t>
                </a:r>
              </a:p>
              <a:p>
                <a:pPr algn="l"/>
                <a:r>
                  <a:rPr lang="en-US" dirty="0">
                    <a:solidFill>
                      <a:srgbClr val="7030A0"/>
                    </a:solidFill>
                  </a:rPr>
                  <a:t>Ponder over it …</a:t>
                </a:r>
              </a:p>
              <a:p>
                <a:endParaRPr lang="en-US" sz="1200" dirty="0"/>
              </a:p>
              <a:p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9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What picture comes to mind when </a:t>
                </a:r>
                <a:br>
                  <a:rPr lang="en-US" sz="1200" dirty="0"/>
                </a:br>
                <a:r>
                  <a:rPr lang="en-US" sz="1200" b="1" dirty="0"/>
                  <a:t>Randomized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1200" dirty="0"/>
                  <a:t>makes </a:t>
                </a:r>
                <a:r>
                  <a:rPr lang="en-US" sz="1200" i="1" dirty="0"/>
                  <a:t>too many </a:t>
                </a:r>
                <a:r>
                  <a:rPr lang="en-US" sz="1200" dirty="0"/>
                  <a:t>comparisons ?</a:t>
                </a:r>
              </a:p>
              <a:p>
                <a:r>
                  <a:rPr lang="en-US" sz="1200" dirty="0"/>
                  <a:t>Let us view the corresponding recursion tree.</a:t>
                </a:r>
              </a:p>
              <a:p>
                <a:r>
                  <a:rPr lang="en-US" sz="1200" dirty="0"/>
                  <a:t>There are elements in the recursion tree lying much deeper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l</m:t>
                        </m:r>
                        <m:r>
                          <a:rPr lang="en-US" sz="12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1200" dirty="0"/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How to capture the ‘bad events’ in terms of such elements ?</a:t>
                </a:r>
              </a:p>
              <a:p>
                <a:pPr algn="l"/>
                <a:r>
                  <a:rPr lang="en-US" dirty="0">
                    <a:solidFill>
                      <a:srgbClr val="7030A0"/>
                    </a:solidFill>
                  </a:rPr>
                  <a:t>Ponder over it …</a:t>
                </a:r>
              </a:p>
              <a:p>
                <a:endParaRPr lang="en-US" sz="1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What picture comes to mind when </a:t>
                </a:r>
                <a:br>
                  <a:rPr lang="en-US" sz="1200" dirty="0"/>
                </a:br>
                <a:r>
                  <a:rPr lang="en-US" sz="1200" b="1" dirty="0"/>
                  <a:t>Randomized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1200" dirty="0"/>
                  <a:t>makes </a:t>
                </a:r>
                <a:r>
                  <a:rPr lang="en-US" sz="1200" i="1" dirty="0"/>
                  <a:t>too many </a:t>
                </a:r>
                <a:r>
                  <a:rPr lang="en-US" sz="1200" dirty="0"/>
                  <a:t>comparisons ?</a:t>
                </a:r>
              </a:p>
              <a:p>
                <a:r>
                  <a:rPr lang="en-US" sz="1200" dirty="0"/>
                  <a:t>Let us view the corresponding recursion tree.</a:t>
                </a:r>
              </a:p>
              <a:p>
                <a:r>
                  <a:rPr lang="en-US" sz="1200" dirty="0"/>
                  <a:t>There are elements in the recursion tree lying much deeper than 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sz="1200" i="0">
                    <a:latin typeface="Cambria Math"/>
                  </a:rPr>
                  <a:t>l𝑜𝑔</a:t>
                </a:r>
                <a:r>
                  <a:rPr lang="en-US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/>
                  </a:rPr>
                  <a:t>2</a:t>
                </a:r>
                <a:r>
                  <a:rPr lang="en-US" sz="1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〗⁡</a:t>
                </a:r>
                <a:r>
                  <a:rPr lang="en-US" sz="1200" i="0">
                    <a:solidFill>
                      <a:srgbClr val="0070C0"/>
                    </a:solidFill>
                    <a:latin typeface="Cambria Math"/>
                  </a:rPr>
                  <a:t>𝑛</a:t>
                </a:r>
                <a:endParaRPr lang="en-US" sz="1200" dirty="0"/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How to capture the ‘bad events’ in terms of such elements ?</a:t>
                </a:r>
              </a:p>
              <a:p>
                <a:pPr algn="l"/>
                <a:r>
                  <a:rPr lang="en-US" dirty="0">
                    <a:solidFill>
                      <a:srgbClr val="7030A0"/>
                    </a:solidFill>
                  </a:rPr>
                  <a:t>Ponder over it …</a:t>
                </a:r>
              </a:p>
              <a:p>
                <a:endParaRPr lang="en-US" sz="1200" dirty="0"/>
              </a:p>
              <a:p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7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Randomization will exploit</a:t>
            </a:r>
            <a:r>
              <a:rPr lang="en-US" baseline="0" dirty="0"/>
              <a:t> this huge difference to achieve a very simple and elegant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1.png"/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81.png"/><Relationship Id="rId7" Type="http://schemas.openxmlformats.org/officeDocument/2006/relationships/image" Target="../media/image19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12.png"/><Relationship Id="rId7" Type="http://schemas.openxmlformats.org/officeDocument/2006/relationships/image" Target="../media/image181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3.png"/><Relationship Id="rId5" Type="http://schemas.openxmlformats.org/officeDocument/2006/relationships/image" Target="../media/image241.png"/><Relationship Id="rId4" Type="http://schemas.openxmlformats.org/officeDocument/2006/relationships/image" Target="../media/image20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0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221.png"/><Relationship Id="rId17" Type="http://schemas.openxmlformats.org/officeDocument/2006/relationships/image" Target="../media/image3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81.png"/><Relationship Id="rId4" Type="http://schemas.openxmlformats.org/officeDocument/2006/relationships/image" Target="../media/image600.png"/><Relationship Id="rId1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3" Type="http://schemas.openxmlformats.org/officeDocument/2006/relationships/image" Target="../media/image51.png"/><Relationship Id="rId7" Type="http://schemas.openxmlformats.org/officeDocument/2006/relationships/image" Target="../media/image90.png"/><Relationship Id="rId12" Type="http://schemas.openxmlformats.org/officeDocument/2006/relationships/image" Target="../media/image140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63.png"/><Relationship Id="rId9" Type="http://schemas.openxmlformats.org/officeDocument/2006/relationships/image" Target="../media/image111.png"/><Relationship Id="rId14" Type="http://schemas.openxmlformats.org/officeDocument/2006/relationships/image" Target="../media/image16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14.png"/><Relationship Id="rId2" Type="http://schemas.openxmlformats.org/officeDocument/2006/relationships/image" Target="../media/image1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20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0.png"/><Relationship Id="rId4" Type="http://schemas.openxmlformats.org/officeDocument/2006/relationships/image" Target="../media/image231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20.png"/><Relationship Id="rId7" Type="http://schemas.openxmlformats.org/officeDocument/2006/relationships/image" Target="../media/image27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10.png"/><Relationship Id="rId5" Type="http://schemas.openxmlformats.org/officeDocument/2006/relationships/image" Target="../media/image2310.png"/><Relationship Id="rId4" Type="http://schemas.openxmlformats.org/officeDocument/2006/relationships/image" Target="../media/image2610.png"/><Relationship Id="rId9" Type="http://schemas.openxmlformats.org/officeDocument/2006/relationships/image" Target="../media/image29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0.png"/><Relationship Id="rId7" Type="http://schemas.openxmlformats.org/officeDocument/2006/relationships/image" Target="../media/image30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10.png"/><Relationship Id="rId5" Type="http://schemas.openxmlformats.org/officeDocument/2006/relationships/image" Target="../media/image281.png"/><Relationship Id="rId4" Type="http://schemas.openxmlformats.org/officeDocument/2006/relationships/image" Target="../media/image2310.png"/><Relationship Id="rId9" Type="http://schemas.openxmlformats.org/officeDocument/2006/relationships/image" Target="../media/image3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CS648A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7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900" b="1" dirty="0">
                <a:solidFill>
                  <a:srgbClr val="002060"/>
                </a:solidFill>
              </a:rPr>
              <a:t>Randomized Quick Sort: </a:t>
            </a:r>
          </a:p>
          <a:p>
            <a:pPr marL="800100" lvl="1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002060"/>
                </a:solidFill>
              </a:rPr>
              <a:t>Proof for the  </a:t>
            </a:r>
            <a:r>
              <a:rPr lang="en-US" sz="1800" b="1" dirty="0">
                <a:solidFill>
                  <a:srgbClr val="C00000"/>
                </a:solidFill>
              </a:rPr>
              <a:t>Concentration </a:t>
            </a:r>
            <a:r>
              <a:rPr lang="en-US" sz="1800" b="1" dirty="0">
                <a:solidFill>
                  <a:srgbClr val="002060"/>
                </a:solidFill>
              </a:rPr>
              <a:t>of its </a:t>
            </a:r>
            <a:r>
              <a:rPr lang="en-US" sz="1800" b="1">
                <a:solidFill>
                  <a:srgbClr val="002060"/>
                </a:solidFill>
              </a:rPr>
              <a:t>running time</a:t>
            </a:r>
            <a:endParaRPr lang="en-US" sz="1800" b="1" dirty="0">
              <a:solidFill>
                <a:srgbClr val="00206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r>
              <a:rPr lang="en-US" sz="2200" b="1">
                <a:solidFill>
                  <a:srgbClr val="002060"/>
                </a:solidFill>
              </a:rPr>
              <a:t>Approximate </a:t>
            </a:r>
            <a:r>
              <a:rPr lang="en-US" sz="2200" b="1" dirty="0">
                <a:solidFill>
                  <a:srgbClr val="002060"/>
                </a:solidFill>
              </a:rPr>
              <a:t>Distance oracles</a:t>
            </a:r>
            <a:r>
              <a:rPr lang="en-US" b="1" dirty="0">
                <a:solidFill>
                  <a:srgbClr val="002060"/>
                </a:solidFill>
              </a:rPr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1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 rot="21434239">
            <a:off x="311949" y="2094589"/>
            <a:ext cx="1441824" cy="909947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29235" y="2955907"/>
            <a:ext cx="1082534" cy="863339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A5E42509-BB71-44D0-B0D1-70733B49829A}"/>
              </a:ext>
            </a:extLst>
          </p:cNvPr>
          <p:cNvSpPr/>
          <p:nvPr/>
        </p:nvSpPr>
        <p:spPr>
          <a:xfrm>
            <a:off x="1046936" y="3440265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80505D7E-13A7-4740-8F13-5968D3878C93}"/>
              </a:ext>
            </a:extLst>
          </p:cNvPr>
          <p:cNvSpPr/>
          <p:nvPr/>
        </p:nvSpPr>
        <p:spPr>
          <a:xfrm>
            <a:off x="7943850" y="3949404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67E8872-C7C2-4946-9104-AF81E372E54E}"/>
              </a:ext>
            </a:extLst>
          </p:cNvPr>
          <p:cNvSpPr/>
          <p:nvPr/>
        </p:nvSpPr>
        <p:spPr>
          <a:xfrm>
            <a:off x="7639050" y="3949404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A84F179-8AE6-448C-B01B-D5137EC92DB4}"/>
              </a:ext>
            </a:extLst>
          </p:cNvPr>
          <p:cNvSpPr/>
          <p:nvPr/>
        </p:nvSpPr>
        <p:spPr>
          <a:xfrm>
            <a:off x="7543800" y="3900101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A557DE-56AB-4863-B1E7-FD4AA3B02164}"/>
              </a:ext>
            </a:extLst>
          </p:cNvPr>
          <p:cNvSpPr txBox="1"/>
          <p:nvPr/>
        </p:nvSpPr>
        <p:spPr>
          <a:xfrm>
            <a:off x="7407174" y="4066401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1F7F5EC-F03F-43D8-A1C3-DF2CC61D1862}"/>
              </a:ext>
            </a:extLst>
          </p:cNvPr>
          <p:cNvSpPr/>
          <p:nvPr/>
        </p:nvSpPr>
        <p:spPr>
          <a:xfrm>
            <a:off x="960566" y="3631664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  <p:bldP spid="76" grpId="1" animBg="1"/>
      <p:bldP spid="77" grpId="0" animBg="1"/>
      <p:bldP spid="94" grpId="0" animBg="1"/>
      <p:bldP spid="94" grpId="1" animBg="1"/>
      <p:bldP spid="97" grpId="0" animBg="1"/>
      <p:bldP spid="97" grpId="1" animBg="1"/>
      <p:bldP spid="95" grpId="0" animBg="1"/>
      <p:bldP spid="95" grpId="1" animBg="1"/>
      <p:bldP spid="96" grpId="0"/>
      <p:bldP spid="96" grpId="1"/>
      <p:bldP spid="98" grpId="0" animBg="1"/>
      <p:bldP spid="101" grpId="0" animBg="1"/>
      <p:bldP spid="10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09431" y="2955908"/>
            <a:ext cx="1102338" cy="775464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229FC9-29E2-4AA8-9678-64E738A5973F}"/>
              </a:ext>
            </a:extLst>
          </p:cNvPr>
          <p:cNvSpPr/>
          <p:nvPr/>
        </p:nvSpPr>
        <p:spPr>
          <a:xfrm>
            <a:off x="407390" y="3747912"/>
            <a:ext cx="1443733" cy="86861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91541F30-F7DE-480B-A5FA-177B97F6CCDB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9C17A-2FF5-467C-A896-B4828E9B8165}"/>
              </a:ext>
            </a:extLst>
          </p:cNvPr>
          <p:cNvGrpSpPr/>
          <p:nvPr/>
        </p:nvGrpSpPr>
        <p:grpSpPr>
          <a:xfrm>
            <a:off x="4591050" y="4800600"/>
            <a:ext cx="2800350" cy="76200"/>
            <a:chOff x="3676650" y="2362200"/>
            <a:chExt cx="28003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04F3FE-92F8-4ABF-9A75-7709AE16CEDC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311CBB-7C39-47E4-98AF-80912C5C58FF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3FB148-DC59-4E3D-A8F3-845ABA559C9C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6A7F34D-1A2D-466A-98D8-54724331C608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98C436-934E-4302-897B-C1E0AA7C522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57A1A9B-98E6-40E4-8186-ACC456DDBB1C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B45903C-D3AB-4CF3-881A-08DDB2182C7F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34273E-7E14-4BB7-84CF-D2A2BAC46C76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9D33A9-51CC-4126-BC7B-0076AD3E80FA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C208C39-340C-48AC-9279-BABC905BCAFB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700E6188-9442-4DC1-8D43-D1AF39F4EF3A}"/>
              </a:ext>
            </a:extLst>
          </p:cNvPr>
          <p:cNvSpPr/>
          <p:nvPr/>
        </p:nvSpPr>
        <p:spPr>
          <a:xfrm>
            <a:off x="39433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AEA442A-8C47-482D-A851-43E20F3C7955}"/>
              </a:ext>
            </a:extLst>
          </p:cNvPr>
          <p:cNvSpPr txBox="1"/>
          <p:nvPr/>
        </p:nvSpPr>
        <p:spPr>
          <a:xfrm>
            <a:off x="4062817" y="4901633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1EAC0EDF-B70A-49B2-9A75-33CEDEE41EB9}"/>
              </a:ext>
            </a:extLst>
          </p:cNvPr>
          <p:cNvSpPr/>
          <p:nvPr/>
        </p:nvSpPr>
        <p:spPr>
          <a:xfrm>
            <a:off x="134034" y="4237284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A988EEF-5658-4BBB-B006-F8F5D0419A3B}"/>
              </a:ext>
            </a:extLst>
          </p:cNvPr>
          <p:cNvSpPr/>
          <p:nvPr/>
        </p:nvSpPr>
        <p:spPr>
          <a:xfrm>
            <a:off x="42481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0846E6-9B02-40C1-BE0E-EB52443D1FEB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5831359-BF5F-4C81-98E1-B3EEE753CFE3}"/>
              </a:ext>
            </a:extLst>
          </p:cNvPr>
          <p:cNvSpPr/>
          <p:nvPr/>
        </p:nvSpPr>
        <p:spPr>
          <a:xfrm>
            <a:off x="4210050" y="4724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CBD5E40-1A8F-4E0C-85F4-0D560F0CBDA1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69A377-78E7-4380-A109-C684085BBDF4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CC6D910-4A74-4509-BCD9-CAE88649289D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C6CA2CD-93B5-4762-873A-2D3E3BECF8DB}"/>
              </a:ext>
            </a:extLst>
          </p:cNvPr>
          <p:cNvSpPr/>
          <p:nvPr/>
        </p:nvSpPr>
        <p:spPr>
          <a:xfrm>
            <a:off x="35853" y="4430050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1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03" grpId="0" animBg="1"/>
      <p:bldP spid="116" grpId="0" animBg="1"/>
      <p:bldP spid="116" grpId="1" animBg="1"/>
      <p:bldP spid="116" grpId="2" animBg="1"/>
      <p:bldP spid="119" grpId="0"/>
      <p:bldP spid="119" grpId="1"/>
      <p:bldP spid="120" grpId="0" animBg="1"/>
      <p:bldP spid="120" grpId="1" animBg="1"/>
      <p:bldP spid="122" grpId="0" animBg="1"/>
      <p:bldP spid="122" grpId="1" animBg="1"/>
      <p:bldP spid="123" grpId="0" animBg="1"/>
      <p:bldP spid="118" grpId="0" animBg="1"/>
      <p:bldP spid="118" grpId="1" animBg="1"/>
      <p:bldP spid="1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09431" y="2955908"/>
            <a:ext cx="1102338" cy="775464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229FC9-29E2-4AA8-9678-64E738A5973F}"/>
              </a:ext>
            </a:extLst>
          </p:cNvPr>
          <p:cNvSpPr/>
          <p:nvPr/>
        </p:nvSpPr>
        <p:spPr>
          <a:xfrm>
            <a:off x="407390" y="3747912"/>
            <a:ext cx="1443733" cy="86861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91541F30-F7DE-480B-A5FA-177B97F6CCDB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9C17A-2FF5-467C-A896-B4828E9B8165}"/>
              </a:ext>
            </a:extLst>
          </p:cNvPr>
          <p:cNvGrpSpPr/>
          <p:nvPr/>
        </p:nvGrpSpPr>
        <p:grpSpPr>
          <a:xfrm>
            <a:off x="4591050" y="4800600"/>
            <a:ext cx="2800350" cy="76200"/>
            <a:chOff x="3676650" y="2362200"/>
            <a:chExt cx="28003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04F3FE-92F8-4ABF-9A75-7709AE16CEDC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311CBB-7C39-47E4-98AF-80912C5C58FF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3FB148-DC59-4E3D-A8F3-845ABA559C9C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6A7F34D-1A2D-466A-98D8-54724331C608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98C436-934E-4302-897B-C1E0AA7C522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57A1A9B-98E6-40E4-8186-ACC456DDBB1C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B45903C-D3AB-4CF3-881A-08DDB2182C7F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34273E-7E14-4BB7-84CF-D2A2BAC46C76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9D33A9-51CC-4126-BC7B-0076AD3E80FA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C208C39-340C-48AC-9279-BABC905BCAFB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D0846E6-9B02-40C1-BE0E-EB52443D1FEB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CBD5E40-1A8F-4E0C-85F4-0D560F0CBDA1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69A377-78E7-4380-A109-C684085BBDF4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CC6D910-4A74-4509-BCD9-CAE88649289D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C6CA2CD-93B5-4762-873A-2D3E3BECF8DB}"/>
              </a:ext>
            </a:extLst>
          </p:cNvPr>
          <p:cNvSpPr/>
          <p:nvPr/>
        </p:nvSpPr>
        <p:spPr>
          <a:xfrm>
            <a:off x="933450" y="5178632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D1C22-403B-4505-83EA-C454EEB34AD4}"/>
              </a:ext>
            </a:extLst>
          </p:cNvPr>
          <p:cNvGrpSpPr/>
          <p:nvPr/>
        </p:nvGrpSpPr>
        <p:grpSpPr>
          <a:xfrm>
            <a:off x="5200650" y="5524500"/>
            <a:ext cx="2190750" cy="76200"/>
            <a:chOff x="5200650" y="5524500"/>
            <a:chExt cx="2190750" cy="762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EE583EA-5B32-4F15-B85D-AD1261730CAF}"/>
                </a:ext>
              </a:extLst>
            </p:cNvPr>
            <p:cNvGrpSpPr/>
            <p:nvPr/>
          </p:nvGrpSpPr>
          <p:grpSpPr>
            <a:xfrm>
              <a:off x="5200650" y="5524500"/>
              <a:ext cx="666750" cy="76200"/>
              <a:chOff x="4286250" y="5562600"/>
              <a:chExt cx="666750" cy="762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5D95515-84CB-456C-8C20-2E28D94B33D6}"/>
                  </a:ext>
                </a:extLst>
              </p:cNvPr>
              <p:cNvSpPr/>
              <p:nvPr/>
            </p:nvSpPr>
            <p:spPr>
              <a:xfrm>
                <a:off x="42862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476CE35-8739-4134-9809-FE47CEE43D6E}"/>
                  </a:ext>
                </a:extLst>
              </p:cNvPr>
              <p:cNvSpPr/>
              <p:nvPr/>
            </p:nvSpPr>
            <p:spPr>
              <a:xfrm>
                <a:off x="45910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4E27D25-4B5F-4F7D-BF07-C9506D79AFF2}"/>
                  </a:ext>
                </a:extLst>
              </p:cNvPr>
              <p:cNvSpPr/>
              <p:nvPr/>
            </p:nvSpPr>
            <p:spPr>
              <a:xfrm>
                <a:off x="48958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CC7AC90-9798-46F0-8AE7-2FB00731D358}"/>
                </a:ext>
              </a:extLst>
            </p:cNvPr>
            <p:cNvGrpSpPr/>
            <p:nvPr/>
          </p:nvGrpSpPr>
          <p:grpSpPr>
            <a:xfrm>
              <a:off x="6419850" y="5524500"/>
              <a:ext cx="971550" cy="76200"/>
              <a:chOff x="5505450" y="5562600"/>
              <a:chExt cx="971550" cy="7620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CCB4D0AC-D2A6-4380-A0CD-E3A712C821E1}"/>
                  </a:ext>
                </a:extLst>
              </p:cNvPr>
              <p:cNvSpPr/>
              <p:nvPr/>
            </p:nvSpPr>
            <p:spPr>
              <a:xfrm>
                <a:off x="55054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0D23E6A-AC89-4DF2-B713-4000B60471C9}"/>
                  </a:ext>
                </a:extLst>
              </p:cNvPr>
              <p:cNvSpPr/>
              <p:nvPr/>
            </p:nvSpPr>
            <p:spPr>
              <a:xfrm>
                <a:off x="58102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A414236-42D5-46E1-BE32-89F75CBCDB1D}"/>
                  </a:ext>
                </a:extLst>
              </p:cNvPr>
              <p:cNvSpPr/>
              <p:nvPr/>
            </p:nvSpPr>
            <p:spPr>
              <a:xfrm>
                <a:off x="6115050" y="55626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009A8659-F867-40BE-8ADF-1E5966C8EFB5}"/>
                  </a:ext>
                </a:extLst>
              </p:cNvPr>
              <p:cNvSpPr/>
              <p:nvPr/>
            </p:nvSpPr>
            <p:spPr>
              <a:xfrm>
                <a:off x="64198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E225C27-3280-40D3-B709-E412B7B79C04}"/>
                </a:ext>
              </a:extLst>
            </p:cNvPr>
            <p:cNvSpPr/>
            <p:nvPr/>
          </p:nvSpPr>
          <p:spPr>
            <a:xfrm>
              <a:off x="61150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Oval 143">
            <a:extLst>
              <a:ext uri="{FF2B5EF4-FFF2-40B4-BE49-F238E27FC236}">
                <a16:creationId xmlns:a16="http://schemas.microsoft.com/office/drawing/2014/main" id="{D842503B-A78E-418F-A659-6C344EA46070}"/>
              </a:ext>
            </a:extLst>
          </p:cNvPr>
          <p:cNvSpPr/>
          <p:nvPr/>
        </p:nvSpPr>
        <p:spPr>
          <a:xfrm>
            <a:off x="4817509" y="54483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Down Arrow 119">
            <a:extLst>
              <a:ext uri="{FF2B5EF4-FFF2-40B4-BE49-F238E27FC236}">
                <a16:creationId xmlns:a16="http://schemas.microsoft.com/office/drawing/2014/main" id="{CDEC0C5A-28B5-46C1-914D-9166A080A16D}"/>
              </a:ext>
            </a:extLst>
          </p:cNvPr>
          <p:cNvSpPr/>
          <p:nvPr/>
        </p:nvSpPr>
        <p:spPr>
          <a:xfrm>
            <a:off x="4953000" y="5029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Down 217">
            <a:extLst>
              <a:ext uri="{FF2B5EF4-FFF2-40B4-BE49-F238E27FC236}">
                <a16:creationId xmlns:a16="http://schemas.microsoft.com/office/drawing/2014/main" id="{B6183136-CA09-40FA-894A-1F2C15C5DF95}"/>
              </a:ext>
            </a:extLst>
          </p:cNvPr>
          <p:cNvSpPr/>
          <p:nvPr/>
        </p:nvSpPr>
        <p:spPr>
          <a:xfrm>
            <a:off x="1066800" y="5042893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FB109E0-050E-47DB-A48C-D12C5E0F08CD}"/>
              </a:ext>
            </a:extLst>
          </p:cNvPr>
          <p:cNvSpPr/>
          <p:nvPr/>
        </p:nvSpPr>
        <p:spPr>
          <a:xfrm>
            <a:off x="4895850" y="55245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1DAE7A1-7B7D-4E62-A86F-3D05DCD060F7}"/>
              </a:ext>
            </a:extLst>
          </p:cNvPr>
          <p:cNvSpPr/>
          <p:nvPr/>
        </p:nvSpPr>
        <p:spPr>
          <a:xfrm>
            <a:off x="1057931" y="54483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2DB55E1-F0FD-42D2-9CAD-5E54886FE223}"/>
              </a:ext>
            </a:extLst>
          </p:cNvPr>
          <p:cNvSpPr/>
          <p:nvPr/>
        </p:nvSpPr>
        <p:spPr>
          <a:xfrm>
            <a:off x="4591050" y="55245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EF6F777-23F6-4E82-A1E0-FB3C1D9FC89F}"/>
              </a:ext>
            </a:extLst>
          </p:cNvPr>
          <p:cNvSpPr/>
          <p:nvPr/>
        </p:nvSpPr>
        <p:spPr>
          <a:xfrm>
            <a:off x="-435006" y="4547252"/>
            <a:ext cx="1420956" cy="862948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5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0243 0.0560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25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44" grpId="0" animBg="1"/>
      <p:bldP spid="144" grpId="1" animBg="1"/>
      <p:bldP spid="150" grpId="0" animBg="1"/>
      <p:bldP spid="151" grpId="0" animBg="1"/>
      <p:bldP spid="153" grpId="0" animBg="1"/>
      <p:bldP spid="153" grpId="1" animBg="1"/>
      <p:bldP spid="164" grpId="0" animBg="1"/>
      <p:bldP spid="165" grpId="0" animBg="1"/>
      <p:bldP spid="165" grpId="1" animBg="1"/>
      <p:bldP spid="165" grpId="2" animBg="1"/>
      <p:bldP spid="16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 no. of recursive calls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participates  before being selected as a pivot.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Is there any relation between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 r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038600" y="4648200"/>
            <a:ext cx="1828800" cy="917448"/>
          </a:xfrm>
          <a:prstGeom prst="cloudCallout">
            <a:avLst>
              <a:gd name="adj1" fmla="val -26931"/>
              <a:gd name="adj2" fmla="val 758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2286000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22860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38800" y="2286000"/>
            <a:ext cx="3352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4290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909D73-C349-678F-C8DC-A20C6257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6587167-5A26-DA2D-0AF5-90CDB16197E2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6587167-5A26-DA2D-0AF5-90CDB1619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56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b="1" dirty="0"/>
              <a:t>A</a:t>
            </a:r>
            <a:r>
              <a:rPr lang="en-US" sz="2800" b="1" dirty="0">
                <a:solidFill>
                  <a:srgbClr val="7030A0"/>
                </a:solidFill>
              </a:rPr>
              <a:t> new way </a:t>
            </a:r>
            <a:r>
              <a:rPr lang="en-US" sz="2800" b="1" dirty="0"/>
              <a:t>to</a:t>
            </a:r>
            <a:r>
              <a:rPr lang="en-US" sz="2800" b="1" dirty="0">
                <a:solidFill>
                  <a:srgbClr val="7030A0"/>
                </a:solidFill>
              </a:rPr>
              <a:t> count </a:t>
            </a:r>
            <a:r>
              <a:rPr lang="en-US" sz="2800" b="1" dirty="0"/>
              <a:t>the</a:t>
            </a:r>
            <a:r>
              <a:rPr lang="en-US" sz="2800" b="1" dirty="0">
                <a:solidFill>
                  <a:srgbClr val="7030A0"/>
                </a:solidFill>
              </a:rPr>
              <a:t>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4582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Key idea: </a:t>
                </a:r>
              </a:p>
              <a:p>
                <a:pPr marL="0" indent="0">
                  <a:buNone/>
                </a:pPr>
                <a:r>
                  <a:rPr lang="en-US" sz="2000" dirty="0"/>
                  <a:t>Assign each comparison during a recursive call to the </a:t>
                </a:r>
                <a:r>
                  <a:rPr lang="en-US" sz="2000" u="sng" dirty="0"/>
                  <a:t>non-pivot</a:t>
                </a:r>
                <a:r>
                  <a:rPr lang="en-US" sz="2000" dirty="0"/>
                  <a:t> element.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Is there any relation between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b="1" dirty="0"/>
                  <a:t>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, there must be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458200" cy="4953000"/>
              </a:xfrm>
              <a:blipFill rotWithShape="1">
                <a:blip r:embed="rId2"/>
                <a:stretch>
                  <a:fillRect l="-1154" t="-985" b="-18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14400" y="2362200"/>
            <a:ext cx="6781800" cy="76200"/>
            <a:chOff x="914400" y="2362200"/>
            <a:chExt cx="6781800" cy="76200"/>
          </a:xfrm>
        </p:grpSpPr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Oval 137"/>
          <p:cNvSpPr/>
          <p:nvPr/>
        </p:nvSpPr>
        <p:spPr>
          <a:xfrm>
            <a:off x="390525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27221" y="-1140581"/>
            <a:ext cx="7514494" cy="4485523"/>
            <a:chOff x="727221" y="-1140581"/>
            <a:chExt cx="7514494" cy="4485523"/>
          </a:xfrm>
        </p:grpSpPr>
        <p:sp>
          <p:nvSpPr>
            <p:cNvPr id="51" name="Arc 50"/>
            <p:cNvSpPr/>
            <p:nvPr/>
          </p:nvSpPr>
          <p:spPr>
            <a:xfrm rot="8170535">
              <a:off x="3837616" y="1671044"/>
              <a:ext cx="935367" cy="896185"/>
            </a:xfrm>
            <a:prstGeom prst="arc">
              <a:avLst>
                <a:gd name="adj1" fmla="val 16080204"/>
                <a:gd name="adj2" fmla="val 21063069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 rot="8170535">
              <a:off x="3569285" y="-1140581"/>
              <a:ext cx="4672430" cy="4485523"/>
            </a:xfrm>
            <a:prstGeom prst="arc">
              <a:avLst>
                <a:gd name="adj1" fmla="val 15588621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/>
            <p:cNvSpPr/>
            <p:nvPr/>
          </p:nvSpPr>
          <p:spPr>
            <a:xfrm rot="8170535">
              <a:off x="3293798" y="1750071"/>
              <a:ext cx="880001" cy="843829"/>
            </a:xfrm>
            <a:prstGeom prst="arc">
              <a:avLst>
                <a:gd name="adj1" fmla="val 16080204"/>
                <a:gd name="adj2" fmla="val 22580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rot="8170535">
              <a:off x="1130039" y="-380725"/>
              <a:ext cx="3759721" cy="3235597"/>
            </a:xfrm>
            <a:prstGeom prst="arc">
              <a:avLst>
                <a:gd name="adj1" fmla="val 16557624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 rot="8170535">
              <a:off x="727221" y="-259493"/>
              <a:ext cx="3879557" cy="3440873"/>
            </a:xfrm>
            <a:prstGeom prst="arc">
              <a:avLst>
                <a:gd name="adj1" fmla="val 15588621"/>
                <a:gd name="adj2" fmla="val 88705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 rot="8170535">
              <a:off x="3618013" y="-180009"/>
              <a:ext cx="3508173" cy="3057511"/>
            </a:xfrm>
            <a:prstGeom prst="arc">
              <a:avLst>
                <a:gd name="adj1" fmla="val 16203678"/>
                <a:gd name="adj2" fmla="val 101315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8170535">
              <a:off x="3764782" y="-54336"/>
              <a:ext cx="3748034" cy="3137730"/>
            </a:xfrm>
            <a:prstGeom prst="arc">
              <a:avLst>
                <a:gd name="adj1" fmla="val 15331556"/>
                <a:gd name="adj2" fmla="val 598395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rot="8170535">
              <a:off x="3628949" y="259693"/>
              <a:ext cx="2648099" cy="2523053"/>
            </a:xfrm>
            <a:prstGeom prst="arc">
              <a:avLst>
                <a:gd name="adj1" fmla="val 16203678"/>
                <a:gd name="adj2" fmla="val 2144884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8170535">
              <a:off x="1933642" y="383865"/>
              <a:ext cx="2533515" cy="2422352"/>
            </a:xfrm>
            <a:prstGeom prst="arc">
              <a:avLst>
                <a:gd name="adj1" fmla="val 16203678"/>
                <a:gd name="adj2" fmla="val 381528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rot="8170535">
              <a:off x="3773831" y="941359"/>
              <a:ext cx="1929132" cy="1691102"/>
            </a:xfrm>
            <a:prstGeom prst="arc">
              <a:avLst>
                <a:gd name="adj1" fmla="val 16615385"/>
                <a:gd name="adj2" fmla="val 21244102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/>
            <p:cNvSpPr/>
            <p:nvPr/>
          </p:nvSpPr>
          <p:spPr>
            <a:xfrm rot="8170535">
              <a:off x="2776592" y="1467795"/>
              <a:ext cx="1445377" cy="1247927"/>
            </a:xfrm>
            <a:prstGeom prst="arc">
              <a:avLst>
                <a:gd name="adj1" fmla="val 15926098"/>
                <a:gd name="adj2" fmla="val 1119523"/>
              </a:avLst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838200" y="1522107"/>
            <a:ext cx="2819400" cy="762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Elements of 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71799" y="3657600"/>
            <a:ext cx="228600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57800" y="3657600"/>
            <a:ext cx="28193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10000" y="51054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05001" y="51816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28800" y="914400"/>
            <a:ext cx="58102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8" grpId="0" animBg="1"/>
      <p:bldP spid="61" grpId="0" animBg="1"/>
      <p:bldP spid="32" grpId="0" animBg="1"/>
      <p:bldP spid="33" grpId="0" animBg="1"/>
      <p:bldP spid="35" grpId="0" animBg="1"/>
      <p:bldP spid="36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en-US" sz="3200" b="1" dirty="0" err="1">
                <a:solidFill>
                  <a:srgbClr val="7030A0"/>
                </a:solidFill>
              </a:rPr>
              <a:t>QuickSort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Applying Union theorem</a:t>
            </a:r>
            <a:endParaRPr lang="en-US" sz="28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>
                    <a:solidFill>
                      <a:srgbClr val="7030A0"/>
                    </a:solidFill>
                  </a:rPr>
                  <a:t>:</a:t>
                </a:r>
                <a:r>
                  <a:rPr lang="en-US" sz="2000" b="1" dirty="0"/>
                  <a:t>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, there must be at least one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relation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In order to show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sz="2000" dirty="0"/>
                  <a:t>, it suffice to show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&lt;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5410200"/>
            <a:ext cx="2514600" cy="6858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45567" y="4812268"/>
            <a:ext cx="4122233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4724400"/>
            <a:ext cx="296436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0" y="4800600"/>
                <a:ext cx="60375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−8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800600"/>
                <a:ext cx="6037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548982" y="914400"/>
            <a:ext cx="42328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</a:rPr>
                  <a:t>AIM: </a:t>
                </a:r>
                <a:r>
                  <a:rPr lang="en-US" sz="3600" dirty="0"/>
                  <a:t>To show</a:t>
                </a:r>
                <a:br>
                  <a:rPr lang="en-US" sz="3600" dirty="0"/>
                </a:br>
                <a:r>
                  <a:rPr lang="en-US" sz="36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>
                            <a:solidFill>
                              <a:srgbClr val="002060"/>
                            </a:solidFill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/>
                  <a:t>&gt;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60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36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6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1000" y="3529013"/>
                <a:ext cx="8534399" cy="1500187"/>
              </a:xfrm>
            </p:spPr>
            <p:txBody>
              <a:bodyPr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Probability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participates in more than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40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40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40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recursive calls is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3529013"/>
                <a:ext cx="8534399" cy="1500187"/>
              </a:xfrm>
              <a:blipFill rotWithShape="1">
                <a:blip r:embed="rId3"/>
                <a:stretch>
                  <a:fillRect l="-1144" b="-7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77104A-5F9D-BC92-4FDB-13AA3FAC85ED}"/>
              </a:ext>
            </a:extLst>
          </p:cNvPr>
          <p:cNvSpPr/>
          <p:nvPr/>
        </p:nvSpPr>
        <p:spPr>
          <a:xfrm>
            <a:off x="2286000" y="4648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8BDA48-F433-F62D-13BD-0504177CC137}"/>
              </a:ext>
            </a:extLst>
          </p:cNvPr>
          <p:cNvSpPr/>
          <p:nvPr/>
        </p:nvSpPr>
        <p:spPr>
          <a:xfrm>
            <a:off x="7080903" y="4565027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60010-4E69-ACF8-5C8C-6545D5088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FE2C-D2E5-0535-5CB4-EB017C1A2C1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1F95F-0CEC-FF9E-EDA7-EC0149AA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A469D4-9232-15EA-FEF5-5D8FF6769B94}"/>
              </a:ext>
            </a:extLst>
          </p:cNvPr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04DF13-5E82-EAA4-583D-92EF2AFFE89A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491DA6-37B0-72A1-C648-AA16A68F7DAB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53DD71-D5BD-7C1C-F600-34AE53E3A75A}"/>
              </a:ext>
            </a:extLst>
          </p:cNvPr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535505-8215-6301-470A-1926B29B60F6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18FDD1-168D-4AB4-041E-8463490EC839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8C95D5A-F90C-8CC3-A257-FFD2D529B19E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2EBDC9-6D0C-6647-3EB6-40899A9E9533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02E3E6-539B-A7EF-1FB4-01157E8A353C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E90C47-5D9D-AA74-30EC-FD912C24CFC5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EDDDBC-F82E-7F61-48AE-176F577C5DB1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8E3C720-E8F0-53E6-AD7D-5AA92B247E5E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CA0815-B63E-1903-B05D-D281C61FDEED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3EABBC-68FC-2BD2-CFF0-BBBE028F0623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999C99-B7FC-4CFF-85FD-B073D08BF868}"/>
              </a:ext>
            </a:extLst>
          </p:cNvPr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DF9A8B-8495-A9CF-7AB5-813AE1FF8208}"/>
                </a:ext>
              </a:extLst>
            </p:cNvPr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61F670-D91C-8C99-079B-D61D00364695}"/>
                </a:ext>
              </a:extLst>
            </p:cNvPr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A7D5C7-0515-A7AC-BDB9-21A318E8E573}"/>
              </a:ext>
            </a:extLst>
          </p:cNvPr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C6FAC6-A13E-9CB9-12D3-EC282B54421F}"/>
                </a:ext>
              </a:extLst>
            </p:cNvPr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F7F0802-B2B9-4923-641E-C40BE907791E}"/>
                </a:ext>
              </a:extLst>
            </p:cNvPr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875751F-6559-144E-A1AF-F81021603DB9}"/>
                </a:ext>
              </a:extLst>
            </p:cNvPr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0BBC190-8A66-E0EF-E62C-2AA04B952262}"/>
              </a:ext>
            </a:extLst>
          </p:cNvPr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5247301-8F06-B08D-2D86-BA0E3A89C3DF}"/>
                    </a:ext>
                  </a:extLst>
                </p:cNvPr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46D0C3F-270D-66A9-29B8-9BA543C7FBCF}"/>
                </a:ext>
              </a:extLst>
            </p:cNvPr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A7F7175C-3D30-BAB9-1F80-9E06D3AD3EAD}"/>
              </a:ext>
            </a:extLst>
          </p:cNvPr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5543F92-6150-0B0F-FF01-24237727DF60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D9C82A0F-3F41-6A2F-0FC5-68DE314D4467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5F2E234-155E-0942-64BD-6C27479D87F1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DD931CB-AD96-9333-22E0-45D947B6DF10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7E43862-CFF6-D18D-0A14-0BB0A72801C7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EEA28BD-4F78-FFDE-21D3-E69E452C00AB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7E8060-83E9-19CF-84BF-D411448AB53E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861537C-E8CD-C2AA-CA78-06B5369882D1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A98EE3D-F9AD-9337-C8DB-C2E5A5380732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53E05CF5-EE09-DC0F-1F54-B7A526A3CFB4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09E8A2E5-17D9-A2FB-EBC8-CD7D8DB16E3D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1AEACEB5-939D-FF55-3E6A-A1F900D7D7BA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7DE270-7221-E3C1-C1D2-092D4D4724E6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955D473-2D3C-36C5-C003-4D9BBBDF5B1E}"/>
              </a:ext>
            </a:extLst>
          </p:cNvPr>
          <p:cNvSpPr/>
          <p:nvPr/>
        </p:nvSpPr>
        <p:spPr>
          <a:xfrm>
            <a:off x="1309431" y="2955908"/>
            <a:ext cx="1102338" cy="775464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A76C6BD-7F6F-A38C-1908-5D7BD606C18C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4AD820DE-5AEC-F342-C518-998106D4C91F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67E207-81BB-3B7F-8B38-C31711EA8995}"/>
              </a:ext>
            </a:extLst>
          </p:cNvPr>
          <p:cNvGrpSpPr/>
          <p:nvPr/>
        </p:nvGrpSpPr>
        <p:grpSpPr>
          <a:xfrm>
            <a:off x="3981450" y="3949404"/>
            <a:ext cx="2495550" cy="76200"/>
            <a:chOff x="3981450" y="3949404"/>
            <a:chExt cx="2495550" cy="762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6546000-BF87-A5B6-E654-AEFC669739A3}"/>
                </a:ext>
              </a:extLst>
            </p:cNvPr>
            <p:cNvGrpSpPr/>
            <p:nvPr/>
          </p:nvGrpSpPr>
          <p:grpSpPr>
            <a:xfrm>
              <a:off x="3981450" y="3949404"/>
              <a:ext cx="361950" cy="76200"/>
              <a:chOff x="3048000" y="2362200"/>
              <a:chExt cx="361950" cy="7620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AE0056E-4FB9-157C-9347-9710649917C7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F2AF927-6687-9169-2600-D24239BDCFC7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740137B-E3F2-7B7E-B003-164CD1FA9C6B}"/>
                </a:ext>
              </a:extLst>
            </p:cNvPr>
            <p:cNvGrpSpPr/>
            <p:nvPr/>
          </p:nvGrpSpPr>
          <p:grpSpPr>
            <a:xfrm>
              <a:off x="4591050" y="3949404"/>
              <a:ext cx="1885950" cy="76200"/>
              <a:chOff x="3676650" y="2362200"/>
              <a:chExt cx="1885950" cy="762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6E010B7-4564-61F6-7FA9-D4FCA4B13A03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AC416CC-AC1B-C914-5411-D5B103ACC87F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BB3354C-376E-1CEE-5A73-A04DF1FD1E76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11C998F-4974-18AC-7D1B-6D4B8D5A23C4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5AE66A6-CAE9-EA15-4132-B6F4CFB7936A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55DFB77-A6C5-EF61-578E-844884EB9A7D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016EBD2-AA00-4EDB-29CF-D083595DFAC3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F7F06397-8125-CCC5-CFC2-947D3882FE79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B25EFC-C998-7325-6313-33538E87F822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6AFF8E0-647D-A94D-EF10-31F0FD39117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17BBFA1-2CB7-A772-4991-8E9E2B83916A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94A570-BFAD-1C27-EDF1-80CD1A180E8C}"/>
              </a:ext>
            </a:extLst>
          </p:cNvPr>
          <p:cNvSpPr/>
          <p:nvPr/>
        </p:nvSpPr>
        <p:spPr>
          <a:xfrm>
            <a:off x="407390" y="3747912"/>
            <a:ext cx="1443733" cy="86861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877F1048-7F1D-B625-2311-CAEE964C6599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F3172F2-B405-95C4-A383-7C3ECADB78B1}"/>
              </a:ext>
            </a:extLst>
          </p:cNvPr>
          <p:cNvGrpSpPr/>
          <p:nvPr/>
        </p:nvGrpSpPr>
        <p:grpSpPr>
          <a:xfrm>
            <a:off x="4591050" y="4800600"/>
            <a:ext cx="1885950" cy="76200"/>
            <a:chOff x="3676650" y="2362200"/>
            <a:chExt cx="18859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8E3EE5D-9E16-7294-BA0E-B5865366BF53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960F06D-9B12-66F2-D795-92C28B424218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684321C-F5EC-0223-7A96-C3A86A4E7069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1C144E8-122D-CB78-8572-358A96177883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0E5C6EE-7FAC-F7AF-C98D-701EE817165D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6BE2373-4F44-F58F-A7B0-9A7C5B130710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599CD06-A202-C325-C3F6-29FC381BDF1B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89B29B8C-06D3-E3AD-42B0-FBF1C5822A18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8D1FB00-8AAC-278F-AD8C-2A4F4031C89B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40B50A1-703C-33EF-2D61-2973F66C6826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E412A02B-53D3-906B-B499-44B8DB02B147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185141B-4ECC-095B-2F4E-2E0AC15DFC8F}"/>
              </a:ext>
            </a:extLst>
          </p:cNvPr>
          <p:cNvSpPr/>
          <p:nvPr/>
        </p:nvSpPr>
        <p:spPr>
          <a:xfrm>
            <a:off x="933450" y="5178632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Down Arrow 119">
            <a:extLst>
              <a:ext uri="{FF2B5EF4-FFF2-40B4-BE49-F238E27FC236}">
                <a16:creationId xmlns:a16="http://schemas.microsoft.com/office/drawing/2014/main" id="{D9901C34-AD21-D955-5714-27DF76A782FB}"/>
              </a:ext>
            </a:extLst>
          </p:cNvPr>
          <p:cNvSpPr/>
          <p:nvPr/>
        </p:nvSpPr>
        <p:spPr>
          <a:xfrm>
            <a:off x="4953000" y="5029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Down 217">
            <a:extLst>
              <a:ext uri="{FF2B5EF4-FFF2-40B4-BE49-F238E27FC236}">
                <a16:creationId xmlns:a16="http://schemas.microsoft.com/office/drawing/2014/main" id="{73F8E103-6472-087B-2348-E90CA47396DF}"/>
              </a:ext>
            </a:extLst>
          </p:cNvPr>
          <p:cNvSpPr/>
          <p:nvPr/>
        </p:nvSpPr>
        <p:spPr>
          <a:xfrm>
            <a:off x="1066800" y="5042893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1C6C3691-1629-3AB4-AFEE-EBC629635D24}"/>
              </a:ext>
            </a:extLst>
          </p:cNvPr>
          <p:cNvSpPr/>
          <p:nvPr/>
        </p:nvSpPr>
        <p:spPr>
          <a:xfrm>
            <a:off x="1057931" y="54483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C46651-6FB3-2D7D-4704-232123AA23B4}"/>
              </a:ext>
            </a:extLst>
          </p:cNvPr>
          <p:cNvGrpSpPr/>
          <p:nvPr/>
        </p:nvGrpSpPr>
        <p:grpSpPr>
          <a:xfrm>
            <a:off x="4591050" y="5524500"/>
            <a:ext cx="1276350" cy="76200"/>
            <a:chOff x="4591050" y="5524500"/>
            <a:chExt cx="1276350" cy="762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B3603F8-CF84-2DDC-C8B0-6F8038EFCE4B}"/>
                </a:ext>
              </a:extLst>
            </p:cNvPr>
            <p:cNvGrpSpPr/>
            <p:nvPr/>
          </p:nvGrpSpPr>
          <p:grpSpPr>
            <a:xfrm>
              <a:off x="5200650" y="5524500"/>
              <a:ext cx="666750" cy="76200"/>
              <a:chOff x="4286250" y="5562600"/>
              <a:chExt cx="666750" cy="762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7423B6-5307-58B8-6DB1-D6AD176BA7A1}"/>
                  </a:ext>
                </a:extLst>
              </p:cNvPr>
              <p:cNvSpPr/>
              <p:nvPr/>
            </p:nvSpPr>
            <p:spPr>
              <a:xfrm>
                <a:off x="42862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664A655-B7AE-8BBB-0B8A-4995C6CBD50F}"/>
                  </a:ext>
                </a:extLst>
              </p:cNvPr>
              <p:cNvSpPr/>
              <p:nvPr/>
            </p:nvSpPr>
            <p:spPr>
              <a:xfrm>
                <a:off x="45910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7888872-694C-EC26-6343-31F2FD4C3EB9}"/>
                  </a:ext>
                </a:extLst>
              </p:cNvPr>
              <p:cNvSpPr/>
              <p:nvPr/>
            </p:nvSpPr>
            <p:spPr>
              <a:xfrm>
                <a:off x="48958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FD70089-62F4-FB84-6426-E6477C09D1C2}"/>
                </a:ext>
              </a:extLst>
            </p:cNvPr>
            <p:cNvSpPr/>
            <p:nvPr/>
          </p:nvSpPr>
          <p:spPr>
            <a:xfrm>
              <a:off x="4895850" y="55245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E2256D0-5B7A-38FE-DC43-2669FD0BF069}"/>
                </a:ext>
              </a:extLst>
            </p:cNvPr>
            <p:cNvSpPr/>
            <p:nvPr/>
          </p:nvSpPr>
          <p:spPr>
            <a:xfrm>
              <a:off x="45910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A01BE88-D516-2EBB-5135-26C3F9D6FAC2}"/>
              </a:ext>
            </a:extLst>
          </p:cNvPr>
          <p:cNvSpPr/>
          <p:nvPr/>
        </p:nvSpPr>
        <p:spPr>
          <a:xfrm>
            <a:off x="-435006" y="4547252"/>
            <a:ext cx="1420956" cy="862948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4F84687-A43C-B6AC-CB97-17FBDF4BC0E0}"/>
              </a:ext>
            </a:extLst>
          </p:cNvPr>
          <p:cNvSpPr/>
          <p:nvPr/>
        </p:nvSpPr>
        <p:spPr>
          <a:xfrm>
            <a:off x="7543800" y="2282199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25889B-6403-AFE1-910A-9EF2EA610E04}"/>
              </a:ext>
            </a:extLst>
          </p:cNvPr>
          <p:cNvSpPr/>
          <p:nvPr/>
        </p:nvSpPr>
        <p:spPr>
          <a:xfrm>
            <a:off x="4219575" y="38859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6D0F58-612D-2A65-1BD8-90FED78E68B1}"/>
              </a:ext>
            </a:extLst>
          </p:cNvPr>
          <p:cNvSpPr/>
          <p:nvPr/>
        </p:nvSpPr>
        <p:spPr>
          <a:xfrm>
            <a:off x="6010275" y="47215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2B2DE0D-B1B0-D9DA-9135-D4D2D61D0872}"/>
              </a:ext>
            </a:extLst>
          </p:cNvPr>
          <p:cNvGrpSpPr/>
          <p:nvPr/>
        </p:nvGrpSpPr>
        <p:grpSpPr>
          <a:xfrm>
            <a:off x="3981450" y="3124200"/>
            <a:ext cx="3409950" cy="76200"/>
            <a:chOff x="3981450" y="3124200"/>
            <a:chExt cx="3409950" cy="76200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B9C2155-29B4-32D6-858A-FFD634EAF345}"/>
                </a:ext>
              </a:extLst>
            </p:cNvPr>
            <p:cNvGrpSpPr/>
            <p:nvPr/>
          </p:nvGrpSpPr>
          <p:grpSpPr>
            <a:xfrm>
              <a:off x="3981450" y="3124200"/>
              <a:ext cx="2495550" cy="76200"/>
              <a:chOff x="3067050" y="3124200"/>
              <a:chExt cx="2495550" cy="76200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B60DF73E-B6D5-EB1C-33B5-9A19E8901B7D}"/>
                  </a:ext>
                </a:extLst>
              </p:cNvPr>
              <p:cNvGrpSpPr/>
              <p:nvPr/>
            </p:nvGrpSpPr>
            <p:grpSpPr>
              <a:xfrm>
                <a:off x="3067050" y="3124200"/>
                <a:ext cx="361950" cy="76200"/>
                <a:chOff x="3048000" y="2362200"/>
                <a:chExt cx="361950" cy="76200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12352703-B113-5F06-1454-E324D2925C7C}"/>
                    </a:ext>
                  </a:extLst>
                </p:cNvPr>
                <p:cNvSpPr/>
                <p:nvPr/>
              </p:nvSpPr>
              <p:spPr>
                <a:xfrm>
                  <a:off x="30480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E994EBFB-00F9-B47F-DAB0-2C09C776CD4E}"/>
                    </a:ext>
                  </a:extLst>
                </p:cNvPr>
                <p:cNvSpPr/>
                <p:nvPr/>
              </p:nvSpPr>
              <p:spPr>
                <a:xfrm>
                  <a:off x="33528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7623A049-B84D-A87C-E3A1-D1981D4EB2DD}"/>
                  </a:ext>
                </a:extLst>
              </p:cNvPr>
              <p:cNvGrpSpPr/>
              <p:nvPr/>
            </p:nvGrpSpPr>
            <p:grpSpPr>
              <a:xfrm>
                <a:off x="3676650" y="3124200"/>
                <a:ext cx="1885950" cy="76200"/>
                <a:chOff x="3676650" y="2362200"/>
                <a:chExt cx="1885950" cy="76200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F121484-0AF7-66AF-3B5C-122B3659DB9C}"/>
                    </a:ext>
                  </a:extLst>
                </p:cNvPr>
                <p:cNvSpPr/>
                <p:nvPr/>
              </p:nvSpPr>
              <p:spPr>
                <a:xfrm>
                  <a:off x="3676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8BFF38-2257-4140-171C-61BB30D22B20}"/>
                    </a:ext>
                  </a:extLst>
                </p:cNvPr>
                <p:cNvSpPr/>
                <p:nvPr/>
              </p:nvSpPr>
              <p:spPr>
                <a:xfrm>
                  <a:off x="3981450" y="2362200"/>
                  <a:ext cx="57150" cy="76200"/>
                </a:xfrm>
                <a:prstGeom prst="ellipse">
                  <a:avLst/>
                </a:prstGeom>
                <a:solidFill>
                  <a:srgbClr val="FFFF00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012735BC-384C-8B0E-D212-ED4CE76F4ECF}"/>
                    </a:ext>
                  </a:extLst>
                </p:cNvPr>
                <p:cNvSpPr/>
                <p:nvPr/>
              </p:nvSpPr>
              <p:spPr>
                <a:xfrm>
                  <a:off x="4286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DB793612-B3D5-1685-36E2-E6236543CD3E}"/>
                    </a:ext>
                  </a:extLst>
                </p:cNvPr>
                <p:cNvSpPr/>
                <p:nvPr/>
              </p:nvSpPr>
              <p:spPr>
                <a:xfrm>
                  <a:off x="45910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A9A35E0C-B958-ED34-D7A9-EDC4B5B53670}"/>
                    </a:ext>
                  </a:extLst>
                </p:cNvPr>
                <p:cNvSpPr/>
                <p:nvPr/>
              </p:nvSpPr>
              <p:spPr>
                <a:xfrm>
                  <a:off x="4895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AF7DA171-F74B-59BB-960A-31296B8278A1}"/>
                    </a:ext>
                  </a:extLst>
                </p:cNvPr>
                <p:cNvSpPr/>
                <p:nvPr/>
              </p:nvSpPr>
              <p:spPr>
                <a:xfrm>
                  <a:off x="5200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4C9E78EC-299C-180D-6186-C37075ACA494}"/>
                    </a:ext>
                  </a:extLst>
                </p:cNvPr>
                <p:cNvSpPr/>
                <p:nvPr/>
              </p:nvSpPr>
              <p:spPr>
                <a:xfrm>
                  <a:off x="55054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6B0EB88-4445-28A7-9544-E63E0F2556C6}"/>
                </a:ext>
              </a:extLst>
            </p:cNvPr>
            <p:cNvSpPr/>
            <p:nvPr/>
          </p:nvSpPr>
          <p:spPr>
            <a:xfrm>
              <a:off x="6724650" y="3124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3E10CD-4232-BBDE-6853-E5DEF1065E65}"/>
                </a:ext>
              </a:extLst>
            </p:cNvPr>
            <p:cNvSpPr/>
            <p:nvPr/>
          </p:nvSpPr>
          <p:spPr>
            <a:xfrm>
              <a:off x="7029450" y="3124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02D63C-9B71-42BD-97F4-F2C15C602DEF}"/>
                </a:ext>
              </a:extLst>
            </p:cNvPr>
            <p:cNvSpPr/>
            <p:nvPr/>
          </p:nvSpPr>
          <p:spPr>
            <a:xfrm>
              <a:off x="7334250" y="3124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ight Brace 46">
            <a:extLst>
              <a:ext uri="{FF2B5EF4-FFF2-40B4-BE49-F238E27FC236}">
                <a16:creationId xmlns:a16="http://schemas.microsoft.com/office/drawing/2014/main" id="{0D4A6860-4AB3-84CD-0B07-837699BDEAC5}"/>
              </a:ext>
            </a:extLst>
          </p:cNvPr>
          <p:cNvSpPr/>
          <p:nvPr/>
        </p:nvSpPr>
        <p:spPr>
          <a:xfrm rot="5400000">
            <a:off x="5048470" y="5171728"/>
            <a:ext cx="304358" cy="143590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E6C1A6-D722-D49B-91A9-0ADFC0B674E8}"/>
                  </a:ext>
                </a:extLst>
              </p:cNvPr>
              <p:cNvSpPr txBox="1"/>
              <p:nvPr/>
            </p:nvSpPr>
            <p:spPr>
              <a:xfrm>
                <a:off x="4336007" y="6052292"/>
                <a:ext cx="2389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recursive call</a:t>
                </a:r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E6C1A6-D722-D49B-91A9-0ADFC0B67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07" y="6052292"/>
                <a:ext cx="2389372" cy="369332"/>
              </a:xfrm>
              <a:prstGeom prst="rect">
                <a:avLst/>
              </a:prstGeom>
              <a:blipFill>
                <a:blip r:embed="rId5"/>
                <a:stretch>
                  <a:fillRect l="-2041" t="-10000" r="-153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59B59BDD-FF22-BA2D-A89B-FC73EA557EE2}"/>
              </a:ext>
            </a:extLst>
          </p:cNvPr>
          <p:cNvSpPr/>
          <p:nvPr/>
        </p:nvSpPr>
        <p:spPr>
          <a:xfrm>
            <a:off x="6648450" y="3048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2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7" grpId="0" animBg="1"/>
      <p:bldP spid="103" grpId="0" animBg="1"/>
      <p:bldP spid="150" grpId="0" animBg="1"/>
      <p:bldP spid="26" grpId="0" animBg="1"/>
      <p:bldP spid="28" grpId="0" animBg="1"/>
      <p:bldP spid="33" grpId="0" animBg="1"/>
      <p:bldP spid="47" grpId="0" animBg="1"/>
      <p:bldP spid="48" grpId="0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D0EDC-5A07-F4FF-881B-D97C7BC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DDD3C7-8761-0BCC-C8BD-B6942851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</a:t>
            </a:r>
            <a:r>
              <a:rPr lang="en-US" sz="3600" b="1" dirty="0">
                <a:solidFill>
                  <a:srgbClr val="0070C0"/>
                </a:solidFill>
              </a:rPr>
              <a:t>Attempt</a:t>
            </a:r>
            <a:endParaRPr lang="en-IN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E2B0F13-C16F-D5B4-1206-F3136D61C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Show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high probability, size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recursive call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E2B0F13-C16F-D5B4-1206-F3136D61C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66EB7-1079-A1D8-051A-1ABF9324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B47E2D-CBE0-F632-A27E-E1B74959627E}"/>
              </a:ext>
            </a:extLst>
          </p:cNvPr>
          <p:cNvSpPr/>
          <p:nvPr/>
        </p:nvSpPr>
        <p:spPr>
          <a:xfrm>
            <a:off x="2362200" y="2362200"/>
            <a:ext cx="579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2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21DE-2936-7D85-C312-E4A612A16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5AD6-9752-E0DB-D134-C4617A1212C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8A7FB-DD2D-C419-0ABE-93349207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B123AC9-F0F1-4F31-6A3E-4902474AC161}"/>
              </a:ext>
            </a:extLst>
          </p:cNvPr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D69B1E-9F2E-C897-9139-D379CE62D733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8A5DFE-9F11-6E1F-6748-17AC49C624F0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D22482-7472-A54D-4406-DC7D28B21D73}"/>
              </a:ext>
            </a:extLst>
          </p:cNvPr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B1F137-9CBC-7017-8E9C-9176CA38C45C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F83612A-1A2B-5AE5-CBBC-C770DB7C5799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AA3442-13B9-9F6F-88E4-643486A52DC9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767F6E8-1AB8-5D67-8C24-A2EA6BAF7010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0627F9-9E43-3659-46E4-9FED1EBFFF2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38F09E-3E77-DE19-7531-5A0D35209DBA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A79D30-2E25-8F3E-F189-C0B42472A1BC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38DBDB5-F4A6-19C3-D166-530291C14146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923677-13F0-7540-27A6-C998BBDEA2B4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AB18889-B057-F5A6-AF18-3F0F76A6049F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FD69BC-27D9-7E07-8E9D-22342AFEC002}"/>
              </a:ext>
            </a:extLst>
          </p:cNvPr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57EBF0-98AF-D153-5EC0-BE3646965805}"/>
                </a:ext>
              </a:extLst>
            </p:cNvPr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DF7EEC-044C-A301-8F4C-2424D02B0CAB}"/>
                </a:ext>
              </a:extLst>
            </p:cNvPr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91767E-4EC5-9A34-6923-FD8A95215B53}"/>
              </a:ext>
            </a:extLst>
          </p:cNvPr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24F5E7-D04F-BDF3-8113-C675E766C3B9}"/>
                </a:ext>
              </a:extLst>
            </p:cNvPr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5EDA5E-B9D7-43E6-F055-3B561DE51A40}"/>
                </a:ext>
              </a:extLst>
            </p:cNvPr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DA63C5-1059-8BF7-3F3B-9B5DA41F1DCE}"/>
                </a:ext>
              </a:extLst>
            </p:cNvPr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82F170A-4474-B48B-AD2D-C7F10406C66D}"/>
              </a:ext>
            </a:extLst>
          </p:cNvPr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8C6CAEF-3F7F-FD7D-B2F8-2A7B14B0435B}"/>
                    </a:ext>
                  </a:extLst>
                </p:cNvPr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463DD9A-DB38-640E-6104-C891B84C2254}"/>
                </a:ext>
              </a:extLst>
            </p:cNvPr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045EA0FA-A808-E4C0-4181-9F58680078D0}"/>
              </a:ext>
            </a:extLst>
          </p:cNvPr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84C769D-69BB-CA72-DB3B-562AAC6408EE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DE5B944C-76C1-CAB3-6688-511E3E4E1B80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531CB66-AB89-892E-ED08-1DB98283AE3F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398502-BF16-A20D-C663-7DECAD9BBE8F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C359C16-B396-4D9B-5E79-B629AD56E5C1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53CDD8D-81A5-6697-4063-409153B308D1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5F4459-541F-2D5E-A69A-75C107A2EFE9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773621E-7729-E527-F89A-7D5BE0D094C0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B1B6E76-9169-D5AB-D4F0-1183C3710C32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63B3BFB4-E7DB-A218-5391-45C35E0CB330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BDEFF192-D3E2-5C37-374F-A0071D8871CA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98B1BF20-7D3A-3B59-5D8E-CDB4BF54DC4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7AF9C8-37E2-5AA5-9189-45BD5BE15054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D02D81F-0FD9-D4C2-98E6-F2CC046C83A8}"/>
              </a:ext>
            </a:extLst>
          </p:cNvPr>
          <p:cNvSpPr/>
          <p:nvPr/>
        </p:nvSpPr>
        <p:spPr>
          <a:xfrm>
            <a:off x="1309431" y="2955908"/>
            <a:ext cx="1102338" cy="775464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5C21133-B5A1-A766-5B75-4DF4B50F2914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D0E04914-054A-4238-CA74-DD7A4AA5A8DB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0C0FAE-3F4E-AACD-499B-81552B320E21}"/>
              </a:ext>
            </a:extLst>
          </p:cNvPr>
          <p:cNvGrpSpPr/>
          <p:nvPr/>
        </p:nvGrpSpPr>
        <p:grpSpPr>
          <a:xfrm>
            <a:off x="3981450" y="3949404"/>
            <a:ext cx="2495550" cy="76200"/>
            <a:chOff x="3981450" y="3949404"/>
            <a:chExt cx="2495550" cy="7620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05A219F-4D91-E273-3592-65861CBE5943}"/>
                </a:ext>
              </a:extLst>
            </p:cNvPr>
            <p:cNvGrpSpPr/>
            <p:nvPr/>
          </p:nvGrpSpPr>
          <p:grpSpPr>
            <a:xfrm>
              <a:off x="3981450" y="3949404"/>
              <a:ext cx="361950" cy="76200"/>
              <a:chOff x="3048000" y="2362200"/>
              <a:chExt cx="361950" cy="76200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E7D0460-B175-F465-4C11-188181E7C70B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C52F64C-1479-5DBD-F393-D45E9D2CD8B2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D0DF29A-922D-DC04-1F23-55A64B85A9E8}"/>
                </a:ext>
              </a:extLst>
            </p:cNvPr>
            <p:cNvGrpSpPr/>
            <p:nvPr/>
          </p:nvGrpSpPr>
          <p:grpSpPr>
            <a:xfrm>
              <a:off x="4591050" y="3949404"/>
              <a:ext cx="1885950" cy="76200"/>
              <a:chOff x="3676650" y="2362200"/>
              <a:chExt cx="1885950" cy="7620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8A4DB29-8976-34BD-00DD-013BE684DCD3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34150B8-E98B-2750-DF98-51BC102650EE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D8C48DD-146C-4A77-39BB-16FA35DCE0BC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A779887-6579-85FD-A35D-79F3C8E07522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319BCEE-B37F-CE95-7BEF-69FE6F09B5D1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8C5C4AC-9995-BBD6-D3CC-C32EE77647F5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2EF2D4F-F3A1-4D49-659C-E23A1EFCE344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612EA2DD-6D56-6B37-D261-EC9A01F5EB1E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DE39FBC-70F7-13F2-B259-6CF687CC63DA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3B80269-FC94-9A0D-6528-6DA99479CA20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3CDD13B-B488-6F8F-B050-DB2D0231A2A3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7148789-2D5A-82F8-DD34-C1CA71123C6A}"/>
              </a:ext>
            </a:extLst>
          </p:cNvPr>
          <p:cNvSpPr/>
          <p:nvPr/>
        </p:nvSpPr>
        <p:spPr>
          <a:xfrm>
            <a:off x="407390" y="3747912"/>
            <a:ext cx="1443733" cy="86861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11A2D55A-45A1-5EFC-7C78-6AC07109A40F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DE58627-41EB-567C-6D9B-294FD625BB53}"/>
              </a:ext>
            </a:extLst>
          </p:cNvPr>
          <p:cNvGrpSpPr/>
          <p:nvPr/>
        </p:nvGrpSpPr>
        <p:grpSpPr>
          <a:xfrm>
            <a:off x="4591050" y="4800600"/>
            <a:ext cx="1885950" cy="76200"/>
            <a:chOff x="3676650" y="2362200"/>
            <a:chExt cx="18859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928B60B-0AF0-C566-AEB6-95ED662584B3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B8FAE10-B3BE-B248-408B-E6AD1F999D5A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B12D973-3778-41D9-4495-7972D80D0093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5E12913-110B-C1CC-D84D-3DAD3BF039DC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4E1D625-56FB-1056-5135-8AE88D42787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7F96F40-1972-E5F5-B734-BF1D31F29797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D37DC3B-78DD-9DE0-92B6-351A408CB65C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7CF96B4B-4C3B-FC8C-BA24-86F835ED8F7E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563386-6360-1AED-5BE4-06FDBB67A3A2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E7CAE16-428C-43DA-005B-F19EC5646D3D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E93F0B04-DDE5-4B50-90F2-55AF13D7DCF9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2C12907-A987-47C6-91C9-33D912637D6C}"/>
              </a:ext>
            </a:extLst>
          </p:cNvPr>
          <p:cNvSpPr/>
          <p:nvPr/>
        </p:nvSpPr>
        <p:spPr>
          <a:xfrm>
            <a:off x="933450" y="5178632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Down Arrow 119">
            <a:extLst>
              <a:ext uri="{FF2B5EF4-FFF2-40B4-BE49-F238E27FC236}">
                <a16:creationId xmlns:a16="http://schemas.microsoft.com/office/drawing/2014/main" id="{E91DC59C-2541-7CBA-DA04-8C60CA8C8135}"/>
              </a:ext>
            </a:extLst>
          </p:cNvPr>
          <p:cNvSpPr/>
          <p:nvPr/>
        </p:nvSpPr>
        <p:spPr>
          <a:xfrm>
            <a:off x="4953000" y="5029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Down 217">
            <a:extLst>
              <a:ext uri="{FF2B5EF4-FFF2-40B4-BE49-F238E27FC236}">
                <a16:creationId xmlns:a16="http://schemas.microsoft.com/office/drawing/2014/main" id="{97320808-80AC-3BC3-95EB-0F4845F25BD4}"/>
              </a:ext>
            </a:extLst>
          </p:cNvPr>
          <p:cNvSpPr/>
          <p:nvPr/>
        </p:nvSpPr>
        <p:spPr>
          <a:xfrm>
            <a:off x="1066800" y="5042893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23DB5B4-4BF4-2B4E-7766-EF0B09BA466D}"/>
              </a:ext>
            </a:extLst>
          </p:cNvPr>
          <p:cNvSpPr/>
          <p:nvPr/>
        </p:nvSpPr>
        <p:spPr>
          <a:xfrm>
            <a:off x="1057931" y="54483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13CA15-A343-DA57-5919-D4BA23D17D2D}"/>
              </a:ext>
            </a:extLst>
          </p:cNvPr>
          <p:cNvGrpSpPr/>
          <p:nvPr/>
        </p:nvGrpSpPr>
        <p:grpSpPr>
          <a:xfrm>
            <a:off x="4591050" y="5524500"/>
            <a:ext cx="1276350" cy="76200"/>
            <a:chOff x="4591050" y="5524500"/>
            <a:chExt cx="1276350" cy="76200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8F77635-E1D3-E858-4074-DCA819C26963}"/>
                </a:ext>
              </a:extLst>
            </p:cNvPr>
            <p:cNvGrpSpPr/>
            <p:nvPr/>
          </p:nvGrpSpPr>
          <p:grpSpPr>
            <a:xfrm>
              <a:off x="5200650" y="5524500"/>
              <a:ext cx="666750" cy="76200"/>
              <a:chOff x="4286250" y="5562600"/>
              <a:chExt cx="666750" cy="7620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19F2B8-97AA-E989-F240-6F4EA885081C}"/>
                  </a:ext>
                </a:extLst>
              </p:cNvPr>
              <p:cNvSpPr/>
              <p:nvPr/>
            </p:nvSpPr>
            <p:spPr>
              <a:xfrm>
                <a:off x="42862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8EAC556-4694-0207-76EE-95E0BFBF48DD}"/>
                  </a:ext>
                </a:extLst>
              </p:cNvPr>
              <p:cNvSpPr/>
              <p:nvPr/>
            </p:nvSpPr>
            <p:spPr>
              <a:xfrm>
                <a:off x="45910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FDEA6DD-9B8F-4CE2-1C92-C7CD1887BF6A}"/>
                  </a:ext>
                </a:extLst>
              </p:cNvPr>
              <p:cNvSpPr/>
              <p:nvPr/>
            </p:nvSpPr>
            <p:spPr>
              <a:xfrm>
                <a:off x="4895850" y="55626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2053D95-6C43-5DDC-2DCD-80902C6F5456}"/>
                </a:ext>
              </a:extLst>
            </p:cNvPr>
            <p:cNvSpPr/>
            <p:nvPr/>
          </p:nvSpPr>
          <p:spPr>
            <a:xfrm>
              <a:off x="4895850" y="55245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7C5D46A-5402-E6FB-8BC4-39202C1D97DD}"/>
                </a:ext>
              </a:extLst>
            </p:cNvPr>
            <p:cNvSpPr/>
            <p:nvPr/>
          </p:nvSpPr>
          <p:spPr>
            <a:xfrm>
              <a:off x="45910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0F0EC7A-FC73-0716-6E7E-8A1D0AC3AAAB}"/>
              </a:ext>
            </a:extLst>
          </p:cNvPr>
          <p:cNvSpPr/>
          <p:nvPr/>
        </p:nvSpPr>
        <p:spPr>
          <a:xfrm>
            <a:off x="-435006" y="4547252"/>
            <a:ext cx="1420956" cy="862948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E03723-B8F2-C3A1-98B5-AA05FB5ACF0C}"/>
              </a:ext>
            </a:extLst>
          </p:cNvPr>
          <p:cNvSpPr/>
          <p:nvPr/>
        </p:nvSpPr>
        <p:spPr>
          <a:xfrm>
            <a:off x="7870447" y="2282199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6FAB04-3524-CB47-CA2D-2A9092D20D52}"/>
              </a:ext>
            </a:extLst>
          </p:cNvPr>
          <p:cNvSpPr/>
          <p:nvPr/>
        </p:nvSpPr>
        <p:spPr>
          <a:xfrm>
            <a:off x="4219575" y="38859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3EBF45-B598-82B4-172F-85879543B81B}"/>
              </a:ext>
            </a:extLst>
          </p:cNvPr>
          <p:cNvSpPr/>
          <p:nvPr/>
        </p:nvSpPr>
        <p:spPr>
          <a:xfrm>
            <a:off x="6010275" y="47215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88DFE3-0833-B0B3-7F59-3A08D9410161}"/>
              </a:ext>
            </a:extLst>
          </p:cNvPr>
          <p:cNvGrpSpPr/>
          <p:nvPr/>
        </p:nvGrpSpPr>
        <p:grpSpPr>
          <a:xfrm>
            <a:off x="3981450" y="3124200"/>
            <a:ext cx="3409950" cy="76200"/>
            <a:chOff x="3981450" y="3124200"/>
            <a:chExt cx="3409950" cy="76200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3B1E10B-4AD3-E1CB-1CDF-A87E7DEAAAB9}"/>
                </a:ext>
              </a:extLst>
            </p:cNvPr>
            <p:cNvGrpSpPr/>
            <p:nvPr/>
          </p:nvGrpSpPr>
          <p:grpSpPr>
            <a:xfrm>
              <a:off x="3981450" y="3124200"/>
              <a:ext cx="2495550" cy="76200"/>
              <a:chOff x="3067050" y="3124200"/>
              <a:chExt cx="2495550" cy="76200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9B7E26D6-F936-18E1-E6EF-76534DF7BF98}"/>
                  </a:ext>
                </a:extLst>
              </p:cNvPr>
              <p:cNvGrpSpPr/>
              <p:nvPr/>
            </p:nvGrpSpPr>
            <p:grpSpPr>
              <a:xfrm>
                <a:off x="3067050" y="3124200"/>
                <a:ext cx="361950" cy="76200"/>
                <a:chOff x="3048000" y="2362200"/>
                <a:chExt cx="361950" cy="76200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96E84AEA-131E-5723-66FD-BEC3E9AC6DD6}"/>
                    </a:ext>
                  </a:extLst>
                </p:cNvPr>
                <p:cNvSpPr/>
                <p:nvPr/>
              </p:nvSpPr>
              <p:spPr>
                <a:xfrm>
                  <a:off x="30480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AEB89B5C-2593-AB2D-F240-C29D875E481E}"/>
                    </a:ext>
                  </a:extLst>
                </p:cNvPr>
                <p:cNvSpPr/>
                <p:nvPr/>
              </p:nvSpPr>
              <p:spPr>
                <a:xfrm>
                  <a:off x="33528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054F631-E111-7A7F-91B2-761E7AFE8299}"/>
                  </a:ext>
                </a:extLst>
              </p:cNvPr>
              <p:cNvGrpSpPr/>
              <p:nvPr/>
            </p:nvGrpSpPr>
            <p:grpSpPr>
              <a:xfrm>
                <a:off x="3676650" y="3124200"/>
                <a:ext cx="1885950" cy="76200"/>
                <a:chOff x="3676650" y="2362200"/>
                <a:chExt cx="1885950" cy="76200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7C574080-099A-0041-7D10-5CED24BE3EE0}"/>
                    </a:ext>
                  </a:extLst>
                </p:cNvPr>
                <p:cNvSpPr/>
                <p:nvPr/>
              </p:nvSpPr>
              <p:spPr>
                <a:xfrm>
                  <a:off x="3676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7E77B36-8526-A30B-BC6B-7407A113B219}"/>
                    </a:ext>
                  </a:extLst>
                </p:cNvPr>
                <p:cNvSpPr/>
                <p:nvPr/>
              </p:nvSpPr>
              <p:spPr>
                <a:xfrm>
                  <a:off x="3981450" y="2362200"/>
                  <a:ext cx="57150" cy="76200"/>
                </a:xfrm>
                <a:prstGeom prst="ellipse">
                  <a:avLst/>
                </a:prstGeom>
                <a:solidFill>
                  <a:srgbClr val="FFFF00"/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DB27FFC6-6A83-AB34-41BB-1A8408D8F535}"/>
                    </a:ext>
                  </a:extLst>
                </p:cNvPr>
                <p:cNvSpPr/>
                <p:nvPr/>
              </p:nvSpPr>
              <p:spPr>
                <a:xfrm>
                  <a:off x="4286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063E34D5-ED8E-1B41-8885-892D53C61219}"/>
                    </a:ext>
                  </a:extLst>
                </p:cNvPr>
                <p:cNvSpPr/>
                <p:nvPr/>
              </p:nvSpPr>
              <p:spPr>
                <a:xfrm>
                  <a:off x="45910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B5070492-23F2-7B49-82B3-EA354CF15CC2}"/>
                    </a:ext>
                  </a:extLst>
                </p:cNvPr>
                <p:cNvSpPr/>
                <p:nvPr/>
              </p:nvSpPr>
              <p:spPr>
                <a:xfrm>
                  <a:off x="4895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CD8D9A08-0F4C-7B46-3623-F66630B70C13}"/>
                    </a:ext>
                  </a:extLst>
                </p:cNvPr>
                <p:cNvSpPr/>
                <p:nvPr/>
              </p:nvSpPr>
              <p:spPr>
                <a:xfrm>
                  <a:off x="5200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532BCD7-0EDB-93DC-96C4-2E6FC261DF4F}"/>
                    </a:ext>
                  </a:extLst>
                </p:cNvPr>
                <p:cNvSpPr/>
                <p:nvPr/>
              </p:nvSpPr>
              <p:spPr>
                <a:xfrm>
                  <a:off x="55054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BE4916-AF61-DE62-6F88-64CA5FA2D889}"/>
                </a:ext>
              </a:extLst>
            </p:cNvPr>
            <p:cNvSpPr/>
            <p:nvPr/>
          </p:nvSpPr>
          <p:spPr>
            <a:xfrm>
              <a:off x="6724650" y="3124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55E93C-7B41-465F-1460-92752000CD5B}"/>
                </a:ext>
              </a:extLst>
            </p:cNvPr>
            <p:cNvSpPr/>
            <p:nvPr/>
          </p:nvSpPr>
          <p:spPr>
            <a:xfrm>
              <a:off x="7029450" y="3124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0F0F268-4A0D-0585-1A1F-52D411E6B566}"/>
                </a:ext>
              </a:extLst>
            </p:cNvPr>
            <p:cNvSpPr/>
            <p:nvPr/>
          </p:nvSpPr>
          <p:spPr>
            <a:xfrm>
              <a:off x="7334250" y="3124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ight Brace 40">
            <a:extLst>
              <a:ext uri="{FF2B5EF4-FFF2-40B4-BE49-F238E27FC236}">
                <a16:creationId xmlns:a16="http://schemas.microsoft.com/office/drawing/2014/main" id="{D7F3B66E-A5B4-26A7-AEEE-4853ABA4B16F}"/>
              </a:ext>
            </a:extLst>
          </p:cNvPr>
          <p:cNvSpPr/>
          <p:nvPr/>
        </p:nvSpPr>
        <p:spPr>
          <a:xfrm rot="5400000">
            <a:off x="5048470" y="5171728"/>
            <a:ext cx="304358" cy="143590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8DA13E-DA3F-D2E0-F087-6C52D659D0E2}"/>
                  </a:ext>
                </a:extLst>
              </p:cNvPr>
              <p:cNvSpPr txBox="1"/>
              <p:nvPr/>
            </p:nvSpPr>
            <p:spPr>
              <a:xfrm>
                <a:off x="4336007" y="6052292"/>
                <a:ext cx="2389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recursive call</a:t>
                </a:r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8DA13E-DA3F-D2E0-F087-6C52D659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007" y="6052292"/>
                <a:ext cx="2389372" cy="369332"/>
              </a:xfrm>
              <a:prstGeom prst="rect">
                <a:avLst/>
              </a:prstGeom>
              <a:blipFill>
                <a:blip r:embed="rId5"/>
                <a:stretch>
                  <a:fillRect l="-2041" t="-10000" r="-1531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97018E-5E1D-9B11-FBC7-A82FA6AAF359}"/>
                  </a:ext>
                </a:extLst>
              </p:cNvPr>
              <p:cNvSpPr txBox="1"/>
              <p:nvPr/>
            </p:nvSpPr>
            <p:spPr>
              <a:xfrm>
                <a:off x="4034585" y="6314834"/>
                <a:ext cx="3056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depends upon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pivots</a:t>
                </a:r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97018E-5E1D-9B11-FBC7-A82FA6AAF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585" y="6314834"/>
                <a:ext cx="3056029" cy="369332"/>
              </a:xfrm>
              <a:prstGeom prst="rect">
                <a:avLst/>
              </a:prstGeom>
              <a:blipFill>
                <a:blip r:embed="rId6"/>
                <a:stretch>
                  <a:fillRect l="-1796" t="-10000" r="-1198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Smiley Face 45">
            <a:extLst>
              <a:ext uri="{FF2B5EF4-FFF2-40B4-BE49-F238E27FC236}">
                <a16:creationId xmlns:a16="http://schemas.microsoft.com/office/drawing/2014/main" id="{E328CE35-4AD5-31E3-CFEE-BCBCB9447985}"/>
              </a:ext>
            </a:extLst>
          </p:cNvPr>
          <p:cNvSpPr/>
          <p:nvPr/>
        </p:nvSpPr>
        <p:spPr>
          <a:xfrm>
            <a:off x="7764793" y="6137544"/>
            <a:ext cx="472414" cy="445818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27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Concentration of running time of </a:t>
            </a:r>
            <a:br>
              <a:rPr lang="en-US" sz="3200" b="1" dirty="0"/>
            </a:br>
            <a:r>
              <a:rPr lang="en-US" sz="3200" b="1" dirty="0"/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Quick 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random variable for the no. of comparisons during </a:t>
                </a:r>
                <a:r>
                  <a:rPr lang="en-US" sz="2000" b="1" dirty="0"/>
                  <a:t>Randomized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Quick Sort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We know: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Our aim: </a:t>
                </a:r>
                <a:r>
                  <a:rPr lang="en-US" sz="2000" dirty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any constant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/>
                  <a:t> such that the above inequality holds.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We shall show that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r="-1111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752600"/>
            <a:ext cx="7848608" cy="762000"/>
            <a:chOff x="304800" y="1981200"/>
            <a:chExt cx="7848608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13"/>
                <p:cNvGraphicFramePr>
                  <a:graphicFrameLocks/>
                </p:cNvGraphicFramePr>
                <p:nvPr/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81234088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04800" y="2362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     …</a:t>
                  </a: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22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2667000" y="4953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0800" y="2743200"/>
            <a:ext cx="609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4191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3429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Brilliant Idea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  <a:ln w="19050"/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Definition:  </a:t>
            </a:r>
          </a:p>
          <a:p>
            <a:pPr marL="0" indent="0">
              <a:buNone/>
            </a:pPr>
            <a:r>
              <a:rPr lang="en-US" sz="2000" dirty="0"/>
              <a:t>a recursive call is </a:t>
            </a:r>
            <a:r>
              <a:rPr lang="en-US" sz="2000" b="1" dirty="0"/>
              <a:t>good</a:t>
            </a:r>
            <a:r>
              <a:rPr lang="en-US" sz="2000" dirty="0"/>
              <a:t> if the pivot is selected from the middle half, </a:t>
            </a:r>
          </a:p>
          <a:p>
            <a:pPr marL="0" indent="0">
              <a:buNone/>
            </a:pPr>
            <a:r>
              <a:rPr lang="en-US" sz="2000" dirty="0"/>
              <a:t>and </a:t>
            </a:r>
            <a:r>
              <a:rPr lang="en-US" sz="2000" b="1" dirty="0"/>
              <a:t>bad</a:t>
            </a:r>
            <a:r>
              <a:rPr lang="en-US" sz="2000" dirty="0"/>
              <a:t> otherwise.</a:t>
            </a:r>
          </a:p>
          <a:p>
            <a:pPr marL="0" indent="0" algn="ctr">
              <a:buNone/>
            </a:pPr>
            <a:r>
              <a:rPr lang="en-US" sz="2000" b="1" dirty="0"/>
              <a:t>P</a:t>
            </a:r>
            <a:r>
              <a:rPr lang="en-US" sz="2000" dirty="0"/>
              <a:t>(a recursive call is </a:t>
            </a:r>
            <a:r>
              <a:rPr lang="en-US" sz="2000" b="1" dirty="0"/>
              <a:t>good</a:t>
            </a:r>
            <a:r>
              <a:rPr lang="en-US" sz="2000" dirty="0"/>
              <a:t>) = ??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Notation: </a:t>
            </a:r>
            <a:r>
              <a:rPr lang="en-US" sz="2000" dirty="0"/>
              <a:t>The </a:t>
            </a:r>
            <a:r>
              <a:rPr lang="en-US" sz="2000" b="1" dirty="0"/>
              <a:t>size</a:t>
            </a:r>
            <a:r>
              <a:rPr lang="en-US" sz="2000" dirty="0"/>
              <a:t> of a recursive call is the size of the </a:t>
            </a:r>
            <a:r>
              <a:rPr lang="en-US" sz="2000" dirty="0" err="1"/>
              <a:t>subarray</a:t>
            </a:r>
            <a:r>
              <a:rPr lang="en-US" sz="2000" dirty="0"/>
              <a:t> it sorts.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middle-half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518160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Increasing order of values</a:t>
            </a: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882595" y="5637464"/>
                <a:ext cx="365805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595" y="5637464"/>
                <a:ext cx="365805" cy="610936"/>
              </a:xfrm>
              <a:prstGeom prst="rect">
                <a:avLst/>
              </a:prstGeom>
              <a:blipFill rotWithShape="1">
                <a:blip r:embed="rId2"/>
                <a:stretch>
                  <a:fillRect r="-2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272415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686550" y="38862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895600" y="5029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57200" y="6248400"/>
            <a:ext cx="754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43400" y="62484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 animBg="1"/>
      <p:bldP spid="30" grpId="1" animBg="1"/>
      <p:bldP spid="65" grpId="0" animBg="1"/>
      <p:bldP spid="66" grpId="0" animBg="1"/>
      <p:bldP spid="68" grpId="0" animBg="1"/>
      <p:bldP spid="69" grpId="0"/>
      <p:bldP spid="70" grpId="0" animBg="1"/>
      <p:bldP spid="71" grpId="0" animBg="1"/>
      <p:bldP spid="71" grpId="1" animBg="1"/>
      <p:bldP spid="72" grpId="0" animBg="1"/>
      <p:bldP spid="72" grpId="1" animBg="1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Brilliant Idea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2000" dirty="0"/>
                  <a:t>If a recursive call is </a:t>
                </a:r>
                <a:r>
                  <a:rPr lang="en-US" sz="2000" b="1" dirty="0"/>
                  <a:t>good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size of each of its child-recursive calls reduces at least by a factor of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type m:val="skw"/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b="-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middle-half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Increasing order of values</a:t>
            </a: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419600" y="5257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Brilliant Idea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maximum no. of </a:t>
                </a:r>
                <a:r>
                  <a:rPr lang="en-US" sz="2000" b="1" dirty="0"/>
                  <a:t>good</a:t>
                </a:r>
                <a:r>
                  <a:rPr lang="en-US" sz="2000" dirty="0"/>
                  <a:t> recursive calls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can have in its lifetime?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667" t="-1752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9800" y="3962400"/>
            <a:ext cx="4648200" cy="76200"/>
            <a:chOff x="1524000" y="2436507"/>
            <a:chExt cx="46482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2457450" y="2436507"/>
              <a:ext cx="952500" cy="76200"/>
              <a:chOff x="2457450" y="2362200"/>
              <a:chExt cx="9525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676650" y="2436507"/>
              <a:ext cx="2495550" cy="76200"/>
              <a:chOff x="3676650" y="2362200"/>
              <a:chExt cx="2495550" cy="762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524000" y="2436507"/>
              <a:ext cx="685800" cy="76200"/>
              <a:chOff x="1524000" y="2362200"/>
              <a:chExt cx="685800" cy="762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524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47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152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429000" y="4114800"/>
            <a:ext cx="2286000" cy="609600"/>
            <a:chOff x="2971800" y="6169152"/>
            <a:chExt cx="2286000" cy="609600"/>
          </a:xfrm>
        </p:grpSpPr>
        <p:sp>
          <p:nvSpPr>
            <p:cNvPr id="28" name="Right Brace 27"/>
            <p:cNvSpPr/>
            <p:nvPr/>
          </p:nvSpPr>
          <p:spPr>
            <a:xfrm rot="5400000">
              <a:off x="3960876" y="5180076"/>
              <a:ext cx="307848" cy="2286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6274" y="6409420"/>
              <a:ext cx="1284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middle-half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457450" y="2133600"/>
            <a:ext cx="952500" cy="76200"/>
            <a:chOff x="2457450" y="2362200"/>
            <a:chExt cx="952500" cy="76200"/>
          </a:xfrm>
        </p:grpSpPr>
        <p:sp>
          <p:nvSpPr>
            <p:cNvPr id="33" name="Oval 32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76650" y="2133600"/>
            <a:ext cx="2800350" cy="76200"/>
            <a:chOff x="3676650" y="2362200"/>
            <a:chExt cx="2800350" cy="76200"/>
          </a:xfrm>
        </p:grpSpPr>
        <p:sp>
          <p:nvSpPr>
            <p:cNvPr id="38" name="Oval 37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724650" y="2133600"/>
            <a:ext cx="361950" cy="76200"/>
            <a:chOff x="6724650" y="2362200"/>
            <a:chExt cx="361950" cy="76200"/>
          </a:xfrm>
        </p:grpSpPr>
        <p:sp>
          <p:nvSpPr>
            <p:cNvPr id="49" name="Oval 48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4400" y="2133600"/>
            <a:ext cx="1295400" cy="76200"/>
            <a:chOff x="914400" y="2362200"/>
            <a:chExt cx="1295400" cy="76200"/>
          </a:xfrm>
        </p:grpSpPr>
        <p:sp>
          <p:nvSpPr>
            <p:cNvPr id="52" name="Oval 51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334250" y="2133600"/>
            <a:ext cx="666750" cy="76200"/>
            <a:chOff x="7334250" y="2362200"/>
            <a:chExt cx="666750" cy="76200"/>
          </a:xfrm>
        </p:grpSpPr>
        <p:sp>
          <p:nvSpPr>
            <p:cNvPr id="58" name="Oval 57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57518" y="12192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ight Arrow 64"/>
          <p:cNvSpPr/>
          <p:nvPr/>
        </p:nvSpPr>
        <p:spPr>
          <a:xfrm>
            <a:off x="914400" y="1524000"/>
            <a:ext cx="2514600" cy="533400"/>
          </a:xfrm>
          <a:prstGeom prst="rightArrow">
            <a:avLst>
              <a:gd name="adj1" fmla="val 50000"/>
              <a:gd name="adj2" fmla="val 3699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Increasing order of values</a:t>
            </a:r>
          </a:p>
        </p:txBody>
      </p:sp>
      <p:sp>
        <p:nvSpPr>
          <p:cNvPr id="66" name="Down Arrow 65"/>
          <p:cNvSpPr/>
          <p:nvPr/>
        </p:nvSpPr>
        <p:spPr>
          <a:xfrm>
            <a:off x="4038600" y="2362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iped Right Arrow 67"/>
          <p:cNvSpPr/>
          <p:nvPr/>
        </p:nvSpPr>
        <p:spPr>
          <a:xfrm rot="5400000">
            <a:off x="4149089" y="3172397"/>
            <a:ext cx="426720" cy="69608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 rot="5400000">
            <a:off x="4225602" y="27016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248400" y="4876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B650EE-A8AB-D44A-863A-E2682E7657BB}"/>
              </a:ext>
            </a:extLst>
          </p:cNvPr>
          <p:cNvSpPr/>
          <p:nvPr/>
        </p:nvSpPr>
        <p:spPr>
          <a:xfrm>
            <a:off x="4114800" y="4876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 animBg="1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Randomized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Quick Sort</a:t>
                </a:r>
                <a:br>
                  <a:rPr lang="en-US" sz="3600" b="1" dirty="0">
                    <a:solidFill>
                      <a:srgbClr val="7030A0"/>
                    </a:solidFill>
                  </a:rPr>
                </a:br>
                <a:r>
                  <a:rPr lang="en-US" sz="3200" b="1" dirty="0">
                    <a:solidFill>
                      <a:srgbClr val="FF0000"/>
                    </a:solidFill>
                  </a:rPr>
                  <a:t>Summary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 from the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During Randomized Quick Sort,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Participates in a sequence of recursive calls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each of which is </a:t>
                </a:r>
                <a:r>
                  <a:rPr lang="en-US" sz="2000" b="1" dirty="0"/>
                  <a:t>good</a:t>
                </a:r>
                <a:r>
                  <a:rPr lang="en-US" sz="2000" dirty="0"/>
                  <a:t>  independently with probability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leaves algorithm on or before participating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 i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good</a:t>
                </a:r>
                <a:r>
                  <a:rPr lang="en-US" sz="2000" dirty="0"/>
                  <a:t> recursive calls.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participated in more than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8 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recursive calls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>
                <a:blip r:embed="rId3"/>
                <a:stretch>
                  <a:fillRect l="-702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1600" y="3733800"/>
            <a:ext cx="7162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flipV="1">
            <a:off x="3185532" y="2362200"/>
            <a:ext cx="15240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66800" y="914400"/>
            <a:ext cx="670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0" y="3124200"/>
            <a:ext cx="601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Callout 11"/>
          <p:cNvSpPr/>
          <p:nvPr/>
        </p:nvSpPr>
        <p:spPr>
          <a:xfrm>
            <a:off x="3350941" y="4800600"/>
            <a:ext cx="4421459" cy="1118839"/>
          </a:xfrm>
          <a:prstGeom prst="cloudCallout">
            <a:avLst>
              <a:gd name="adj1" fmla="val -25121"/>
              <a:gd name="adj2" fmla="val 8642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With this insight, can you express this event in terms of any </a:t>
            </a:r>
            <a:r>
              <a:rPr lang="en-US" sz="1600" b="1" dirty="0">
                <a:solidFill>
                  <a:schemeClr val="tx1"/>
                </a:solidFill>
              </a:rPr>
              <a:t>coin tossing event 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FDBA1-B3E7-CC46-AF4B-A84D037E9C53}"/>
              </a:ext>
            </a:extLst>
          </p:cNvPr>
          <p:cNvSpPr/>
          <p:nvPr/>
        </p:nvSpPr>
        <p:spPr>
          <a:xfrm>
            <a:off x="4191000" y="3124200"/>
            <a:ext cx="601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EC12E-D556-664A-895B-115B046513A9}"/>
              </a:ext>
            </a:extLst>
          </p:cNvPr>
          <p:cNvSpPr/>
          <p:nvPr/>
        </p:nvSpPr>
        <p:spPr>
          <a:xfrm>
            <a:off x="3200400" y="2362200"/>
            <a:ext cx="601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1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7" grpId="0" uiExpand="1" animBg="1"/>
      <p:bldP spid="9" grpId="0" animBg="1"/>
      <p:bldP spid="11" grpId="0" uiExpand="1" animBg="1"/>
      <p:bldP spid="12" grpId="0" animBg="1"/>
      <p:bldP spid="10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2000" b="1" dirty="0"/>
                  <a:t> Quick Sort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Recursive calls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appears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  <a:blipFill rotWithShape="1">
                <a:blip r:embed="rId2"/>
                <a:stretch>
                  <a:fillRect l="-157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5486400"/>
            <a:ext cx="754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070C0"/>
                          </a:solidFill>
                          <a:latin typeface="Cambria Math"/>
                        </a:rPr>
                        <m:t>8 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1">
                              <a:latin typeface="Cambria Math"/>
                            </a:rPr>
                            <m:t>𝐥𝐨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blipFill rotWithShape="1">
                <a:blip r:embed="rId3"/>
                <a:stretch>
                  <a:fillRect r="-419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2173068" y="1828800"/>
            <a:ext cx="646331" cy="1722865"/>
            <a:chOff x="2173068" y="1828800"/>
            <a:chExt cx="646331" cy="1722865"/>
          </a:xfrm>
        </p:grpSpPr>
        <p:sp>
          <p:nvSpPr>
            <p:cNvPr id="24" name="TextBox 23"/>
            <p:cNvSpPr txBox="1"/>
            <p:nvPr/>
          </p:nvSpPr>
          <p:spPr>
            <a:xfrm rot="5400000">
              <a:off x="2244402" y="29766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209800" y="1828800"/>
              <a:ext cx="304800" cy="1066800"/>
              <a:chOff x="2209800" y="1828800"/>
              <a:chExt cx="304800" cy="10668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209800" y="1828800"/>
                <a:ext cx="304800" cy="304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09800" y="2209800"/>
                <a:ext cx="304800" cy="304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209800" y="2590800"/>
                <a:ext cx="304800" cy="3048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3717" y="2171700"/>
                <a:ext cx="2206083" cy="10287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Fact 1: </a:t>
                </a:r>
                <a:r>
                  <a:rPr lang="en-US" dirty="0">
                    <a:solidFill>
                      <a:schemeClr val="tx1"/>
                    </a:solidFill>
                  </a:rPr>
                  <a:t>Each call is </a:t>
                </a:r>
                <a:r>
                  <a:rPr lang="en-US" b="1" dirty="0">
                    <a:solidFill>
                      <a:schemeClr val="tx1"/>
                    </a:solidFill>
                  </a:rPr>
                  <a:t>good</a:t>
                </a:r>
                <a:r>
                  <a:rPr lang="en-US" dirty="0">
                    <a:solidFill>
                      <a:schemeClr val="tx1"/>
                    </a:solidFill>
                  </a:rPr>
                  <a:t> independently. with prob.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" y="2171700"/>
                <a:ext cx="2206083" cy="1028700"/>
              </a:xfrm>
              <a:prstGeom prst="roundRect">
                <a:avLst/>
              </a:prstGeom>
              <a:blipFill rotWithShape="1">
                <a:blip r:embed="rId6"/>
                <a:stretch>
                  <a:fillRect t="-1734" r="-820" b="-3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3716" y="3352800"/>
                <a:ext cx="2358484" cy="96736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</a:rPr>
                  <a:t>Fact 2: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disappears </a:t>
                </a:r>
                <a:r>
                  <a:rPr lang="en-US" u="sng" dirty="0">
                    <a:solidFill>
                      <a:schemeClr val="tx1"/>
                    </a:solidFill>
                  </a:rPr>
                  <a:t>on or before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good </a:t>
                </a:r>
                <a:r>
                  <a:rPr lang="en-US" dirty="0">
                    <a:solidFill>
                      <a:schemeClr val="tx1"/>
                    </a:solidFill>
                  </a:rPr>
                  <a:t>calls</a:t>
                </a: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" y="3352800"/>
                <a:ext cx="2358484" cy="967368"/>
              </a:xfrm>
              <a:prstGeom prst="roundRect">
                <a:avLst/>
              </a:prstGeom>
              <a:blipFill rotWithShape="1">
                <a:blip r:embed="rId7"/>
                <a:stretch>
                  <a:fillRect t="-1840" r="-256" b="-8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2173068" y="4038601"/>
            <a:ext cx="646331" cy="1904999"/>
            <a:chOff x="2173068" y="4038601"/>
            <a:chExt cx="646331" cy="1904999"/>
          </a:xfrm>
        </p:grpSpPr>
        <p:sp>
          <p:nvSpPr>
            <p:cNvPr id="38" name="TextBox 37"/>
            <p:cNvSpPr txBox="1"/>
            <p:nvPr/>
          </p:nvSpPr>
          <p:spPr>
            <a:xfrm rot="5400000">
              <a:off x="2244402" y="3967267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2209800" y="50292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209800" y="56388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2209800" y="4572000"/>
              <a:ext cx="304800" cy="304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dirty="0"/>
                  <a:t>appears in more than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calls] 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41" t="-11475" r="-1788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Callout 1"/>
          <p:cNvSpPr/>
          <p:nvPr/>
        </p:nvSpPr>
        <p:spPr>
          <a:xfrm>
            <a:off x="3200400" y="2514600"/>
            <a:ext cx="2590800" cy="993648"/>
          </a:xfrm>
          <a:prstGeom prst="cloudCallout">
            <a:avLst>
              <a:gd name="adj1" fmla="val -45302"/>
              <a:gd name="adj2" fmla="val 8325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insight revealed two facts.</a:t>
            </a:r>
          </a:p>
        </p:txBody>
      </p:sp>
    </p:spTree>
    <p:extLst>
      <p:ext uri="{BB962C8B-B14F-4D97-AF65-F5344CB8AC3E}">
        <p14:creationId xmlns:p14="http://schemas.microsoft.com/office/powerpoint/2010/main" val="323344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2" grpId="0"/>
      <p:bldP spid="33" grpId="0" animBg="1"/>
      <p:bldP spid="33" grpId="1" animBg="1"/>
      <p:bldP spid="34" grpId="0" animBg="1"/>
      <p:bldP spid="34" grpId="1" animBg="1"/>
      <p:bldP spid="43" grpId="0"/>
      <p:bldP spid="2" grpId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2000" b="1" dirty="0"/>
                  <a:t> Quick Sort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Recursive calls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appears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  <a:blipFill rotWithShape="1">
                <a:blip r:embed="rId2"/>
                <a:stretch>
                  <a:fillRect l="-157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9800" y="1828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4" name="Oval 13"/>
          <p:cNvSpPr/>
          <p:nvPr/>
        </p:nvSpPr>
        <p:spPr>
          <a:xfrm>
            <a:off x="2209800" y="2209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2590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209800" y="5029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5486400"/>
            <a:ext cx="754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09800" y="5638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44402" y="29766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 rot="5400000">
            <a:off x="2244402" y="39672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0" name="Oval 29"/>
          <p:cNvSpPr/>
          <p:nvPr/>
        </p:nvSpPr>
        <p:spPr>
          <a:xfrm>
            <a:off x="2209800" y="4572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dirty="0"/>
                  <a:t>appears in more than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calls]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41" t="-11475" r="-1788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04800" y="2362200"/>
            <a:ext cx="1868268" cy="3429000"/>
            <a:chOff x="304800" y="2362200"/>
            <a:chExt cx="1868268" cy="342900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990600" y="2362200"/>
              <a:ext cx="1066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90600" y="2819400"/>
              <a:ext cx="1182468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4800" y="25262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6C31"/>
                  </a:solidFill>
                </a:rPr>
                <a:t>Good</a:t>
              </a:r>
              <a:endParaRPr lang="en-IN" b="1" dirty="0">
                <a:solidFill>
                  <a:srgbClr val="006C3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67000" y="1981200"/>
            <a:ext cx="1455930" cy="3048000"/>
            <a:chOff x="2667000" y="1981200"/>
            <a:chExt cx="1455930" cy="3048000"/>
          </a:xfrm>
        </p:grpSpPr>
        <p:grpSp>
          <p:nvGrpSpPr>
            <p:cNvPr id="46" name="Group 45"/>
            <p:cNvGrpSpPr/>
            <p:nvPr/>
          </p:nvGrpSpPr>
          <p:grpSpPr>
            <a:xfrm>
              <a:off x="2667000" y="1981200"/>
              <a:ext cx="1455930" cy="2590800"/>
              <a:chOff x="2667000" y="1981200"/>
              <a:chExt cx="1455930" cy="25908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571176" y="259080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Bad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endCxn id="34" idx="1"/>
              </p:cNvCxnSpPr>
              <p:nvPr/>
            </p:nvCxnSpPr>
            <p:spPr>
              <a:xfrm>
                <a:off x="2667000" y="1981200"/>
                <a:ext cx="904176" cy="794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667000" y="2775466"/>
                <a:ext cx="904176" cy="43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667000" y="2960132"/>
                <a:ext cx="904176" cy="161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V="1">
              <a:off x="2667000" y="2895600"/>
              <a:ext cx="1056576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loud Callout 37"/>
          <p:cNvSpPr/>
          <p:nvPr/>
        </p:nvSpPr>
        <p:spPr>
          <a:xfrm>
            <a:off x="3048000" y="3048000"/>
            <a:ext cx="3586512" cy="1371600"/>
          </a:xfrm>
          <a:prstGeom prst="cloudCallout">
            <a:avLst>
              <a:gd name="adj1" fmla="val -45302"/>
              <a:gd name="adj2" fmla="val 8325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relate it</a:t>
            </a:r>
            <a:r>
              <a:rPr lang="en-US" b="1" dirty="0">
                <a:solidFill>
                  <a:srgbClr val="7030A0"/>
                </a:solidFill>
              </a:rPr>
              <a:t> to</a:t>
            </a:r>
            <a:r>
              <a:rPr lang="en-US" dirty="0">
                <a:solidFill>
                  <a:schemeClr val="tx1"/>
                </a:solidFill>
              </a:rPr>
              <a:t>  some coin tossing experiment.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19859" y="4622697"/>
            <a:ext cx="210153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Make an attempt.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070C0"/>
                          </a:solidFill>
                          <a:latin typeface="Cambria Math"/>
                        </a:rPr>
                        <m:t>8 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1">
                              <a:latin typeface="Cambria Math"/>
                            </a:rPr>
                            <m:t>𝐥𝐨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blipFill rotWithShape="1">
                <a:blip r:embed="rId4"/>
                <a:stretch>
                  <a:fillRect r="-419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794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2" grpId="0" animBg="1"/>
      <p:bldP spid="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2000" b="1" dirty="0"/>
                  <a:t> Quick Sort</a:t>
                </a:r>
                <a:r>
                  <a:rPr lang="en-US" sz="2000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Recursive calls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appears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304800"/>
                <a:ext cx="4267200" cy="5821363"/>
              </a:xfrm>
              <a:blipFill rotWithShape="1">
                <a:blip r:embed="rId2"/>
                <a:stretch>
                  <a:fillRect l="-1571" t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228600"/>
                <a:ext cx="4038600" cy="65137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: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We toss a </a:t>
                </a:r>
                <a:r>
                  <a:rPr lang="en-US" sz="1800" b="1" dirty="0"/>
                  <a:t>fair </a:t>
                </a:r>
                <a:r>
                  <a:rPr lang="en-US" sz="1800" dirty="0"/>
                  <a:t>coin and </a:t>
                </a:r>
              </a:p>
              <a:p>
                <a:pPr marL="0" indent="0">
                  <a:buNone/>
                </a:pPr>
                <a:r>
                  <a:rPr lang="en-US" sz="1800" dirty="0"/>
                  <a:t>stop on getting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</a:rPr>
                          <m:t>lo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1">
                                <a:latin typeface="Cambria Math"/>
                              </a:rPr>
                              <m:t>g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sz="1800" b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sz="18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800" dirty="0"/>
                  <a:t> heads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1600" b="1" dirty="0"/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228600"/>
                <a:ext cx="4038600" cy="6513731"/>
              </a:xfrm>
              <a:blipFill>
                <a:blip r:embed="rId3"/>
                <a:stretch>
                  <a:fillRect l="-2516" t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48400" y="25146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6248400" y="1752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0" name="Oval 9"/>
          <p:cNvSpPr/>
          <p:nvPr/>
        </p:nvSpPr>
        <p:spPr>
          <a:xfrm>
            <a:off x="6248400" y="2133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" name="Oval 10"/>
          <p:cNvSpPr/>
          <p:nvPr/>
        </p:nvSpPr>
        <p:spPr>
          <a:xfrm>
            <a:off x="6248400" y="28956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6283002" y="31588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3" name="Oval 12"/>
          <p:cNvSpPr/>
          <p:nvPr/>
        </p:nvSpPr>
        <p:spPr>
          <a:xfrm>
            <a:off x="2209800" y="1828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14" name="Oval 13"/>
          <p:cNvSpPr/>
          <p:nvPr/>
        </p:nvSpPr>
        <p:spPr>
          <a:xfrm>
            <a:off x="2209800" y="2209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209800" y="25908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209800" y="5029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38200" y="5486400"/>
            <a:ext cx="7543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209800" y="56388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44402" y="29766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 rot="5400000">
            <a:off x="2244402" y="3967267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7" name="Oval 26"/>
          <p:cNvSpPr/>
          <p:nvPr/>
        </p:nvSpPr>
        <p:spPr>
          <a:xfrm>
            <a:off x="6248400" y="50292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8" name="Oval 27"/>
          <p:cNvSpPr/>
          <p:nvPr/>
        </p:nvSpPr>
        <p:spPr>
          <a:xfrm>
            <a:off x="6248400" y="4572000"/>
            <a:ext cx="304800" cy="304800"/>
          </a:xfrm>
          <a:prstGeom prst="ellipse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9" name="TextBox 28"/>
          <p:cNvSpPr txBox="1"/>
          <p:nvPr/>
        </p:nvSpPr>
        <p:spPr>
          <a:xfrm rot="5400000">
            <a:off x="6283002" y="3997002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0" name="Oval 29"/>
          <p:cNvSpPr/>
          <p:nvPr/>
        </p:nvSpPr>
        <p:spPr>
          <a:xfrm>
            <a:off x="2209800" y="4572000"/>
            <a:ext cx="30480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dirty="0"/>
                  <a:t>appears in more than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1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calls]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0"/>
                <a:ext cx="409522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41" t="-11475" r="-1788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304800" y="2362200"/>
            <a:ext cx="1868268" cy="3429000"/>
            <a:chOff x="304800" y="2362200"/>
            <a:chExt cx="1868268" cy="3429000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990600" y="2362200"/>
              <a:ext cx="106680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90600" y="2819400"/>
              <a:ext cx="1182468" cy="2971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4800" y="252626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6C31"/>
                  </a:solidFill>
                </a:rPr>
                <a:t>Good</a:t>
              </a:r>
              <a:endParaRPr lang="en-IN" b="1" dirty="0">
                <a:solidFill>
                  <a:srgbClr val="006C3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67000" y="1981200"/>
            <a:ext cx="1455930" cy="3048000"/>
            <a:chOff x="2667000" y="1981200"/>
            <a:chExt cx="1455930" cy="3048000"/>
          </a:xfrm>
        </p:grpSpPr>
        <p:grpSp>
          <p:nvGrpSpPr>
            <p:cNvPr id="46" name="Group 45"/>
            <p:cNvGrpSpPr/>
            <p:nvPr/>
          </p:nvGrpSpPr>
          <p:grpSpPr>
            <a:xfrm>
              <a:off x="2667000" y="1981200"/>
              <a:ext cx="1455930" cy="2590800"/>
              <a:chOff x="2667000" y="1981200"/>
              <a:chExt cx="1455930" cy="25908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571176" y="2590800"/>
                <a:ext cx="551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Bad</a:t>
                </a:r>
                <a:endParaRPr lang="en-IN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Connector 34"/>
              <p:cNvCxnSpPr>
                <a:endCxn id="34" idx="1"/>
              </p:cNvCxnSpPr>
              <p:nvPr/>
            </p:nvCxnSpPr>
            <p:spPr>
              <a:xfrm>
                <a:off x="2667000" y="1981200"/>
                <a:ext cx="904176" cy="7942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667000" y="2775466"/>
                <a:ext cx="904176" cy="43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2667000" y="2960132"/>
                <a:ext cx="904176" cy="161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V="1">
              <a:off x="2667000" y="2895600"/>
              <a:ext cx="1056576" cy="2133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660762" y="6083561"/>
                <a:ext cx="4042966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[more than </a:t>
                </a:r>
                <a:r>
                  <a:rPr lang="en-US" dirty="0">
                    <a:solidFill>
                      <a:srgbClr val="0070C0"/>
                    </a:solidFill>
                  </a:rPr>
                  <a:t>8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tosses are made]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62" y="6083561"/>
                <a:ext cx="4042966" cy="394210"/>
              </a:xfrm>
              <a:prstGeom prst="rect">
                <a:avLst/>
              </a:prstGeom>
              <a:blipFill rotWithShape="1">
                <a:blip r:embed="rId5"/>
                <a:stretch>
                  <a:fillRect l="-1357" t="-6154" r="-181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Line Callout 1 16"/>
              <p:cNvSpPr/>
              <p:nvPr/>
            </p:nvSpPr>
            <p:spPr>
              <a:xfrm>
                <a:off x="6858000" y="3230135"/>
                <a:ext cx="2209800" cy="864480"/>
              </a:xfrm>
              <a:prstGeom prst="borderCallout1">
                <a:avLst>
                  <a:gd name="adj1" fmla="val 100658"/>
                  <a:gd name="adj2" fmla="val 50204"/>
                  <a:gd name="adj3" fmla="val 325997"/>
                  <a:gd name="adj4" fmla="val 4997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shall now show that this probability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Line Callout 1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230135"/>
                <a:ext cx="2209800" cy="864480"/>
              </a:xfrm>
              <a:prstGeom prst="borderCallout1">
                <a:avLst>
                  <a:gd name="adj1" fmla="val 100658"/>
                  <a:gd name="adj2" fmla="val 50204"/>
                  <a:gd name="adj3" fmla="val 325997"/>
                  <a:gd name="adj4" fmla="val 49977"/>
                </a:avLst>
              </a:prstGeom>
              <a:blipFill>
                <a:blip r:embed="rId6"/>
                <a:stretch>
                  <a:fillRect l="-1695" t="-1333"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solidFill>
                            <a:srgbClr val="0070C0"/>
                          </a:solidFill>
                          <a:latin typeface="Cambria Math"/>
                        </a:rPr>
                        <m:t>8 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b="1">
                              <a:latin typeface="Cambria Math"/>
                            </a:rPr>
                            <m:t>𝐥𝐨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>
                                  <a:latin typeface="Cambria Math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14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57" y="5031059"/>
                <a:ext cx="1023485" cy="327077"/>
              </a:xfrm>
              <a:prstGeom prst="rect">
                <a:avLst/>
              </a:prstGeom>
              <a:blipFill rotWithShape="1">
                <a:blip r:embed="rId7"/>
                <a:stretch>
                  <a:fillRect r="-4192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44973965-ED6F-4D43-BB59-7731B4FD37AE}"/>
              </a:ext>
            </a:extLst>
          </p:cNvPr>
          <p:cNvSpPr/>
          <p:nvPr/>
        </p:nvSpPr>
        <p:spPr>
          <a:xfrm>
            <a:off x="6172200" y="990600"/>
            <a:ext cx="3657600" cy="5036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350DBB-721E-3843-94CC-29FAF0A11815}"/>
                  </a:ext>
                </a:extLst>
              </p:cNvPr>
              <p:cNvSpPr txBox="1"/>
              <p:nvPr/>
            </p:nvSpPr>
            <p:spPr>
              <a:xfrm>
                <a:off x="4038988" y="5885618"/>
                <a:ext cx="7360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350DBB-721E-3843-94CC-29FAF0A1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988" y="5885618"/>
                <a:ext cx="736099" cy="769441"/>
              </a:xfrm>
              <a:prstGeom prst="rect">
                <a:avLst/>
              </a:prstGeom>
              <a:blipFill>
                <a:blip r:embed="rId8"/>
                <a:stretch>
                  <a:fillRect l="-5172" r="-5172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2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27" grpId="0" animBg="1"/>
      <p:bldP spid="28" grpId="0" animBg="1"/>
      <p:bldP spid="29" grpId="0"/>
      <p:bldP spid="2" grpId="0"/>
      <p:bldP spid="17" grpId="0" animBg="1"/>
      <p:bldP spid="42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105400" y="1524000"/>
                <a:ext cx="4038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Tossing a </a:t>
                </a:r>
                <a:r>
                  <a:rPr lang="en-US" sz="2000" b="1" dirty="0"/>
                  <a:t>fair</a:t>
                </a:r>
                <a:r>
                  <a:rPr lang="en-US" sz="2000" dirty="0"/>
                  <a:t> coin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1">
                            <a:latin typeface="Cambria Math"/>
                          </a:rPr>
                          <m:t>lo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1">
                                <a:latin typeface="Cambria Math"/>
                              </a:rPr>
                              <m:t>g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b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times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[less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heads]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05400" y="1524000"/>
                <a:ext cx="4038600" cy="4525963"/>
              </a:xfrm>
              <a:blipFill>
                <a:blip r:embed="rId2"/>
                <a:stretch>
                  <a:fillRect l="-251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010" y="1524000"/>
                <a:ext cx="480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Experiment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400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Tossing a </a:t>
                </a:r>
                <a:r>
                  <a:rPr lang="en-US" sz="2000" b="1" dirty="0"/>
                  <a:t>fair</a:t>
                </a:r>
                <a:r>
                  <a:rPr lang="en-US" sz="2000" dirty="0"/>
                  <a:t> coin till we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1">
                            <a:latin typeface="Cambria Math"/>
                          </a:rPr>
                          <m:t>lo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1">
                                <a:latin typeface="Cambria Math"/>
                              </a:rPr>
                              <m:t>g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  <m:r>
                              <a:rPr lang="en-US" sz="2000" b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heads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[more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𝐥𝐨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tosses are made]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010" y="1524000"/>
                <a:ext cx="4800600" cy="4525963"/>
              </a:xfrm>
              <a:blipFill>
                <a:blip r:embed="rId3"/>
                <a:stretch>
                  <a:fillRect l="-18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4498588" y="2590800"/>
            <a:ext cx="606812" cy="735516"/>
          </a:xfrm>
          <a:prstGeom prst="mathEqual">
            <a:avLst>
              <a:gd name="adj1" fmla="val 12544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3776" y="2286000"/>
            <a:ext cx="75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91142" y="3962400"/>
            <a:ext cx="6125268" cy="14773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Intuitively the two probabilities look same. </a:t>
            </a:r>
          </a:p>
          <a:p>
            <a:pPr algn="ctr"/>
            <a:r>
              <a:rPr lang="en-US" dirty="0"/>
              <a:t>However, the difficulty in establishing their equality arises since</a:t>
            </a:r>
          </a:p>
          <a:p>
            <a:pPr algn="ctr"/>
            <a:r>
              <a:rPr lang="en-US" dirty="0"/>
              <a:t>the two sample spaces are different.</a:t>
            </a:r>
          </a:p>
          <a:p>
            <a:pPr algn="ctr"/>
            <a:r>
              <a:rPr lang="en-US" dirty="0"/>
              <a:t>We can get rid of this difficulty by designing an experiment</a:t>
            </a:r>
          </a:p>
          <a:p>
            <a:pPr algn="ctr"/>
            <a:r>
              <a:rPr lang="en-US" dirty="0"/>
              <a:t>that captures the essence of both the experiments.</a:t>
            </a:r>
          </a:p>
        </p:txBody>
      </p:sp>
    </p:spTree>
    <p:extLst>
      <p:ext uri="{BB962C8B-B14F-4D97-AF65-F5344CB8AC3E}">
        <p14:creationId xmlns:p14="http://schemas.microsoft.com/office/powerpoint/2010/main" val="218851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build="p"/>
      <p:bldP spid="9" grpId="0" animBg="1"/>
      <p:bldP spid="10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Final result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2400" dirty="0"/>
                  <a:t>Let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the random variable for the no. of comparisons during </a:t>
                </a:r>
                <a:r>
                  <a:rPr lang="en-US" sz="2000" b="1" dirty="0"/>
                  <a:t>Randomized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2000" dirty="0"/>
                  <a:t>on input of size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Homework: </a:t>
                </a:r>
                <a:r>
                  <a:rPr lang="en-US" sz="2000" dirty="0"/>
                  <a:t>Rework the calculation to find the smallest possible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How does one go about designing a randomized algorithm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2324100"/>
            <a:ext cx="2019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Concentration of running time of </a:t>
            </a:r>
            <a:br>
              <a:rPr lang="en-US" sz="3200" b="1" dirty="0"/>
            </a:br>
            <a:r>
              <a:rPr lang="en-US" sz="3200" b="1" dirty="0"/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Quick Sort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endParaRPr lang="en-US" sz="2000" b="1" u="sng" dirty="0"/>
              </a:p>
              <a:p>
                <a:pPr marL="457200" indent="-457200">
                  <a:buAutoNum type="arabicPeriod"/>
                </a:pPr>
                <a:endParaRPr lang="en-US" sz="2000" b="1" u="sng" dirty="0"/>
              </a:p>
              <a:p>
                <a:pPr marL="457200" indent="-457200">
                  <a:buAutoNum type="arabicPeriod"/>
                </a:pPr>
                <a:r>
                  <a:rPr lang="en-US" sz="2000" b="1" u="sng" dirty="0"/>
                  <a:t>Slightly  generalized   </a:t>
                </a:r>
                <a:r>
                  <a:rPr lang="en-US" sz="2000" b="1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Union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 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 such that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 </a:t>
                </a:r>
                <a:r>
                  <a:rPr lang="en-US" sz="1600" b="1" dirty="0"/>
                  <a:t>=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 </a:t>
                </a:r>
                <a:r>
                  <a:rPr lang="en-US" sz="2000" dirty="0"/>
                  <a:t>, then 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  </m:t>
                        </m:r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2. </a:t>
                </a:r>
                <a:r>
                  <a:rPr lang="en-US" sz="2000" dirty="0"/>
                  <a:t> </a:t>
                </a:r>
                <a:r>
                  <a:rPr lang="en-US" sz="2000" b="1" dirty="0"/>
                  <a:t>Probability</a:t>
                </a:r>
                <a:r>
                  <a:rPr lang="en-US" sz="2000" dirty="0"/>
                  <a:t> [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HEADS</a:t>
                </a:r>
                <a:r>
                  <a:rPr lang="en-US" sz="2000" dirty="0"/>
                  <a:t> during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tosses of a fair coin ]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1" y="3352800"/>
                <a:ext cx="304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/>
                          <a:ea typeface="Cambria Math"/>
                        </a:rPr>
                        <m:t>⊆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3352800"/>
                <a:ext cx="304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44958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4419600"/>
            <a:ext cx="49530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05200" y="28194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43200" y="1600200"/>
            <a:ext cx="3733800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Tools needed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2286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0" y="45720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Some  </a:t>
            </a:r>
            <a:r>
              <a:rPr lang="en-US" sz="2000" i="1" dirty="0">
                <a:solidFill>
                  <a:srgbClr val="0070C0"/>
                </a:solidFill>
              </a:rPr>
              <a:t>random</a:t>
            </a:r>
            <a:r>
              <a:rPr lang="en-US" sz="2000" dirty="0"/>
              <a:t> idea is required to design a randomized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Let us carefully look at the randomized algorithms discussed till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2133600"/>
            <a:ext cx="6705600" cy="914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24000" y="2133600"/>
            <a:ext cx="6629400" cy="838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Randomized Quick Sort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114800" y="3124200"/>
          <a:ext cx="4800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/>
        </p:nvGraphicFramePr>
        <p:xfrm>
          <a:off x="762000" y="3124200"/>
          <a:ext cx="2667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066800" y="3962400"/>
            <a:ext cx="7162800" cy="990600"/>
            <a:chOff x="838200" y="1522107"/>
            <a:chExt cx="7162800" cy="990600"/>
          </a:xfrm>
        </p:grpSpPr>
        <p:sp>
          <p:nvSpPr>
            <p:cNvPr id="9" name="Right Arrow 8"/>
            <p:cNvSpPr/>
            <p:nvPr/>
          </p:nvSpPr>
          <p:spPr>
            <a:xfrm>
              <a:off x="838200" y="1522107"/>
              <a:ext cx="2819400" cy="762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</a:rPr>
                <a:t>Elements of </a:t>
              </a:r>
              <a:r>
                <a:rPr lang="en-US" sz="1400" b="1" dirty="0">
                  <a:solidFill>
                    <a:schemeClr val="tx1"/>
                  </a:solidFill>
                </a:rPr>
                <a:t>A</a:t>
              </a:r>
              <a:r>
                <a:rPr lang="en-US" sz="1400" dirty="0">
                  <a:solidFill>
                    <a:srgbClr val="0070C0"/>
                  </a:solidFill>
                </a:rPr>
                <a:t> arranged in Increasing order of values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14400" y="2436507"/>
              <a:ext cx="7086600" cy="76200"/>
              <a:chOff x="914400" y="2436507"/>
              <a:chExt cx="7086600" cy="76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57450" y="2436507"/>
                <a:ext cx="952500" cy="76200"/>
                <a:chOff x="2457450" y="2362200"/>
                <a:chExt cx="952500" cy="7620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4574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762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30480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33528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76650" y="2436507"/>
                <a:ext cx="2800350" cy="76200"/>
                <a:chOff x="3676650" y="2362200"/>
                <a:chExt cx="2800350" cy="762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676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3981450" y="2362200"/>
                  <a:ext cx="57150" cy="76200"/>
                </a:xfrm>
                <a:prstGeom prst="ellipse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4286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5910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895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200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55054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5810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115050" y="2362200"/>
                  <a:ext cx="57150" cy="76200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6419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6724650" y="2436507"/>
                <a:ext cx="361950" cy="76200"/>
                <a:chOff x="6724650" y="2362200"/>
                <a:chExt cx="36195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6724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70294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914400" y="2436507"/>
                <a:ext cx="1295400" cy="76200"/>
                <a:chOff x="914400" y="2362200"/>
                <a:chExt cx="1295400" cy="762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15240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847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1526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2192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1440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334250" y="2436507"/>
                <a:ext cx="666750" cy="76200"/>
                <a:chOff x="7334250" y="2362200"/>
                <a:chExt cx="666750" cy="7620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73342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6390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943850" y="2362200"/>
                  <a:ext cx="5715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2700507" y="5029200"/>
            <a:ext cx="4338046" cy="536448"/>
            <a:chOff x="2700507" y="6169152"/>
            <a:chExt cx="4338046" cy="536448"/>
          </a:xfrm>
        </p:grpSpPr>
        <p:sp>
          <p:nvSpPr>
            <p:cNvPr id="41" name="Right Brace 40"/>
            <p:cNvSpPr/>
            <p:nvPr/>
          </p:nvSpPr>
          <p:spPr>
            <a:xfrm rot="5400000">
              <a:off x="4570476" y="4646676"/>
              <a:ext cx="307848" cy="33528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00507" y="6336268"/>
                  <a:ext cx="652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507" y="6336268"/>
                  <a:ext cx="65229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3364" t="-116393" r="-71963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248400" y="6260068"/>
                  <a:ext cx="7901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li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6260068"/>
                  <a:ext cx="79015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69" t="-116393" r="-59231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304800" y="1295400"/>
            <a:ext cx="7848608" cy="762000"/>
            <a:chOff x="304800" y="1981200"/>
            <a:chExt cx="7848608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Content Placeholder 13"/>
                <p:cNvGraphicFramePr>
                  <a:graphicFrameLocks/>
                </p:cNvGraphicFramePr>
                <p:nvPr/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81234088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04800" y="2362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     …</a:t>
                  </a: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22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3230266" y="2057400"/>
            <a:ext cx="1824642" cy="978408"/>
            <a:chOff x="3230266" y="2734729"/>
            <a:chExt cx="1824642" cy="978408"/>
          </a:xfrm>
        </p:grpSpPr>
        <p:sp>
          <p:nvSpPr>
            <p:cNvPr id="50" name="Down Arrow 49"/>
            <p:cNvSpPr/>
            <p:nvPr/>
          </p:nvSpPr>
          <p:spPr>
            <a:xfrm rot="2140290">
              <a:off x="3230266" y="2734729"/>
              <a:ext cx="285750" cy="978408"/>
            </a:xfrm>
            <a:prstGeom prst="down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 rot="18843614">
              <a:off x="4422829" y="2696867"/>
              <a:ext cx="285750" cy="978408"/>
            </a:xfrm>
            <a:prstGeom prst="down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/>
          <p:cNvSpPr/>
          <p:nvPr/>
        </p:nvSpPr>
        <p:spPr>
          <a:xfrm>
            <a:off x="3810000" y="4800600"/>
            <a:ext cx="24765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657600" y="450746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42366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Observation:  </a:t>
            </a:r>
            <a:r>
              <a:rPr lang="en-US" sz="2000" dirty="0"/>
              <a:t>There are </a:t>
            </a:r>
            <a:r>
              <a:rPr lang="en-US" sz="2000" i="1" dirty="0">
                <a:solidFill>
                  <a:srgbClr val="0070C0"/>
                </a:solidFill>
              </a:rPr>
              <a:t>many</a:t>
            </a:r>
            <a:r>
              <a:rPr lang="en-US" sz="2000" dirty="0"/>
              <a:t> elements in </a:t>
            </a:r>
            <a:r>
              <a:rPr lang="en-US" sz="2000" b="1" dirty="0"/>
              <a:t>A</a:t>
            </a:r>
            <a:r>
              <a:rPr lang="en-US" sz="2000" dirty="0"/>
              <a:t> that are </a:t>
            </a:r>
            <a:r>
              <a:rPr lang="en-US" sz="2000" b="1" dirty="0">
                <a:solidFill>
                  <a:srgbClr val="C00000"/>
                </a:solidFill>
              </a:rPr>
              <a:t>good pivot</a:t>
            </a:r>
            <a:r>
              <a:rPr lang="en-US" sz="2000" dirty="0"/>
              <a:t>. </a:t>
            </a:r>
          </a:p>
          <a:p>
            <a:pPr marL="0" indent="0" algn="ctr">
              <a:buNone/>
            </a:pPr>
            <a:r>
              <a:rPr lang="en-US" sz="2000" dirty="0"/>
              <a:t>  Is it possible to select one good pivot efficiently ?</a:t>
            </a:r>
          </a:p>
          <a:p>
            <a:pPr marL="0" indent="0" algn="ctr">
              <a:buNone/>
            </a:pPr>
            <a:r>
              <a:rPr lang="en-US" sz="2400" dirty="0"/>
              <a:t>(not possible deterministically </a:t>
            </a:r>
            <a:r>
              <a:rPr lang="en-US" sz="2400" dirty="0">
                <a:sym typeface="Wingdings" pitchFamily="2" charset="2"/>
              </a:rPr>
              <a:t>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We select pivot element </a:t>
            </a:r>
            <a:r>
              <a:rPr lang="en-US" sz="2000" b="1" dirty="0"/>
              <a:t>randomly uniformly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Arrow Callout 4"/>
              <p:cNvSpPr/>
              <p:nvPr/>
            </p:nvSpPr>
            <p:spPr>
              <a:xfrm>
                <a:off x="2286000" y="3276600"/>
                <a:ext cx="4572000" cy="1143000"/>
              </a:xfrm>
              <a:prstGeom prst="downArrow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b="1" dirty="0">
                    <a:solidFill>
                      <a:srgbClr val="0070C0"/>
                    </a:solidFill>
                  </a:rPr>
                  <a:t>randomly selected element </a:t>
                </a:r>
                <a:r>
                  <a:rPr lang="en-US" dirty="0">
                    <a:solidFill>
                      <a:schemeClr val="tx1"/>
                    </a:solidFill>
                  </a:rPr>
                  <a:t>is a </a:t>
                </a:r>
                <a:r>
                  <a:rPr lang="en-US" b="1" dirty="0">
                    <a:solidFill>
                      <a:srgbClr val="C00000"/>
                    </a:solidFill>
                  </a:rPr>
                  <a:t>good pivot </a:t>
                </a:r>
                <a:r>
                  <a:rPr lang="en-US" dirty="0">
                    <a:solidFill>
                      <a:schemeClr val="tx1"/>
                    </a:solidFill>
                  </a:rPr>
                  <a:t>with probability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Arrow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276600"/>
                <a:ext cx="4572000" cy="1143000"/>
              </a:xfrm>
              <a:prstGeom prst="downArrowCallou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Randomized Algorithm for </a:t>
            </a:r>
            <a:r>
              <a:rPr lang="en-US" dirty="0">
                <a:solidFill>
                  <a:srgbClr val="7030A0"/>
                </a:solidFill>
              </a:rPr>
              <a:t>Approximate median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 Algorithm for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Approximate median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/>
              <a:t>A random sample captures the </a:t>
            </a:r>
            <a:r>
              <a:rPr lang="en-US" sz="2000" b="1" dirty="0">
                <a:solidFill>
                  <a:srgbClr val="7030A0"/>
                </a:solidFill>
              </a:rPr>
              <a:t>essence</a:t>
            </a:r>
            <a:r>
              <a:rPr lang="en-US" sz="2000" dirty="0"/>
              <a:t> of the original 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41" y="2590800"/>
            <a:ext cx="5832159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9" y="1905000"/>
            <a:ext cx="4343401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4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Randomized Algorithm for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Approximate median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B050"/>
                </a:solidFill>
              </a:rPr>
              <a:t>Idea:</a:t>
            </a:r>
            <a:r>
              <a:rPr lang="en-US" sz="2000" dirty="0"/>
              <a:t> Is it possible to select a small sample of elements </a:t>
            </a:r>
          </a:p>
          <a:p>
            <a:pPr marL="0" indent="0" algn="ctr">
              <a:buNone/>
            </a:pPr>
            <a:r>
              <a:rPr lang="en-US" sz="2000" dirty="0"/>
              <a:t>whose median approximates the median ? </a:t>
            </a:r>
          </a:p>
          <a:p>
            <a:pPr marL="0" indent="0" algn="ctr">
              <a:buNone/>
            </a:pPr>
            <a:r>
              <a:rPr lang="en-US" sz="2000" dirty="0"/>
              <a:t>(not possible deterministically </a:t>
            </a:r>
            <a:r>
              <a:rPr lang="en-US" sz="2000" dirty="0">
                <a:sym typeface="Wingdings" pitchFamily="2" charset="2"/>
              </a:rPr>
              <a:t></a:t>
            </a:r>
            <a:r>
              <a:rPr lang="en-US" sz="2000" dirty="0"/>
              <a:t>)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Median of a</a:t>
            </a:r>
            <a:r>
              <a:rPr lang="en-US" sz="2000" b="1" dirty="0"/>
              <a:t> uniformly random sample</a:t>
            </a:r>
            <a:r>
              <a:rPr lang="en-US" sz="2000" dirty="0"/>
              <a:t> will be approximate median </a:t>
            </a:r>
            <a:r>
              <a:rPr lang="en-US" sz="2000" dirty="0" err="1"/>
              <a:t>w.h.p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Down Arrow Callout 4"/>
          <p:cNvSpPr/>
          <p:nvPr/>
        </p:nvSpPr>
        <p:spPr>
          <a:xfrm>
            <a:off x="1905000" y="3048000"/>
            <a:ext cx="5181600" cy="1143000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</a:rPr>
              <a:t>random sample </a:t>
            </a:r>
            <a:r>
              <a:rPr lang="en-US" dirty="0">
                <a:solidFill>
                  <a:schemeClr val="tx1"/>
                </a:solidFill>
              </a:rPr>
              <a:t>captures the </a:t>
            </a:r>
            <a:r>
              <a:rPr lang="en-US" b="1" dirty="0">
                <a:solidFill>
                  <a:srgbClr val="7030A0"/>
                </a:solidFill>
              </a:rPr>
              <a:t>essence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the original population.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43E2E2-3C12-3A49-B6E1-4295093361D9}"/>
              </a:ext>
            </a:extLst>
          </p:cNvPr>
          <p:cNvSpPr/>
          <p:nvPr/>
        </p:nvSpPr>
        <p:spPr>
          <a:xfrm>
            <a:off x="2286000" y="16764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912B5-FE99-E245-A11C-37A2E0ACDF02}"/>
              </a:ext>
            </a:extLst>
          </p:cNvPr>
          <p:cNvSpPr/>
          <p:nvPr/>
        </p:nvSpPr>
        <p:spPr>
          <a:xfrm>
            <a:off x="2362200" y="19812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Checking Equality of Files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6C31"/>
                </a:solidFill>
              </a:rPr>
              <a:t>By transmitting least number of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How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many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 primes less than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</a:rPr>
                  <a:t> ?</a:t>
                </a:r>
                <a:br>
                  <a:rPr lang="en-US" sz="2800" b="1" dirty="0">
                    <a:solidFill>
                      <a:srgbClr val="002060"/>
                    </a:solidFill>
                  </a:rPr>
                </a:b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86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413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Primes less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𝟏𝟔𝟖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𝟏𝟐𝟐𝟗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𝟗𝟓𝟗𝟐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𝟕𝟖𝟒𝟗𝟖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30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13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307282"/>
                  </p:ext>
                </p:extLst>
              </p:nvPr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/>
                    <a:gridCol w="30861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333" r="-99803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8333" b="-775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30000" r="-99803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130000" b="-8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30000" r="-99803" b="-7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230000" b="-7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30000" r="-99803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330000" b="-6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30000" r="-9980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430000" b="-5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30000" r="-99803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530000" b="-4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30000" r="-9980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630000" b="-33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08333" r="-99803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608333" b="-175000"/>
                          </a:stretch>
                        </a:blipFill>
                      </a:tcPr>
                    </a:tc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5162864" y="4038600"/>
            <a:ext cx="20761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How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many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prime factors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?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216" t="-10526" r="-295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41728"/>
                <a:ext cx="96051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691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  <a:ea typeface="Cambria Math"/>
                      </a:rPr>
                      <m:t>𝝅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1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≈</m:t>
                      </m:r>
                      <m:f>
                        <m:fPr>
                          <m:type m:val="skw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blipFill rotWithShape="1">
                <a:blip r:embed="rId15"/>
                <a:stretch>
                  <a:fillRect l="-3553" t="-116883" r="-24873" b="-17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Up-Down Arrow 12"/>
          <p:cNvSpPr/>
          <p:nvPr/>
        </p:nvSpPr>
        <p:spPr>
          <a:xfrm>
            <a:off x="5334000" y="4648200"/>
            <a:ext cx="1663213" cy="793527"/>
          </a:xfrm>
          <a:prstGeom prst="upDownArrow">
            <a:avLst>
              <a:gd name="adj1" fmla="val 50000"/>
              <a:gd name="adj2" fmla="val 35896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F8131-97EA-4476-B35A-5C57601EA950}"/>
              </a:ext>
            </a:extLst>
          </p:cNvPr>
          <p:cNvSpPr txBox="1"/>
          <p:nvPr/>
        </p:nvSpPr>
        <p:spPr>
          <a:xfrm>
            <a:off x="5653435" y="4876799"/>
            <a:ext cx="978374" cy="30889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Huge gap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188616-4FE2-2342-9E56-B10AA0C91221}"/>
                  </a:ext>
                </a:extLst>
              </p:cNvPr>
              <p:cNvSpPr txBox="1"/>
              <p:nvPr/>
            </p:nvSpPr>
            <p:spPr>
              <a:xfrm>
                <a:off x="609600" y="6330182"/>
                <a:ext cx="46142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Majority of prime numbers from a [</a:t>
                </a:r>
                <a:r>
                  <a:rPr lang="en-US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188616-4FE2-2342-9E56-B10AA0C91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330182"/>
                <a:ext cx="4614212" cy="369332"/>
              </a:xfrm>
              <a:prstGeom prst="rect">
                <a:avLst/>
              </a:prstGeom>
              <a:blipFill>
                <a:blip r:embed="rId16"/>
                <a:stretch>
                  <a:fillRect l="-1057" t="-8197" r="-79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6D16C4-4390-B846-BBAC-8F61F4712FF0}"/>
                  </a:ext>
                </a:extLst>
              </p:cNvPr>
              <p:cNvSpPr txBox="1"/>
              <p:nvPr/>
            </p:nvSpPr>
            <p:spPr>
              <a:xfrm>
                <a:off x="5165890" y="6336268"/>
                <a:ext cx="364375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are unlikely to be a prime factor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6D16C4-4390-B846-BBAC-8F61F4712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90" y="6336268"/>
                <a:ext cx="3643754" cy="369332"/>
              </a:xfrm>
              <a:prstGeom prst="rect">
                <a:avLst/>
              </a:prstGeom>
              <a:blipFill>
                <a:blip r:embed="rId17"/>
                <a:stretch>
                  <a:fillRect l="-133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F00879-0E77-FFA6-D718-D643E16EC634}"/>
              </a:ext>
            </a:extLst>
          </p:cNvPr>
          <p:cNvSpPr txBox="1"/>
          <p:nvPr/>
        </p:nvSpPr>
        <p:spPr>
          <a:xfrm>
            <a:off x="-740" y="5987018"/>
            <a:ext cx="141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Observation: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  <p:bldP spid="12" grpId="0" animBg="1"/>
      <p:bldP spid="15" grpId="0"/>
      <p:bldP spid="16" grpId="0"/>
      <p:bldP spid="17" grpId="0"/>
      <p:bldP spid="13" grpId="0" animBg="1"/>
      <p:bldP spid="20" grpId="0" animBg="1"/>
      <p:bldP spid="9" grpId="0" animBg="1"/>
      <p:bldP spid="18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Algorithms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idea</a:t>
            </a:r>
            <a:r>
              <a:rPr lang="en-US" sz="2400" dirty="0"/>
              <a:t> based on insight into the problem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Difficult/impossible</a:t>
            </a:r>
            <a:r>
              <a:rPr lang="en-US" sz="2400" dirty="0"/>
              <a:t> to exploit the </a:t>
            </a:r>
            <a:r>
              <a:rPr lang="en-US" sz="2400" b="1" dirty="0">
                <a:solidFill>
                  <a:srgbClr val="0070C0"/>
                </a:solidFill>
              </a:rPr>
              <a:t>idea</a:t>
            </a:r>
            <a:r>
              <a:rPr lang="en-US" sz="2400" dirty="0"/>
              <a:t> deterministically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A randomized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Down Arrow Callout 5"/>
          <p:cNvSpPr/>
          <p:nvPr/>
        </p:nvSpPr>
        <p:spPr>
          <a:xfrm>
            <a:off x="2667000" y="3733800"/>
            <a:ext cx="4267200" cy="838200"/>
          </a:xfrm>
          <a:prstGeom prst="downArrow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Randomization to materialize the idea</a:t>
            </a:r>
            <a:endParaRPr lang="en-US" dirty="0"/>
          </a:p>
        </p:txBody>
      </p:sp>
      <p:sp>
        <p:nvSpPr>
          <p:cNvPr id="5" name="Down Ribbon 4"/>
          <p:cNvSpPr/>
          <p:nvPr/>
        </p:nvSpPr>
        <p:spPr>
          <a:xfrm>
            <a:off x="2209800" y="5791200"/>
            <a:ext cx="48768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following slide conveys a very important message.</a:t>
            </a:r>
          </a:p>
        </p:txBody>
      </p:sp>
    </p:spTree>
    <p:extLst>
      <p:ext uri="{BB962C8B-B14F-4D97-AF65-F5344CB8AC3E}">
        <p14:creationId xmlns:p14="http://schemas.microsoft.com/office/powerpoint/2010/main" val="164332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8646-E4CD-66CC-2845-76AA150F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5019-BE86-EACA-C507-084A953A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65DBA-0F80-4AA1-BF83-63258377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4277-E5B2-112C-2660-BF48D9EAF0CC}"/>
              </a:ext>
            </a:extLst>
          </p:cNvPr>
          <p:cNvSpPr txBox="1"/>
          <p:nvPr/>
        </p:nvSpPr>
        <p:spPr>
          <a:xfrm>
            <a:off x="2258478" y="2486867"/>
            <a:ext cx="4373248" cy="461665"/>
          </a:xfrm>
          <a:prstGeom prst="rect">
            <a:avLst/>
          </a:prstGeom>
          <a:solidFill>
            <a:srgbClr val="006C3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What picture comes to your mind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772F3-96F8-D402-AE5C-52ECD9B0EFF6}"/>
              </a:ext>
            </a:extLst>
          </p:cNvPr>
          <p:cNvSpPr txBox="1"/>
          <p:nvPr/>
        </p:nvSpPr>
        <p:spPr>
          <a:xfrm>
            <a:off x="630216" y="3198167"/>
            <a:ext cx="7883568" cy="461665"/>
          </a:xfrm>
          <a:prstGeom prst="rect">
            <a:avLst/>
          </a:prstGeom>
          <a:solidFill>
            <a:srgbClr val="006C3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when </a:t>
            </a:r>
            <a:r>
              <a:rPr lang="en-US" sz="2400" b="1" dirty="0">
                <a:solidFill>
                  <a:srgbClr val="FFC000"/>
                </a:solidFill>
              </a:rPr>
              <a:t>Randomized Quick sort </a:t>
            </a:r>
            <a:r>
              <a:rPr lang="en-US" sz="2400" dirty="0">
                <a:solidFill>
                  <a:srgbClr val="FFC000"/>
                </a:solidFill>
              </a:rPr>
              <a:t>makes </a:t>
            </a:r>
            <a:r>
              <a:rPr lang="en-US" sz="2400" i="1" dirty="0">
                <a:solidFill>
                  <a:srgbClr val="FFC000"/>
                </a:solidFill>
              </a:rPr>
              <a:t>too many </a:t>
            </a:r>
            <a:r>
              <a:rPr lang="en-US" sz="2400" dirty="0">
                <a:solidFill>
                  <a:srgbClr val="FFC000"/>
                </a:solidFill>
              </a:rPr>
              <a:t>comparisons ?</a:t>
            </a:r>
            <a:endParaRPr lang="en-I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8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244134">
            <a:off x="895783" y="2311230"/>
            <a:ext cx="201337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Divide and conquer</a:t>
            </a:r>
          </a:p>
        </p:txBody>
      </p:sp>
      <p:sp>
        <p:nvSpPr>
          <p:cNvPr id="9" name="TextBox 8"/>
          <p:cNvSpPr txBox="1"/>
          <p:nvPr/>
        </p:nvSpPr>
        <p:spPr>
          <a:xfrm rot="18454728">
            <a:off x="6420215" y="2008583"/>
            <a:ext cx="2399568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Dynamic programming</a:t>
            </a:r>
          </a:p>
        </p:txBody>
      </p:sp>
      <p:sp>
        <p:nvSpPr>
          <p:cNvPr id="10" name="TextBox 9"/>
          <p:cNvSpPr txBox="1"/>
          <p:nvPr/>
        </p:nvSpPr>
        <p:spPr>
          <a:xfrm rot="3917476">
            <a:off x="2275166" y="1461801"/>
            <a:ext cx="166853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Greedy strategy</a:t>
            </a:r>
          </a:p>
        </p:txBody>
      </p:sp>
      <p:sp>
        <p:nvSpPr>
          <p:cNvPr id="11" name="TextBox 10"/>
          <p:cNvSpPr txBox="1"/>
          <p:nvPr/>
        </p:nvSpPr>
        <p:spPr>
          <a:xfrm rot="17987224">
            <a:off x="5462714" y="945115"/>
            <a:ext cx="17520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Randomization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057400" y="1828800"/>
            <a:ext cx="5562600" cy="4123277"/>
            <a:chOff x="2057400" y="1752600"/>
            <a:chExt cx="5562600" cy="41232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7400" y="1752600"/>
              <a:ext cx="5562600" cy="4123277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392502" y="4615934"/>
              <a:ext cx="3034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Tools for designing algorithms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29038">
            <a:off x="4335720" y="2026836"/>
            <a:ext cx="1928203" cy="2090173"/>
          </a:xfrm>
          <a:prstGeom prst="rect">
            <a:avLst/>
          </a:prstGeom>
        </p:spPr>
      </p:pic>
      <p:sp>
        <p:nvSpPr>
          <p:cNvPr id="14" name="Down Ribbon 13"/>
          <p:cNvSpPr/>
          <p:nvPr/>
        </p:nvSpPr>
        <p:spPr>
          <a:xfrm>
            <a:off x="3352800" y="5788152"/>
            <a:ext cx="3048000" cy="993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  of a problem</a:t>
            </a:r>
          </a:p>
        </p:txBody>
      </p:sp>
      <p:sp>
        <p:nvSpPr>
          <p:cNvPr id="6" name="Right Arrow 5"/>
          <p:cNvSpPr/>
          <p:nvPr/>
        </p:nvSpPr>
        <p:spPr>
          <a:xfrm>
            <a:off x="0" y="5715000"/>
            <a:ext cx="3392502" cy="905256"/>
          </a:xfrm>
          <a:prstGeom prst="rightArrow">
            <a:avLst>
              <a:gd name="adj1" fmla="val 82028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what matters </a:t>
            </a:r>
            <a:r>
              <a:rPr lang="en-US" u="sng" dirty="0">
                <a:solidFill>
                  <a:schemeClr val="tx1"/>
                </a:solidFill>
              </a:rPr>
              <a:t>the most</a:t>
            </a:r>
            <a:r>
              <a:rPr lang="en-US" dirty="0">
                <a:solidFill>
                  <a:schemeClr val="tx1"/>
                </a:solidFill>
              </a:rPr>
              <a:t> in designing an efficient algorithm  is …</a:t>
            </a:r>
          </a:p>
        </p:txBody>
      </p:sp>
    </p:spTree>
    <p:extLst>
      <p:ext uri="{BB962C8B-B14F-4D97-AF65-F5344CB8AC3E}">
        <p14:creationId xmlns:p14="http://schemas.microsoft.com/office/powerpoint/2010/main" val="20075673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Frievald</a:t>
            </a:r>
            <a:r>
              <a:rPr lang="en-US" dirty="0" err="1"/>
              <a:t>’s</a:t>
            </a:r>
            <a:r>
              <a:rPr lang="en-US" dirty="0"/>
              <a:t> Technique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sz="2400" dirty="0"/>
              <a:t>Application 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matrix product verification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833813"/>
            <a:ext cx="7772400" cy="1500187"/>
          </a:xfrm>
        </p:spPr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What is the key idea ?</a:t>
            </a:r>
          </a:p>
          <a:p>
            <a:r>
              <a:rPr lang="en-US" dirty="0">
                <a:solidFill>
                  <a:schemeClr val="tx1"/>
                </a:solidFill>
              </a:rPr>
              <a:t>How does randomization help to materialize it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Approximate Distance oracles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Notations and Terminologies :</a:t>
                </a:r>
              </a:p>
              <a:p>
                <a:pPr marL="0" indent="0">
                  <a:buNone/>
                </a:pPr>
                <a:r>
                  <a:rPr lang="en-US" sz="2000" dirty="0"/>
                  <a:t>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on</a:t>
                </a:r>
              </a:p>
              <a:p>
                <a:pPr lvl="1"/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latin typeface="Cambria Math"/>
                      </a:rPr>
                      <m:t>=|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vertices </a:t>
                </a:r>
              </a:p>
              <a:p>
                <a:pPr lvl="1"/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>
                        <a:latin typeface="Cambria Math"/>
                      </a:rPr>
                      <m:t>=|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edges </a:t>
                </a:r>
              </a:p>
              <a:p>
                <a:pPr lvl="1"/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u="sng" dirty="0"/>
                  <a:t>path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: 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=)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u="sng" dirty="0"/>
                  <a:t>Length</a:t>
                </a:r>
                <a:r>
                  <a:rPr lang="en-US" sz="2000" dirty="0"/>
                  <a:t> of a path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  :   sum of the weights on the edges of path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Shortest path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:  the path of smallest length from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Distance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:           the length of the shortest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Distance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185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67000" y="3810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4191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9000" y="4572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52800" y="4953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5638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9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build a </a:t>
                </a:r>
                <a:r>
                  <a:rPr lang="en-US" sz="2000" u="sng" dirty="0"/>
                  <a:t>compact</a:t>
                </a:r>
                <a:r>
                  <a:rPr lang="en-US" sz="2000" dirty="0"/>
                  <a:t>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can be reported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</a:t>
                </a:r>
              </a:p>
              <a:p>
                <a:r>
                  <a:rPr lang="en-US" sz="2000" dirty="0"/>
                  <a:t>Shortest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can be reported in optimal time.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Results known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size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	(Distance matrix and Witness matrix)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preprocessing time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:r>
                  <a:rPr lang="en-US" sz="2000" dirty="0"/>
                  <a:t>(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 from each vertex)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Current-state-of-the-art </a:t>
                </a:r>
                <a:r>
                  <a:rPr lang="en-US" sz="2000" b="1" dirty="0"/>
                  <a:t>RAM</a:t>
                </a:r>
                <a:r>
                  <a:rPr lang="en-US" sz="2000" dirty="0"/>
                  <a:t> size: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8</a:t>
                </a:r>
                <a:r>
                  <a:rPr lang="en-US" sz="2000" dirty="0"/>
                  <a:t> GBs</a:t>
                </a:r>
              </a:p>
              <a:p>
                <a:pPr marL="0" indent="0">
                  <a:buNone/>
                </a:pPr>
                <a:r>
                  <a:rPr lang="en-US" sz="105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dirty="0">
                    <a:sym typeface="Wingdings" pitchFamily="2" charset="2"/>
                  </a:rPr>
                  <a:t>Can’t handle graphs with even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vertices (with RAM size)  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2"/>
                <a:stretch>
                  <a:fillRect l="-741" t="-597" r="-1926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12954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</a:t>
            </a:r>
            <a:r>
              <a:rPr lang="en-US" sz="3600" b="1" u="sng" dirty="0">
                <a:solidFill>
                  <a:srgbClr val="7030A0"/>
                </a:solidFill>
              </a:rPr>
              <a:t>Approximate</a:t>
            </a:r>
            <a:r>
              <a:rPr lang="en-US" sz="3600" b="1" dirty="0">
                <a:solidFill>
                  <a:srgbClr val="7030A0"/>
                </a:solidFill>
              </a:rPr>
              <a:t> Shortest Paths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build a </a:t>
                </a:r>
                <a:r>
                  <a:rPr lang="en-US" sz="2000" u="sng" dirty="0"/>
                  <a:t>compact</a:t>
                </a:r>
                <a:r>
                  <a:rPr lang="en-US" sz="2000" dirty="0"/>
                  <a:t>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it reports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𝜹</m:t>
                        </m:r>
                      </m:e>
                    </m:acc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satisfying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</m:acc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: stretch.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Aim:</a:t>
                </a:r>
                <a:r>
                  <a:rPr lang="en-US" sz="2000" dirty="0"/>
                  <a:t> To achieve </a:t>
                </a:r>
              </a:p>
              <a:p>
                <a:r>
                  <a:rPr lang="en-US" sz="2000" dirty="0"/>
                  <a:t>Sub-quadratic space.</a:t>
                </a:r>
              </a:p>
              <a:p>
                <a:r>
                  <a:rPr lang="en-US" sz="2000" dirty="0"/>
                  <a:t>Sub-cubic preprocessing time.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query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Many elegant results have been invented for </a:t>
                </a:r>
                <a:r>
                  <a:rPr lang="en-US" sz="2000" b="1" u="sng" dirty="0"/>
                  <a:t>undirected graphs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5638800"/>
            <a:ext cx="685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truly magical result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sz="1800" b="1" dirty="0"/>
                            <a:t>:</a:t>
                          </a:r>
                          <a:r>
                            <a:rPr lang="en-US" b="1" dirty="0"/>
                            <a:t>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Query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Preprocessing</a:t>
                          </a:r>
                          <a:r>
                            <a:rPr lang="en-US" b="1" baseline="0" dirty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9132759"/>
                  </p:ext>
                </p:extLst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173" r="-299707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 time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Preprocessing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805520" y="3048000"/>
            <a:ext cx="5416066" cy="533400"/>
            <a:chOff x="2805520" y="3048000"/>
            <a:chExt cx="5416066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742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2805520" y="3536347"/>
            <a:ext cx="5429946" cy="547306"/>
            <a:chOff x="2805520" y="3536347"/>
            <a:chExt cx="5429946" cy="547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6742" b="-18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803916" y="4068079"/>
            <a:ext cx="5625513" cy="505589"/>
            <a:chOff x="2803916" y="4068079"/>
            <a:chExt cx="5625513" cy="505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6180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5288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ounded Rectangle 20"/>
          <p:cNvSpPr/>
          <p:nvPr/>
        </p:nvSpPr>
        <p:spPr>
          <a:xfrm>
            <a:off x="2803916" y="1752600"/>
            <a:ext cx="3368284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Approximate Distance Oracles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00502" y="5257800"/>
            <a:ext cx="4105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Mikkel</a:t>
            </a:r>
            <a:r>
              <a:rPr lang="en-US" b="1" dirty="0"/>
              <a:t> </a:t>
            </a:r>
            <a:r>
              <a:rPr lang="en-US" b="1" dirty="0" err="1"/>
              <a:t>Thorup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Uri </a:t>
            </a:r>
            <a:r>
              <a:rPr lang="en-US" b="1" dirty="0" err="1"/>
              <a:t>Zwick</a:t>
            </a:r>
            <a:r>
              <a:rPr lang="en-US" dirty="0"/>
              <a:t>:</a:t>
            </a:r>
          </a:p>
          <a:p>
            <a:r>
              <a:rPr lang="en-US" i="1" dirty="0"/>
              <a:t>Approximate Distance Oracles for graphs, </a:t>
            </a:r>
          </a:p>
          <a:p>
            <a:r>
              <a:rPr lang="en-US" b="1" dirty="0"/>
              <a:t>Journal of ACM </a:t>
            </a:r>
            <a:r>
              <a:rPr lang="en-US" dirty="0"/>
              <a:t>(4), </a:t>
            </a:r>
            <a:r>
              <a:rPr lang="en-US" b="1" dirty="0"/>
              <a:t>2005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85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  <p:bldP spid="21" grpId="0" animBg="1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Inspiration from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our daily life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Map&#10;&#10;Description automatically generated">
            <a:extLst>
              <a:ext uri="{FF2B5EF4-FFF2-40B4-BE49-F238E27FC236}">
                <a16:creationId xmlns:a16="http://schemas.microsoft.com/office/drawing/2014/main" id="{1B2F0450-FFB6-4B5F-990A-1A3F5B615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58" y="2057399"/>
            <a:ext cx="3860380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CBC8D9-84A7-462C-B97B-C623602CF02B}"/>
                  </a:ext>
                </a:extLst>
              </p:cNvPr>
              <p:cNvSpPr/>
              <p:nvPr/>
            </p:nvSpPr>
            <p:spPr>
              <a:xfrm>
                <a:off x="4863232" y="4111823"/>
                <a:ext cx="72968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𝑲𝒂𝒏𝒑𝒖𝒓</m:t>
                      </m:r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ACBC8D9-84A7-462C-B97B-C623602CF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232" y="4111823"/>
                <a:ext cx="729687" cy="253916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D6568805-A9F5-443D-90D4-9CEDCA97E56F}"/>
              </a:ext>
            </a:extLst>
          </p:cNvPr>
          <p:cNvSpPr/>
          <p:nvPr/>
        </p:nvSpPr>
        <p:spPr>
          <a:xfrm>
            <a:off x="5249876" y="4038600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D3109-F3D4-41D2-AD69-30214257E32D}"/>
              </a:ext>
            </a:extLst>
          </p:cNvPr>
          <p:cNvSpPr/>
          <p:nvPr/>
        </p:nvSpPr>
        <p:spPr>
          <a:xfrm>
            <a:off x="4872849" y="3791942"/>
            <a:ext cx="685800" cy="63976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74939-6A90-49D3-BF65-0D6343FE30C2}"/>
              </a:ext>
            </a:extLst>
          </p:cNvPr>
          <p:cNvSpPr txBox="1"/>
          <p:nvPr/>
        </p:nvSpPr>
        <p:spPr>
          <a:xfrm>
            <a:off x="685800" y="274638"/>
            <a:ext cx="7850482" cy="523220"/>
          </a:xfrm>
          <a:prstGeom prst="rect">
            <a:avLst/>
          </a:prstGeom>
          <a:solidFill>
            <a:srgbClr val="006C3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Key insight </a:t>
            </a:r>
            <a:r>
              <a:rPr lang="en-US" sz="2800" dirty="0"/>
              <a:t>underlying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Approximate Distance Oracle</a:t>
            </a:r>
            <a:endParaRPr lang="en-IN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0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63232" y="4111823"/>
                <a:ext cx="9140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𝑲𝒂𝒏𝒑𝒖𝒓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232" y="4111823"/>
                <a:ext cx="914033" cy="307777"/>
              </a:xfrm>
              <a:prstGeom prst="rect">
                <a:avLst/>
              </a:prstGeom>
              <a:blipFill>
                <a:blip r:embed="rId2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249876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473199" y="3429000"/>
            <a:ext cx="1003801" cy="381000"/>
            <a:chOff x="4566356" y="3352800"/>
            <a:chExt cx="100380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566356" y="3352800"/>
                  <a:ext cx="100380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𝑳𝒖𝒄𝒌𝒏𝒐𝒘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352800"/>
                  <a:ext cx="1003801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426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24165" y="3631227"/>
            <a:ext cx="705642" cy="381000"/>
            <a:chOff x="4566356" y="3657600"/>
            <a:chExt cx="705642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566356" y="3730823"/>
                  <a:ext cx="70564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𝑫𝒆𝒍𝒉𝒊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730823"/>
                  <a:ext cx="705642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961" r="-608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4953000" y="3657600"/>
              <a:ext cx="118800" cy="1188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>
            <a:stCxn id="7" idx="7"/>
            <a:endCxn id="11" idx="2"/>
          </p:cNvCxnSpPr>
          <p:nvPr/>
        </p:nvCxnSpPr>
        <p:spPr>
          <a:xfrm flipV="1">
            <a:off x="5314917" y="3771900"/>
            <a:ext cx="544926" cy="2778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7" idx="0"/>
            <a:endCxn id="30" idx="5"/>
          </p:cNvCxnSpPr>
          <p:nvPr/>
        </p:nvCxnSpPr>
        <p:spPr>
          <a:xfrm flipH="1" flipV="1">
            <a:off x="2495517" y="3189241"/>
            <a:ext cx="2792459" cy="8493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17" idx="6"/>
          </p:cNvCxnSpPr>
          <p:nvPr/>
        </p:nvCxnSpPr>
        <p:spPr>
          <a:xfrm flipH="1" flipV="1">
            <a:off x="2929609" y="3690627"/>
            <a:ext cx="2320267" cy="3860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A3372F-DB13-254E-8FF2-CBB387859DAE}"/>
              </a:ext>
            </a:extLst>
          </p:cNvPr>
          <p:cNvGrpSpPr/>
          <p:nvPr/>
        </p:nvGrpSpPr>
        <p:grpSpPr>
          <a:xfrm>
            <a:off x="2043832" y="2895600"/>
            <a:ext cx="865943" cy="307777"/>
            <a:chOff x="4566356" y="3429000"/>
            <a:chExt cx="86594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BC092BF-E9C0-9748-A52A-2155B99DA22D}"/>
                    </a:ext>
                  </a:extLst>
                </p:cNvPr>
                <p:cNvSpPr/>
                <p:nvPr/>
              </p:nvSpPr>
              <p:spPr>
                <a:xfrm>
                  <a:off x="4566356" y="3429000"/>
                  <a:ext cx="86594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𝑹𝒐𝒉𝒕𝒂𝒌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7BC092BF-E9C0-9748-A52A-2155B99DA2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356" y="3429000"/>
                  <a:ext cx="865943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586D9-4231-3646-B424-9CCF23EDE63E}"/>
                </a:ext>
              </a:extLst>
            </p:cNvPr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077621-F9B7-534C-BBC1-4A69735C3D83}"/>
              </a:ext>
            </a:extLst>
          </p:cNvPr>
          <p:cNvCxnSpPr>
            <a:cxnSpLocks/>
            <a:stCxn id="17" idx="2"/>
            <a:endCxn id="30" idx="6"/>
          </p:cNvCxnSpPr>
          <p:nvPr/>
        </p:nvCxnSpPr>
        <p:spPr>
          <a:xfrm flipH="1" flipV="1">
            <a:off x="2506676" y="3162300"/>
            <a:ext cx="304133" cy="5283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3881AB-2675-4F14-9B0C-754D5EEADD2F}"/>
              </a:ext>
            </a:extLst>
          </p:cNvPr>
          <p:cNvGrpSpPr/>
          <p:nvPr/>
        </p:nvGrpSpPr>
        <p:grpSpPr>
          <a:xfrm>
            <a:off x="5549399" y="4489312"/>
            <a:ext cx="1064715" cy="387488"/>
            <a:chOff x="4634069" y="3657600"/>
            <a:chExt cx="1064715" cy="387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2AD6ADB-26A1-4042-B24E-C2B0DE045AE7}"/>
                    </a:ext>
                  </a:extLst>
                </p:cNvPr>
                <p:cNvSpPr/>
                <p:nvPr/>
              </p:nvSpPr>
              <p:spPr>
                <a:xfrm>
                  <a:off x="4634069" y="3737311"/>
                  <a:ext cx="106471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𝑭𝒂𝒕𝒆𝒉𝒑𝒖𝒓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2AD6ADB-26A1-4042-B24E-C2B0DE045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069" y="3737311"/>
                  <a:ext cx="1064715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430F6ED-8DF2-4956-8329-3CDF794A8B0F}"/>
                </a:ext>
              </a:extLst>
            </p:cNvPr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E67CF0-5AEB-4740-A259-A88DB29ACF8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326076" y="4084750"/>
            <a:ext cx="553413" cy="415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5050A7-B3D0-4878-A4B0-5789AACB5338}"/>
              </a:ext>
            </a:extLst>
          </p:cNvPr>
          <p:cNvSpPr txBox="1"/>
          <p:nvPr/>
        </p:nvSpPr>
        <p:spPr>
          <a:xfrm>
            <a:off x="685800" y="274638"/>
            <a:ext cx="7850482" cy="523220"/>
          </a:xfrm>
          <a:prstGeom prst="rect">
            <a:avLst/>
          </a:prstGeom>
          <a:solidFill>
            <a:srgbClr val="006C3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Key insight </a:t>
            </a:r>
            <a:r>
              <a:rPr lang="en-US" sz="2800" dirty="0"/>
              <a:t>underlying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</a:rPr>
              <a:t>Approximate Distance Oracle</a:t>
            </a:r>
            <a:endParaRPr lang="en-IN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9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725"/>
            <a:ext cx="8229600" cy="5121275"/>
          </a:xfrm>
        </p:spPr>
        <p:txBody>
          <a:bodyPr/>
          <a:lstStyle/>
          <a:p>
            <a:endParaRPr lang="en-US" sz="2000" dirty="0"/>
          </a:p>
          <a:p>
            <a:pPr lvl="8"/>
            <a:endParaRPr lang="en-US" sz="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844127" y="3567188"/>
            <a:ext cx="7391400" cy="0"/>
          </a:xfrm>
          <a:prstGeom prst="line">
            <a:avLst/>
          </a:prstGeom>
          <a:ln w="57150">
            <a:solidFill>
              <a:srgbClr val="006C3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3375291"/>
                <a:ext cx="100489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</m:t>
                          </m:r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5291"/>
                <a:ext cx="1004890" cy="369332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723303" y="1435955"/>
                <a:ext cx="74648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303" y="1435955"/>
                <a:ext cx="746486" cy="369332"/>
              </a:xfrm>
              <a:prstGeom prst="rect">
                <a:avLst/>
              </a:prstGeom>
              <a:blipFill>
                <a:blip r:embed="rId4"/>
                <a:stretch>
                  <a:fillRect t="-8065" b="-24194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B640616B-3350-4B27-8E61-166F3311402D}"/>
              </a:ext>
            </a:extLst>
          </p:cNvPr>
          <p:cNvGrpSpPr/>
          <p:nvPr/>
        </p:nvGrpSpPr>
        <p:grpSpPr>
          <a:xfrm>
            <a:off x="685800" y="1447800"/>
            <a:ext cx="3935048" cy="4646047"/>
            <a:chOff x="685800" y="1447800"/>
            <a:chExt cx="3935048" cy="46460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F48D41-7348-4828-B381-F62AB83A7F5E}"/>
                </a:ext>
              </a:extLst>
            </p:cNvPr>
            <p:cNvGrpSpPr/>
            <p:nvPr/>
          </p:nvGrpSpPr>
          <p:grpSpPr>
            <a:xfrm>
              <a:off x="685800" y="1447800"/>
              <a:ext cx="3505200" cy="4646047"/>
              <a:chOff x="685800" y="1752601"/>
              <a:chExt cx="3505200" cy="4646047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EDD2B79-1952-4F0C-A0B0-E9FF57286A8C}"/>
                  </a:ext>
                </a:extLst>
              </p:cNvPr>
              <p:cNvSpPr/>
              <p:nvPr/>
            </p:nvSpPr>
            <p:spPr>
              <a:xfrm>
                <a:off x="1932352" y="4648200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396B048-87A7-4774-8CCB-CAB2BFEA802C}"/>
                  </a:ext>
                </a:extLst>
              </p:cNvPr>
              <p:cNvCxnSpPr>
                <a:stCxn id="45" idx="3"/>
              </p:cNvCxnSpPr>
              <p:nvPr/>
            </p:nvCxnSpPr>
            <p:spPr>
              <a:xfrm flipH="1">
                <a:off x="1665586" y="4778972"/>
                <a:ext cx="289953" cy="3002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F1F4AD-63C1-4023-B46F-3AE4C318EEE4}"/>
                  </a:ext>
                </a:extLst>
              </p:cNvPr>
              <p:cNvSpPr/>
              <p:nvPr/>
            </p:nvSpPr>
            <p:spPr>
              <a:xfrm>
                <a:off x="2356273" y="5076064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4B8FE1-89DF-4FEC-83EB-57A2C06E1073}"/>
                  </a:ext>
                </a:extLst>
              </p:cNvPr>
              <p:cNvCxnSpPr>
                <a:endCxn id="47" idx="1"/>
              </p:cNvCxnSpPr>
              <p:nvPr/>
            </p:nvCxnSpPr>
            <p:spPr>
              <a:xfrm>
                <a:off x="2052970" y="4785823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FC44A9A-1521-427A-B532-3034BE5D373E}"/>
                  </a:ext>
                </a:extLst>
              </p:cNvPr>
              <p:cNvSpPr/>
              <p:nvPr/>
            </p:nvSpPr>
            <p:spPr>
              <a:xfrm>
                <a:off x="1932352" y="5516384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F5F9365-DE82-482A-9CAB-826BA6A42FA1}"/>
                  </a:ext>
                </a:extLst>
              </p:cNvPr>
              <p:cNvCxnSpPr>
                <a:stCxn id="47" idx="3"/>
                <a:endCxn id="49" idx="7"/>
              </p:cNvCxnSpPr>
              <p:nvPr/>
            </p:nvCxnSpPr>
            <p:spPr>
              <a:xfrm flipH="1">
                <a:off x="2067492" y="5206835"/>
                <a:ext cx="311968" cy="331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ABB23E7-ADA8-4BA7-B820-46F3538BBFFE}"/>
                  </a:ext>
                </a:extLst>
              </p:cNvPr>
              <p:cNvCxnSpPr/>
              <p:nvPr/>
            </p:nvCxnSpPr>
            <p:spPr>
              <a:xfrm>
                <a:off x="1635724" y="4352626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F663E03-B286-4D61-ADA9-9B924780ED3C}"/>
                  </a:ext>
                </a:extLst>
              </p:cNvPr>
              <p:cNvSpPr/>
              <p:nvPr/>
            </p:nvSpPr>
            <p:spPr>
              <a:xfrm>
                <a:off x="1526504" y="5067975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08B53329-5AF2-45DB-914C-7BE9AD788C2D}"/>
                  </a:ext>
                </a:extLst>
              </p:cNvPr>
              <p:cNvCxnSpPr/>
              <p:nvPr/>
            </p:nvCxnSpPr>
            <p:spPr>
              <a:xfrm flipH="1">
                <a:off x="1663082" y="5638800"/>
                <a:ext cx="289953" cy="3002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34B2637-3C6D-4D6B-9912-06F3021C58EA}"/>
                  </a:ext>
                </a:extLst>
              </p:cNvPr>
              <p:cNvSpPr/>
              <p:nvPr/>
            </p:nvSpPr>
            <p:spPr>
              <a:xfrm>
                <a:off x="2353769" y="5935892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1B757B-595D-42A4-9F53-A3D8233643AA}"/>
                  </a:ext>
                </a:extLst>
              </p:cNvPr>
              <p:cNvCxnSpPr>
                <a:endCxn id="62" idx="1"/>
              </p:cNvCxnSpPr>
              <p:nvPr/>
            </p:nvCxnSpPr>
            <p:spPr>
              <a:xfrm>
                <a:off x="2050466" y="5645651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044BA4D-F7CA-4325-A64C-9B8842BDA015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H="1">
                <a:off x="2064988" y="6066663"/>
                <a:ext cx="311968" cy="331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F922371-A821-4FA3-851D-7545EA9A2ED9}"/>
                  </a:ext>
                </a:extLst>
              </p:cNvPr>
              <p:cNvSpPr/>
              <p:nvPr/>
            </p:nvSpPr>
            <p:spPr>
              <a:xfrm>
                <a:off x="1524000" y="5927803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685800" y="1752601"/>
                <a:ext cx="3505200" cy="3048000"/>
                <a:chOff x="685800" y="1752600"/>
                <a:chExt cx="5482736" cy="4547863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114800" y="1752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Arrow Connector 6"/>
                <p:cNvCxnSpPr>
                  <a:stCxn id="5" idx="5"/>
                </p:cNvCxnSpPr>
                <p:nvPr/>
              </p:nvCxnSpPr>
              <p:spPr>
                <a:xfrm>
                  <a:off x="4326182" y="1947722"/>
                  <a:ext cx="1007818" cy="338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5257800" y="22860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895600" y="226741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06982" y="1947722"/>
                  <a:ext cx="1007818" cy="338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219075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58140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62915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1" idx="3"/>
                  <a:endCxn id="13" idx="0"/>
                </p:cNvCxnSpPr>
                <p:nvPr/>
              </p:nvCxnSpPr>
              <p:spPr>
                <a:xfrm flipH="1">
                  <a:off x="2314575" y="2462537"/>
                  <a:ext cx="617293" cy="4330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1" idx="5"/>
                  <a:endCxn id="14" idx="1"/>
                </p:cNvCxnSpPr>
                <p:nvPr/>
              </p:nvCxnSpPr>
              <p:spPr>
                <a:xfrm>
                  <a:off x="3106982" y="2462537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0" idx="3"/>
                  <a:endCxn id="15" idx="7"/>
                </p:cNvCxnSpPr>
                <p:nvPr/>
              </p:nvCxnSpPr>
              <p:spPr>
                <a:xfrm flipH="1">
                  <a:off x="4840532" y="2481122"/>
                  <a:ext cx="453536" cy="4479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5920886" y="2924407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endCxn id="24" idx="1"/>
                </p:cNvCxnSpPr>
                <p:nvPr/>
              </p:nvCxnSpPr>
              <p:spPr>
                <a:xfrm>
                  <a:off x="5446468" y="2491344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1390650" y="35052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85800" y="41333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076450" y="41333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>
                  <a:stCxn id="28" idx="3"/>
                </p:cNvCxnSpPr>
                <p:nvPr/>
              </p:nvCxnSpPr>
              <p:spPr>
                <a:xfrm flipH="1">
                  <a:off x="781050" y="3700322"/>
                  <a:ext cx="645868" cy="4330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8" idx="5"/>
                  <a:endCxn id="30" idx="1"/>
                </p:cNvCxnSpPr>
                <p:nvPr/>
              </p:nvCxnSpPr>
              <p:spPr>
                <a:xfrm>
                  <a:off x="1602032" y="3700322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2686050" y="4800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95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981200" y="54287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71850" y="54287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stCxn id="33" idx="3"/>
                  <a:endCxn id="34" idx="7"/>
                </p:cNvCxnSpPr>
                <p:nvPr/>
              </p:nvCxnSpPr>
              <p:spPr>
                <a:xfrm flipH="1">
                  <a:off x="2192582" y="4995722"/>
                  <a:ext cx="52973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33" idx="5"/>
                  <a:endCxn id="35" idx="1"/>
                </p:cNvCxnSpPr>
                <p:nvPr/>
              </p:nvCxnSpPr>
              <p:spPr>
                <a:xfrm>
                  <a:off x="2897432" y="4995722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/>
                <p:cNvSpPr/>
                <p:nvPr/>
              </p:nvSpPr>
              <p:spPr>
                <a:xfrm>
                  <a:off x="5257800" y="35814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stCxn id="24" idx="3"/>
                  <a:endCxn id="38" idx="7"/>
                </p:cNvCxnSpPr>
                <p:nvPr/>
              </p:nvCxnSpPr>
              <p:spPr>
                <a:xfrm flipH="1">
                  <a:off x="5469182" y="3119529"/>
                  <a:ext cx="487972" cy="49534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13" idx="3"/>
                </p:cNvCxnSpPr>
                <p:nvPr/>
              </p:nvCxnSpPr>
              <p:spPr>
                <a:xfrm flipH="1">
                  <a:off x="1600200" y="3090722"/>
                  <a:ext cx="626818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286000" y="4343400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1295400" y="6071863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>
                  <a:endCxn id="42" idx="7"/>
                </p:cNvCxnSpPr>
                <p:nvPr/>
              </p:nvCxnSpPr>
              <p:spPr>
                <a:xfrm flipH="1">
                  <a:off x="1506782" y="5638800"/>
                  <a:ext cx="52973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/>
                <p:nvPr/>
              </p:nvSpPr>
              <p:spPr>
                <a:xfrm>
                  <a:off x="2916482" y="35052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stCxn id="14" idx="3"/>
                  <a:endCxn id="50" idx="7"/>
                </p:cNvCxnSpPr>
                <p:nvPr/>
              </p:nvCxnSpPr>
              <p:spPr>
                <a:xfrm flipH="1">
                  <a:off x="3127864" y="3090722"/>
                  <a:ext cx="489804" cy="4479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112D3F8-8A54-40EC-809B-DFA645353F00}"/>
                </a:ext>
              </a:extLst>
            </p:cNvPr>
            <p:cNvSpPr/>
            <p:nvPr/>
          </p:nvSpPr>
          <p:spPr>
            <a:xfrm>
              <a:off x="4462521" y="2652441"/>
              <a:ext cx="158327" cy="153209"/>
            </a:xfrm>
            <a:prstGeom prst="ellipse">
              <a:avLst/>
            </a:prstGeom>
            <a:solidFill>
              <a:srgbClr val="FFC000"/>
            </a:solidFill>
            <a:ln w="63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B3BE370-C9B8-46A4-8848-924CF75FCB00}"/>
                </a:ext>
              </a:extLst>
            </p:cNvPr>
            <p:cNvCxnSpPr>
              <a:endCxn id="69" idx="1"/>
            </p:cNvCxnSpPr>
            <p:nvPr/>
          </p:nvCxnSpPr>
          <p:spPr>
            <a:xfrm>
              <a:off x="4159218" y="2362200"/>
              <a:ext cx="326490" cy="312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E1C0ED0-694D-4D00-ABA0-65F984F1022B}"/>
                </a:ext>
              </a:extLst>
            </p:cNvPr>
            <p:cNvSpPr/>
            <p:nvPr/>
          </p:nvSpPr>
          <p:spPr>
            <a:xfrm>
              <a:off x="4038600" y="3092761"/>
              <a:ext cx="158327" cy="153209"/>
            </a:xfrm>
            <a:prstGeom prst="ellipse">
              <a:avLst/>
            </a:prstGeom>
            <a:solidFill>
              <a:srgbClr val="FFC000"/>
            </a:solidFill>
            <a:ln w="63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D1515BC-F130-4EF6-9FF8-BB14D7F8C131}"/>
                </a:ext>
              </a:extLst>
            </p:cNvPr>
            <p:cNvCxnSpPr>
              <a:stCxn id="69" idx="3"/>
              <a:endCxn id="71" idx="7"/>
            </p:cNvCxnSpPr>
            <p:nvPr/>
          </p:nvCxnSpPr>
          <p:spPr>
            <a:xfrm flipH="1">
              <a:off x="4173740" y="2783212"/>
              <a:ext cx="311968" cy="3319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CEB9945-E01D-4BAA-BA4B-42F3CA818BC9}"/>
              </a:ext>
            </a:extLst>
          </p:cNvPr>
          <p:cNvSpPr txBox="1"/>
          <p:nvPr/>
        </p:nvSpPr>
        <p:spPr>
          <a:xfrm>
            <a:off x="-8170" y="1388388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7E51CB-C481-4F10-A246-E79C71BE8C95}"/>
              </a:ext>
            </a:extLst>
          </p:cNvPr>
          <p:cNvSpPr/>
          <p:nvPr/>
        </p:nvSpPr>
        <p:spPr>
          <a:xfrm>
            <a:off x="1929848" y="6071411"/>
            <a:ext cx="158327" cy="153209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01819A-A568-42C6-A9D0-7CE7C13F6EE3}"/>
              </a:ext>
            </a:extLst>
          </p:cNvPr>
          <p:cNvSpPr/>
          <p:nvPr/>
        </p:nvSpPr>
        <p:spPr>
          <a:xfrm>
            <a:off x="1064481" y="3629015"/>
            <a:ext cx="2253184" cy="27357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642653AB-05F9-F092-E4CD-7CACB50C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73" grpId="0" animBg="1"/>
      <p:bldP spid="74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Idea 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/>
              <a:t>to achieve </a:t>
            </a:r>
            <a:r>
              <a:rPr lang="en-US" sz="3200" b="1" dirty="0" err="1">
                <a:solidFill>
                  <a:srgbClr val="7030A0"/>
                </a:solidFill>
              </a:rPr>
              <a:t>subquadratic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space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4552314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4388246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4388246"/>
                <a:ext cx="3866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4858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002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98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2196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305299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867400" y="4522232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91400" y="4540646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Idea </a:t>
            </a:r>
            <a:br>
              <a:rPr lang="en-US" sz="3200" b="1" dirty="0">
                <a:solidFill>
                  <a:srgbClr val="0070C0"/>
                </a:solidFill>
              </a:rPr>
            </a:br>
            <a:r>
              <a:rPr lang="en-US" sz="3200" b="1" dirty="0"/>
              <a:t>to achieve </a:t>
            </a:r>
            <a:r>
              <a:rPr lang="en-US" sz="3200" b="1" dirty="0" err="1">
                <a:solidFill>
                  <a:srgbClr val="7030A0"/>
                </a:solidFill>
              </a:rPr>
              <a:t>subquadratic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space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Since |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000" dirty="0"/>
                  <a:t>| is small, </a:t>
                </a:r>
                <a:r>
                  <a:rPr lang="en-US" sz="2000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:r>
                  <a:rPr lang="en-US" sz="2000" dirty="0"/>
                  <a:t>we can afford to store distance from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000" dirty="0"/>
                  <a:t> to every other vertex.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From each vertex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i="1" dirty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store distance to vertices present in its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locality</a:t>
                </a:r>
                <a:endParaRPr lang="en-US" sz="20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14400" y="4552314"/>
            <a:ext cx="7162800" cy="76200"/>
            <a:chOff x="1066800" y="1905000"/>
            <a:chExt cx="7162800" cy="762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1905000"/>
              <a:ext cx="3124200" cy="76200"/>
              <a:chOff x="1143000" y="2362200"/>
              <a:chExt cx="3124200" cy="762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495800" y="1905000"/>
              <a:ext cx="3124200" cy="76200"/>
              <a:chOff x="1143000" y="2362200"/>
              <a:chExt cx="3124200" cy="762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143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752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057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362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667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9718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814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886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191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78486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300156" y="4388246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56" y="4388246"/>
                <a:ext cx="386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14858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002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98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52196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305299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867400" y="2971800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391400" y="2990214"/>
            <a:ext cx="114301" cy="114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F628AA-EA14-3449-8F07-9EF7D002AA16}"/>
                  </a:ext>
                </a:extLst>
              </p:cNvPr>
              <p:cNvSpPr txBox="1"/>
              <p:nvPr/>
            </p:nvSpPr>
            <p:spPr>
              <a:xfrm>
                <a:off x="8229600" y="28194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EF628AA-EA14-3449-8F07-9EF7D002A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819400"/>
                <a:ext cx="3674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D19BC11-C71A-CD4A-A733-D6F8A414ABD9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 flipH="1">
            <a:off x="952500" y="3028950"/>
            <a:ext cx="2057399" cy="152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E47651-608F-274E-AF38-26F7C30F7E03}"/>
              </a:ext>
            </a:extLst>
          </p:cNvPr>
          <p:cNvCxnSpPr>
            <a:cxnSpLocks/>
            <a:stCxn id="37" idx="2"/>
            <a:endCxn id="24" idx="6"/>
          </p:cNvCxnSpPr>
          <p:nvPr/>
        </p:nvCxnSpPr>
        <p:spPr>
          <a:xfrm flipH="1">
            <a:off x="1295400" y="3028950"/>
            <a:ext cx="1714499" cy="15614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20F73E0-5579-094D-A454-66455704D900}"/>
              </a:ext>
            </a:extLst>
          </p:cNvPr>
          <p:cNvCxnSpPr>
            <a:cxnSpLocks/>
            <a:stCxn id="37" idx="2"/>
            <a:endCxn id="25" idx="7"/>
          </p:cNvCxnSpPr>
          <p:nvPr/>
        </p:nvCxnSpPr>
        <p:spPr>
          <a:xfrm flipH="1">
            <a:off x="1589041" y="3028950"/>
            <a:ext cx="1420858" cy="153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BBF893-1B6E-2C4E-A875-1192FA103E0D}"/>
              </a:ext>
            </a:extLst>
          </p:cNvPr>
          <p:cNvCxnSpPr>
            <a:cxnSpLocks/>
            <a:stCxn id="37" idx="2"/>
            <a:endCxn id="26" idx="7"/>
          </p:cNvCxnSpPr>
          <p:nvPr/>
        </p:nvCxnSpPr>
        <p:spPr>
          <a:xfrm flipH="1">
            <a:off x="1893841" y="3028950"/>
            <a:ext cx="1116058" cy="153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1AB87AA-FD5E-7441-BC80-0FA583CB5188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3124200" y="3028950"/>
            <a:ext cx="4267200" cy="152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5CED22-ECC4-7343-82BF-0066DA5AE2B7}"/>
              </a:ext>
            </a:extLst>
          </p:cNvPr>
          <p:cNvCxnSpPr>
            <a:cxnSpLocks/>
          </p:cNvCxnSpPr>
          <p:nvPr/>
        </p:nvCxnSpPr>
        <p:spPr>
          <a:xfrm>
            <a:off x="3124200" y="3028950"/>
            <a:ext cx="3657600" cy="152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DC74F3D-2E11-C24F-951C-52C765097C8C}"/>
              </a:ext>
            </a:extLst>
          </p:cNvPr>
          <p:cNvCxnSpPr>
            <a:cxnSpLocks/>
            <a:stCxn id="37" idx="6"/>
            <a:endCxn id="21" idx="1"/>
          </p:cNvCxnSpPr>
          <p:nvPr/>
        </p:nvCxnSpPr>
        <p:spPr>
          <a:xfrm>
            <a:off x="3124200" y="3028950"/>
            <a:ext cx="3973559" cy="153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7C253F-AC73-724F-935C-2AEE75D68842}"/>
              </a:ext>
            </a:extLst>
          </p:cNvPr>
          <p:cNvCxnSpPr>
            <a:cxnSpLocks/>
          </p:cNvCxnSpPr>
          <p:nvPr/>
        </p:nvCxnSpPr>
        <p:spPr>
          <a:xfrm>
            <a:off x="3124200" y="3028950"/>
            <a:ext cx="4876800" cy="1523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6B2233-9FCE-BF41-AF14-9852611900CE}"/>
              </a:ext>
            </a:extLst>
          </p:cNvPr>
          <p:cNvCxnSpPr>
            <a:cxnSpLocks/>
            <a:stCxn id="37" idx="6"/>
            <a:endCxn id="10" idx="1"/>
          </p:cNvCxnSpPr>
          <p:nvPr/>
        </p:nvCxnSpPr>
        <p:spPr>
          <a:xfrm>
            <a:off x="3124200" y="3028950"/>
            <a:ext cx="4583159" cy="1534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6F5875E-DC1B-D74A-A908-45FBD41DD6BA}"/>
              </a:ext>
            </a:extLst>
          </p:cNvPr>
          <p:cNvSpPr txBox="1"/>
          <p:nvPr/>
        </p:nvSpPr>
        <p:spPr>
          <a:xfrm>
            <a:off x="2743200" y="331344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. . . . . . .</a:t>
            </a:r>
          </a:p>
        </p:txBody>
      </p:sp>
    </p:spTree>
    <p:extLst>
      <p:ext uri="{BB962C8B-B14F-4D97-AF65-F5344CB8AC3E}">
        <p14:creationId xmlns:p14="http://schemas.microsoft.com/office/powerpoint/2010/main" val="206808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/>
      <p:bldP spid="7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Formal notion of </a:t>
            </a:r>
            <a:r>
              <a:rPr lang="en-US" sz="3600" b="1" dirty="0">
                <a:solidFill>
                  <a:srgbClr val="C00000"/>
                </a:solidFill>
              </a:rPr>
              <a:t>locality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143000" y="1981200"/>
            <a:ext cx="7315200" cy="4114800"/>
            <a:chOff x="1143000" y="1981200"/>
            <a:chExt cx="7315200" cy="4114800"/>
          </a:xfrm>
        </p:grpSpPr>
        <p:sp>
          <p:nvSpPr>
            <p:cNvPr id="7" name="Oval 6"/>
            <p:cNvSpPr/>
            <p:nvPr/>
          </p:nvSpPr>
          <p:spPr>
            <a:xfrm>
              <a:off x="17526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752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95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052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0574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052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384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67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1148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14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4958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8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124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57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657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0480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8956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352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7338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581400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14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752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0574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057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57600" y="198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562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7150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181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019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9436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629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4648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3340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6294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8674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3246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934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86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9342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8674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0198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543800" y="2590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543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9248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80772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8153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543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086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086600" y="3048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543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477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24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4770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7162800" y="4724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9436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876800" y="4114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486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4864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70866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2133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2971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5814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7526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35814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2819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4384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3886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30480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4495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4495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0386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7150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57150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65532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162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34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7162800" y="5181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6400800" y="5486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68580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198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467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6294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80772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8077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76200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5720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4114800" y="3810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648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419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45720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0386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48768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5029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1816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3340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343400" y="594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953000" y="5791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3716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79248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7315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76962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8382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8305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8153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8305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77724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63246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219200" y="5334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2296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12192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16002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/>
            <p:cNvSpPr/>
            <p:nvPr/>
          </p:nvSpPr>
          <p:spPr>
            <a:xfrm>
              <a:off x="17526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144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2286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5410200" y="5638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21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144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2672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1295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1143000" y="4876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1219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11430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39624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204" name="Oval 203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94956" y="3657600"/>
            <a:ext cx="386644" cy="381000"/>
            <a:chOff x="4794956" y="3657600"/>
            <a:chExt cx="3866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956" y="3669268"/>
                  <a:ext cx="38664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Oval 221"/>
            <p:cNvSpPr/>
            <p:nvPr/>
          </p:nvSpPr>
          <p:spPr>
            <a:xfrm>
              <a:off x="49530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873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Formal notion of </a:t>
            </a:r>
            <a:r>
              <a:rPr lang="en-US" sz="3600" b="1" dirty="0">
                <a:solidFill>
                  <a:srgbClr val="C00000"/>
                </a:solidFill>
              </a:rPr>
              <a:t>locality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𝑩𝒂𝒍𝒍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|  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&lt;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191000" y="3124200"/>
            <a:ext cx="1676400" cy="1371600"/>
            <a:chOff x="4191000" y="3124200"/>
            <a:chExt cx="1676400" cy="1371600"/>
          </a:xfrm>
        </p:grpSpPr>
        <p:cxnSp>
          <p:nvCxnSpPr>
            <p:cNvPr id="189" name="Straight Arrow Connector 188"/>
            <p:cNvCxnSpPr>
              <a:stCxn id="170" idx="7"/>
              <a:endCxn id="56" idx="3"/>
            </p:cNvCxnSpPr>
            <p:nvPr/>
          </p:nvCxnSpPr>
          <p:spPr>
            <a:xfrm flipV="1">
              <a:off x="5018041" y="3189241"/>
              <a:ext cx="479518" cy="47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70" idx="7"/>
              <a:endCxn id="79" idx="2"/>
            </p:cNvCxnSpPr>
            <p:nvPr/>
          </p:nvCxnSpPr>
          <p:spPr>
            <a:xfrm flipV="1">
              <a:off x="5018041" y="3543300"/>
              <a:ext cx="468359" cy="1254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70" idx="6"/>
              <a:endCxn id="58" idx="2"/>
            </p:cNvCxnSpPr>
            <p:nvPr/>
          </p:nvCxnSpPr>
          <p:spPr>
            <a:xfrm>
              <a:off x="5029200" y="3695700"/>
              <a:ext cx="8382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70" idx="5"/>
              <a:endCxn id="51" idx="1"/>
            </p:cNvCxnSpPr>
            <p:nvPr/>
          </p:nvCxnSpPr>
          <p:spPr>
            <a:xfrm>
              <a:off x="5018041" y="3722641"/>
              <a:ext cx="327118" cy="1747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70" idx="4"/>
              <a:endCxn id="76" idx="0"/>
            </p:cNvCxnSpPr>
            <p:nvPr/>
          </p:nvCxnSpPr>
          <p:spPr>
            <a:xfrm flipH="1">
              <a:off x="4914900" y="3733800"/>
              <a:ext cx="76200" cy="381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0" idx="4"/>
            </p:cNvCxnSpPr>
            <p:nvPr/>
          </p:nvCxnSpPr>
          <p:spPr>
            <a:xfrm>
              <a:off x="4991100" y="3733800"/>
              <a:ext cx="38100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70" idx="0"/>
              <a:endCxn id="46" idx="3"/>
            </p:cNvCxnSpPr>
            <p:nvPr/>
          </p:nvCxnSpPr>
          <p:spPr>
            <a:xfrm flipV="1">
              <a:off x="4991100" y="3265441"/>
              <a:ext cx="201659" cy="3921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0" idx="0"/>
              <a:endCxn id="26" idx="4"/>
            </p:cNvCxnSpPr>
            <p:nvPr/>
          </p:nvCxnSpPr>
          <p:spPr>
            <a:xfrm flipH="1" flipV="1">
              <a:off x="4914900" y="3124200"/>
              <a:ext cx="7620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70" idx="1"/>
              <a:endCxn id="50" idx="5"/>
            </p:cNvCxnSpPr>
            <p:nvPr/>
          </p:nvCxnSpPr>
          <p:spPr>
            <a:xfrm flipH="1" flipV="1">
              <a:off x="4713241" y="3341641"/>
              <a:ext cx="250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70" idx="1"/>
              <a:endCxn id="182" idx="5"/>
            </p:cNvCxnSpPr>
            <p:nvPr/>
          </p:nvCxnSpPr>
          <p:spPr>
            <a:xfrm flipH="1" flipV="1">
              <a:off x="4332241" y="3341641"/>
              <a:ext cx="6319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70" idx="1"/>
              <a:endCxn id="152" idx="5"/>
            </p:cNvCxnSpPr>
            <p:nvPr/>
          </p:nvCxnSpPr>
          <p:spPr>
            <a:xfrm flipH="1" flipV="1">
              <a:off x="4484641" y="3646441"/>
              <a:ext cx="479518" cy="2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0" idx="2"/>
              <a:endCxn id="150" idx="6"/>
            </p:cNvCxnSpPr>
            <p:nvPr/>
          </p:nvCxnSpPr>
          <p:spPr>
            <a:xfrm flipH="1">
              <a:off x="4191000" y="3695700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70" idx="3"/>
              <a:endCxn id="153" idx="7"/>
            </p:cNvCxnSpPr>
            <p:nvPr/>
          </p:nvCxnSpPr>
          <p:spPr>
            <a:xfrm flipH="1">
              <a:off x="4637041" y="3722641"/>
              <a:ext cx="327118" cy="3271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70" idx="4"/>
              <a:endCxn id="149" idx="7"/>
            </p:cNvCxnSpPr>
            <p:nvPr/>
          </p:nvCxnSpPr>
          <p:spPr>
            <a:xfrm flipH="1">
              <a:off x="4637041" y="3733800"/>
              <a:ext cx="354059" cy="6207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Rectangle 402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3" name="Rectangle 4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Rectangle 403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4" name="Rectangle 4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Rectangle 176"/>
          <p:cNvSpPr/>
          <p:nvPr/>
        </p:nvSpPr>
        <p:spPr>
          <a:xfrm>
            <a:off x="2993173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2133600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8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2" grpId="0" animBg="1"/>
      <p:bldP spid="403" grpId="0"/>
      <p:bldP spid="404" grpId="0"/>
      <p:bldP spid="177" grpId="0" animBg="1"/>
      <p:bldP spid="19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Compute a </a:t>
                </a:r>
                <a:r>
                  <a:rPr lang="en-US" sz="2000" u="sng" dirty="0"/>
                  <a:t>small</a:t>
                </a:r>
                <a:r>
                  <a:rPr lang="en-US" sz="2000" dirty="0"/>
                  <a:t>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of </a:t>
                </a:r>
                <a:r>
                  <a:rPr lang="en-US" sz="2000" b="1" i="1" dirty="0"/>
                  <a:t>Landmark</a:t>
                </a:r>
                <a:r>
                  <a:rPr lang="en-US" sz="2000" dirty="0"/>
                  <a:t> vertices. </a:t>
                </a:r>
              </a:p>
              <a:p>
                <a:r>
                  <a:rPr lang="en-US" sz="2000" dirty="0"/>
                  <a:t>From each vertex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i="1" dirty="0"/>
                  <a:t>,  </a:t>
                </a:r>
                <a:r>
                  <a:rPr lang="en-US" sz="2000" dirty="0"/>
                  <a:t>store distance to vertices present in its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locality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From each vertex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i="1" dirty="0"/>
                  <a:t>,  </a:t>
                </a:r>
                <a:r>
                  <a:rPr lang="en-US" sz="2000" dirty="0"/>
                  <a:t>store distance to all vertices in the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What is the formal notion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locality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?</a:t>
                </a:r>
              </a:p>
              <a:p>
                <a:r>
                  <a:rPr lang="en-US" sz="2000" dirty="0"/>
                  <a:t>How to </a:t>
                </a:r>
                <a:r>
                  <a:rPr lang="en-US" sz="2000" b="1" dirty="0"/>
                  <a:t>retrieve</a:t>
                </a:r>
                <a:r>
                  <a:rPr lang="en-US" sz="2000" dirty="0"/>
                  <a:t> distance from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a </a:t>
                </a:r>
                <a:r>
                  <a:rPr lang="en-US" sz="2000" b="1" dirty="0"/>
                  <a:t>far away </a:t>
                </a:r>
                <a:r>
                  <a:rPr lang="en-US" sz="2000" dirty="0"/>
                  <a:t>vertex ?</a:t>
                </a:r>
              </a:p>
              <a:p>
                <a:r>
                  <a:rPr lang="en-US" sz="2000" dirty="0"/>
                  <a:t>What is the guarantee of </a:t>
                </a:r>
                <a:r>
                  <a:rPr lang="en-US" sz="2000" b="1" dirty="0"/>
                  <a:t>stretch</a:t>
                </a:r>
                <a:r>
                  <a:rPr lang="en-US" sz="2000" dirty="0"/>
                  <a:t> ?</a:t>
                </a:r>
              </a:p>
              <a:p>
                <a:r>
                  <a:rPr lang="en-US" sz="2000" dirty="0"/>
                  <a:t>How to compute the desired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efficiently ?</a:t>
                </a:r>
              </a:p>
              <a:p>
                <a:endParaRPr lang="en-US" sz="2000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7600" y="2362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2743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4267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572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14800" y="4953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7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4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itle 119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Reporting distance from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600" b="1" dirty="0"/>
                  <a:t> </a:t>
                </a:r>
              </a:p>
            </p:txBody>
          </p:sp>
        </mc:Choice>
        <mc:Fallback xmlns="">
          <p:sp>
            <p:nvSpPr>
              <p:cNvPr id="120" name="Title 11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170" idx="1"/>
            <a:endCxn id="16" idx="7"/>
          </p:cNvCxnSpPr>
          <p:nvPr/>
        </p:nvCxnSpPr>
        <p:spPr>
          <a:xfrm flipH="1" flipV="1">
            <a:off x="2960641" y="2754359"/>
            <a:ext cx="2003518" cy="914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394" idx="2"/>
            <a:endCxn id="16" idx="7"/>
          </p:cNvCxnSpPr>
          <p:nvPr/>
        </p:nvCxnSpPr>
        <p:spPr>
          <a:xfrm flipH="1" flipV="1">
            <a:off x="2960641" y="2754359"/>
            <a:ext cx="3059159" cy="76989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Rectangle 204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Rectangle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Rectangle 205"/>
              <p:cNvSpPr/>
              <p:nvPr/>
            </p:nvSpPr>
            <p:spPr>
              <a:xfrm>
                <a:off x="5339576" y="3124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6" name="Rectangle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76" y="3124200"/>
                <a:ext cx="37542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/>
          <p:cNvCxnSpPr/>
          <p:nvPr/>
        </p:nvCxnSpPr>
        <p:spPr>
          <a:xfrm flipV="1">
            <a:off x="5018041" y="3189241"/>
            <a:ext cx="479518" cy="4795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6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Down Ribbon 29"/>
              <p:cNvSpPr/>
              <p:nvPr/>
            </p:nvSpPr>
            <p:spPr>
              <a:xfrm>
                <a:off x="4876800" y="1371600"/>
                <a:ext cx="42672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Report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Down Ribbon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371600"/>
                <a:ext cx="42672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58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77" grpId="0"/>
      <p:bldP spid="206" grpId="0"/>
      <p:bldP spid="206" grpId="1"/>
      <p:bldP spid="208" grpId="0" animBg="1"/>
      <p:bldP spid="3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Callout 1 23"/>
          <p:cNvSpPr/>
          <p:nvPr/>
        </p:nvSpPr>
        <p:spPr>
          <a:xfrm>
            <a:off x="4648200" y="1536285"/>
            <a:ext cx="2705100" cy="444915"/>
          </a:xfrm>
          <a:prstGeom prst="borderCallout1">
            <a:avLst>
              <a:gd name="adj1" fmla="val 102478"/>
              <a:gd name="adj2" fmla="val 50448"/>
              <a:gd name="adj3" fmla="val 364724"/>
              <a:gd name="adj4" fmla="val -165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</a:t>
            </a:r>
          </a:p>
        </p:txBody>
      </p:sp>
      <p:sp>
        <p:nvSpPr>
          <p:cNvPr id="120" name="Title 1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is the </a:t>
            </a:r>
            <a:r>
              <a:rPr lang="en-US" sz="3600" b="1" dirty="0">
                <a:solidFill>
                  <a:srgbClr val="C00000"/>
                </a:solidFill>
              </a:rPr>
              <a:t>stretch</a:t>
            </a:r>
            <a:r>
              <a:rPr lang="en-US" sz="3600" b="1" dirty="0"/>
              <a:t> 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2286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20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004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05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895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052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574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052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384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1148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148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48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76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24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10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57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048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5814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514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7526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0574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0574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657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62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150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1816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198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9436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629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8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334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29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674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24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934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486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934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8674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5438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77200" y="2819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153400" y="3200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5532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5438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086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0866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543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7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246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9436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876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334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486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54864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866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2133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29718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7526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3581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28194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766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24384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886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0480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4958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0386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715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553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162800" y="586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334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7162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6400800" y="5486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8580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198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467600" y="5410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6294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8077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7620000" y="571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572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114800" y="3810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4648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419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5720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0386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768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3340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343400" y="594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4953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7924800" y="4419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7315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8382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8305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1534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05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77724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4953000" y="3657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6324600" y="2057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1219200" y="5334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229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2192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6002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752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86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410200" y="5638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1219200" y="2133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14478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267200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12954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1143000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1219200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1143000" y="6019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3962400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038600" y="2819400"/>
            <a:ext cx="1981200" cy="1866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2" name="Group 381"/>
          <p:cNvGrpSpPr/>
          <p:nvPr/>
        </p:nvGrpSpPr>
        <p:grpSpPr>
          <a:xfrm>
            <a:off x="1371600" y="2095500"/>
            <a:ext cx="6819900" cy="3810000"/>
            <a:chOff x="1371600" y="2095500"/>
            <a:chExt cx="6819900" cy="3810000"/>
          </a:xfrm>
        </p:grpSpPr>
        <p:sp>
          <p:nvSpPr>
            <p:cNvPr id="383" name="Oval 382"/>
            <p:cNvSpPr/>
            <p:nvPr/>
          </p:nvSpPr>
          <p:spPr>
            <a:xfrm>
              <a:off x="4495800" y="20955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1371600" y="2819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3619499" y="28956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2667000" y="3162300"/>
              <a:ext cx="114301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447800" y="3924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2133600" y="4991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447800" y="56769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/>
            <p:cNvSpPr/>
            <p:nvPr/>
          </p:nvSpPr>
          <p:spPr>
            <a:xfrm>
              <a:off x="3543300" y="5791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/>
            <p:cNvSpPr/>
            <p:nvPr/>
          </p:nvSpPr>
          <p:spPr>
            <a:xfrm>
              <a:off x="3695700" y="4572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/>
            <p:cNvSpPr/>
            <p:nvPr/>
          </p:nvSpPr>
          <p:spPr>
            <a:xfrm>
              <a:off x="4991100" y="54102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5181600" y="4876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019800" y="3467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/>
            <p:cNvSpPr/>
            <p:nvPr/>
          </p:nvSpPr>
          <p:spPr>
            <a:xfrm>
              <a:off x="5715000" y="54483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/>
            <p:cNvSpPr/>
            <p:nvPr/>
          </p:nvSpPr>
          <p:spPr>
            <a:xfrm>
              <a:off x="7162800" y="47244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/>
            <p:cNvSpPr/>
            <p:nvPr/>
          </p:nvSpPr>
          <p:spPr>
            <a:xfrm>
              <a:off x="8077200" y="5257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/>
            <p:cNvSpPr/>
            <p:nvPr/>
          </p:nvSpPr>
          <p:spPr>
            <a:xfrm>
              <a:off x="7924800" y="22860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/>
            <p:cNvSpPr/>
            <p:nvPr/>
          </p:nvSpPr>
          <p:spPr>
            <a:xfrm>
              <a:off x="7505700" y="29718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/>
            <p:cNvSpPr/>
            <p:nvPr/>
          </p:nvSpPr>
          <p:spPr>
            <a:xfrm>
              <a:off x="7696200" y="3848100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>
            <a:stCxn id="170" idx="7"/>
            <a:endCxn id="394" idx="3"/>
          </p:cNvCxnSpPr>
          <p:nvPr/>
        </p:nvCxnSpPr>
        <p:spPr>
          <a:xfrm flipV="1">
            <a:off x="5018041" y="3564661"/>
            <a:ext cx="1018498" cy="10409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Rectangle 401"/>
              <p:cNvSpPr/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2" name="Rectangle 4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56" y="36692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/>
              <p:cNvSpPr/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43200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/>
              <p:cNvSpPr/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5200"/>
                <a:ext cx="70884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170" idx="1"/>
            <a:endCxn id="16" idx="7"/>
          </p:cNvCxnSpPr>
          <p:nvPr/>
        </p:nvCxnSpPr>
        <p:spPr>
          <a:xfrm flipH="1" flipV="1">
            <a:off x="2960641" y="2754359"/>
            <a:ext cx="2003518" cy="914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394" idx="2"/>
            <a:endCxn id="16" idx="7"/>
          </p:cNvCxnSpPr>
          <p:nvPr/>
        </p:nvCxnSpPr>
        <p:spPr>
          <a:xfrm flipH="1" flipV="1">
            <a:off x="2960641" y="2754359"/>
            <a:ext cx="3059159" cy="76989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227184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6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𝑩𝒂𝒍𝒍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583668"/>
                <a:ext cx="15103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48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724400" y="1600200"/>
                <a:ext cx="248343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≤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𝑳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𝒖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00200"/>
                <a:ext cx="248343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7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4754472" y="1600200"/>
                <a:ext cx="242329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r>
                      <a:rPr lang="en-US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𝒖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/>
                  <a:t>                      </a:t>
                </a: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72" y="1600200"/>
                <a:ext cx="24232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35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itle 119"/>
              <p:cNvSpPr txBox="1">
                <a:spLocks/>
              </p:cNvSpPr>
              <p:nvPr/>
            </p:nvSpPr>
            <p:spPr bwMode="auto">
              <a:xfrm>
                <a:off x="4794956" y="263912"/>
                <a:ext cx="3815644" cy="1143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l"/>
                <a:r>
                  <a:rPr lang="en-US" sz="3600" b="1" dirty="0">
                    <a:solidFill>
                      <a:srgbClr val="C00000"/>
                    </a:solidFill>
                  </a:rPr>
                  <a:t>stretch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≤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3600" b="1" dirty="0"/>
                  <a:t>   </a:t>
                </a:r>
                <a:endParaRPr lang="en-US" sz="3600" dirty="0"/>
              </a:p>
            </p:txBody>
          </p:sp>
        </mc:Choice>
        <mc:Fallback xmlns="">
          <p:sp>
            <p:nvSpPr>
              <p:cNvPr id="189" name="Titl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4956" y="263912"/>
                <a:ext cx="3815644" cy="1143000"/>
              </a:xfrm>
              <a:prstGeom prst="rect">
                <a:avLst/>
              </a:prstGeom>
              <a:blipFill rotWithShape="1">
                <a:blip r:embed="rId9"/>
                <a:stretch>
                  <a:fillRect l="-4952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6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0" grpId="0"/>
      <p:bldP spid="35" grpId="0" animBg="1"/>
      <p:bldP spid="164" grpId="0" animBg="1"/>
      <p:bldP spid="18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3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rgbClr val="7030A0"/>
                </a:solidFill>
              </a:rPr>
              <a:t>approximate distance oracle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Preprocessing-algorithm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Compute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suitably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store distance to all vertices;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:r>
                  <a:rPr lang="en-US" sz="1800" dirty="0"/>
                  <a:t>compute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𝑩𝒂𝒍𝒍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Build a </a:t>
                </a:r>
                <a:r>
                  <a:rPr lang="en-US" sz="1800" b="1" dirty="0"/>
                  <a:t>hash table </a:t>
                </a:r>
                <a:r>
                  <a:rPr lang="en-US" sz="1800" dirty="0"/>
                  <a:t>storing distances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𝑩𝒂𝒍𝒍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Query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𝑩𝒂𝒍𝒍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else                            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𝜹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𝑳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latin typeface="Cambria Math"/>
                          </a:rPr>
                          <m:t>𝒖</m:t>
                        </m:r>
                        <m:r>
                          <a:rPr lang="en-US" sz="2000" b="1" i="1">
                            <a:latin typeface="Cambria Math"/>
                          </a:rPr>
                          <m:t>),</m:t>
                        </m:r>
                        <m:r>
                          <a:rPr lang="en-US" sz="2000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943600" y="2209800"/>
            <a:ext cx="2667000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Global distance info.</a:t>
            </a:r>
          </a:p>
        </p:txBody>
      </p:sp>
      <p:sp>
        <p:nvSpPr>
          <p:cNvPr id="6" name="Left Arrow 5"/>
          <p:cNvSpPr/>
          <p:nvPr/>
        </p:nvSpPr>
        <p:spPr>
          <a:xfrm>
            <a:off x="5943600" y="2639568"/>
            <a:ext cx="2667000" cy="484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Local distance info.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4876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52578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34290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real challenge left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to compute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 is small.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𝑩𝒂𝒍𝒍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small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\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Fact1</a:t>
                </a:r>
                <a:r>
                  <a:rPr lang="en-US" sz="2000" dirty="0"/>
                  <a:t>: It is </a:t>
                </a:r>
                <a:r>
                  <a:rPr lang="en-US" sz="2000" u="sng" dirty="0"/>
                  <a:t>difficult</a:t>
                </a:r>
                <a:r>
                  <a:rPr lang="en-US" sz="2000" dirty="0"/>
                  <a:t>, if not impossible, to compute such a set </a:t>
                </a:r>
                <a:r>
                  <a:rPr lang="en-US" sz="2000" b="1" dirty="0"/>
                  <a:t>deterministically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Fact2</a:t>
                </a:r>
                <a:r>
                  <a:rPr lang="en-US" sz="2000" dirty="0"/>
                  <a:t>: The structure of graph (the edges and weights) can be arbitrary and more complex than planar road/air network.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Ponder over the above 2 facts and try to conquer the challenge.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r="-296" b="-6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2743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BDCD30-902D-CCEB-B2F3-3C5F951C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are elements in the recursion tree lying much deeper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844127" y="3567188"/>
            <a:ext cx="7391400" cy="0"/>
          </a:xfrm>
          <a:prstGeom prst="line">
            <a:avLst/>
          </a:prstGeom>
          <a:ln w="57150">
            <a:solidFill>
              <a:srgbClr val="006C3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0" y="3375291"/>
                <a:ext cx="1004890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⌈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</m:t>
                          </m:r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5291"/>
                <a:ext cx="1004890" cy="369332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723303" y="1435955"/>
                <a:ext cx="746486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303" y="1435955"/>
                <a:ext cx="746486" cy="369332"/>
              </a:xfrm>
              <a:prstGeom prst="rect">
                <a:avLst/>
              </a:prstGeom>
              <a:blipFill>
                <a:blip r:embed="rId5"/>
                <a:stretch>
                  <a:fillRect t="-8065" b="-24194"/>
                </a:stretch>
              </a:blip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1739477" y="5964906"/>
            <a:ext cx="472342" cy="4578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40616B-3350-4B27-8E61-166F3311402D}"/>
              </a:ext>
            </a:extLst>
          </p:cNvPr>
          <p:cNvGrpSpPr/>
          <p:nvPr/>
        </p:nvGrpSpPr>
        <p:grpSpPr>
          <a:xfrm>
            <a:off x="685800" y="1447800"/>
            <a:ext cx="3935048" cy="4646047"/>
            <a:chOff x="685800" y="1447800"/>
            <a:chExt cx="3935048" cy="46460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F48D41-7348-4828-B381-F62AB83A7F5E}"/>
                </a:ext>
              </a:extLst>
            </p:cNvPr>
            <p:cNvGrpSpPr/>
            <p:nvPr/>
          </p:nvGrpSpPr>
          <p:grpSpPr>
            <a:xfrm>
              <a:off x="685800" y="1447800"/>
              <a:ext cx="3505200" cy="4646047"/>
              <a:chOff x="685800" y="1752601"/>
              <a:chExt cx="3505200" cy="4646047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EDD2B79-1952-4F0C-A0B0-E9FF57286A8C}"/>
                  </a:ext>
                </a:extLst>
              </p:cNvPr>
              <p:cNvSpPr/>
              <p:nvPr/>
            </p:nvSpPr>
            <p:spPr>
              <a:xfrm>
                <a:off x="1932352" y="4648200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396B048-87A7-4774-8CCB-CAB2BFEA802C}"/>
                  </a:ext>
                </a:extLst>
              </p:cNvPr>
              <p:cNvCxnSpPr>
                <a:stCxn id="45" idx="3"/>
              </p:cNvCxnSpPr>
              <p:nvPr/>
            </p:nvCxnSpPr>
            <p:spPr>
              <a:xfrm flipH="1">
                <a:off x="1665586" y="4778972"/>
                <a:ext cx="289953" cy="3002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F1F4AD-63C1-4023-B46F-3AE4C318EEE4}"/>
                  </a:ext>
                </a:extLst>
              </p:cNvPr>
              <p:cNvSpPr/>
              <p:nvPr/>
            </p:nvSpPr>
            <p:spPr>
              <a:xfrm>
                <a:off x="2356273" y="5076064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4B8FE1-89DF-4FEC-83EB-57A2C06E1073}"/>
                  </a:ext>
                </a:extLst>
              </p:cNvPr>
              <p:cNvCxnSpPr>
                <a:endCxn id="47" idx="1"/>
              </p:cNvCxnSpPr>
              <p:nvPr/>
            </p:nvCxnSpPr>
            <p:spPr>
              <a:xfrm>
                <a:off x="2052970" y="4785823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FC44A9A-1521-427A-B532-3034BE5D373E}"/>
                  </a:ext>
                </a:extLst>
              </p:cNvPr>
              <p:cNvSpPr/>
              <p:nvPr/>
            </p:nvSpPr>
            <p:spPr>
              <a:xfrm>
                <a:off x="1932352" y="5516384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F5F9365-DE82-482A-9CAB-826BA6A42FA1}"/>
                  </a:ext>
                </a:extLst>
              </p:cNvPr>
              <p:cNvCxnSpPr>
                <a:stCxn id="47" idx="3"/>
                <a:endCxn id="49" idx="7"/>
              </p:cNvCxnSpPr>
              <p:nvPr/>
            </p:nvCxnSpPr>
            <p:spPr>
              <a:xfrm flipH="1">
                <a:off x="2067492" y="5206835"/>
                <a:ext cx="311968" cy="331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ABB23E7-ADA8-4BA7-B820-46F3538BBFFE}"/>
                  </a:ext>
                </a:extLst>
              </p:cNvPr>
              <p:cNvCxnSpPr/>
              <p:nvPr/>
            </p:nvCxnSpPr>
            <p:spPr>
              <a:xfrm>
                <a:off x="1635724" y="4352626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F663E03-B286-4D61-ADA9-9B924780ED3C}"/>
                  </a:ext>
                </a:extLst>
              </p:cNvPr>
              <p:cNvSpPr/>
              <p:nvPr/>
            </p:nvSpPr>
            <p:spPr>
              <a:xfrm>
                <a:off x="1526504" y="5067975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08B53329-5AF2-45DB-914C-7BE9AD788C2D}"/>
                  </a:ext>
                </a:extLst>
              </p:cNvPr>
              <p:cNvCxnSpPr/>
              <p:nvPr/>
            </p:nvCxnSpPr>
            <p:spPr>
              <a:xfrm flipH="1">
                <a:off x="1663082" y="5638800"/>
                <a:ext cx="289953" cy="3002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34B2637-3C6D-4D6B-9912-06F3021C58EA}"/>
                  </a:ext>
                </a:extLst>
              </p:cNvPr>
              <p:cNvSpPr/>
              <p:nvPr/>
            </p:nvSpPr>
            <p:spPr>
              <a:xfrm>
                <a:off x="2353769" y="5935892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1B757B-595D-42A4-9F53-A3D8233643AA}"/>
                  </a:ext>
                </a:extLst>
              </p:cNvPr>
              <p:cNvCxnSpPr>
                <a:endCxn id="62" idx="1"/>
              </p:cNvCxnSpPr>
              <p:nvPr/>
            </p:nvCxnSpPr>
            <p:spPr>
              <a:xfrm>
                <a:off x="2050466" y="5645651"/>
                <a:ext cx="326490" cy="3126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044BA4D-F7CA-4325-A64C-9B8842BDA015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H="1">
                <a:off x="2064988" y="6066663"/>
                <a:ext cx="311968" cy="3319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F922371-A821-4FA3-851D-7545EA9A2ED9}"/>
                  </a:ext>
                </a:extLst>
              </p:cNvPr>
              <p:cNvSpPr/>
              <p:nvPr/>
            </p:nvSpPr>
            <p:spPr>
              <a:xfrm>
                <a:off x="1524000" y="5927803"/>
                <a:ext cx="158327" cy="153209"/>
              </a:xfrm>
              <a:prstGeom prst="ellipse">
                <a:avLst/>
              </a:prstGeom>
              <a:solidFill>
                <a:srgbClr val="FFC000"/>
              </a:solidFill>
              <a:ln w="63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685800" y="1752601"/>
                <a:ext cx="3505200" cy="3048000"/>
                <a:chOff x="685800" y="1752600"/>
                <a:chExt cx="5482736" cy="4547863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114800" y="1752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Arrow Connector 6"/>
                <p:cNvCxnSpPr>
                  <a:stCxn id="5" idx="5"/>
                </p:cNvCxnSpPr>
                <p:nvPr/>
              </p:nvCxnSpPr>
              <p:spPr>
                <a:xfrm>
                  <a:off x="4326182" y="1947722"/>
                  <a:ext cx="1007818" cy="338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5257800" y="22860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895600" y="226741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106982" y="1947722"/>
                  <a:ext cx="1007818" cy="338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/>
                <p:cNvSpPr/>
                <p:nvPr/>
              </p:nvSpPr>
              <p:spPr>
                <a:xfrm>
                  <a:off x="219075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358140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629150" y="2895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1" idx="3"/>
                  <a:endCxn id="13" idx="0"/>
                </p:cNvCxnSpPr>
                <p:nvPr/>
              </p:nvCxnSpPr>
              <p:spPr>
                <a:xfrm flipH="1">
                  <a:off x="2314575" y="2462537"/>
                  <a:ext cx="617293" cy="4330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1" idx="5"/>
                  <a:endCxn id="14" idx="1"/>
                </p:cNvCxnSpPr>
                <p:nvPr/>
              </p:nvCxnSpPr>
              <p:spPr>
                <a:xfrm>
                  <a:off x="3106982" y="2462537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0" idx="3"/>
                  <a:endCxn id="15" idx="7"/>
                </p:cNvCxnSpPr>
                <p:nvPr/>
              </p:nvCxnSpPr>
              <p:spPr>
                <a:xfrm flipH="1">
                  <a:off x="4840532" y="2481122"/>
                  <a:ext cx="453536" cy="4479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/>
                <p:cNvSpPr/>
                <p:nvPr/>
              </p:nvSpPr>
              <p:spPr>
                <a:xfrm>
                  <a:off x="5920886" y="2924407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/>
                <p:cNvCxnSpPr>
                  <a:endCxn id="24" idx="1"/>
                </p:cNvCxnSpPr>
                <p:nvPr/>
              </p:nvCxnSpPr>
              <p:spPr>
                <a:xfrm>
                  <a:off x="5446468" y="2491344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/>
                <p:cNvSpPr/>
                <p:nvPr/>
              </p:nvSpPr>
              <p:spPr>
                <a:xfrm>
                  <a:off x="1390650" y="35052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685800" y="41333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076450" y="41333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>
                  <a:stCxn id="28" idx="3"/>
                </p:cNvCxnSpPr>
                <p:nvPr/>
              </p:nvCxnSpPr>
              <p:spPr>
                <a:xfrm flipH="1">
                  <a:off x="781050" y="3700322"/>
                  <a:ext cx="645868" cy="4330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8" idx="5"/>
                  <a:endCxn id="30" idx="1"/>
                </p:cNvCxnSpPr>
                <p:nvPr/>
              </p:nvCxnSpPr>
              <p:spPr>
                <a:xfrm>
                  <a:off x="1602032" y="3700322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/>
                <p:cNvSpPr/>
                <p:nvPr/>
              </p:nvSpPr>
              <p:spPr>
                <a:xfrm>
                  <a:off x="2686050" y="48006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9525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981200" y="54287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371850" y="5428785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Arrow Connector 35"/>
                <p:cNvCxnSpPr>
                  <a:stCxn id="33" idx="3"/>
                  <a:endCxn id="34" idx="7"/>
                </p:cNvCxnSpPr>
                <p:nvPr/>
              </p:nvCxnSpPr>
              <p:spPr>
                <a:xfrm flipH="1">
                  <a:off x="2192582" y="4995722"/>
                  <a:ext cx="52973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33" idx="5"/>
                  <a:endCxn id="35" idx="1"/>
                </p:cNvCxnSpPr>
                <p:nvPr/>
              </p:nvCxnSpPr>
              <p:spPr>
                <a:xfrm>
                  <a:off x="2897432" y="4995722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/>
                <p:cNvSpPr/>
                <p:nvPr/>
              </p:nvSpPr>
              <p:spPr>
                <a:xfrm>
                  <a:off x="5257800" y="35814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>
                  <a:stCxn id="24" idx="3"/>
                  <a:endCxn id="38" idx="7"/>
                </p:cNvCxnSpPr>
                <p:nvPr/>
              </p:nvCxnSpPr>
              <p:spPr>
                <a:xfrm flipH="1">
                  <a:off x="5469182" y="3119529"/>
                  <a:ext cx="487972" cy="49534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>
                  <a:stCxn id="13" idx="3"/>
                </p:cNvCxnSpPr>
                <p:nvPr/>
              </p:nvCxnSpPr>
              <p:spPr>
                <a:xfrm flipH="1">
                  <a:off x="1600200" y="3090722"/>
                  <a:ext cx="626818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286000" y="4343400"/>
                  <a:ext cx="51068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/>
                <p:cNvSpPr/>
                <p:nvPr/>
              </p:nvSpPr>
              <p:spPr>
                <a:xfrm>
                  <a:off x="1295400" y="6071863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>
                  <a:endCxn id="42" idx="7"/>
                </p:cNvCxnSpPr>
                <p:nvPr/>
              </p:nvCxnSpPr>
              <p:spPr>
                <a:xfrm flipH="1">
                  <a:off x="1506782" y="5638800"/>
                  <a:ext cx="529736" cy="46654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/>
                <p:cNvSpPr/>
                <p:nvPr/>
              </p:nvSpPr>
              <p:spPr>
                <a:xfrm>
                  <a:off x="2916482" y="3505200"/>
                  <a:ext cx="247650" cy="228600"/>
                </a:xfrm>
                <a:prstGeom prst="ellipse">
                  <a:avLst/>
                </a:prstGeom>
                <a:solidFill>
                  <a:srgbClr val="FFC000"/>
                </a:solidFill>
                <a:ln w="6350"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stCxn id="14" idx="3"/>
                  <a:endCxn id="50" idx="7"/>
                </p:cNvCxnSpPr>
                <p:nvPr/>
              </p:nvCxnSpPr>
              <p:spPr>
                <a:xfrm flipH="1">
                  <a:off x="3127864" y="3090722"/>
                  <a:ext cx="489804" cy="44795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112D3F8-8A54-40EC-809B-DFA645353F00}"/>
                </a:ext>
              </a:extLst>
            </p:cNvPr>
            <p:cNvSpPr/>
            <p:nvPr/>
          </p:nvSpPr>
          <p:spPr>
            <a:xfrm>
              <a:off x="4462521" y="2652441"/>
              <a:ext cx="158327" cy="153209"/>
            </a:xfrm>
            <a:prstGeom prst="ellipse">
              <a:avLst/>
            </a:prstGeom>
            <a:solidFill>
              <a:srgbClr val="FFC000"/>
            </a:solidFill>
            <a:ln w="63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B3BE370-C9B8-46A4-8848-924CF75FCB00}"/>
                </a:ext>
              </a:extLst>
            </p:cNvPr>
            <p:cNvCxnSpPr>
              <a:endCxn id="69" idx="1"/>
            </p:cNvCxnSpPr>
            <p:nvPr/>
          </p:nvCxnSpPr>
          <p:spPr>
            <a:xfrm>
              <a:off x="4159218" y="2362200"/>
              <a:ext cx="326490" cy="312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E1C0ED0-694D-4D00-ABA0-65F984F1022B}"/>
                </a:ext>
              </a:extLst>
            </p:cNvPr>
            <p:cNvSpPr/>
            <p:nvPr/>
          </p:nvSpPr>
          <p:spPr>
            <a:xfrm>
              <a:off x="4038600" y="3092761"/>
              <a:ext cx="158327" cy="153209"/>
            </a:xfrm>
            <a:prstGeom prst="ellipse">
              <a:avLst/>
            </a:prstGeom>
            <a:solidFill>
              <a:srgbClr val="FFC000"/>
            </a:solidFill>
            <a:ln w="6350"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D1515BC-F130-4EF6-9FF8-BB14D7F8C131}"/>
                </a:ext>
              </a:extLst>
            </p:cNvPr>
            <p:cNvCxnSpPr>
              <a:stCxn id="69" idx="3"/>
              <a:endCxn id="71" idx="7"/>
            </p:cNvCxnSpPr>
            <p:nvPr/>
          </p:nvCxnSpPr>
          <p:spPr>
            <a:xfrm flipH="1">
              <a:off x="4173740" y="2783212"/>
              <a:ext cx="311968" cy="3319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CEB9945-E01D-4BAA-BA4B-42F3CA818BC9}"/>
              </a:ext>
            </a:extLst>
          </p:cNvPr>
          <p:cNvSpPr txBox="1"/>
          <p:nvPr/>
        </p:nvSpPr>
        <p:spPr>
          <a:xfrm>
            <a:off x="-8170" y="1388388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17E51CB-C481-4F10-A246-E79C71BE8C95}"/>
              </a:ext>
            </a:extLst>
          </p:cNvPr>
          <p:cNvSpPr/>
          <p:nvPr/>
        </p:nvSpPr>
        <p:spPr>
          <a:xfrm>
            <a:off x="1833747" y="6068350"/>
            <a:ext cx="288000" cy="2880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AE9E0-4F32-70B9-1F33-624276F3C956}"/>
              </a:ext>
            </a:extLst>
          </p:cNvPr>
          <p:cNvSpPr/>
          <p:nvPr/>
        </p:nvSpPr>
        <p:spPr>
          <a:xfrm>
            <a:off x="4737522" y="6261311"/>
            <a:ext cx="3263477" cy="470834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loud Callout 43">
            <a:extLst>
              <a:ext uri="{FF2B5EF4-FFF2-40B4-BE49-F238E27FC236}">
                <a16:creationId xmlns:a16="http://schemas.microsoft.com/office/drawing/2014/main" id="{32A2CC2C-F84A-09DA-07AB-94F5A3C0ADBB}"/>
              </a:ext>
            </a:extLst>
          </p:cNvPr>
          <p:cNvSpPr/>
          <p:nvPr/>
        </p:nvSpPr>
        <p:spPr>
          <a:xfrm>
            <a:off x="4343400" y="4605478"/>
            <a:ext cx="5105400" cy="1385072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capture the ‘bad events’ in terms of such elements ?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Ponder over it …</a:t>
            </a:r>
          </a:p>
        </p:txBody>
      </p:sp>
    </p:spTree>
    <p:extLst>
      <p:ext uri="{BB962C8B-B14F-4D97-AF65-F5344CB8AC3E}">
        <p14:creationId xmlns:p14="http://schemas.microsoft.com/office/powerpoint/2010/main" val="1616589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4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rrow: Down 170">
            <a:extLst>
              <a:ext uri="{FF2B5EF4-FFF2-40B4-BE49-F238E27FC236}">
                <a16:creationId xmlns:a16="http://schemas.microsoft.com/office/drawing/2014/main" id="{0B5BFDE6-022A-4ED2-B442-04F969523DDF}"/>
              </a:ext>
            </a:extLst>
          </p:cNvPr>
          <p:cNvSpPr/>
          <p:nvPr/>
        </p:nvSpPr>
        <p:spPr>
          <a:xfrm>
            <a:off x="1051858" y="1808517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2686050" y="1538378"/>
            <a:ext cx="2819400" cy="762000"/>
          </a:xfrm>
          <a:prstGeom prst="rightArrow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Elements of </a:t>
            </a:r>
            <a:r>
              <a:rPr lang="en-US" sz="1400" b="1" dirty="0">
                <a:solidFill>
                  <a:schemeClr val="tx1"/>
                </a:solidFill>
              </a:rPr>
              <a:t>A</a:t>
            </a:r>
            <a:r>
              <a:rPr lang="en-US" sz="14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05100" y="2362200"/>
            <a:ext cx="990600" cy="76200"/>
            <a:chOff x="1219200" y="2362200"/>
            <a:chExt cx="9906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7E2DD1A-E3FD-4E15-B6D5-A1C391839AC3}"/>
              </a:ext>
            </a:extLst>
          </p:cNvPr>
          <p:cNvSpPr/>
          <p:nvPr/>
        </p:nvSpPr>
        <p:spPr>
          <a:xfrm>
            <a:off x="857250" y="2057400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2" grpId="0" animBg="1"/>
      <p:bldP spid="26" grpId="0" animBg="1"/>
      <p:bldP spid="26" grpId="1" animBg="1"/>
      <p:bldP spid="121" grpId="0" animBg="1"/>
      <p:bldP spid="136" grpId="0" animBg="1"/>
      <p:bldP spid="8" grpId="0" animBg="1"/>
      <p:bldP spid="236" grpId="0" animBg="1"/>
      <p:bldP spid="1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05100" y="2362200"/>
            <a:ext cx="685800" cy="76200"/>
            <a:chOff x="1219200" y="2362200"/>
            <a:chExt cx="6858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0B5BFDE6-022A-4ED2-B442-04F969523DDF}"/>
              </a:ext>
            </a:extLst>
          </p:cNvPr>
          <p:cNvSpPr/>
          <p:nvPr/>
        </p:nvSpPr>
        <p:spPr>
          <a:xfrm>
            <a:off x="1051858" y="1808517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0FC0-BC2B-4F88-A815-06D29AB1088A}"/>
              </a:ext>
            </a:extLst>
          </p:cNvPr>
          <p:cNvSpPr txBox="1"/>
          <p:nvPr/>
        </p:nvSpPr>
        <p:spPr>
          <a:xfrm>
            <a:off x="3429000" y="2514600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7E2DD1A-E3FD-4E15-B6D5-A1C391839AC3}"/>
              </a:ext>
            </a:extLst>
          </p:cNvPr>
          <p:cNvSpPr/>
          <p:nvPr/>
        </p:nvSpPr>
        <p:spPr>
          <a:xfrm>
            <a:off x="857250" y="2057400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A784F1-B30E-431F-AFA9-BE7098E6FBC6}"/>
              </a:ext>
            </a:extLst>
          </p:cNvPr>
          <p:cNvSpPr/>
          <p:nvPr/>
        </p:nvSpPr>
        <p:spPr>
          <a:xfrm>
            <a:off x="3638550" y="2362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2DDEBBA-EEA7-42D6-9856-224E51185E06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64E2A698-AB40-4FB7-B2B4-38F5FD0B9DC7}"/>
              </a:ext>
            </a:extLst>
          </p:cNvPr>
          <p:cNvSpPr/>
          <p:nvPr/>
        </p:nvSpPr>
        <p:spPr>
          <a:xfrm rot="8035521">
            <a:off x="3047982" y="-1571586"/>
            <a:ext cx="4638995" cy="472889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9DAEA105-B197-408E-9E0B-21B1E9EF80B2}"/>
              </a:ext>
            </a:extLst>
          </p:cNvPr>
          <p:cNvSpPr/>
          <p:nvPr/>
        </p:nvSpPr>
        <p:spPr>
          <a:xfrm rot="8035521">
            <a:off x="3169161" y="-2465730"/>
            <a:ext cx="6227495" cy="6243371"/>
          </a:xfrm>
          <a:prstGeom prst="arc">
            <a:avLst>
              <a:gd name="adj1" fmla="val 15614294"/>
              <a:gd name="adj2" fmla="val 6905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5E3C3D06-033F-41D3-B33D-780F206B8658}"/>
              </a:ext>
            </a:extLst>
          </p:cNvPr>
          <p:cNvSpPr/>
          <p:nvPr/>
        </p:nvSpPr>
        <p:spPr>
          <a:xfrm rot="8035521">
            <a:off x="3478970" y="978033"/>
            <a:ext cx="1766398" cy="1663361"/>
          </a:xfrm>
          <a:prstGeom prst="arc">
            <a:avLst>
              <a:gd name="adj1" fmla="val 1642995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DBC237D1-1F10-414F-9200-63D01337A3A2}"/>
              </a:ext>
            </a:extLst>
          </p:cNvPr>
          <p:cNvSpPr/>
          <p:nvPr/>
        </p:nvSpPr>
        <p:spPr>
          <a:xfrm rot="8035521">
            <a:off x="3351996" y="296851"/>
            <a:ext cx="2557310" cy="2474349"/>
          </a:xfrm>
          <a:prstGeom prst="arc">
            <a:avLst>
              <a:gd name="adj1" fmla="val 1627419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3EED56F-16BF-4461-8A41-67469C852694}"/>
              </a:ext>
            </a:extLst>
          </p:cNvPr>
          <p:cNvSpPr/>
          <p:nvPr/>
        </p:nvSpPr>
        <p:spPr>
          <a:xfrm rot="8035521">
            <a:off x="2539274" y="1307139"/>
            <a:ext cx="1320164" cy="1317960"/>
          </a:xfrm>
          <a:prstGeom prst="arc">
            <a:avLst>
              <a:gd name="adj1" fmla="val 1657074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12883805-9D0C-437A-A268-65E90B98EE40}"/>
              </a:ext>
            </a:extLst>
          </p:cNvPr>
          <p:cNvSpPr/>
          <p:nvPr/>
        </p:nvSpPr>
        <p:spPr>
          <a:xfrm rot="8035521">
            <a:off x="2901320" y="1720826"/>
            <a:ext cx="880406" cy="850558"/>
          </a:xfrm>
          <a:prstGeom prst="arc">
            <a:avLst>
              <a:gd name="adj1" fmla="val 16570749"/>
              <a:gd name="adj2" fmla="val 3432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DE087F-E4AC-4C47-9D14-CADF1A36FB85}"/>
              </a:ext>
            </a:extLst>
          </p:cNvPr>
          <p:cNvSpPr txBox="1"/>
          <p:nvPr/>
        </p:nvSpPr>
        <p:spPr>
          <a:xfrm>
            <a:off x="7293188" y="2402172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  <a:endParaRPr lang="en-IN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EB308FA-4F47-4FA5-9D02-E86C9CF18F4C}"/>
              </a:ext>
            </a:extLst>
          </p:cNvPr>
          <p:cNvSpPr txBox="1"/>
          <p:nvPr/>
        </p:nvSpPr>
        <p:spPr>
          <a:xfrm>
            <a:off x="5714747" y="2391489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  <a:endParaRPr lang="en-IN" sz="2800" dirty="0"/>
          </a:p>
        </p:txBody>
      </p:sp>
      <p:sp>
        <p:nvSpPr>
          <p:cNvPr id="32" name="Oval 31"/>
          <p:cNvSpPr/>
          <p:nvPr/>
        </p:nvSpPr>
        <p:spPr>
          <a:xfrm>
            <a:off x="3574834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F36C56-CA9B-4F55-9751-98BF4ED383C5}"/>
              </a:ext>
            </a:extLst>
          </p:cNvPr>
          <p:cNvCxnSpPr>
            <a:cxnSpLocks/>
            <a:stCxn id="236" idx="6"/>
            <a:endCxn id="57" idx="1"/>
          </p:cNvCxnSpPr>
          <p:nvPr/>
        </p:nvCxnSpPr>
        <p:spPr>
          <a:xfrm>
            <a:off x="914400" y="2095500"/>
            <a:ext cx="180291" cy="192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71" grpId="0" animBg="1"/>
      <p:bldP spid="34" grpId="0"/>
      <p:bldP spid="34" grpId="1"/>
      <p:bldP spid="56" grpId="0" animBg="1"/>
      <p:bldP spid="57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2" grpId="1"/>
      <p:bldP spid="53" grpId="0"/>
      <p:bldP spid="53" grpId="1"/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2">
                                <a:lumMod val="40000"/>
                                <a:lumOff val="6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4"/>
                <a:stretch>
                  <a:fillRect t="-15000" b="-3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2634E11-479E-4E1D-BF43-5DFB02D5557D}"/>
              </a:ext>
            </a:extLst>
          </p:cNvPr>
          <p:cNvGrpSpPr/>
          <p:nvPr/>
        </p:nvGrpSpPr>
        <p:grpSpPr>
          <a:xfrm>
            <a:off x="8534400" y="3124200"/>
            <a:ext cx="361950" cy="76200"/>
            <a:chOff x="7639050" y="2362200"/>
            <a:chExt cx="361950" cy="76200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C69A82C-753D-48C4-BDAF-332FE2D23917}"/>
                </a:ext>
              </a:extLst>
            </p:cNvPr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759EE1A-D91D-4FFB-A7E6-E69D544D6B9B}"/>
                </a:ext>
              </a:extLst>
            </p:cNvPr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Arrow: Down 169">
            <a:extLst>
              <a:ext uri="{FF2B5EF4-FFF2-40B4-BE49-F238E27FC236}">
                <a16:creationId xmlns:a16="http://schemas.microsoft.com/office/drawing/2014/main" id="{5C929F26-88A4-46D6-8707-86CD9EEB3850}"/>
              </a:ext>
            </a:extLst>
          </p:cNvPr>
          <p:cNvSpPr/>
          <p:nvPr/>
        </p:nvSpPr>
        <p:spPr>
          <a:xfrm>
            <a:off x="1862296" y="2634125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9ADD5539-4340-494A-B403-71E9334F0456}"/>
              </a:ext>
            </a:extLst>
          </p:cNvPr>
          <p:cNvSpPr txBox="1"/>
          <p:nvPr/>
        </p:nvSpPr>
        <p:spPr>
          <a:xfrm>
            <a:off x="8026900" y="3237624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ADB5F73D-D420-465B-BB83-15663DB6DDE4}"/>
              </a:ext>
            </a:extLst>
          </p:cNvPr>
          <p:cNvSpPr/>
          <p:nvPr/>
        </p:nvSpPr>
        <p:spPr>
          <a:xfrm>
            <a:off x="8229600" y="3124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A9F98A60-4C62-4EA1-9E3A-D5A40A01D179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0BCB18E-74AA-48A6-BB67-849F4D5535A9}"/>
              </a:ext>
            </a:extLst>
          </p:cNvPr>
          <p:cNvSpPr/>
          <p:nvPr/>
        </p:nvSpPr>
        <p:spPr>
          <a:xfrm>
            <a:off x="8172450" y="3048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BBAD562-2E05-42E2-A7F6-1B4727FBAA35}"/>
              </a:ext>
            </a:extLst>
          </p:cNvPr>
          <p:cNvSpPr/>
          <p:nvPr/>
        </p:nvSpPr>
        <p:spPr>
          <a:xfrm>
            <a:off x="1778030" y="2849032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0" grpId="0" animBg="1"/>
      <p:bldP spid="170" grpId="1" animBg="1"/>
      <p:bldP spid="214" grpId="0"/>
      <p:bldP spid="214" grpId="1"/>
      <p:bldP spid="258" grpId="0" animBg="1"/>
      <p:bldP spid="258" grpId="1" animBg="1"/>
      <p:bldP spid="259" grpId="0" animBg="1"/>
      <p:bldP spid="3" grpId="0" animBg="1"/>
      <p:bldP spid="261" grpId="0" animBg="1"/>
      <p:bldP spid="169" grpId="0" animBg="1"/>
      <p:bldP spid="16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5794</TotalTime>
  <Words>2595</Words>
  <Application>Microsoft Office PowerPoint</Application>
  <PresentationFormat>On-screen Show (4:3)</PresentationFormat>
  <Paragraphs>650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Cambria Math</vt:lpstr>
      <vt:lpstr>Wingdings</vt:lpstr>
      <vt:lpstr>Office Theme</vt:lpstr>
      <vt:lpstr>Randomized Algorithms CS648A </vt:lpstr>
      <vt:lpstr>Concentration of running time of  Randomized Quick Sort </vt:lpstr>
      <vt:lpstr>Concentration of running time of  Randomized Quick Sort </vt:lpstr>
      <vt:lpstr>PowerPoint Presentation</vt:lpstr>
      <vt:lpstr>PowerPoint Presentation</vt:lpstr>
      <vt:lpstr>PowerPoint Presentation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QuickSort  A new way to count the comparisons</vt:lpstr>
      <vt:lpstr>Randomized QuickSort  Applying Union theorem</vt:lpstr>
      <vt:lpstr>AIM: To show P(Y_i&gt; 8 〖log_(4/3)〗⁡n) &lt; n^(-8)</vt:lpstr>
      <vt:lpstr>Randomized Quick Sort   </vt:lpstr>
      <vt:lpstr>An Attempt</vt:lpstr>
      <vt:lpstr>Randomized Quick Sort   </vt:lpstr>
      <vt:lpstr>A Brilliant Idea  </vt:lpstr>
      <vt:lpstr>A Brilliant Idea  </vt:lpstr>
      <vt:lpstr>A Brilliant Idea  </vt:lpstr>
      <vt:lpstr>Randomized Quick Sort Summary from the perspective of e_i</vt:lpstr>
      <vt:lpstr> </vt:lpstr>
      <vt:lpstr> </vt:lpstr>
      <vt:lpstr> </vt:lpstr>
      <vt:lpstr>PowerPoint Presentation</vt:lpstr>
      <vt:lpstr>Randomized Quick Sort Final result</vt:lpstr>
      <vt:lpstr>Randomized Algorithms</vt:lpstr>
      <vt:lpstr>Randomized Algorithms</vt:lpstr>
      <vt:lpstr>Randomized Quick Sort</vt:lpstr>
      <vt:lpstr>Randomized Quick Sort</vt:lpstr>
      <vt:lpstr>Randomized Quick Sort</vt:lpstr>
      <vt:lpstr>Randomized Algorithm for Approximate median</vt:lpstr>
      <vt:lpstr>Randomized Algorithm for  Approximate median</vt:lpstr>
      <vt:lpstr>Randomized Algorithm for  Approximate median</vt:lpstr>
      <vt:lpstr>Checking Equality of Files</vt:lpstr>
      <vt:lpstr>How many primes less than n ? </vt:lpstr>
      <vt:lpstr>Randomized Algorithms</vt:lpstr>
      <vt:lpstr>PowerPoint Presentation</vt:lpstr>
      <vt:lpstr>Frievald’s Technique Application  matrix product verification</vt:lpstr>
      <vt:lpstr>Approximate Distance oracles</vt:lpstr>
      <vt:lpstr>All-Pairs Shortest Paths</vt:lpstr>
      <vt:lpstr>All-Pairs Shortest Paths</vt:lpstr>
      <vt:lpstr>All-Pairs Approximate Shortest Paths</vt:lpstr>
      <vt:lpstr>A truly magical result</vt:lpstr>
      <vt:lpstr>Inspiration from  our daily life</vt:lpstr>
      <vt:lpstr>PowerPoint Presentation</vt:lpstr>
      <vt:lpstr>PowerPoint Presentation</vt:lpstr>
      <vt:lpstr>Idea  to achieve subquadratic space</vt:lpstr>
      <vt:lpstr>Idea  to achieve subquadratic space</vt:lpstr>
      <vt:lpstr>Formal notion of locality</vt:lpstr>
      <vt:lpstr>Formal notion of locality</vt:lpstr>
      <vt:lpstr>The Idea</vt:lpstr>
      <vt:lpstr>Reporting distance from u </vt:lpstr>
      <vt:lpstr>What is the stretch ?</vt:lpstr>
      <vt:lpstr>3-approximate distance oracle</vt:lpstr>
      <vt:lpstr>The real challenge left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620</cp:revision>
  <dcterms:created xsi:type="dcterms:W3CDTF">2011-12-03T04:13:03Z</dcterms:created>
  <dcterms:modified xsi:type="dcterms:W3CDTF">2025-01-30T08:04:05Z</dcterms:modified>
</cp:coreProperties>
</file>