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70" r:id="rId3"/>
    <p:sldId id="704" r:id="rId4"/>
    <p:sldId id="571" r:id="rId5"/>
    <p:sldId id="572" r:id="rId6"/>
    <p:sldId id="573" r:id="rId7"/>
    <p:sldId id="577" r:id="rId8"/>
    <p:sldId id="693" r:id="rId9"/>
    <p:sldId id="687" r:id="rId10"/>
    <p:sldId id="688" r:id="rId11"/>
    <p:sldId id="401" r:id="rId12"/>
    <p:sldId id="402" r:id="rId13"/>
    <p:sldId id="403" r:id="rId14"/>
    <p:sldId id="404" r:id="rId15"/>
    <p:sldId id="405" r:id="rId16"/>
    <p:sldId id="407" r:id="rId17"/>
    <p:sldId id="509" r:id="rId18"/>
    <p:sldId id="511" r:id="rId19"/>
    <p:sldId id="406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30" r:id="rId29"/>
    <p:sldId id="437" r:id="rId30"/>
    <p:sldId id="438" r:id="rId31"/>
    <p:sldId id="698" r:id="rId32"/>
    <p:sldId id="699" r:id="rId33"/>
    <p:sldId id="700" r:id="rId34"/>
    <p:sldId id="701" r:id="rId35"/>
    <p:sldId id="450" r:id="rId36"/>
    <p:sldId id="451" r:id="rId37"/>
    <p:sldId id="492" r:id="rId38"/>
    <p:sldId id="455" r:id="rId39"/>
    <p:sldId id="484" r:id="rId40"/>
    <p:sldId id="540" r:id="rId41"/>
    <p:sldId id="497" r:id="rId42"/>
    <p:sldId id="479" r:id="rId43"/>
    <p:sldId id="478" r:id="rId44"/>
    <p:sldId id="482" r:id="rId45"/>
    <p:sldId id="483" r:id="rId46"/>
    <p:sldId id="544" r:id="rId47"/>
    <p:sldId id="504" r:id="rId48"/>
    <p:sldId id="576" r:id="rId49"/>
    <p:sldId id="668" r:id="rId50"/>
    <p:sldId id="669" r:id="rId51"/>
    <p:sldId id="659" r:id="rId52"/>
    <p:sldId id="489" r:id="rId53"/>
    <p:sldId id="593" r:id="rId54"/>
    <p:sldId id="561" r:id="rId55"/>
    <p:sldId id="542" r:id="rId56"/>
    <p:sldId id="543" r:id="rId57"/>
    <p:sldId id="548" r:id="rId58"/>
    <p:sldId id="562" r:id="rId59"/>
    <p:sldId id="563" r:id="rId60"/>
    <p:sldId id="579" r:id="rId61"/>
    <p:sldId id="67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30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2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1.png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90.png"/><Relationship Id="rId7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9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Expected duration </a:t>
            </a:r>
            <a:r>
              <a:rPr lang="en-US" sz="2400" b="1" dirty="0">
                <a:solidFill>
                  <a:schemeClr val="tx1"/>
                </a:solidFill>
              </a:rPr>
              <a:t>of a random experiment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387B-AF2F-344E-830A-BA6DFB6A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DB54-DD5A-A2CE-47D9-E3F0065B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Markov’s Inequality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5F87A-C493-6A93-6D75-5BA9D286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random variable 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≥ 0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 exercise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𝒀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𝜶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𝜷</m:t>
                    </m:r>
                  </m:oMath>
                </a14:m>
                <a:r>
                  <a:rPr lang="en-US" sz="2000" dirty="0">
                    <a:ea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0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/>
                  </a:rPr>
                  <a:t>What bound can we get on</a:t>
                </a:r>
                <a:r>
                  <a:rPr lang="en-US" sz="2000" b="1" dirty="0">
                    <a:ea typeface="Cambria Math"/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𝒀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𝜸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𝒀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5F87A-C493-6A93-6D75-5BA9D286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>
                <a:blip r:embed="rId2"/>
                <a:stretch>
                  <a:fillRect l="-690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33EA-03F1-BF87-3C1F-71884C8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8AD6B-6F4C-A613-5CBE-7F2275D80537}"/>
              </a:ext>
            </a:extLst>
          </p:cNvPr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9EF5E-3220-445B-AB1A-BFF3E57583FC}"/>
              </a:ext>
            </a:extLst>
          </p:cNvPr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51F29-67F6-54FF-BBE6-C69844FEB766}"/>
              </a:ext>
            </a:extLst>
          </p:cNvPr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D604B-5775-E46A-6178-C20B3EDE0BB3}"/>
              </a:ext>
            </a:extLst>
          </p:cNvPr>
          <p:cNvSpPr/>
          <p:nvPr/>
        </p:nvSpPr>
        <p:spPr>
          <a:xfrm>
            <a:off x="4724400" y="22098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C6F54-7625-D4CC-EF0B-2122929222FC}"/>
              </a:ext>
            </a:extLst>
          </p:cNvPr>
          <p:cNvSpPr/>
          <p:nvPr/>
        </p:nvSpPr>
        <p:spPr>
          <a:xfrm>
            <a:off x="3238500" y="4441102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ABB6C-0061-4A5A-60B9-53A8F384A1B7}"/>
              </a:ext>
            </a:extLst>
          </p:cNvPr>
          <p:cNvSpPr/>
          <p:nvPr/>
        </p:nvSpPr>
        <p:spPr>
          <a:xfrm>
            <a:off x="1447800" y="802741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AE567-EBB6-A123-5893-1C9F91F9024E}"/>
              </a:ext>
            </a:extLst>
          </p:cNvPr>
          <p:cNvSpPr/>
          <p:nvPr/>
        </p:nvSpPr>
        <p:spPr>
          <a:xfrm>
            <a:off x="2667000" y="3636098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872E9-2801-FDC0-056D-EB0D4302889F}"/>
              </a:ext>
            </a:extLst>
          </p:cNvPr>
          <p:cNvSpPr/>
          <p:nvPr/>
        </p:nvSpPr>
        <p:spPr>
          <a:xfrm>
            <a:off x="1790700" y="3636098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3D23E-516F-9A8B-7A49-467AB9644DA0}"/>
                  </a:ext>
                </a:extLst>
              </p:cNvPr>
              <p:cNvSpPr txBox="1"/>
              <p:nvPr/>
            </p:nvSpPr>
            <p:spPr>
              <a:xfrm>
                <a:off x="7177121" y="5358080"/>
                <a:ext cx="683199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3D23E-516F-9A8B-7A49-467AB964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21" y="5358080"/>
                <a:ext cx="683199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81799C-26C6-5570-F21B-6895192A8AFD}"/>
                  </a:ext>
                </a:extLst>
              </p:cNvPr>
              <p:cNvSpPr txBox="1"/>
              <p:nvPr/>
            </p:nvSpPr>
            <p:spPr>
              <a:xfrm>
                <a:off x="5585988" y="5347934"/>
                <a:ext cx="1673855" cy="663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𝐄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[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𝑿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𝒀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𝜶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81799C-26C6-5570-F21B-6895192A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88" y="5347934"/>
                <a:ext cx="1673855" cy="663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8" grpId="0" animBg="1"/>
      <p:bldP spid="10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coupon Collector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distinct coupons. </a:t>
                </a:r>
              </a:p>
              <a:p>
                <a:r>
                  <a:rPr lang="en-US" sz="1800" dirty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every coupon has appeared </a:t>
                </a:r>
                <a:r>
                  <a:rPr lang="en-US" sz="1800" u="sng" dirty="0"/>
                  <a:t>at least </a:t>
                </a:r>
                <a:r>
                  <a:rPr lang="en-US" sz="1800" dirty="0"/>
                  <a:t>once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3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7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14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29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86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3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14400" y="41148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4400" y="5181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15200" y="32120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 in 14 samplings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31391" y="42026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 in 12 samplings</a:t>
            </a:r>
          </a:p>
        </p:txBody>
      </p:sp>
    </p:spTree>
    <p:extLst>
      <p:ext uri="{BB962C8B-B14F-4D97-AF65-F5344CB8AC3E}">
        <p14:creationId xmlns:p14="http://schemas.microsoft.com/office/powerpoint/2010/main" val="23712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/>
                  <a:t>Standard</a:t>
                </a:r>
                <a:r>
                  <a:rPr lang="en-US" sz="2000" dirty="0"/>
                  <a:t> method: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0" i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73550" y="5781159"/>
            <a:ext cx="1553823" cy="1055132"/>
            <a:chOff x="3810000" y="4648200"/>
            <a:chExt cx="1553823" cy="1055132"/>
          </a:xfrm>
        </p:grpSpPr>
        <p:sp>
          <p:nvSpPr>
            <p:cNvPr id="5" name="Smiley Face 4"/>
            <p:cNvSpPr/>
            <p:nvPr/>
          </p:nvSpPr>
          <p:spPr>
            <a:xfrm>
              <a:off x="4191000" y="4648200"/>
              <a:ext cx="698620" cy="674132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5334000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easy way !!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1219200" cy="674132"/>
            <a:chOff x="4800600" y="3733800"/>
            <a:chExt cx="1219200" cy="67413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5257800" y="3276600"/>
              <a:ext cx="304800" cy="1219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4038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86200" y="3352800"/>
            <a:ext cx="3429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6B7AAA7-7885-F5E5-21B7-260421C82E0D}"/>
              </a:ext>
            </a:extLst>
          </p:cNvPr>
          <p:cNvSpPr/>
          <p:nvPr/>
        </p:nvSpPr>
        <p:spPr>
          <a:xfrm>
            <a:off x="9144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19E7FCB-DF4B-DEED-304A-5231CD1FBFFD}"/>
              </a:ext>
            </a:extLst>
          </p:cNvPr>
          <p:cNvSpPr/>
          <p:nvPr/>
        </p:nvSpPr>
        <p:spPr>
          <a:xfrm>
            <a:off x="13716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9D9D267-C63C-31F7-9941-7FB2AD76AC7F}"/>
              </a:ext>
            </a:extLst>
          </p:cNvPr>
          <p:cNvSpPr/>
          <p:nvPr/>
        </p:nvSpPr>
        <p:spPr>
          <a:xfrm>
            <a:off x="18288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711F7850-0B3D-3B54-236C-FD46652A1C9F}"/>
              </a:ext>
            </a:extLst>
          </p:cNvPr>
          <p:cNvSpPr/>
          <p:nvPr/>
        </p:nvSpPr>
        <p:spPr>
          <a:xfrm>
            <a:off x="22860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BA91F790-2FFD-38C2-83F1-EEFBDF17522B}"/>
              </a:ext>
            </a:extLst>
          </p:cNvPr>
          <p:cNvSpPr/>
          <p:nvPr/>
        </p:nvSpPr>
        <p:spPr>
          <a:xfrm>
            <a:off x="27432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6AA276D7-2F70-4E70-9113-CE6D6657FFB4}"/>
              </a:ext>
            </a:extLst>
          </p:cNvPr>
          <p:cNvSpPr/>
          <p:nvPr/>
        </p:nvSpPr>
        <p:spPr>
          <a:xfrm>
            <a:off x="32004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A5652272-548D-8482-429D-C73918C2F9F1}"/>
              </a:ext>
            </a:extLst>
          </p:cNvPr>
          <p:cNvSpPr/>
          <p:nvPr/>
        </p:nvSpPr>
        <p:spPr>
          <a:xfrm>
            <a:off x="36576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CF5C1404-2FA8-DC62-AB58-0BE258802913}"/>
              </a:ext>
            </a:extLst>
          </p:cNvPr>
          <p:cNvSpPr/>
          <p:nvPr/>
        </p:nvSpPr>
        <p:spPr>
          <a:xfrm>
            <a:off x="41148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4E2B58D8-C747-7281-D994-E2A064C9B370}"/>
              </a:ext>
            </a:extLst>
          </p:cNvPr>
          <p:cNvSpPr/>
          <p:nvPr/>
        </p:nvSpPr>
        <p:spPr>
          <a:xfrm>
            <a:off x="45720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5CFA039A-F355-C175-620B-1D49F2D1F59D}"/>
              </a:ext>
            </a:extLst>
          </p:cNvPr>
          <p:cNvSpPr/>
          <p:nvPr/>
        </p:nvSpPr>
        <p:spPr>
          <a:xfrm>
            <a:off x="50292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028A2AD8-4B9D-623C-8487-AEBAF58D193B}"/>
              </a:ext>
            </a:extLst>
          </p:cNvPr>
          <p:cNvSpPr/>
          <p:nvPr/>
        </p:nvSpPr>
        <p:spPr>
          <a:xfrm>
            <a:off x="54864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90D61097-F85F-2543-682E-6AAAB72C4C04}"/>
              </a:ext>
            </a:extLst>
          </p:cNvPr>
          <p:cNvSpPr/>
          <p:nvPr/>
        </p:nvSpPr>
        <p:spPr>
          <a:xfrm>
            <a:off x="59436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A2767E78-B73E-7F66-CB41-5744CEB2B94E}"/>
              </a:ext>
            </a:extLst>
          </p:cNvPr>
          <p:cNvSpPr/>
          <p:nvPr/>
        </p:nvSpPr>
        <p:spPr>
          <a:xfrm>
            <a:off x="6400800" y="44958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818F6023-1F48-5503-348C-71A1E00E2097}"/>
              </a:ext>
            </a:extLst>
          </p:cNvPr>
          <p:cNvSpPr/>
          <p:nvPr/>
        </p:nvSpPr>
        <p:spPr>
          <a:xfrm>
            <a:off x="6858000" y="4495800"/>
            <a:ext cx="304800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47B6432-E708-89C4-A903-8CC551ACBDC7}"/>
              </a:ext>
            </a:extLst>
          </p:cNvPr>
          <p:cNvSpPr/>
          <p:nvPr/>
        </p:nvSpPr>
        <p:spPr>
          <a:xfrm rot="5400000">
            <a:off x="3641575" y="2263587"/>
            <a:ext cx="362942" cy="59175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41D205-269D-A71F-3EFC-F299DAF2C84B}"/>
                  </a:ext>
                </a:extLst>
              </p:cNvPr>
              <p:cNvSpPr txBox="1"/>
              <p:nvPr/>
            </p:nvSpPr>
            <p:spPr>
              <a:xfrm>
                <a:off x="3435600" y="5368671"/>
                <a:ext cx="774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41D205-269D-A71F-3EFC-F299DAF2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00" y="5368671"/>
                <a:ext cx="7748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4F3003-73D8-BDA5-08C1-54E80FFE59E5}"/>
                  </a:ext>
                </a:extLst>
              </p:cNvPr>
              <p:cNvSpPr txBox="1"/>
              <p:nvPr/>
            </p:nvSpPr>
            <p:spPr>
              <a:xfrm>
                <a:off x="5403834" y="5614593"/>
                <a:ext cx="37459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4F3003-73D8-BDA5-08C1-54E80FFE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34" y="5614593"/>
                <a:ext cx="37459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739925-D67E-8D01-7004-5C2E1E2B4E08}"/>
                  </a:ext>
                </a:extLst>
              </p:cNvPr>
              <p:cNvSpPr txBox="1"/>
              <p:nvPr/>
            </p:nvSpPr>
            <p:spPr>
              <a:xfrm>
                <a:off x="5638800" y="5553337"/>
                <a:ext cx="1562799" cy="775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739925-D67E-8D01-7004-5C2E1E2B4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553337"/>
                <a:ext cx="1562799" cy="775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E9790E-2EA2-3F94-AF55-5AC3470FF46B}"/>
              </a:ext>
            </a:extLst>
          </p:cNvPr>
          <p:cNvSpPr txBox="1"/>
          <p:nvPr/>
        </p:nvSpPr>
        <p:spPr>
          <a:xfrm>
            <a:off x="7158887" y="57846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39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no </a:t>
              </a:r>
            </a:p>
            <a:p>
              <a:pPr algn="ctr"/>
              <a:r>
                <a:rPr lang="en-US" sz="1400" dirty="0"/>
                <a:t>coupon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all </a:t>
              </a:r>
            </a:p>
            <a:p>
              <a:pPr algn="ctr"/>
              <a:r>
                <a:rPr lang="en-US" sz="1400" dirty="0"/>
                <a:t>coupons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594309" y="4419600"/>
            <a:ext cx="8478175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transition is not sudden.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fact it is a gradual transition through various </a:t>
            </a:r>
            <a:r>
              <a:rPr lang="en-US" u="sng" dirty="0">
                <a:solidFill>
                  <a:schemeClr val="tx1"/>
                </a:solidFill>
              </a:rPr>
              <a:t>discrete stages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see these discrete stages ?</a:t>
            </a:r>
          </a:p>
        </p:txBody>
      </p:sp>
    </p:spTree>
    <p:extLst>
      <p:ext uri="{BB962C8B-B14F-4D97-AF65-F5344CB8AC3E}">
        <p14:creationId xmlns:p14="http://schemas.microsoft.com/office/powerpoint/2010/main" val="237168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3505200"/>
            <a:ext cx="6248400" cy="457200"/>
            <a:chOff x="914400" y="3505200"/>
            <a:chExt cx="62484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79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5943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09600" y="5597723"/>
            <a:ext cx="4467038" cy="955477"/>
            <a:chOff x="609600" y="5181600"/>
            <a:chExt cx="4467038" cy="955477"/>
          </a:xfrm>
        </p:grpSpPr>
        <p:grpSp>
          <p:nvGrpSpPr>
            <p:cNvPr id="74" name="Group 73"/>
            <p:cNvGrpSpPr/>
            <p:nvPr/>
          </p:nvGrpSpPr>
          <p:grpSpPr>
            <a:xfrm>
              <a:off x="1143000" y="5181600"/>
              <a:ext cx="276038" cy="955477"/>
              <a:chOff x="914400" y="2435423"/>
              <a:chExt cx="276038" cy="9554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0668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9144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886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00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8006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09600" y="5181600"/>
              <a:ext cx="276038" cy="952500"/>
              <a:chOff x="990600" y="2359223"/>
              <a:chExt cx="276038" cy="9525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00" y="2664023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90600" y="23592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sp>
        <p:nvSpPr>
          <p:cNvPr id="128" name="Rounded Rectangle 127"/>
          <p:cNvSpPr/>
          <p:nvPr/>
        </p:nvSpPr>
        <p:spPr>
          <a:xfrm>
            <a:off x="914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371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828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286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43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200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3657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114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4572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292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54864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9436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64008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858000" y="3505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2" name="Cloud Callout 121"/>
          <p:cNvSpPr/>
          <p:nvPr/>
        </p:nvSpPr>
        <p:spPr>
          <a:xfrm>
            <a:off x="5181600" y="838200"/>
            <a:ext cx="3962400" cy="2057400"/>
          </a:xfrm>
          <a:prstGeom prst="cloudCallout">
            <a:avLst>
              <a:gd name="adj1" fmla="val 37181"/>
              <a:gd name="adj2" fmla="val 844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Each instance of coupon collector problem has to pass through these stages.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Can you think of  the most generic picture of this experiment ? </a:t>
            </a:r>
          </a:p>
        </p:txBody>
      </p:sp>
    </p:spTree>
    <p:extLst>
      <p:ext uri="{BB962C8B-B14F-4D97-AF65-F5344CB8AC3E}">
        <p14:creationId xmlns:p14="http://schemas.microsoft.com/office/powerpoint/2010/main" val="196975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No. of coupons sampled from the moment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to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00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14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71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9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6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43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00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57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15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72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91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0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no </a:t>
              </a:r>
            </a:p>
            <a:p>
              <a:pPr algn="ctr"/>
              <a:r>
                <a:rPr lang="en-US" sz="1400" dirty="0"/>
                <a:t>coupon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all </a:t>
              </a:r>
            </a:p>
            <a:p>
              <a:pPr algn="ctr"/>
              <a:r>
                <a:rPr lang="en-US" sz="1400" dirty="0"/>
                <a:t>coupons</a:t>
              </a:r>
            </a:p>
            <a:p>
              <a:pPr algn="ctr"/>
              <a:r>
                <a:rPr lang="en-US" sz="1400" dirty="0"/>
                <a:t>seen</a:t>
              </a:r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90600" y="2435423"/>
            <a:ext cx="276038" cy="1603177"/>
            <a:chOff x="990600" y="2435423"/>
            <a:chExt cx="276038" cy="160317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57562" y="2438400"/>
            <a:ext cx="276038" cy="1600200"/>
            <a:chOff x="1857562" y="2438400"/>
            <a:chExt cx="276038" cy="160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575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29162" y="2438400"/>
            <a:ext cx="276038" cy="1600200"/>
            <a:chOff x="3229162" y="2438400"/>
            <a:chExt cx="276038" cy="1600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52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29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72362" y="2438400"/>
            <a:ext cx="276038" cy="1600200"/>
            <a:chOff x="5515162" y="2438400"/>
            <a:chExt cx="276038" cy="1600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638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15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066800" y="4495800"/>
            <a:ext cx="4800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505200" y="2410968"/>
            <a:ext cx="2467162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loud Callout 51"/>
              <p:cNvSpPr/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depend upon which </a:t>
                </a:r>
                <a:r>
                  <a:rPr lang="en-US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coupons were selected in the past ? </a:t>
                </a:r>
              </a:p>
            </p:txBody>
          </p:sp>
        </mc:Choice>
        <mc:Fallback xmlns="">
          <p:sp>
            <p:nvSpPr>
              <p:cNvPr id="52" name="Cloud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98" y="5459946"/>
                <a:ext cx="605450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723" y="583259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loud Callout 52"/>
              <p:cNvSpPr/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depend upon the </a:t>
                </a:r>
                <a:r>
                  <a:rPr lang="en-US" u="sng" dirty="0">
                    <a:solidFill>
                      <a:schemeClr val="tx1"/>
                    </a:solidFill>
                  </a:rPr>
                  <a:t>number of samplings</a:t>
                </a:r>
                <a:r>
                  <a:rPr lang="en-US" dirty="0">
                    <a:solidFill>
                      <a:schemeClr val="tx1"/>
                    </a:solidFill>
                  </a:rPr>
                  <a:t> done in the past ? </a:t>
                </a:r>
              </a:p>
            </p:txBody>
          </p:sp>
        </mc:Choice>
        <mc:Fallback xmlns=""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69" y="5459946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601646" y="585905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0675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2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10" grpId="0" animBg="1"/>
      <p:bldP spid="11" grpId="0" animBg="1"/>
      <p:bldP spid="12" grpId="0" animBg="1"/>
      <p:bldP spid="41" grpId="0" animBg="1"/>
      <p:bldP spid="54" grpId="0" animBg="1"/>
      <p:bldP spid="55" grpId="0" animBg="1"/>
      <p:bldP spid="57" grpId="0" animBg="1"/>
      <p:bldP spid="58" grpId="0" animBg="1"/>
      <p:bldP spid="52" grpId="0" animBg="1"/>
      <p:bldP spid="52" grpId="1" animBg="1"/>
      <p:bldP spid="5" grpId="0"/>
      <p:bldP spid="5" grpId="1"/>
      <p:bldP spid="53" grpId="0" animBg="1"/>
      <p:bldP spid="53" grpId="1" animBg="1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Some</a:t>
            </a:r>
            <a:r>
              <a:rPr lang="en-US" sz="3200" dirty="0">
                <a:solidFill>
                  <a:srgbClr val="0070C0"/>
                </a:solidFill>
              </a:rPr>
              <a:t> Well Known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70C0"/>
                </a:solidFill>
              </a:rPr>
              <a:t>Well STUDIED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Random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No. of coupons sampled from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to the moment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 ??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1793010" y="271201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seem some relation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i="1" dirty="0">
                    <a:solidFill>
                      <a:srgbClr val="00206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 ? 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10" y="2712010"/>
                <a:ext cx="5858062" cy="1206972"/>
              </a:xfrm>
              <a:prstGeom prst="cloudCallout">
                <a:avLst>
                  <a:gd name="adj1" fmla="val 37181"/>
                  <a:gd name="adj2" fmla="val 8440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35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Reviewing Example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6165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616523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9000" y="36165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6576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505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6165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914400" y="3962400"/>
            <a:ext cx="6248400" cy="457200"/>
            <a:chOff x="914400" y="3505200"/>
            <a:chExt cx="6248400" cy="457200"/>
          </a:xfrm>
        </p:grpSpPr>
        <p:sp>
          <p:nvSpPr>
            <p:cNvPr id="128" name="Rounded Rectangle 127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9438" y="3578423"/>
            <a:ext cx="6353362" cy="5954"/>
            <a:chOff x="809438" y="3578423"/>
            <a:chExt cx="6353362" cy="5954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1757269" y="3581400"/>
              <a:ext cx="182413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605119" y="3581400"/>
              <a:ext cx="127168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953000" y="3581400"/>
              <a:ext cx="22098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95400" y="3581400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809438" y="3578423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/>
                  <a:t>=1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95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=1</a:t>
                </a: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=4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=3</a:t>
                </a: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400" dirty="0"/>
                  <a:t>=5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84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5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2" grpId="0"/>
      <p:bldP spid="123" grpId="0"/>
      <p:bldP spid="124" grpId="0"/>
      <p:bldP spid="12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                                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0">
                          <a:solidFill>
                            <a:srgbClr val="002060"/>
                          </a:solidFill>
                          <a:latin typeface="Cambria Math"/>
                        </a:rPr>
                        <m:t>𝐗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] 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09800" y="4114800"/>
            <a:ext cx="609600" cy="838200"/>
            <a:chOff x="2133600" y="4114800"/>
            <a:chExt cx="609600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343400"/>
            <a:ext cx="609600" cy="838200"/>
            <a:chOff x="2133600" y="4114800"/>
            <a:chExt cx="6096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3" name="Right Brace 32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13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05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=Probability an iteration is successful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&gt;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09800" y="4114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4267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400" y="4191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4724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050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495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57400" y="4648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9800" y="4800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62200" y="4953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8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4" name="Right Brace 33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1171777" y="4953009"/>
            <a:ext cx="733222" cy="609597"/>
            <a:chOff x="1510188" y="4876801"/>
            <a:chExt cx="394812" cy="487677"/>
          </a:xfrm>
        </p:grpSpPr>
        <p:sp>
          <p:nvSpPr>
            <p:cNvPr id="2" name="Right Brace 1"/>
            <p:cNvSpPr/>
            <p:nvPr/>
          </p:nvSpPr>
          <p:spPr>
            <a:xfrm rot="5400000">
              <a:off x="1612344" y="4774645"/>
              <a:ext cx="190499" cy="3948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)/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384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48006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8" grpId="0" uiExpan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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dirty="0"/>
                  <a:t> Expected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Show that the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with high probability.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Hint: Focus on one coupon, and use  *n*o*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  <a:blipFill>
                <a:blip r:embed="rId2"/>
                <a:stretch>
                  <a:fillRect l="-561"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992FF-7723-7D41-E1B2-7A2EB25735FD}"/>
              </a:ext>
            </a:extLst>
          </p:cNvPr>
          <p:cNvSpPr/>
          <p:nvPr/>
        </p:nvSpPr>
        <p:spPr>
          <a:xfrm>
            <a:off x="152400" y="6172200"/>
            <a:ext cx="6553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Particle starts from origin</a:t>
                </a:r>
              </a:p>
              <a:p>
                <a:r>
                  <a:rPr lang="en-US" sz="2000" dirty="0"/>
                  <a:t>In each second, particle moves </a:t>
                </a:r>
                <a:r>
                  <a:rPr lang="en-US" sz="2000" u="sng" dirty="0"/>
                  <a:t>1 unit</a:t>
                </a:r>
                <a:r>
                  <a:rPr lang="en-US" sz="2000" dirty="0"/>
                  <a:t>  to the left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or </a:t>
                </a:r>
                <a:r>
                  <a:rPr lang="en-US" sz="2000" u="sng" dirty="0"/>
                  <a:t>1 unit </a:t>
                </a:r>
                <a:r>
                  <a:rPr lang="en-US" sz="2000" dirty="0"/>
                  <a:t>to the right with </a:t>
                </a:r>
                <a:r>
                  <a:rPr lang="en-US" sz="2000" u="sng" dirty="0"/>
                  <a:t>equal probability.</a:t>
                </a:r>
              </a:p>
              <a:p>
                <a:r>
                  <a:rPr lang="en-US" sz="2000" dirty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 rotWithShape="1">
                <a:blip r:embed="rId2"/>
                <a:stretch>
                  <a:fillRect l="-710" t="-1752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324600" y="2531328"/>
            <a:ext cx="2362200" cy="20871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I, and perhaps you too,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could not notice the walk. So let us </a:t>
            </a:r>
            <a:r>
              <a:rPr lang="en-US" u="sng" dirty="0">
                <a:solidFill>
                  <a:schemeClr val="tx1"/>
                </a:solidFill>
              </a:rPr>
              <a:t>trace</a:t>
            </a:r>
            <a:r>
              <a:rPr lang="en-US" dirty="0">
                <a:solidFill>
                  <a:schemeClr val="tx1"/>
                </a:solidFill>
              </a:rPr>
              <a:t> the walk slowly.</a:t>
            </a:r>
          </a:p>
        </p:txBody>
      </p: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 p14:bounceEnd="24000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638800" y="2502932"/>
            <a:ext cx="3276600" cy="1432780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Can you break the walk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into stages ? Think carefully 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68D17-4952-5766-DF35-9CC5722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F2DCC-D981-19B2-1BB4-5172B5B1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Bernoulli </a:t>
            </a:r>
            <a:r>
              <a:rPr lang="en-US" sz="2400" b="1" dirty="0"/>
              <a:t>Random Variable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Binomial </a:t>
            </a:r>
            <a:r>
              <a:rPr lang="en-US" sz="2400" b="1" dirty="0"/>
              <a:t>Random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Geometric</a:t>
            </a:r>
            <a:r>
              <a:rPr lang="en-US" sz="2400" b="1" dirty="0"/>
              <a:t> Random variable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Negative</a:t>
            </a:r>
            <a:r>
              <a:rPr lang="en-US" sz="2400" b="1" dirty="0"/>
              <a:t> Binomial Random variable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25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0 and terminating at 5</a:t>
            </a: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CC435-09EB-2B44-5BE1-F93A97BB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0879E-3783-B7A4-00C9-A415DC10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3DB7F-60F4-6070-46C1-0ACBE32F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C3552-405D-BAA2-B0B0-E46C403B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4792A-E7E5-AE09-556F-20C5F9DB3F97}"/>
              </a:ext>
            </a:extLst>
          </p:cNvPr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56A749-8D64-3B10-176D-D77E9C1D448F}"/>
                </a:ext>
              </a:extLst>
            </p:cNvPr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4ADC80-2AB2-59CE-7E0A-5A1766D0D71F}"/>
                </a:ext>
              </a:extLst>
            </p:cNvPr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547BEE-1A9A-04D7-103E-D01DF1A616F6}"/>
                </a:ext>
              </a:extLst>
            </p:cNvPr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16D32C-DA56-1788-619D-E47B7D1A03EC}"/>
                </a:ext>
              </a:extLst>
            </p:cNvPr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DB7C41-1B6A-4674-7E2B-A3CFF3FC137E}"/>
                </a:ext>
              </a:extLst>
            </p:cNvPr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54EE45-34CB-A6B8-6D06-6E8DFD04A52E}"/>
                </a:ext>
              </a:extLst>
            </p:cNvPr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2037B9-5825-5B1F-D937-3F24DC2E627F}"/>
                </a:ext>
              </a:extLst>
            </p:cNvPr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1FB823-72F2-AAAB-27F9-1E7E40F78F39}"/>
                </a:ext>
              </a:extLst>
            </p:cNvPr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F34915-1CE6-83E2-9DD0-A99EA1B4317D}"/>
                </a:ext>
              </a:extLst>
            </p:cNvPr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08D2C6-C1EB-6A06-DD8D-14568E9C00BF}"/>
                </a:ext>
              </a:extLst>
            </p:cNvPr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A231B1-26DE-2F84-67D0-65C9025737FA}"/>
                </a:ext>
              </a:extLst>
            </p:cNvPr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47D973-C809-FFB0-F2CB-435CA0935981}"/>
                </a:ext>
              </a:extLst>
            </p:cNvPr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0419E0-B9B8-2E3B-C94D-F90F581F8890}"/>
                </a:ext>
              </a:extLst>
            </p:cNvPr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CAF8F-571E-1B38-1D0B-61D2347E8B1F}"/>
                </a:ext>
              </a:extLst>
            </p:cNvPr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61F22-85CD-397E-AE4F-4C1FB77F62E9}"/>
              </a:ext>
            </a:extLst>
          </p:cNvPr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D33C7B-0657-73FD-81C6-02B51A6D7951}"/>
              </a:ext>
            </a:extLst>
          </p:cNvPr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26C0BF-8F64-E242-CFD2-2BBC88D957A5}"/>
              </a:ext>
            </a:extLst>
          </p:cNvPr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05E0B6-64FE-FDC1-6964-36621C2EE99B}"/>
              </a:ext>
            </a:extLst>
          </p:cNvPr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21D94B0-06CC-CF9B-0432-17C2C560BDFE}"/>
              </a:ext>
            </a:extLst>
          </p:cNvPr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7B4F0E-4CE6-5008-6F91-5964F3933915}"/>
                </a:ext>
              </a:extLst>
            </p:cNvPr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4B6ACA-63EB-AA22-9438-F53B6151DE8A}"/>
                </a:ext>
              </a:extLst>
            </p:cNvPr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A6E06B9-32C9-B729-47B4-4FC39EA92ABC}"/>
                  </a:ext>
                </a:extLst>
              </p:cNvPr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CEFECBE-350E-8F40-BE34-544C20CD614C}"/>
                  </a:ext>
                </a:extLst>
              </p:cNvPr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C79AA14-4453-22CF-B9A8-51767E4374CE}"/>
                  </a:ext>
                </a:extLst>
              </p:cNvPr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4C4484F-C68E-BD45-D4AB-B038F4F391D9}"/>
                  </a:ext>
                </a:extLst>
              </p:cNvPr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CE11691-7934-ADCC-8C9A-91CDBB3EF05E}"/>
                  </a:ext>
                </a:extLst>
              </p:cNvPr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6BEC73C-D2DF-96A4-575C-723928AAADE6}"/>
                  </a:ext>
                </a:extLst>
              </p:cNvPr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D56E880-F73A-1229-C249-316A82A52A41}"/>
                  </a:ext>
                </a:extLst>
              </p:cNvPr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7D437A0-06CA-80F6-5C2F-6768EAC79BC5}"/>
                  </a:ext>
                </a:extLst>
              </p:cNvPr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8810657-C4BF-1108-1AF3-A016C8760EE7}"/>
                  </a:ext>
                </a:extLst>
              </p:cNvPr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562C92B-31E8-4796-78D9-7268BBE42ACC}"/>
                  </a:ext>
                </a:extLst>
              </p:cNvPr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E76DFC9-48DE-4D18-F80B-5F8BDE0AF494}"/>
                  </a:ext>
                </a:extLst>
              </p:cNvPr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F1844E-E421-99B1-A8DB-C81A83B6B0E3}"/>
              </a:ext>
            </a:extLst>
          </p:cNvPr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94F4598-926A-34B9-F877-8F660934EB97}"/>
                </a:ext>
              </a:extLst>
            </p:cNvPr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DB7EF-129B-BC6A-A27B-3A95D66F6D6B}"/>
                </a:ext>
              </a:extLst>
            </p:cNvPr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2BDC779-89D7-7BD5-C2A0-5A838E96384A}"/>
                </a:ext>
              </a:extLst>
            </p:cNvPr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4AFD49-4069-840D-AC35-EACB9F551BE5}"/>
                </a:ext>
              </a:extLst>
            </p:cNvPr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94148A-C0F7-6431-A045-A3AFF8089D8A}"/>
                </a:ext>
              </a:extLst>
            </p:cNvPr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FCDB4BC-94A1-F768-7E79-2FDBB1D6E91C}"/>
                </a:ext>
              </a:extLst>
            </p:cNvPr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3A9F30-8289-BC14-B2C4-CBDDE0648B8F}"/>
                </a:ext>
              </a:extLst>
            </p:cNvPr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720DEE2-956F-2C90-2CE1-BBC4A6827092}"/>
                </a:ext>
              </a:extLst>
            </p:cNvPr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422C655-01FB-8FB0-7EF8-EE14D1480381}"/>
                </a:ext>
              </a:extLst>
            </p:cNvPr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F6A8D4C-A5D9-B99B-E056-AF96F184E740}"/>
                </a:ext>
              </a:extLst>
            </p:cNvPr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7DE7E93-887E-4EA7-2366-C76C060D56B9}"/>
                </a:ext>
              </a:extLst>
            </p:cNvPr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86D24A-38EB-7FE4-5C9D-2E54AB378710}"/>
                </a:ext>
              </a:extLst>
            </p:cNvPr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F19BA0B-719A-3868-D16C-B7797796197B}"/>
                </a:ext>
              </a:extLst>
            </p:cNvPr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57C3ED-B76D-BB5F-F395-00F54BADB5FA}"/>
                </a:ext>
              </a:extLst>
            </p:cNvPr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772FCC4-6D03-DA90-1538-AA623266BD31}"/>
                </a:ext>
              </a:extLst>
            </p:cNvPr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8E055B8-8124-3F4D-13F0-C8322988D496}"/>
                </a:ext>
              </a:extLst>
            </p:cNvPr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F5D62F7-8744-E2AA-F42B-9E8A550BF1FD}"/>
                </a:ext>
              </a:extLst>
            </p:cNvPr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8094928-84B1-E0D3-A260-E6D34BBFA55A}"/>
                </a:ext>
              </a:extLst>
            </p:cNvPr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A02F495-40FA-E5AD-D2DB-D459CF9C4E5C}"/>
                </a:ext>
              </a:extLst>
            </p:cNvPr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0DB7C33-1FAE-52A5-43BE-AEA17D417090}"/>
                </a:ext>
              </a:extLst>
            </p:cNvPr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C02181-3A20-723F-79CE-E1691BBD14FD}"/>
                </a:ext>
              </a:extLst>
            </p:cNvPr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E74D00-92E2-DB49-A9CB-7E2930E9725E}"/>
                </a:ext>
              </a:extLst>
            </p:cNvPr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BEB124A-6AD7-E747-9CF7-B9926C2E8794}"/>
                </a:ext>
              </a:extLst>
            </p:cNvPr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56503-53B6-2EAE-E7B2-17C702E71DAB}"/>
              </a:ext>
            </a:extLst>
          </p:cNvPr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FC967A-D415-629E-F9C0-C3EF85FB302D}"/>
              </a:ext>
            </a:extLst>
          </p:cNvPr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>
            <a:extLst>
              <a:ext uri="{FF2B5EF4-FFF2-40B4-BE49-F238E27FC236}">
                <a16:creationId xmlns:a16="http://schemas.microsoft.com/office/drawing/2014/main" id="{47AFAAE7-94A7-D32A-3192-BC93EF07442C}"/>
              </a:ext>
            </a:extLst>
          </p:cNvPr>
          <p:cNvSpPr/>
          <p:nvPr/>
        </p:nvSpPr>
        <p:spPr>
          <a:xfrm>
            <a:off x="2620537" y="3757961"/>
            <a:ext cx="3512634" cy="1996068"/>
          </a:xfrm>
          <a:custGeom>
            <a:avLst/>
            <a:gdLst>
              <a:gd name="connsiteX0" fmla="*/ 1527717 w 3512634"/>
              <a:gd name="connsiteY0" fmla="*/ 0 h 1996068"/>
              <a:gd name="connsiteX1" fmla="*/ 3501483 w 3512634"/>
              <a:gd name="connsiteY1" fmla="*/ 0 h 1996068"/>
              <a:gd name="connsiteX2" fmla="*/ 3512634 w 3512634"/>
              <a:gd name="connsiteY2" fmla="*/ 1996068 h 1996068"/>
              <a:gd name="connsiteX3" fmla="*/ 0 w 3512634"/>
              <a:gd name="connsiteY3" fmla="*/ 1996068 h 1996068"/>
              <a:gd name="connsiteX4" fmla="*/ 0 w 3512634"/>
              <a:gd name="connsiteY4" fmla="*/ 367990 h 1996068"/>
              <a:gd name="connsiteX5" fmla="*/ 0 w 3512634"/>
              <a:gd name="connsiteY5" fmla="*/ 301083 h 1996068"/>
              <a:gd name="connsiteX6" fmla="*/ 1471961 w 3512634"/>
              <a:gd name="connsiteY6" fmla="*/ 312234 h 1996068"/>
              <a:gd name="connsiteX7" fmla="*/ 1527717 w 3512634"/>
              <a:gd name="connsiteY7" fmla="*/ 0 h 19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2634" h="1996068">
                <a:moveTo>
                  <a:pt x="1527717" y="0"/>
                </a:moveTo>
                <a:lnTo>
                  <a:pt x="3501483" y="0"/>
                </a:lnTo>
                <a:lnTo>
                  <a:pt x="3512634" y="1996068"/>
                </a:lnTo>
                <a:lnTo>
                  <a:pt x="0" y="1996068"/>
                </a:lnTo>
                <a:lnTo>
                  <a:pt x="0" y="367990"/>
                </a:lnTo>
                <a:lnTo>
                  <a:pt x="0" y="301083"/>
                </a:lnTo>
                <a:lnTo>
                  <a:pt x="1471961" y="312234"/>
                </a:lnTo>
                <a:lnTo>
                  <a:pt x="1527717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C8B579-6F6E-0103-A3F4-C9345E213EE1}"/>
              </a:ext>
            </a:extLst>
          </p:cNvPr>
          <p:cNvGrpSpPr/>
          <p:nvPr/>
        </p:nvGrpSpPr>
        <p:grpSpPr>
          <a:xfrm>
            <a:off x="815898" y="2575932"/>
            <a:ext cx="7870902" cy="1447800"/>
            <a:chOff x="815898" y="2575932"/>
            <a:chExt cx="7870902" cy="1447800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25B105A-3E5C-86DB-DA84-D6F574F2957E}"/>
                </a:ext>
              </a:extLst>
            </p:cNvPr>
            <p:cNvSpPr/>
            <p:nvPr/>
          </p:nvSpPr>
          <p:spPr>
            <a:xfrm>
              <a:off x="815898" y="2575932"/>
              <a:ext cx="3185390" cy="14478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ine Callout 1 78">
              <a:extLst>
                <a:ext uri="{FF2B5EF4-FFF2-40B4-BE49-F238E27FC236}">
                  <a16:creationId xmlns:a16="http://schemas.microsoft.com/office/drawing/2014/main" id="{79BC7A41-8361-DDC4-BD65-307EFC65D118}"/>
                </a:ext>
              </a:extLst>
            </p:cNvPr>
            <p:cNvSpPr/>
            <p:nvPr/>
          </p:nvSpPr>
          <p:spPr>
            <a:xfrm>
              <a:off x="5029200" y="2575933"/>
              <a:ext cx="3657600" cy="472068"/>
            </a:xfrm>
            <a:prstGeom prst="borderCallout1">
              <a:avLst>
                <a:gd name="adj1" fmla="val 47331"/>
                <a:gd name="adj2" fmla="val 814"/>
                <a:gd name="adj3" fmla="val 47842"/>
                <a:gd name="adj4" fmla="val -278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Walk starting from 0 and terminating at 5</a:t>
              </a:r>
            </a:p>
          </p:txBody>
        </p:sp>
      </p:grpSp>
      <p:sp>
        <p:nvSpPr>
          <p:cNvPr id="80" name="Line Callout 1 79">
            <a:extLst>
              <a:ext uri="{FF2B5EF4-FFF2-40B4-BE49-F238E27FC236}">
                <a16:creationId xmlns:a16="http://schemas.microsoft.com/office/drawing/2014/main" id="{51BAFDD6-4493-09C3-B5C7-419BEBA49134}"/>
              </a:ext>
            </a:extLst>
          </p:cNvPr>
          <p:cNvSpPr/>
          <p:nvPr/>
        </p:nvSpPr>
        <p:spPr>
          <a:xfrm>
            <a:off x="4876800" y="6004932"/>
            <a:ext cx="3657600" cy="472068"/>
          </a:xfrm>
          <a:prstGeom prst="borderCallout1">
            <a:avLst>
              <a:gd name="adj1" fmla="val 87"/>
              <a:gd name="adj2" fmla="val 49289"/>
              <a:gd name="adj3" fmla="val -56095"/>
              <a:gd name="adj4" fmla="val -13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5 and terminating at 8</a:t>
            </a:r>
          </a:p>
        </p:txBody>
      </p:sp>
    </p:spTree>
    <p:extLst>
      <p:ext uri="{BB962C8B-B14F-4D97-AF65-F5344CB8AC3E}">
        <p14:creationId xmlns:p14="http://schemas.microsoft.com/office/powerpoint/2010/main" val="36798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B82B5A-0556-89F2-A901-A9E3A60A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FE43-319F-964B-9E58-DEC373FC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Formalism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8D7A0-195F-5FD6-1406-CF3397EB7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No. of steps of a random walk which </a:t>
                </a:r>
                <a:r>
                  <a:rPr lang="en-US" sz="1800" u="sng" dirty="0"/>
                  <a:t>starts</a:t>
                </a:r>
                <a:r>
                  <a:rPr lang="en-US" sz="1800" dirty="0"/>
                  <a:t>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terminates on </a:t>
                </a:r>
                <a:r>
                  <a:rPr lang="en-US" sz="1800" u="sng" dirty="0"/>
                  <a:t>reaching </a:t>
                </a:r>
                <a14:m>
                  <m:oMath xmlns:m="http://schemas.openxmlformats.org/officeDocument/2006/math">
                    <m:r>
                      <a:rPr lang="en-US" sz="1800" i="1" u="sng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u="sng" dirty="0"/>
                  <a:t> for the first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To calculate   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1025" t="-107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2443C-2817-DAFA-25B1-32C64A5C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8720C-548D-67D3-226E-F6E0D63BB6BA}"/>
                  </a:ext>
                </a:extLst>
              </p:cNvPr>
              <p:cNvSpPr txBox="1"/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6729FAC-AF86-815A-86F9-4DE5A270C939}"/>
              </a:ext>
            </a:extLst>
          </p:cNvPr>
          <p:cNvSpPr/>
          <p:nvPr/>
        </p:nvSpPr>
        <p:spPr>
          <a:xfrm>
            <a:off x="3048000" y="34290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8F93B-5BFE-8FFF-78D0-9ADF4E78F9BB}"/>
              </a:ext>
            </a:extLst>
          </p:cNvPr>
          <p:cNvSpPr/>
          <p:nvPr/>
        </p:nvSpPr>
        <p:spPr>
          <a:xfrm>
            <a:off x="5029200" y="3429000"/>
            <a:ext cx="4343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C0DAF-3109-8BE1-FF58-B8107E581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2E45FF-3FBE-919F-AA05-AC4740CCDF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/>
                  <a:t>’s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E7588-8DF8-00A6-5B4C-56385BD62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Breaking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down to the limits,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using linearity of expectation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E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ym typeface="Wingdings" pitchFamily="2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ym typeface="Wingdings" pitchFamily="2" charset="2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6854-47E2-01D6-096B-917D7E2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0825A-384B-0226-F557-31B00BCFC20D}"/>
              </a:ext>
            </a:extLst>
          </p:cNvPr>
          <p:cNvSpPr/>
          <p:nvPr/>
        </p:nvSpPr>
        <p:spPr>
          <a:xfrm>
            <a:off x="4267200" y="2362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EA943-24D1-0606-C47C-5363BF6C0DB7}"/>
              </a:ext>
            </a:extLst>
          </p:cNvPr>
          <p:cNvSpPr/>
          <p:nvPr/>
        </p:nvSpPr>
        <p:spPr>
          <a:xfrm>
            <a:off x="4191000" y="3505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93050-AC36-1D8D-7DC7-4A879D1E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6379694-55C1-B02C-BCE8-32307F1587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to calculate </a:t>
                </a:r>
                <a:br>
                  <a:rPr lang="en-US" dirty="0"/>
                </a:br>
                <a:r>
                  <a:rPr lang="en-US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 b="-15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40F29D-21F1-FE3B-D558-DB41E714A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FC4D-2710-393A-31FA-C5EBE5F1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E5550E-5F95-47D4-DAF7-5A6169008572}"/>
              </a:ext>
            </a:extLst>
          </p:cNvPr>
          <p:cNvGrpSpPr/>
          <p:nvPr/>
        </p:nvGrpSpPr>
        <p:grpSpPr>
          <a:xfrm>
            <a:off x="837387" y="38694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34C758-B764-57E4-D570-387DD9760D96}"/>
                </a:ext>
              </a:extLst>
            </p:cNvPr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BBD97C-7A65-625F-64AA-40D240D8B0B6}"/>
                </a:ext>
              </a:extLst>
            </p:cNvPr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F8D9D0-775F-FBE3-0D6F-C21C7603A519}"/>
                </a:ext>
              </a:extLst>
            </p:cNvPr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CC3292-B3FF-302A-EA62-CB497C5679CF}"/>
                </a:ext>
              </a:extLst>
            </p:cNvPr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D7E576-9BF4-A9E5-D507-B4D0997E99AF}"/>
                </a:ext>
              </a:extLst>
            </p:cNvPr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9E2616-A9CC-7362-A3BA-CD21C86CE205}"/>
                </a:ext>
              </a:extLst>
            </p:cNvPr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FF1BD7-A3E1-860C-FC11-6A608D27C33A}"/>
                </a:ext>
              </a:extLst>
            </p:cNvPr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F2824-DA87-9A0F-4BFE-BF888873B8D1}"/>
                </a:ext>
              </a:extLst>
            </p:cNvPr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A3612A-D4EF-2E84-475B-46700FFB65B5}"/>
                </a:ext>
              </a:extLst>
            </p:cNvPr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7F857E-F614-324E-0FC2-C256EFAD6C16}"/>
                </a:ext>
              </a:extLst>
            </p:cNvPr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8C85F4-CB4C-B199-A1FF-FB88E470ADEF}"/>
                </a:ext>
              </a:extLst>
            </p:cNvPr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F3D54-338A-F9CB-9840-A5C125E57613}"/>
                </a:ext>
              </a:extLst>
            </p:cNvPr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6881F4-BAA0-3663-EB9B-E2EA3BD62763}"/>
                </a:ext>
              </a:extLst>
            </p:cNvPr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04F5-08C8-F3FB-8486-652C08E2CC26}"/>
                </a:ext>
              </a:extLst>
            </p:cNvPr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2" name="Smiley Face 21">
            <a:extLst>
              <a:ext uri="{FF2B5EF4-FFF2-40B4-BE49-F238E27FC236}">
                <a16:creationId xmlns:a16="http://schemas.microsoft.com/office/drawing/2014/main" id="{D4B73604-BF36-E433-AEF3-F102E7558A1A}"/>
              </a:ext>
            </a:extLst>
          </p:cNvPr>
          <p:cNvSpPr/>
          <p:nvPr/>
        </p:nvSpPr>
        <p:spPr>
          <a:xfrm>
            <a:off x="3886200" y="34173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C9103E-0D7F-ADD5-867D-E15BDF20D09B}"/>
              </a:ext>
            </a:extLst>
          </p:cNvPr>
          <p:cNvCxnSpPr/>
          <p:nvPr/>
        </p:nvCxnSpPr>
        <p:spPr>
          <a:xfrm>
            <a:off x="4038600" y="3886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8060FB-E286-2AA5-9FA8-2A4184E7A19B}"/>
              </a:ext>
            </a:extLst>
          </p:cNvPr>
          <p:cNvCxnSpPr/>
          <p:nvPr/>
        </p:nvCxnSpPr>
        <p:spPr>
          <a:xfrm>
            <a:off x="4657493" y="39326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048B06-AEA7-8E32-9FD6-1CD583B9E16F}"/>
                  </a:ext>
                </a:extLst>
              </p:cNvPr>
              <p:cNvSpPr txBox="1"/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DB54-9F4A-32F5-680A-776F51BCE795}"/>
                  </a:ext>
                </a:extLst>
              </p:cNvPr>
              <p:cNvSpPr txBox="1"/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6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insight from the previous slide, find a recurrence for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Expected </a:t>
            </a:r>
            <a:r>
              <a:rPr lang="en-US" sz="3200" b="1" dirty="0">
                <a:solidFill>
                  <a:srgbClr val="7030A0"/>
                </a:solidFill>
              </a:rPr>
              <a:t>duration</a:t>
            </a:r>
            <a:r>
              <a:rPr lang="en-US" sz="3200" b="1" dirty="0"/>
              <a:t> of a random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i="1" dirty="0"/>
              <a:t> </a:t>
            </a:r>
            <a:r>
              <a:rPr lang="en-US" sz="2000" dirty="0"/>
              <a:t>denote the </a:t>
            </a:r>
            <a:r>
              <a:rPr lang="en-US" sz="2000" dirty="0" err="1"/>
              <a:t>r.v</a:t>
            </a:r>
            <a:r>
              <a:rPr lang="en-US" sz="2000" dirty="0"/>
              <a:t>. for the duration of a randomized experiment.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/>
              <a:t>], the following approach is sometimes useful:</a:t>
            </a:r>
          </a:p>
          <a:p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Partition</a:t>
            </a:r>
            <a:r>
              <a:rPr lang="en-US" sz="2000" i="1" dirty="0"/>
              <a:t> </a:t>
            </a:r>
            <a:r>
              <a:rPr lang="en-US" sz="2000" dirty="0"/>
              <a:t>the experiment into </a:t>
            </a:r>
            <a:r>
              <a:rPr lang="en-US" sz="2000" u="sng" dirty="0"/>
              <a:t>stages</a:t>
            </a:r>
            <a:r>
              <a:rPr lang="en-US" sz="2000" dirty="0"/>
              <a:t> carefully.</a:t>
            </a:r>
          </a:p>
          <a:p>
            <a:endParaRPr lang="en-US" sz="2000" dirty="0"/>
          </a:p>
          <a:p>
            <a:r>
              <a:rPr lang="en-US" sz="2000" dirty="0"/>
              <a:t>Calculate </a:t>
            </a:r>
            <a:r>
              <a:rPr lang="en-US" sz="2000" u="sng" dirty="0"/>
              <a:t>expected duration of each stage.</a:t>
            </a:r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u="sng" dirty="0"/>
              <a:t>linearity of expectation</a:t>
            </a:r>
            <a:r>
              <a:rPr lang="en-US" sz="2000" dirty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Distributed </a:t>
            </a:r>
            <a:r>
              <a:rPr lang="en-US" sz="3200" dirty="0" err="1">
                <a:solidFill>
                  <a:srgbClr val="7030A0"/>
                </a:solidFill>
              </a:rPr>
              <a:t>Client-serveR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-servers.</a:t>
                </a:r>
              </a:p>
              <a:p>
                <a:r>
                  <a:rPr lang="en-US" sz="2000" dirty="0"/>
                  <a:t>Each client has a </a:t>
                </a:r>
                <a:r>
                  <a:rPr lang="en-US" sz="2000" b="1" dirty="0"/>
                  <a:t>single job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server can 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</a:p>
              <a:p>
                <a:r>
                  <a:rPr lang="en-US" sz="2000" u="sng" dirty="0"/>
                  <a:t>2-way communication</a:t>
                </a:r>
                <a:r>
                  <a:rPr lang="en-US" sz="2000" dirty="0"/>
                  <a:t> between any client and any server.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A distributed protocol  to finish all jobs as quickly as possible.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958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 err="1"/>
                  <a:t>r.v</a:t>
                </a:r>
                <a:r>
                  <a:rPr lang="en-US" sz="2000" dirty="0"/>
                  <a:t>. variable </a:t>
                </a:r>
                <a:r>
                  <a:rPr lang="en-US" sz="2000" b="1" dirty="0"/>
                  <a:t>X</a:t>
                </a:r>
                <a:r>
                  <a:rPr lang="en-US" sz="2000" dirty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it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&amp; takes value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usually called a </a:t>
                </a:r>
                <a:r>
                  <a:rPr lang="en-US" sz="2000" b="1" dirty="0"/>
                  <a:t>Bernoulli trial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/>
                  <a:t>HEADS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and TAILS corresponds 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05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572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ball-bin</a:t>
            </a:r>
            <a:r>
              <a:rPr lang="en-US" dirty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</p:spTree>
    <p:extLst>
      <p:ext uri="{BB962C8B-B14F-4D97-AF65-F5344CB8AC3E}">
        <p14:creationId xmlns:p14="http://schemas.microsoft.com/office/powerpoint/2010/main" val="7932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426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2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1831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23404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/>
                  <a:t> : </a:t>
                </a:r>
                <a:r>
                  <a:rPr lang="en-US" sz="2000" dirty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</a:t>
                </a:r>
                <a:r>
                  <a:rPr lang="en-US" sz="2000" b="1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   </a:t>
                </a:r>
                <a:r>
                  <a:rPr lang="en-US" sz="2000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528" y="5257800"/>
            <a:ext cx="53450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272" y="3429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10" y="4800600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911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50468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403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 animBg="1"/>
      <p:bldP spid="67" grpId="0" animBg="1"/>
      <p:bldP spid="9" grpId="0" animBg="1"/>
      <p:bldP spid="10" grpId="0" animBg="1"/>
      <p:bldP spid="11" grpId="0" animBg="1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Rectangle 42"/>
          <p:cNvSpPr/>
          <p:nvPr/>
        </p:nvSpPr>
        <p:spPr>
          <a:xfrm>
            <a:off x="925472" y="4191000"/>
            <a:ext cx="433232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  <p:bldP spid="49" grpId="0" animBg="1"/>
      <p:bldP spid="50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</a:t>
            </a:r>
            <a:r>
              <a:rPr lang="en-US" sz="3200" b="1" dirty="0"/>
              <a:t>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 fraction 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dirty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If everything goes 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Round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balls in the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Fraction of balls in the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0" smtClean="0">
                              <a:latin typeface="Cambria Math"/>
                            </a:rPr>
                            <m:t>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920380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600200" y="13716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371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1905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438400"/>
            <a:ext cx="4621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>
                <a:solidFill>
                  <a:schemeClr val="tx1"/>
                </a:solidFill>
              </a:rPr>
              <a:t>does not</a:t>
            </a:r>
            <a:r>
              <a:rPr lang="en-US" sz="1600" dirty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uiExpand="1" animBg="1"/>
      <p:bldP spid="15" grpId="0" uiExpand="1" animBg="1"/>
      <p:bldP spid="17" grpId="0" uiExpand="1" animBg="1"/>
      <p:bldP spid="18" grpId="0" uiExpand="1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no. of balls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no.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at at most half of the no.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/>
                      <m:t>|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>
                <a:blip r:embed="rId2"/>
                <a:stretch>
                  <a:fillRect l="-772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1124" y="3235083"/>
                <a:ext cx="565476" cy="5549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4" y="3235083"/>
                <a:ext cx="5654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3256643"/>
                <a:ext cx="565476" cy="55335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56643"/>
                <a:ext cx="565476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loud Callout 23"/>
          <p:cNvSpPr/>
          <p:nvPr/>
        </p:nvSpPr>
        <p:spPr>
          <a:xfrm>
            <a:off x="6248279" y="5029200"/>
            <a:ext cx="2362200" cy="1066801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Markov’s </a:t>
            </a:r>
            <a:r>
              <a:rPr lang="en-US" dirty="0">
                <a:solidFill>
                  <a:schemeClr val="tx1"/>
                </a:solidFill>
              </a:rPr>
              <a:t>Inequality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23622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38599" y="2362200"/>
            <a:ext cx="457187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" y="2667000"/>
            <a:ext cx="548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F3E2F4-B41B-E041-B8FD-B9748D713DEC}"/>
              </a:ext>
            </a:extLst>
          </p:cNvPr>
          <p:cNvSpPr/>
          <p:nvPr/>
        </p:nvSpPr>
        <p:spPr>
          <a:xfrm>
            <a:off x="-609600" y="2438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142845-BBBD-E141-86DF-9892EC1D9E5D}"/>
              </a:ext>
            </a:extLst>
          </p:cNvPr>
          <p:cNvSpPr/>
          <p:nvPr/>
        </p:nvSpPr>
        <p:spPr>
          <a:xfrm>
            <a:off x="5921538" y="2717245"/>
            <a:ext cx="3679662" cy="553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FF1F9-C84F-4444-866E-3628F4E7CDCC}"/>
                  </a:ext>
                </a:extLst>
              </p:cNvPr>
              <p:cNvSpPr txBox="1"/>
              <p:nvPr/>
            </p:nvSpPr>
            <p:spPr>
              <a:xfrm>
                <a:off x="4878124" y="5593533"/>
                <a:ext cx="61266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FF1F9-C84F-4444-866E-3628F4E7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124" y="5593533"/>
                <a:ext cx="612668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2C6F34-D124-2623-FED9-6B9B137480CD}"/>
              </a:ext>
            </a:extLst>
          </p:cNvPr>
          <p:cNvSpPr/>
          <p:nvPr/>
        </p:nvSpPr>
        <p:spPr>
          <a:xfrm>
            <a:off x="2209800" y="5094837"/>
            <a:ext cx="2286000" cy="6127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997DF0-9BD8-62FA-2191-1CC0776867A6}"/>
                  </a:ext>
                </a:extLst>
              </p:cNvPr>
              <p:cNvSpPr txBox="1"/>
              <p:nvPr/>
            </p:nvSpPr>
            <p:spPr>
              <a:xfrm>
                <a:off x="2736706" y="574185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997DF0-9BD8-62FA-2191-1CC07768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706" y="5741856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67B01-D8EF-F9AC-B399-B1D85A69D1E6}"/>
                  </a:ext>
                </a:extLst>
              </p:cNvPr>
              <p:cNvSpPr txBox="1"/>
              <p:nvPr/>
            </p:nvSpPr>
            <p:spPr>
              <a:xfrm>
                <a:off x="3198648" y="5574268"/>
                <a:ext cx="1678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67B01-D8EF-F9AC-B399-B1D85A69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48" y="5574268"/>
                <a:ext cx="1678152" cy="369332"/>
              </a:xfrm>
              <a:prstGeom prst="rect">
                <a:avLst/>
              </a:prstGeom>
              <a:blipFill>
                <a:blip r:embed="rId7"/>
                <a:stretch>
                  <a:fillRect l="-3273" t="-8197" r="-18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AF69B-A43A-FD80-900F-7A90B62A16F5}"/>
              </a:ext>
            </a:extLst>
          </p:cNvPr>
          <p:cNvCxnSpPr>
            <a:cxnSpLocks/>
          </p:cNvCxnSpPr>
          <p:nvPr/>
        </p:nvCxnSpPr>
        <p:spPr>
          <a:xfrm>
            <a:off x="3198648" y="5938610"/>
            <a:ext cx="1616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8D51E-97B3-39CD-D787-74FC54EC3D2A}"/>
                  </a:ext>
                </a:extLst>
              </p:cNvPr>
              <p:cNvSpPr txBox="1"/>
              <p:nvPr/>
            </p:nvSpPr>
            <p:spPr>
              <a:xfrm>
                <a:off x="3712219" y="5938610"/>
                <a:ext cx="37093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8D51E-97B3-39CD-D787-74FC54EC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9" y="5938610"/>
                <a:ext cx="370935" cy="616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24" grpId="0" uiExpand="1" animBg="1"/>
      <p:bldP spid="24" grpId="1" uiExpand="1" animBg="1"/>
      <p:bldP spid="27" grpId="0" uiExpand="1" animBg="1"/>
      <p:bldP spid="28" grpId="0" uiExpand="1" animBg="1"/>
      <p:bldP spid="29" grpId="0" uiExpand="1" animBg="1"/>
      <p:bldP spid="32" grpId="0" uiExpand="1" animBg="1"/>
      <p:bldP spid="34" grpId="0" uiExpand="1" animBg="1"/>
      <p:bldP spid="25" grpId="0"/>
      <p:bldP spid="4" grpId="0" uiExpand="1" animBg="1"/>
      <p:bldP spid="8" grpId="0"/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independent Bernoulli 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are carried out.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</a:t>
                </a:r>
                <a:r>
                  <a:rPr lang="en-US" sz="2000" dirty="0"/>
                  <a:t>denote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said to be a Binomial random variable with parameters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HEADS when we toss a coin (of HEADs probability=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Prove, without any knowledge of binomial coefficients,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67200" y="2057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438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Bernoulli trial.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81600" y="2819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Lemma1 </a:t>
                </a:r>
                <a:r>
                  <a:rPr lang="en-US" sz="2000" b="1" dirty="0"/>
                  <a:t>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no. of balls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is 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Expected no. of rounds =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>
                <a:blip r:embed="rId2"/>
                <a:stretch>
                  <a:fillRect l="-741" t="-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5334000"/>
            <a:ext cx="2286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5334000"/>
            <a:ext cx="228600" cy="2286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77000" y="54483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𝐥𝐨𝐠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52" y="5912858"/>
                <a:ext cx="13173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Line Callout 2 21"/>
              <p:cNvSpPr/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round is </a:t>
                </a:r>
                <a:r>
                  <a:rPr lang="en-US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iwith</a:t>
                </a:r>
                <a:r>
                  <a:rPr lang="en-US" dirty="0">
                    <a:solidFill>
                      <a:schemeClr val="tx1"/>
                    </a:solidFill>
                  </a:rPr>
                  <a:t> probability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Line Callout 2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3200400" cy="765048"/>
              </a:xfrm>
              <a:prstGeom prst="borderCallout2">
                <a:avLst>
                  <a:gd name="adj1" fmla="val 17293"/>
                  <a:gd name="adj2" fmla="val -88"/>
                  <a:gd name="adj3" fmla="val 18750"/>
                  <a:gd name="adj4" fmla="val -16667"/>
                  <a:gd name="adj5" fmla="val -8480"/>
                  <a:gd name="adj6" fmla="val -59858"/>
                </a:avLst>
              </a:prstGeom>
              <a:blipFill rotWithShape="1"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29"/>
              <p:cNvSpPr/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Lef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343400"/>
                <a:ext cx="978408" cy="637032"/>
              </a:xfrm>
              <a:prstGeom prst="leftArrow">
                <a:avLst/>
              </a:prstGeom>
              <a:blipFill rotWithShape="1"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30">
                <a:extLst>
                  <a:ext uri="{FF2B5EF4-FFF2-40B4-BE49-F238E27FC236}">
                    <a16:creationId xmlns:a16="http://schemas.microsoft.com/office/drawing/2014/main" id="{FB9CEF78-92BB-9761-B746-ECE3BCF9EB62}"/>
                  </a:ext>
                </a:extLst>
              </p:cNvPr>
              <p:cNvSpPr/>
              <p:nvPr/>
            </p:nvSpPr>
            <p:spPr>
              <a:xfrm>
                <a:off x="48087" y="2431542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The entire experiment looks like a sequence of good and bad rounds with the following properties.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Each round is good with probability at least ¼ irrespective of the previous rounds.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Experiment finishes on or before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good rounds.</a:t>
                </a:r>
              </a:p>
            </p:txBody>
          </p:sp>
        </mc:Choice>
        <mc:Fallback xmlns="">
          <p:sp>
            <p:nvSpPr>
              <p:cNvPr id="5" name="Cloud Callout 30">
                <a:extLst>
                  <a:ext uri="{FF2B5EF4-FFF2-40B4-BE49-F238E27FC236}">
                    <a16:creationId xmlns:a16="http://schemas.microsoft.com/office/drawing/2014/main" id="{FB9CEF78-92BB-9761-B746-ECE3BCF9E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" y="2431542"/>
                <a:ext cx="8686800" cy="1677924"/>
              </a:xfrm>
              <a:prstGeom prst="cloudCallout">
                <a:avLst>
                  <a:gd name="adj1" fmla="val -27914"/>
                  <a:gd name="adj2" fmla="val 8382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FA5184F-05E2-C33C-EC7E-9903AB3C3975}"/>
              </a:ext>
            </a:extLst>
          </p:cNvPr>
          <p:cNvSpPr/>
          <p:nvPr/>
        </p:nvSpPr>
        <p:spPr>
          <a:xfrm>
            <a:off x="4694976" y="4495800"/>
            <a:ext cx="269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F11349-6CF9-DB5D-2485-F452D3D50FE7}"/>
              </a:ext>
            </a:extLst>
          </p:cNvPr>
          <p:cNvSpPr/>
          <p:nvPr/>
        </p:nvSpPr>
        <p:spPr>
          <a:xfrm>
            <a:off x="1624343" y="4529268"/>
            <a:ext cx="30225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2" grpId="0" animBg="1"/>
      <p:bldP spid="30" grpId="0" animBg="1"/>
      <p:bldP spid="5" grpId="0" animBg="1"/>
      <p:bldP spid="5" grpId="1" animBg="1"/>
      <p:bldP spid="5" grpId="2" build="allAtOnce" animBg="1"/>
      <p:bldP spid="6" grpId="0" uiExpand="1" animBg="1"/>
      <p:bldP spid="24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Randomized protocol will terminate in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rounds.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568952"/>
            <a:ext cx="3886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bound is very loose.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see why ?</a:t>
            </a:r>
          </a:p>
        </p:txBody>
      </p:sp>
    </p:spTree>
    <p:extLst>
      <p:ext uri="{BB962C8B-B14F-4D97-AF65-F5344CB8AC3E}">
        <p14:creationId xmlns:p14="http://schemas.microsoft.com/office/powerpoint/2010/main" val="9634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important insight </a:t>
            </a:r>
            <a:r>
              <a:rPr lang="en-US" sz="3600" b="1" dirty="0"/>
              <a:t>that we </a:t>
            </a:r>
            <a:r>
              <a:rPr lang="en-US" sz="3600" b="1" dirty="0">
                <a:solidFill>
                  <a:srgbClr val="C00000"/>
                </a:solidFill>
              </a:rPr>
              <a:t>missed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What is the cause of multiple rounds for a </a:t>
            </a:r>
            <a:r>
              <a:rPr lang="en-US" sz="2000" b="1" dirty="0">
                <a:solidFill>
                  <a:srgbClr val="0070C0"/>
                </a:solidFill>
              </a:rPr>
              <a:t>ball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b="1" dirty="0"/>
              <a:t>Answer: </a:t>
            </a:r>
            <a:r>
              <a:rPr lang="en-US" sz="2000" dirty="0"/>
              <a:t>presence of other </a:t>
            </a:r>
            <a:r>
              <a:rPr lang="en-US" sz="2000" u="sng" dirty="0"/>
              <a:t>competing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balls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As the algorithm proceeds:</a:t>
            </a:r>
          </a:p>
          <a:p>
            <a:r>
              <a:rPr lang="en-US" sz="2000" dirty="0"/>
              <a:t>The number of these </a:t>
            </a:r>
            <a:r>
              <a:rPr lang="en-US" sz="2000" u="sng" dirty="0"/>
              <a:t>competing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balls</a:t>
            </a:r>
            <a:r>
              <a:rPr lang="en-US" sz="2000" dirty="0"/>
              <a:t> reduce </a:t>
            </a:r>
          </a:p>
          <a:p>
            <a:r>
              <a:rPr lang="en-US" sz="2000" dirty="0"/>
              <a:t>but the number of </a:t>
            </a:r>
            <a:r>
              <a:rPr lang="en-US" sz="2000" b="1" dirty="0">
                <a:solidFill>
                  <a:srgbClr val="00B050"/>
                </a:solidFill>
              </a:rPr>
              <a:t>bins</a:t>
            </a:r>
            <a:r>
              <a:rPr lang="en-US" sz="2000" dirty="0"/>
              <a:t> remain unchanged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Chances of a ball to leave the system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increases </a:t>
            </a:r>
            <a:r>
              <a:rPr lang="en-US" sz="2000" dirty="0">
                <a:sym typeface="Wingdings" pitchFamily="2" charset="2"/>
              </a:rPr>
              <a:t>as the algorithm proceeds.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</a:t>
            </a:r>
            <a:r>
              <a:rPr lang="en-US" sz="3200" b="1" dirty="0">
                <a:solidFill>
                  <a:srgbClr val="7030A0"/>
                </a:solidFill>
              </a:rPr>
              <a:t>Client-Server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5700" y="1066800"/>
            <a:ext cx="1349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expected no. of rounds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NEW insight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First some discrete mathematics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C571D-ACEC-9C44-C348-FD1204B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Recurrence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9999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999953" cy="516423"/>
              </a:xfrm>
              <a:prstGeom prst="rect">
                <a:avLst/>
              </a:prstGeom>
              <a:blipFill rotWithShape="1">
                <a:blip r:embed="rId4"/>
                <a:stretch>
                  <a:fillRect t="-4762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38400" y="1981200"/>
            <a:ext cx="152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2" grpId="0" animBg="1"/>
      <p:bldP spid="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Recurrence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2000" dirty="0"/>
                  <a:t>     for some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6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33400" y="4038600"/>
            <a:ext cx="7924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1/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47" y="5410200"/>
                <a:ext cx="1473096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6250" r="-497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8400" y="21336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495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495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953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953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 expected no. of rounds in </a:t>
            </a:r>
            <a:r>
              <a:rPr lang="en-US" sz="3200" dirty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Geometric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identical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first 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)=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1221" t="-16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1746" y="25908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953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1431930" cy="374270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B4F44CE-DE5B-4FFC-8472-EC2D4FC845AD}"/>
              </a:ext>
            </a:extLst>
          </p:cNvPr>
          <p:cNvSpPr/>
          <p:nvPr/>
        </p:nvSpPr>
        <p:spPr>
          <a:xfrm>
            <a:off x="2362200" y="3048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84A0-F4DB-2FCB-C259-B7A0B171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9C73-47EC-658F-6A48-5951D47E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Try to proceed from the point mentioned in the previous slide.</a:t>
            </a:r>
          </a:p>
          <a:p>
            <a:endParaRPr lang="en-US" sz="2400" dirty="0"/>
          </a:p>
          <a:p>
            <a:r>
              <a:rPr lang="en-US" sz="2400" dirty="0"/>
              <a:t>All tools that are needed to solve the problem from this point are already covered in the lecture.</a:t>
            </a:r>
          </a:p>
          <a:p>
            <a:endParaRPr lang="en-US" sz="2400" dirty="0"/>
          </a:p>
          <a:p>
            <a:r>
              <a:rPr lang="en-US" sz="2400" dirty="0"/>
              <a:t>Take this homework </a:t>
            </a:r>
            <a:r>
              <a:rPr lang="en-US" sz="2400" b="1" u="sng" dirty="0"/>
              <a:t>seriously.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8266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 infinite sequence of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identical </a:t>
                </a:r>
                <a:r>
                  <a:rPr lang="en-US" sz="2000" dirty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/>
                  <a:t>X : </a:t>
                </a:r>
                <a:r>
                  <a:rPr lang="en-US" sz="2000" dirty="0"/>
                  <a:t> the number of  trials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and including the trial 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success.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/>
                  <a:t>is called a </a:t>
                </a:r>
                <a:r>
                  <a:rPr lang="en-US" sz="2000" b="1" dirty="0"/>
                  <a:t>negative binomial </a:t>
                </a:r>
                <a:r>
                  <a:rPr lang="en-US" sz="2000" dirty="0"/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Number of tosses of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HEADS.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053" t="-1078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C8E0-1FAC-5F0C-6A6B-E2FDA35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 school 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CE835-5C5A-115A-7724-D2EFB2696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is a class.</a:t>
                </a:r>
              </a:p>
              <a:p>
                <a:pPr marL="0" indent="0">
                  <a:buNone/>
                </a:pPr>
                <a:r>
                  <a:rPr lang="en-IN" sz="2400" dirty="0"/>
                  <a:t>Percentage of boys in the class 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The average height of a boy in the class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The average height of a girl in the class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Average height of a student in the class: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CE835-5C5A-115A-7724-D2EFB2696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9AE7-9712-BC6E-016B-6D51C5C09E74}"/>
                  </a:ext>
                </a:extLst>
              </p:cNvPr>
              <p:cNvSpPr txBox="1"/>
              <p:nvPr/>
            </p:nvSpPr>
            <p:spPr>
              <a:xfrm>
                <a:off x="5486400" y="3657600"/>
                <a:ext cx="89101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9AE7-9712-BC6E-016B-6D51C5C09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57600"/>
                <a:ext cx="891013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8A62D63-1A3A-3CAD-927B-87587DF1F643}"/>
              </a:ext>
            </a:extLst>
          </p:cNvPr>
          <p:cNvSpPr/>
          <p:nvPr/>
        </p:nvSpPr>
        <p:spPr>
          <a:xfrm>
            <a:off x="533400" y="2097522"/>
            <a:ext cx="4267200" cy="417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04524-8AAE-39FF-08E8-F26E25DB7706}"/>
              </a:ext>
            </a:extLst>
          </p:cNvPr>
          <p:cNvSpPr/>
          <p:nvPr/>
        </p:nvSpPr>
        <p:spPr>
          <a:xfrm>
            <a:off x="5562600" y="2514600"/>
            <a:ext cx="4114800" cy="417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CC18A-E8E3-7883-FDA8-1163EDC80344}"/>
              </a:ext>
            </a:extLst>
          </p:cNvPr>
          <p:cNvSpPr/>
          <p:nvPr/>
        </p:nvSpPr>
        <p:spPr>
          <a:xfrm>
            <a:off x="5486400" y="2935722"/>
            <a:ext cx="4114800" cy="417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7F64EC-8A38-DEDE-BFC6-972A7A00A4CB}"/>
                  </a:ext>
                </a:extLst>
              </p:cNvPr>
              <p:cNvSpPr txBox="1"/>
              <p:nvPr/>
            </p:nvSpPr>
            <p:spPr>
              <a:xfrm>
                <a:off x="6248400" y="3611562"/>
                <a:ext cx="161666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7F64EC-8A38-DEDE-BFC6-972A7A00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11562"/>
                <a:ext cx="161666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5172C-3BBC-06F3-568F-E858D394E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E0C11F8-D6DC-7716-D68C-828578941C47}"/>
              </a:ext>
            </a:extLst>
          </p:cNvPr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A6BB90D-7DB8-71D2-7703-1C6B09F08981}"/>
              </a:ext>
            </a:extLst>
          </p:cNvPr>
          <p:cNvSpPr/>
          <p:nvPr/>
        </p:nvSpPr>
        <p:spPr>
          <a:xfrm>
            <a:off x="3847723" y="2362954"/>
            <a:ext cx="2435382" cy="2145672"/>
          </a:xfrm>
          <a:custGeom>
            <a:avLst/>
            <a:gdLst>
              <a:gd name="connsiteX0" fmla="*/ 697117 w 2435382"/>
              <a:gd name="connsiteY0" fmla="*/ 2145672 h 2145672"/>
              <a:gd name="connsiteX1" fmla="*/ 1149790 w 2435382"/>
              <a:gd name="connsiteY1" fmla="*/ 2109458 h 2145672"/>
              <a:gd name="connsiteX2" fmla="*/ 1566249 w 2435382"/>
              <a:gd name="connsiteY2" fmla="*/ 2018923 h 2145672"/>
              <a:gd name="connsiteX3" fmla="*/ 2046083 w 2435382"/>
              <a:gd name="connsiteY3" fmla="*/ 1756373 h 2145672"/>
              <a:gd name="connsiteX4" fmla="*/ 2390115 w 2435382"/>
              <a:gd name="connsiteY4" fmla="*/ 1358020 h 2145672"/>
              <a:gd name="connsiteX5" fmla="*/ 2435382 w 2435382"/>
              <a:gd name="connsiteY5" fmla="*/ 995882 h 2145672"/>
              <a:gd name="connsiteX6" fmla="*/ 2308633 w 2435382"/>
              <a:gd name="connsiteY6" fmla="*/ 651850 h 2145672"/>
              <a:gd name="connsiteX7" fmla="*/ 2046083 w 2435382"/>
              <a:gd name="connsiteY7" fmla="*/ 380246 h 2145672"/>
              <a:gd name="connsiteX8" fmla="*/ 1629624 w 2435382"/>
              <a:gd name="connsiteY8" fmla="*/ 144856 h 2145672"/>
              <a:gd name="connsiteX9" fmla="*/ 1176950 w 2435382"/>
              <a:gd name="connsiteY9" fmla="*/ 36214 h 2145672"/>
              <a:gd name="connsiteX10" fmla="*/ 733330 w 2435382"/>
              <a:gd name="connsiteY10" fmla="*/ 0 h 2145672"/>
              <a:gd name="connsiteX11" fmla="*/ 398352 w 2435382"/>
              <a:gd name="connsiteY11" fmla="*/ 36214 h 2145672"/>
              <a:gd name="connsiteX12" fmla="*/ 190123 w 2435382"/>
              <a:gd name="connsiteY12" fmla="*/ 72428 h 2145672"/>
              <a:gd name="connsiteX13" fmla="*/ 0 w 2435382"/>
              <a:gd name="connsiteY13" fmla="*/ 135802 h 2145672"/>
              <a:gd name="connsiteX14" fmla="*/ 262550 w 2435382"/>
              <a:gd name="connsiteY14" fmla="*/ 334979 h 2145672"/>
              <a:gd name="connsiteX15" fmla="*/ 443620 w 2435382"/>
              <a:gd name="connsiteY15" fmla="*/ 534155 h 2145672"/>
              <a:gd name="connsiteX16" fmla="*/ 679010 w 2435382"/>
              <a:gd name="connsiteY16" fmla="*/ 814812 h 2145672"/>
              <a:gd name="connsiteX17" fmla="*/ 787651 w 2435382"/>
              <a:gd name="connsiteY17" fmla="*/ 1041149 h 2145672"/>
              <a:gd name="connsiteX18" fmla="*/ 814812 w 2435382"/>
              <a:gd name="connsiteY18" fmla="*/ 1403288 h 2145672"/>
              <a:gd name="connsiteX19" fmla="*/ 769544 w 2435382"/>
              <a:gd name="connsiteY19" fmla="*/ 1783533 h 2145672"/>
              <a:gd name="connsiteX20" fmla="*/ 697117 w 2435382"/>
              <a:gd name="connsiteY20" fmla="*/ 2145672 h 21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5382" h="2145672">
                <a:moveTo>
                  <a:pt x="697117" y="2145672"/>
                </a:moveTo>
                <a:lnTo>
                  <a:pt x="1149790" y="2109458"/>
                </a:lnTo>
                <a:lnTo>
                  <a:pt x="1566249" y="2018923"/>
                </a:lnTo>
                <a:lnTo>
                  <a:pt x="2046083" y="1756373"/>
                </a:lnTo>
                <a:lnTo>
                  <a:pt x="2390115" y="1358020"/>
                </a:lnTo>
                <a:lnTo>
                  <a:pt x="2435382" y="995882"/>
                </a:lnTo>
                <a:lnTo>
                  <a:pt x="2308633" y="651850"/>
                </a:lnTo>
                <a:lnTo>
                  <a:pt x="2046083" y="380246"/>
                </a:lnTo>
                <a:lnTo>
                  <a:pt x="1629624" y="144856"/>
                </a:lnTo>
                <a:lnTo>
                  <a:pt x="1176950" y="36214"/>
                </a:lnTo>
                <a:lnTo>
                  <a:pt x="733330" y="0"/>
                </a:lnTo>
                <a:lnTo>
                  <a:pt x="398352" y="36214"/>
                </a:lnTo>
                <a:lnTo>
                  <a:pt x="190123" y="72428"/>
                </a:lnTo>
                <a:lnTo>
                  <a:pt x="0" y="135802"/>
                </a:lnTo>
                <a:lnTo>
                  <a:pt x="262550" y="334979"/>
                </a:lnTo>
                <a:lnTo>
                  <a:pt x="443620" y="534155"/>
                </a:lnTo>
                <a:lnTo>
                  <a:pt x="679010" y="814812"/>
                </a:lnTo>
                <a:lnTo>
                  <a:pt x="787651" y="1041149"/>
                </a:lnTo>
                <a:lnTo>
                  <a:pt x="814812" y="1403288"/>
                </a:lnTo>
                <a:lnTo>
                  <a:pt x="769544" y="1783533"/>
                </a:lnTo>
                <a:lnTo>
                  <a:pt x="697117" y="214567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D2A1DB-D5F8-BA77-A8BF-CC2742CC3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any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variable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] =                 …                 +           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53396F-F573-153A-DD08-F4D48346CFAF}"/>
              </a:ext>
            </a:extLst>
          </p:cNvPr>
          <p:cNvSpPr/>
          <p:nvPr/>
        </p:nvSpPr>
        <p:spPr>
          <a:xfrm>
            <a:off x="2996697" y="2498756"/>
            <a:ext cx="1656784" cy="2000816"/>
          </a:xfrm>
          <a:custGeom>
            <a:avLst/>
            <a:gdLst>
              <a:gd name="connsiteX0" fmla="*/ 805758 w 1656784"/>
              <a:gd name="connsiteY0" fmla="*/ 9054 h 2000816"/>
              <a:gd name="connsiteX1" fmla="*/ 543208 w 1656784"/>
              <a:gd name="connsiteY1" fmla="*/ 144856 h 2000816"/>
              <a:gd name="connsiteX2" fmla="*/ 244444 w 1656784"/>
              <a:gd name="connsiteY2" fmla="*/ 380246 h 2000816"/>
              <a:gd name="connsiteX3" fmla="*/ 108642 w 1656784"/>
              <a:gd name="connsiteY3" fmla="*/ 561315 h 2000816"/>
              <a:gd name="connsiteX4" fmla="*/ 0 w 1656784"/>
              <a:gd name="connsiteY4" fmla="*/ 860080 h 2000816"/>
              <a:gd name="connsiteX5" fmla="*/ 36214 w 1656784"/>
              <a:gd name="connsiteY5" fmla="*/ 1095470 h 2000816"/>
              <a:gd name="connsiteX6" fmla="*/ 108642 w 1656784"/>
              <a:gd name="connsiteY6" fmla="*/ 1312753 h 2000816"/>
              <a:gd name="connsiteX7" fmla="*/ 280657 w 1656784"/>
              <a:gd name="connsiteY7" fmla="*/ 1511929 h 2000816"/>
              <a:gd name="connsiteX8" fmla="*/ 416459 w 1656784"/>
              <a:gd name="connsiteY8" fmla="*/ 1647731 h 2000816"/>
              <a:gd name="connsiteX9" fmla="*/ 688063 w 1656784"/>
              <a:gd name="connsiteY9" fmla="*/ 1792587 h 2000816"/>
              <a:gd name="connsiteX10" fmla="*/ 968721 w 1656784"/>
              <a:gd name="connsiteY10" fmla="*/ 1910282 h 2000816"/>
              <a:gd name="connsiteX11" fmla="*/ 1222218 w 1656784"/>
              <a:gd name="connsiteY11" fmla="*/ 1973656 h 2000816"/>
              <a:gd name="connsiteX12" fmla="*/ 1466661 w 1656784"/>
              <a:gd name="connsiteY12" fmla="*/ 2000816 h 2000816"/>
              <a:gd name="connsiteX13" fmla="*/ 1548143 w 1656784"/>
              <a:gd name="connsiteY13" fmla="*/ 2000816 h 2000816"/>
              <a:gd name="connsiteX14" fmla="*/ 1602463 w 1656784"/>
              <a:gd name="connsiteY14" fmla="*/ 1692998 h 2000816"/>
              <a:gd name="connsiteX15" fmla="*/ 1647731 w 1656784"/>
              <a:gd name="connsiteY15" fmla="*/ 1403288 h 2000816"/>
              <a:gd name="connsiteX16" fmla="*/ 1656784 w 1656784"/>
              <a:gd name="connsiteY16" fmla="*/ 1023042 h 2000816"/>
              <a:gd name="connsiteX17" fmla="*/ 1575303 w 1656784"/>
              <a:gd name="connsiteY17" fmla="*/ 733331 h 2000816"/>
              <a:gd name="connsiteX18" fmla="*/ 1403287 w 1656784"/>
              <a:gd name="connsiteY18" fmla="*/ 488888 h 2000816"/>
              <a:gd name="connsiteX19" fmla="*/ 1204111 w 1656784"/>
              <a:gd name="connsiteY19" fmla="*/ 298765 h 2000816"/>
              <a:gd name="connsiteX20" fmla="*/ 1068309 w 1656784"/>
              <a:gd name="connsiteY20" fmla="*/ 153909 h 2000816"/>
              <a:gd name="connsiteX21" fmla="*/ 860079 w 1656784"/>
              <a:gd name="connsiteY21" fmla="*/ 0 h 2000816"/>
              <a:gd name="connsiteX22" fmla="*/ 860079 w 1656784"/>
              <a:gd name="connsiteY22" fmla="*/ 0 h 200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6784" h="2000816">
                <a:moveTo>
                  <a:pt x="805758" y="9054"/>
                </a:moveTo>
                <a:lnTo>
                  <a:pt x="543208" y="144856"/>
                </a:lnTo>
                <a:lnTo>
                  <a:pt x="244444" y="380246"/>
                </a:lnTo>
                <a:lnTo>
                  <a:pt x="108642" y="561315"/>
                </a:lnTo>
                <a:lnTo>
                  <a:pt x="0" y="860080"/>
                </a:lnTo>
                <a:lnTo>
                  <a:pt x="36214" y="1095470"/>
                </a:lnTo>
                <a:lnTo>
                  <a:pt x="108642" y="1312753"/>
                </a:lnTo>
                <a:lnTo>
                  <a:pt x="280657" y="1511929"/>
                </a:lnTo>
                <a:lnTo>
                  <a:pt x="416459" y="1647731"/>
                </a:lnTo>
                <a:lnTo>
                  <a:pt x="688063" y="1792587"/>
                </a:lnTo>
                <a:lnTo>
                  <a:pt x="968721" y="1910282"/>
                </a:lnTo>
                <a:lnTo>
                  <a:pt x="1222218" y="1973656"/>
                </a:lnTo>
                <a:lnTo>
                  <a:pt x="1466661" y="2000816"/>
                </a:lnTo>
                <a:lnTo>
                  <a:pt x="1548143" y="2000816"/>
                </a:lnTo>
                <a:lnTo>
                  <a:pt x="1602463" y="1692998"/>
                </a:lnTo>
                <a:lnTo>
                  <a:pt x="1647731" y="1403288"/>
                </a:lnTo>
                <a:lnTo>
                  <a:pt x="1656784" y="1023042"/>
                </a:lnTo>
                <a:lnTo>
                  <a:pt x="1575303" y="733331"/>
                </a:lnTo>
                <a:lnTo>
                  <a:pt x="1403287" y="488888"/>
                </a:lnTo>
                <a:lnTo>
                  <a:pt x="1204111" y="298765"/>
                </a:lnTo>
                <a:lnTo>
                  <a:pt x="1068309" y="153909"/>
                </a:lnTo>
                <a:lnTo>
                  <a:pt x="860079" y="0"/>
                </a:lnTo>
                <a:lnTo>
                  <a:pt x="860079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516C3-60B6-356A-18D4-E5D9D49C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                      Expectation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B837-3098-BBD9-30EE-8E20B80C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ED160-3382-6C23-6A8D-EA0A634F2F87}"/>
              </a:ext>
            </a:extLst>
          </p:cNvPr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48AB1-2455-4D19-1B7B-FFB40B6D37D5}"/>
              </a:ext>
            </a:extLst>
          </p:cNvPr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9315B0-1F85-2435-7B97-8469DA0AB04B}"/>
              </a:ext>
            </a:extLst>
          </p:cNvPr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02E44C-5482-5A62-91BE-F2507303B8FF}"/>
              </a:ext>
            </a:extLst>
          </p:cNvPr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4DC295-8C8F-54EE-34A7-ED507DB4753D}"/>
              </a:ext>
            </a:extLst>
          </p:cNvPr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912953-22FF-A635-A3A1-7442A19E21D1}"/>
              </a:ext>
            </a:extLst>
          </p:cNvPr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7695B-EBA8-E4BE-EFAF-FD35AB55D470}"/>
              </a:ext>
            </a:extLst>
          </p:cNvPr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4DE89E-53A4-59A5-FE2F-D3E1D4DA50BA}"/>
              </a:ext>
            </a:extLst>
          </p:cNvPr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5D1782-91FE-55DC-EC09-0AEC2235AB29}"/>
              </a:ext>
            </a:extLst>
          </p:cNvPr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301C11-6613-4237-8F00-97160B8DF435}"/>
              </a:ext>
            </a:extLst>
          </p:cNvPr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82AFAC-B2A1-E8AE-16B2-00A1F40B2B1E}"/>
              </a:ext>
            </a:extLst>
          </p:cNvPr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E0408E-4B5C-DFDC-6403-2534419E6038}"/>
              </a:ext>
            </a:extLst>
          </p:cNvPr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E12C79-F56F-ACA3-6AF4-16233897A0BD}"/>
              </a:ext>
            </a:extLst>
          </p:cNvPr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A0D8E9-4756-F073-37DF-EF6D7C4797F9}"/>
              </a:ext>
            </a:extLst>
          </p:cNvPr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573390-BEE8-45D0-26AC-1CC8345DBF74}"/>
              </a:ext>
            </a:extLst>
          </p:cNvPr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16F02-704D-E243-BF56-10A4490E47B3}"/>
              </a:ext>
            </a:extLst>
          </p:cNvPr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2F09AF-4166-A73D-ACAE-E7D77ADE67D1}"/>
              </a:ext>
            </a:extLst>
          </p:cNvPr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A84F71-5427-CB4C-C405-785C43FD9CD7}"/>
              </a:ext>
            </a:extLst>
          </p:cNvPr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BB53F-B88D-3001-46FA-506277C715E1}"/>
              </a:ext>
            </a:extLst>
          </p:cNvPr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853A4-F30D-DE41-B8E2-93400BCDC422}"/>
              </a:ext>
            </a:extLst>
          </p:cNvPr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892EE3-5CC3-AE08-8339-EAD4887812BE}"/>
              </a:ext>
            </a:extLst>
          </p:cNvPr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ADAABF-A5C9-76DA-61A9-0EA0F55EC07C}"/>
              </a:ext>
            </a:extLst>
          </p:cNvPr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FBF987-CE48-1C1A-8B1E-93C7764702C3}"/>
              </a:ext>
            </a:extLst>
          </p:cNvPr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6321A2-A156-2DCE-B22A-E93BFEA7DB7D}"/>
              </a:ext>
            </a:extLst>
          </p:cNvPr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F5310-6322-4949-4354-DE6367B260E5}"/>
              </a:ext>
            </a:extLst>
          </p:cNvPr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58BF67-DB5D-7289-5D8E-645CC474030D}"/>
              </a:ext>
            </a:extLst>
          </p:cNvPr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834F3A-8604-DFB6-E848-2ED35DAA42F2}"/>
              </a:ext>
            </a:extLst>
          </p:cNvPr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1BE0CA-648F-15D1-5292-5FC5040C8114}"/>
              </a:ext>
            </a:extLst>
          </p:cNvPr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EAB52C-1AB2-29A6-FFEC-0E214B61C2AD}"/>
              </a:ext>
            </a:extLst>
          </p:cNvPr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0A26B1-1FD9-30C8-5760-EFF6B2A0CFCD}"/>
              </a:ext>
            </a:extLst>
          </p:cNvPr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83248-DC2B-6A62-B32D-E2F96FF185C5}"/>
              </a:ext>
            </a:extLst>
          </p:cNvPr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5BF6FD-1D05-CF4F-495A-76F9A6B4EE00}"/>
              </a:ext>
            </a:extLst>
          </p:cNvPr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B0654A-3C18-FDC8-F7F4-B7B18FFDDB79}"/>
              </a:ext>
            </a:extLst>
          </p:cNvPr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E829C4-A081-4971-FA73-63AAC8E3FFF4}"/>
              </a:ext>
            </a:extLst>
          </p:cNvPr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86018E-0E43-2A73-B2FD-83C381C4D5E6}"/>
              </a:ext>
            </a:extLst>
          </p:cNvPr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6CD340-B730-CCD7-18A7-2A3EE1A01FA7}"/>
              </a:ext>
            </a:extLst>
          </p:cNvPr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8B6BB4-7FFC-B9BD-EB2C-2D4601A42D3E}"/>
              </a:ext>
            </a:extLst>
          </p:cNvPr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A6F2C6-61D1-7AE8-4380-B215A9E4289C}"/>
              </a:ext>
            </a:extLst>
          </p:cNvPr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6AF20D-AFEF-7120-A03E-C66EC4EFF0B8}"/>
              </a:ext>
            </a:extLst>
          </p:cNvPr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23FB3-18BC-43B1-B743-FFEBDB7A9600}"/>
                  </a:ext>
                </a:extLst>
              </p:cNvPr>
              <p:cNvSpPr txBox="1"/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847E11A-71D3-9B9E-FF66-B1495C9B8F0F}"/>
              </a:ext>
            </a:extLst>
          </p:cNvPr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030A279-C8A0-0265-557B-A3DA65F637A6}"/>
              </a:ext>
            </a:extLst>
          </p:cNvPr>
          <p:cNvSpPr/>
          <p:nvPr/>
        </p:nvSpPr>
        <p:spPr>
          <a:xfrm>
            <a:off x="3824868" y="2509024"/>
            <a:ext cx="826534" cy="1984917"/>
          </a:xfrm>
          <a:custGeom>
            <a:avLst/>
            <a:gdLst>
              <a:gd name="connsiteX0" fmla="*/ 0 w 826534"/>
              <a:gd name="connsiteY0" fmla="*/ 0 h 1984917"/>
              <a:gd name="connsiteX1" fmla="*/ 323386 w 826534"/>
              <a:gd name="connsiteY1" fmla="*/ 234176 h 1984917"/>
              <a:gd name="connsiteX2" fmla="*/ 747132 w 826534"/>
              <a:gd name="connsiteY2" fmla="*/ 747132 h 1984917"/>
              <a:gd name="connsiteX3" fmla="*/ 825191 w 826534"/>
              <a:gd name="connsiteY3" fmla="*/ 1260088 h 1984917"/>
              <a:gd name="connsiteX4" fmla="*/ 724830 w 826534"/>
              <a:gd name="connsiteY4" fmla="*/ 1962615 h 1984917"/>
              <a:gd name="connsiteX5" fmla="*/ 724830 w 826534"/>
              <a:gd name="connsiteY5" fmla="*/ 1962615 h 1984917"/>
              <a:gd name="connsiteX6" fmla="*/ 758283 w 826534"/>
              <a:gd name="connsiteY6" fmla="*/ 1984917 h 1984917"/>
              <a:gd name="connsiteX7" fmla="*/ 758283 w 826534"/>
              <a:gd name="connsiteY7" fmla="*/ 1984917 h 19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534" h="1984917">
                <a:moveTo>
                  <a:pt x="0" y="0"/>
                </a:moveTo>
                <a:cubicBezTo>
                  <a:pt x="99432" y="54827"/>
                  <a:pt x="198864" y="109654"/>
                  <a:pt x="323386" y="234176"/>
                </a:cubicBezTo>
                <a:cubicBezTo>
                  <a:pt x="447908" y="358698"/>
                  <a:pt x="663498" y="576147"/>
                  <a:pt x="747132" y="747132"/>
                </a:cubicBezTo>
                <a:cubicBezTo>
                  <a:pt x="830766" y="918117"/>
                  <a:pt x="828908" y="1057508"/>
                  <a:pt x="825191" y="1260088"/>
                </a:cubicBezTo>
                <a:cubicBezTo>
                  <a:pt x="821474" y="1462668"/>
                  <a:pt x="724830" y="1962615"/>
                  <a:pt x="724830" y="1962615"/>
                </a:cubicBezTo>
                <a:lnTo>
                  <a:pt x="724830" y="1962615"/>
                </a:lnTo>
                <a:lnTo>
                  <a:pt x="758283" y="1984917"/>
                </a:lnTo>
                <a:lnTo>
                  <a:pt x="758283" y="198491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279E26-69B4-AAB4-9732-DAD7B0526CB8}"/>
                  </a:ext>
                </a:extLst>
              </p:cNvPr>
              <p:cNvSpPr txBox="1"/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0E07E3F-C2EA-D490-8BB2-E85445DFC038}"/>
              </a:ext>
            </a:extLst>
          </p:cNvPr>
          <p:cNvGrpSpPr/>
          <p:nvPr/>
        </p:nvGrpSpPr>
        <p:grpSpPr>
          <a:xfrm>
            <a:off x="4929967" y="2121607"/>
            <a:ext cx="1869188" cy="707328"/>
            <a:chOff x="4929967" y="2121607"/>
            <a:chExt cx="1869188" cy="70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FDA53A8-A81D-6362-C28C-767328BCF438}"/>
                    </a:ext>
                  </a:extLst>
                </p:cNvPr>
                <p:cNvSpPr txBox="1"/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14" t="-1538" r="-21429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D31B1C68-2A92-DEED-40CC-87411412EEDA}"/>
                </a:ext>
              </a:extLst>
            </p:cNvPr>
            <p:cNvSpPr/>
            <p:nvPr/>
          </p:nvSpPr>
          <p:spPr>
            <a:xfrm rot="18187537">
              <a:off x="5621523" y="1671888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12ABA-07BB-09D7-9034-6F8A4CA63A6B}"/>
                  </a:ext>
                </a:extLst>
              </p:cNvPr>
              <p:cNvSpPr txBox="1"/>
              <p:nvPr/>
            </p:nvSpPr>
            <p:spPr>
              <a:xfrm>
                <a:off x="1828800" y="3429000"/>
                <a:ext cx="863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12ABA-07BB-09D7-9034-6F8A4CA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29000"/>
                <a:ext cx="863570" cy="400110"/>
              </a:xfrm>
              <a:prstGeom prst="rect">
                <a:avLst/>
              </a:prstGeom>
              <a:blipFill>
                <a:blip r:embed="rId6"/>
                <a:stretch>
                  <a:fillRect l="-5634" t="-3077" r="-3521" b="-2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E82015-6B3F-B96D-841A-0CAD4D4CFE36}"/>
                  </a:ext>
                </a:extLst>
              </p:cNvPr>
              <p:cNvSpPr txBox="1"/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463" t="-1515" r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305695-BC11-D075-3901-91C6AC15A205}"/>
                  </a:ext>
                </a:extLst>
              </p:cNvPr>
              <p:cNvSpPr txBox="1"/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blipFill rotWithShape="1">
                <a:blip r:embed="rId8"/>
                <a:stretch>
                  <a:fillRect l="-3930" t="-1538" r="-917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8F3A94C-C3E0-F615-B40B-749AAB2A2EA9}"/>
              </a:ext>
            </a:extLst>
          </p:cNvPr>
          <p:cNvSpPr txBox="1"/>
          <p:nvPr/>
        </p:nvSpPr>
        <p:spPr>
          <a:xfrm>
            <a:off x="2362200" y="558225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Conditional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1672EF-3CA1-7DA3-0C60-23E48777AC12}"/>
              </a:ext>
            </a:extLst>
          </p:cNvPr>
          <p:cNvSpPr/>
          <p:nvPr/>
        </p:nvSpPr>
        <p:spPr>
          <a:xfrm>
            <a:off x="2640738" y="1865205"/>
            <a:ext cx="4114800" cy="417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34B07B2A-AE82-04F7-36ED-CB5C704D9065}"/>
              </a:ext>
            </a:extLst>
          </p:cNvPr>
          <p:cNvSpPr/>
          <p:nvPr/>
        </p:nvSpPr>
        <p:spPr>
          <a:xfrm rot="9774442">
            <a:off x="2702120" y="2619614"/>
            <a:ext cx="465491" cy="184860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6" grpId="0" uiExpand="1" build="p"/>
      <p:bldP spid="50" grpId="0" animBg="1"/>
      <p:bldP spid="50" grpId="1" animBg="1"/>
      <p:bldP spid="3" grpId="0"/>
      <p:bldP spid="55" grpId="0" animBg="1"/>
      <p:bldP spid="57" grpId="0"/>
      <p:bldP spid="63" grpId="0"/>
      <p:bldP spid="47" grpId="0" animBg="1"/>
      <p:bldP spid="48" grpId="0" animBg="1"/>
      <p:bldP spid="2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3323</Words>
  <Application>Microsoft Office PowerPoint</Application>
  <PresentationFormat>On-screen Show (4:3)</PresentationFormat>
  <Paragraphs>908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Office Theme</vt:lpstr>
      <vt:lpstr>Randomized Algorithms CS648 </vt:lpstr>
      <vt:lpstr>Some Well Known and Well STUDIED Random Variables</vt:lpstr>
      <vt:lpstr>PowerPoint Presentation</vt:lpstr>
      <vt:lpstr>Bernoulli Random Variable</vt:lpstr>
      <vt:lpstr>Binomial Random Variable</vt:lpstr>
      <vt:lpstr>Geometric Random Variable</vt:lpstr>
      <vt:lpstr>Negative Binomial Random Variable</vt:lpstr>
      <vt:lpstr>A high school exercise</vt:lpstr>
      <vt:lpstr>                      Expectation</vt:lpstr>
      <vt:lpstr>Markov’s Inequality </vt:lpstr>
      <vt:lpstr>coupon Collector Problem</vt:lpstr>
      <vt:lpstr>Coupon Collector Problem</vt:lpstr>
      <vt:lpstr>Example </vt:lpstr>
      <vt:lpstr>Coupon Collector Problem</vt:lpstr>
      <vt:lpstr>Coupon Collector Problem</vt:lpstr>
      <vt:lpstr>Reviewing Example </vt:lpstr>
      <vt:lpstr>Reviewing Example </vt:lpstr>
      <vt:lpstr>Reviewing Example </vt:lpstr>
      <vt:lpstr>Coupon Collector Problem</vt:lpstr>
      <vt:lpstr>Coupon Collector Problem</vt:lpstr>
      <vt:lpstr>Reviewing Example </vt:lpstr>
      <vt:lpstr>Coupon Collector Problem</vt:lpstr>
      <vt:lpstr>Calculating  E[X_i]</vt:lpstr>
      <vt:lpstr>Calculating  E[X_i]</vt:lpstr>
      <vt:lpstr>Coupon Collector Problem</vt:lpstr>
      <vt:lpstr>Discrete Random Walk on a LINE</vt:lpstr>
      <vt:lpstr>Discrete Random Walk</vt:lpstr>
      <vt:lpstr>An example</vt:lpstr>
      <vt:lpstr>A careful look at the example</vt:lpstr>
      <vt:lpstr>A careful look at the example</vt:lpstr>
      <vt:lpstr>A careful look at the example</vt:lpstr>
      <vt:lpstr>Formalism</vt:lpstr>
      <vt:lpstr>Relation among X_(i→j)’s</vt:lpstr>
      <vt:lpstr>How to calculate  E[X_(i→i+1)] ?</vt:lpstr>
      <vt:lpstr>PowerPoint Presentation</vt:lpstr>
      <vt:lpstr>Expected duration of a random experiment</vt:lpstr>
      <vt:lpstr>Distributed Client-serveR Problem</vt:lpstr>
      <vt:lpstr>Distributed Client-Server Problem</vt:lpstr>
      <vt:lpstr>Distributed Client-Server Problem</vt:lpstr>
      <vt:lpstr>Distributed Client-Server problem </vt:lpstr>
      <vt:lpstr>Distributed Client-Server problem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An important insight that we missed</vt:lpstr>
      <vt:lpstr>Distributed Client-Server problem </vt:lpstr>
      <vt:lpstr>Calculating  expected no. of rounds</vt:lpstr>
      <vt:lpstr>PowerPoint Presentation</vt:lpstr>
      <vt:lpstr>Recurrence 1</vt:lpstr>
      <vt:lpstr>Recurrence 2</vt:lpstr>
      <vt:lpstr>Distributed Client-Server problem Randomized protocol</vt:lpstr>
      <vt:lpstr>Calculating   expected no. of rounds in stage 2</vt:lpstr>
      <vt:lpstr>Distributed Client-Server problem Randomized protocol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298</cp:revision>
  <dcterms:created xsi:type="dcterms:W3CDTF">2013-08-23T04:10:57Z</dcterms:created>
  <dcterms:modified xsi:type="dcterms:W3CDTF">2025-02-06T08:16:11Z</dcterms:modified>
</cp:coreProperties>
</file>