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428" r:id="rId2"/>
    <p:sldId id="545" r:id="rId3"/>
    <p:sldId id="642" r:id="rId4"/>
    <p:sldId id="643" r:id="rId5"/>
    <p:sldId id="644" r:id="rId6"/>
    <p:sldId id="646" r:id="rId7"/>
    <p:sldId id="647" r:id="rId8"/>
    <p:sldId id="648" r:id="rId9"/>
    <p:sldId id="649" r:id="rId10"/>
    <p:sldId id="651" r:id="rId11"/>
    <p:sldId id="65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06" d="100"/>
          <a:sy n="106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Summary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8D0E0-A43C-6056-E790-2F1B5917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E4AB4-AD15-1048-5B7C-8CEAEAD4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Approximate Distance Oracles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Minimum cut in multi-graph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Randomized Incremental Construction</a:t>
            </a:r>
          </a:p>
          <a:p>
            <a:pPr lvl="1"/>
            <a:r>
              <a:rPr lang="en-US" sz="1600" dirty="0"/>
              <a:t>Closest Pair of points</a:t>
            </a:r>
          </a:p>
          <a:p>
            <a:pPr lvl="1"/>
            <a:r>
              <a:rPr lang="en-US" sz="1600" dirty="0"/>
              <a:t>Convex hull</a:t>
            </a:r>
          </a:p>
          <a:p>
            <a:pPr lvl="1"/>
            <a:r>
              <a:rPr lang="en-US" sz="1600" dirty="0"/>
              <a:t>Smallest enclosing circle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75E-220E-C026-78DA-E7DF7C4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86EFC6E-5C7B-4E4F-9757-544FA508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Memorable Problems</a:t>
            </a:r>
          </a:p>
        </p:txBody>
      </p:sp>
    </p:spTree>
    <p:extLst>
      <p:ext uri="{BB962C8B-B14F-4D97-AF65-F5344CB8AC3E}">
        <p14:creationId xmlns:p14="http://schemas.microsoft.com/office/powerpoint/2010/main" val="175972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3BAD6-FD25-7727-EA48-FDCE1AA3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6248-9131-F950-C984-C62467D2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DE74861-8610-AF76-0678-CAB84292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Memorable Problems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87F5C-594B-4D5D-46D0-1D45BDB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Delay Sequences</a:t>
            </a:r>
            <a:endParaRPr lang="en-IN" sz="2000" dirty="0"/>
          </a:p>
        </p:txBody>
      </p:sp>
      <p:sp>
        <p:nvSpPr>
          <p:cNvPr id="10" name="Ribbon: Tilted Down 9">
            <a:extLst>
              <a:ext uri="{FF2B5EF4-FFF2-40B4-BE49-F238E27FC236}">
                <a16:creationId xmlns:a16="http://schemas.microsoft.com/office/drawing/2014/main" id="{0414CBAF-DE07-0660-3AAA-AC0F7F0F2FAD}"/>
              </a:ext>
            </a:extLst>
          </p:cNvPr>
          <p:cNvSpPr/>
          <p:nvPr/>
        </p:nvSpPr>
        <p:spPr>
          <a:xfrm>
            <a:off x="1905000" y="2819400"/>
            <a:ext cx="5334000" cy="1828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each problem with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fresh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unconditioned mind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0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Mini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EF0A-B577-9542-1CDD-A4D3AA717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5EFF9-27B4-251D-DACA-630A5ACD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393"/>
            <a:ext cx="9155536" cy="5228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5EDAFCB-03E9-0A2D-C9C2-ADBB9881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IN" dirty="0"/>
                  <a:t>          </a:t>
                </a:r>
                <a:r>
                  <a:rPr lang="en-IN" dirty="0">
                    <a:solidFill>
                      <a:srgbClr val="7030A0"/>
                    </a:solidFill>
                  </a:rPr>
                  <a:t>Trials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0000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5EDAFCB-03E9-0A2D-C9C2-ADBB9881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08EE-6326-4F01-581D-E13090F0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92E9ED8-BBDD-47A1-9C62-8C7F2ACFBD70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3A432-800B-1870-1F83-77940AAE7EBF}"/>
              </a:ext>
            </a:extLst>
          </p:cNvPr>
          <p:cNvSpPr/>
          <p:nvPr/>
        </p:nvSpPr>
        <p:spPr>
          <a:xfrm>
            <a:off x="609600" y="388938"/>
            <a:ext cx="3276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1A85-9BF1-13DE-1D48-D044B20060A7}"/>
              </a:ext>
            </a:extLst>
          </p:cNvPr>
          <p:cNvSpPr/>
          <p:nvPr/>
        </p:nvSpPr>
        <p:spPr>
          <a:xfrm>
            <a:off x="4800600" y="388938"/>
            <a:ext cx="3733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E8C6D84-CD15-0E73-1BE7-EF98534B9A05}"/>
              </a:ext>
            </a:extLst>
          </p:cNvPr>
          <p:cNvSpPr/>
          <p:nvPr/>
        </p:nvSpPr>
        <p:spPr>
          <a:xfrm rot="5400000">
            <a:off x="7056437" y="3522044"/>
            <a:ext cx="365125" cy="35052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AD09E1-B955-5790-32B4-AFAA07259D37}"/>
                  </a:ext>
                </a:extLst>
              </p:cNvPr>
              <p:cNvSpPr txBox="1"/>
              <p:nvPr/>
            </p:nvSpPr>
            <p:spPr>
              <a:xfrm>
                <a:off x="6667500" y="4695660"/>
                <a:ext cx="118013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AD09E1-B955-5790-32B4-AFAA0725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4695660"/>
                <a:ext cx="11801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A3AB34B-3A2F-A5A9-2CFA-561E209257C1}"/>
              </a:ext>
            </a:extLst>
          </p:cNvPr>
          <p:cNvSpPr txBox="1"/>
          <p:nvPr/>
        </p:nvSpPr>
        <p:spPr>
          <a:xfrm>
            <a:off x="2743200" y="1444727"/>
            <a:ext cx="7168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B43C6E-4CE6-D8A6-B6A9-2CF764770F8D}"/>
                  </a:ext>
                </a:extLst>
              </p:cNvPr>
              <p:cNvSpPr txBox="1"/>
              <p:nvPr/>
            </p:nvSpPr>
            <p:spPr>
              <a:xfrm>
                <a:off x="5127967" y="1416653"/>
                <a:ext cx="1359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 +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%</a:t>
                </a:r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B43C6E-4CE6-D8A6-B6A9-2CF76477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67" y="1416653"/>
                <a:ext cx="1359668" cy="369332"/>
              </a:xfrm>
              <a:prstGeom prst="rect">
                <a:avLst/>
              </a:prstGeom>
              <a:blipFill>
                <a:blip r:embed="rId5"/>
                <a:stretch>
                  <a:fillRect l="-3587" t="-8197" r="-31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6F48DE-22AC-7C62-17C5-E2F4B126CFC5}"/>
              </a:ext>
            </a:extLst>
          </p:cNvPr>
          <p:cNvSpPr txBox="1"/>
          <p:nvPr/>
        </p:nvSpPr>
        <p:spPr>
          <a:xfrm>
            <a:off x="3460063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Quick Sort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5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136777-A2BA-4197-9D38-C15FCC14F2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number of bits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136777-A2BA-4197-9D38-C15FCC14F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4009A-CCBD-FFAF-BC9E-65149E4A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Deterministic algorithms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Trivial: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AKS [2002]:  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Randomized algorithm:</a:t>
            </a:r>
          </a:p>
          <a:p>
            <a:pPr marL="457200" indent="-457200">
              <a:buAutoNum type="arabicPeriod"/>
            </a:pPr>
            <a:r>
              <a:rPr lang="en-IN" sz="2400" dirty="0"/>
              <a:t>Miller Rabin[1980]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  Error</a:t>
            </a:r>
            <a:r>
              <a:rPr lang="en-IN" sz="2400" dirty="0"/>
              <a:t> Probability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7E1D4-4929-8D7C-8EDF-10D5307A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AE5C4-D132-557E-87D9-A8BE79BED10A}"/>
                  </a:ext>
                </a:extLst>
              </p:cNvPr>
              <p:cNvSpPr txBox="1"/>
              <p:nvPr/>
            </p:nvSpPr>
            <p:spPr>
              <a:xfrm>
                <a:off x="2532441" y="2305329"/>
                <a:ext cx="1079077" cy="59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AE5C4-D132-557E-87D9-A8BE79BE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41" y="2305329"/>
                <a:ext cx="1079077" cy="596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21B6-7AC4-D9C3-1E30-B104BBAF27CF}"/>
                  </a:ext>
                </a:extLst>
              </p:cNvPr>
              <p:cNvSpPr txBox="1"/>
              <p:nvPr/>
            </p:nvSpPr>
            <p:spPr>
              <a:xfrm>
                <a:off x="2529234" y="2882638"/>
                <a:ext cx="108228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21B6-7AC4-D9C3-1E30-B104BBAF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34" y="2882638"/>
                <a:ext cx="1082284" cy="470000"/>
              </a:xfrm>
              <a:prstGeom prst="rect">
                <a:avLst/>
              </a:prstGeom>
              <a:blipFill>
                <a:blip r:embed="rId4"/>
                <a:stretch>
                  <a:fillRect r="-1130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C7349F-BD07-DF5B-10E7-6BF4BD457A8E}"/>
                  </a:ext>
                </a:extLst>
              </p:cNvPr>
              <p:cNvSpPr txBox="1"/>
              <p:nvPr/>
            </p:nvSpPr>
            <p:spPr>
              <a:xfrm>
                <a:off x="3352800" y="4220843"/>
                <a:ext cx="176561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C7349F-BD07-DF5B-10E7-6BF4BD4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220843"/>
                <a:ext cx="1765612" cy="470000"/>
              </a:xfrm>
              <a:prstGeom prst="rect">
                <a:avLst/>
              </a:prstGeom>
              <a:blipFill>
                <a:blip r:embed="rId5"/>
                <a:stretch>
                  <a:fillRect r="-345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93DB-4339-E19D-EC7C-EE0F2D554EE0}"/>
                  </a:ext>
                </a:extLst>
              </p:cNvPr>
              <p:cNvSpPr txBox="1"/>
              <p:nvPr/>
            </p:nvSpPr>
            <p:spPr>
              <a:xfrm>
                <a:off x="3369398" y="4635076"/>
                <a:ext cx="1058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93DB-4339-E19D-EC7C-EE0F2D55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98" y="4635076"/>
                <a:ext cx="10587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C6AA08A-75F2-73A1-F8D9-0CDF4FB0FB8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538119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8753558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542316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86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Digits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Trivial Deterministic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Randomized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6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426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3B9A7-1627-A0EE-ADC4-8E130F146FBC}"/>
                  </a:ext>
                </a:extLst>
              </p:cNvPr>
              <p:cNvSpPr txBox="1"/>
              <p:nvPr/>
            </p:nvSpPr>
            <p:spPr>
              <a:xfrm>
                <a:off x="2079048" y="575594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3B9A7-1627-A0EE-ADC4-8E130F14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048" y="5755940"/>
                <a:ext cx="5132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6AAB4E-E049-7677-4298-BDADD7DC8967}"/>
                  </a:ext>
                </a:extLst>
              </p:cNvPr>
              <p:cNvSpPr txBox="1"/>
              <p:nvPr/>
            </p:nvSpPr>
            <p:spPr>
              <a:xfrm>
                <a:off x="1941188" y="613157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6AAB4E-E049-7677-4298-BDADD7DC8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88" y="6131578"/>
                <a:ext cx="7889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AA1E8F-9D4D-35BF-220F-122D066DB327}"/>
                  </a:ext>
                </a:extLst>
              </p:cNvPr>
              <p:cNvSpPr txBox="1"/>
              <p:nvPr/>
            </p:nvSpPr>
            <p:spPr>
              <a:xfrm>
                <a:off x="5936767" y="6125272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dirty="0"/>
                  <a:t> ms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AA1E8F-9D4D-35BF-220F-122D066D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67" y="6125272"/>
                <a:ext cx="1011815" cy="369332"/>
              </a:xfrm>
              <a:prstGeom prst="rect">
                <a:avLst/>
              </a:prstGeom>
              <a:blipFill>
                <a:blip r:embed="rId9"/>
                <a:stretch>
                  <a:fillRect t="-10000" r="-421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6F9C4-5342-D607-B985-0DCF8A4E3B12}"/>
                  </a:ext>
                </a:extLst>
              </p:cNvPr>
              <p:cNvSpPr txBox="1"/>
              <p:nvPr/>
            </p:nvSpPr>
            <p:spPr>
              <a:xfrm>
                <a:off x="5921678" y="5729328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𝟏𝟖𝟕</m:t>
                    </m:r>
                  </m:oMath>
                </a14:m>
                <a:r>
                  <a:rPr lang="en-IN" dirty="0"/>
                  <a:t> ms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6F9C4-5342-D607-B985-0DCF8A4E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78" y="5729328"/>
                <a:ext cx="1149674" cy="369332"/>
              </a:xfrm>
              <a:prstGeom prst="rect">
                <a:avLst/>
              </a:prstGeom>
              <a:blipFill>
                <a:blip r:embed="rId10"/>
                <a:stretch>
                  <a:fillRect t="-10000" r="-42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D32B27-3A06-1D78-7F34-4BCCD0E39DD8}"/>
                  </a:ext>
                </a:extLst>
              </p:cNvPr>
              <p:cNvSpPr txBox="1"/>
              <p:nvPr/>
            </p:nvSpPr>
            <p:spPr>
              <a:xfrm>
                <a:off x="3611518" y="5735144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𝟓𝟏𝟐𝟕</m:t>
                    </m:r>
                  </m:oMath>
                </a14:m>
                <a:r>
                  <a:rPr lang="en-IN" dirty="0"/>
                  <a:t> ms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D32B27-3A06-1D78-7F34-4BCCD0E39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18" y="5735144"/>
                <a:ext cx="1063112" cy="369332"/>
              </a:xfrm>
              <a:prstGeom prst="rect">
                <a:avLst/>
              </a:prstGeom>
              <a:blipFill>
                <a:blip r:embed="rId11"/>
                <a:stretch>
                  <a:fillRect t="-10000" r="-457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181BA6-8C17-E3C4-CEFB-22D5FC2EF415}"/>
              </a:ext>
            </a:extLst>
          </p:cNvPr>
          <p:cNvSpPr txBox="1"/>
          <p:nvPr/>
        </p:nvSpPr>
        <p:spPr>
          <a:xfrm>
            <a:off x="3089961" y="10180"/>
            <a:ext cx="316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Primality Testing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8D5FA6-2E20-673A-325D-9CD64D7B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Summary</a:t>
            </a:r>
            <a:r>
              <a:rPr lang="en-US" b="1" dirty="0"/>
              <a:t> of the journey</a:t>
            </a:r>
            <a:endParaRPr lang="en-IN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79E188-5A80-42FE-7FF1-6A979F53E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F935-93B6-F869-2A1D-315DEA4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24E48-E294-5EB0-63EF-0ADFDB67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Random Variable and Expected value</a:t>
            </a:r>
          </a:p>
          <a:p>
            <a:endParaRPr lang="en-US" sz="2000" dirty="0"/>
          </a:p>
          <a:p>
            <a:r>
              <a:rPr lang="en-US" sz="2000" dirty="0"/>
              <a:t>Linearity of Expectation</a:t>
            </a:r>
          </a:p>
          <a:p>
            <a:endParaRPr lang="en-US" sz="2000" dirty="0"/>
          </a:p>
          <a:p>
            <a:r>
              <a:rPr lang="en-US" sz="2000" dirty="0"/>
              <a:t>Partition Theorem</a:t>
            </a:r>
          </a:p>
          <a:p>
            <a:endParaRPr lang="en-US" sz="2000" dirty="0"/>
          </a:p>
          <a:p>
            <a:r>
              <a:rPr lang="en-US" sz="2000" dirty="0"/>
              <a:t>Union theorem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7D64C-2FEA-C084-CA72-29B6639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B4D0F1-F7E6-2628-A41E-E0E97425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Probability Tools   </a:t>
            </a:r>
          </a:p>
        </p:txBody>
      </p:sp>
    </p:spTree>
    <p:extLst>
      <p:ext uri="{BB962C8B-B14F-4D97-AF65-F5344CB8AC3E}">
        <p14:creationId xmlns:p14="http://schemas.microsoft.com/office/powerpoint/2010/main" val="5867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DFF63-8449-1B5D-2452-39F95AFE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2AF5A-3289-7ED1-846C-AFEC6C24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Bounding the probability of deviation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Markov Inequality</a:t>
            </a:r>
          </a:p>
          <a:p>
            <a:endParaRPr lang="en-US" sz="2000" dirty="0"/>
          </a:p>
          <a:p>
            <a:r>
              <a:rPr lang="en-US" sz="2000" dirty="0"/>
              <a:t>Chernoff Bound</a:t>
            </a:r>
          </a:p>
          <a:p>
            <a:endParaRPr lang="en-US" sz="2000" dirty="0"/>
          </a:p>
          <a:p>
            <a:r>
              <a:rPr lang="en-US" sz="2000" dirty="0"/>
              <a:t>Method of Bounded Difference (MOBD)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3D45-3199-DE31-F3C7-8745C8D7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691A7A7-0D62-9099-D9BB-52109078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Probability Tools   </a:t>
            </a:r>
          </a:p>
        </p:txBody>
      </p:sp>
    </p:spTree>
    <p:extLst>
      <p:ext uri="{BB962C8B-B14F-4D97-AF65-F5344CB8AC3E}">
        <p14:creationId xmlns:p14="http://schemas.microsoft.com/office/powerpoint/2010/main" val="344430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4D4B-0D3E-CE78-046A-FC5A6EB2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3B397-E571-B968-3962-2FC1953D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Approximate Median</a:t>
            </a:r>
          </a:p>
          <a:p>
            <a:endParaRPr lang="en-US" sz="2000" dirty="0"/>
          </a:p>
          <a:p>
            <a:r>
              <a:rPr lang="en-US" sz="2000" dirty="0"/>
              <a:t>Quick sort</a:t>
            </a:r>
          </a:p>
          <a:p>
            <a:pPr lvl="1"/>
            <a:r>
              <a:rPr lang="en-US" sz="1600" dirty="0"/>
              <a:t>Expected number of comparison</a:t>
            </a:r>
          </a:p>
          <a:p>
            <a:pPr lvl="1"/>
            <a:r>
              <a:rPr lang="en-US" sz="1600" dirty="0"/>
              <a:t>Concentration of its running time</a:t>
            </a:r>
          </a:p>
          <a:p>
            <a:endParaRPr lang="en-US" sz="2000" dirty="0"/>
          </a:p>
          <a:p>
            <a:r>
              <a:rPr lang="en-US" sz="2000" dirty="0"/>
              <a:t>Finger printing and </a:t>
            </a:r>
            <a:r>
              <a:rPr lang="en-US" sz="2000" dirty="0" err="1"/>
              <a:t>Freivald’s</a:t>
            </a:r>
            <a:r>
              <a:rPr lang="en-US" sz="2000" dirty="0"/>
              <a:t> technique</a:t>
            </a:r>
          </a:p>
          <a:p>
            <a:endParaRPr lang="en-US" sz="2000" dirty="0"/>
          </a:p>
          <a:p>
            <a:r>
              <a:rPr lang="en-US" sz="2000" dirty="0"/>
              <a:t>Bounding the duration of a random experiment</a:t>
            </a:r>
          </a:p>
          <a:p>
            <a:pPr lvl="1"/>
            <a:r>
              <a:rPr lang="en-US" sz="1600" dirty="0"/>
              <a:t>Coupon Collector Problem</a:t>
            </a:r>
          </a:p>
          <a:p>
            <a:pPr lvl="1"/>
            <a:r>
              <a:rPr lang="en-US" sz="1600" dirty="0"/>
              <a:t>Random walk on line</a:t>
            </a:r>
          </a:p>
          <a:p>
            <a:pPr lvl="1"/>
            <a:r>
              <a:rPr lang="en-US" sz="1600" dirty="0"/>
              <a:t>Client server problem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B58F-93A1-2CE1-72D7-227DE01A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4B84017-D52E-4229-255E-941ECE61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Memorable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71149-9F7B-A0F9-F1B0-18B943D995CB}"/>
              </a:ext>
            </a:extLst>
          </p:cNvPr>
          <p:cNvSpPr txBox="1"/>
          <p:nvPr/>
        </p:nvSpPr>
        <p:spPr>
          <a:xfrm>
            <a:off x="3306440" y="5334000"/>
            <a:ext cx="177632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O(log </a:t>
            </a:r>
            <a:r>
              <a:rPr lang="en-US" sz="1600" dirty="0" err="1"/>
              <a:t>log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n</a:t>
            </a:r>
            <a:r>
              <a:rPr lang="en-US" sz="1600" dirty="0"/>
              <a:t>) rounds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033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04B3-558C-0556-FFCF-61C7CDB5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1FEDC-6AF7-9276-26D6-FAA1724B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Power of random sampling</a:t>
            </a:r>
          </a:p>
          <a:p>
            <a:pPr lvl="1"/>
            <a:r>
              <a:rPr lang="en-US" sz="1600" dirty="0"/>
              <a:t>Approximate Median</a:t>
            </a:r>
          </a:p>
          <a:p>
            <a:pPr lvl="1"/>
            <a:r>
              <a:rPr lang="en-US" sz="1600" dirty="0"/>
              <a:t>Approximating the size of transitive closure</a:t>
            </a:r>
          </a:p>
          <a:p>
            <a:pPr lvl="1"/>
            <a:r>
              <a:rPr lang="en-US" sz="1600" dirty="0"/>
              <a:t>BPWM problem</a:t>
            </a:r>
          </a:p>
          <a:p>
            <a:endParaRPr lang="en-US" sz="2000" dirty="0"/>
          </a:p>
          <a:p>
            <a:r>
              <a:rPr lang="en-US" sz="2000" dirty="0"/>
              <a:t>Hashing</a:t>
            </a:r>
          </a:p>
          <a:p>
            <a:pPr lvl="1"/>
            <a:r>
              <a:rPr lang="en-US" sz="1600" dirty="0"/>
              <a:t>Perfect hashing</a:t>
            </a:r>
          </a:p>
          <a:p>
            <a:pPr lvl="1"/>
            <a:r>
              <a:rPr lang="en-US" sz="1600" dirty="0"/>
              <a:t>Hashing with optimal size and worst case O(1) query time</a:t>
            </a:r>
          </a:p>
          <a:p>
            <a:pPr lvl="1"/>
            <a:endParaRPr lang="en-US" sz="1600" dirty="0"/>
          </a:p>
          <a:p>
            <a:r>
              <a:rPr lang="en-US" sz="2000" dirty="0"/>
              <a:t>Routing on a hypercube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7FB9-0A39-B4A4-EF44-9B68F24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FF9DCD9-CAA5-03D9-D35B-436BC5F1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941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Memorable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AA945-5848-5B3B-CBC5-853DF084B20C}"/>
              </a:ext>
            </a:extLst>
          </p:cNvPr>
          <p:cNvSpPr txBox="1"/>
          <p:nvPr/>
        </p:nvSpPr>
        <p:spPr>
          <a:xfrm>
            <a:off x="3429000" y="4876800"/>
            <a:ext cx="165397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Bit fixing protocol</a:t>
            </a:r>
            <a:endParaRPr lang="en-IN" sz="1600" dirty="0"/>
          </a:p>
        </p:txBody>
      </p:sp>
      <p:sp>
        <p:nvSpPr>
          <p:cNvPr id="3" name="Ribbon: Tilted Down 2">
            <a:extLst>
              <a:ext uri="{FF2B5EF4-FFF2-40B4-BE49-F238E27FC236}">
                <a16:creationId xmlns:a16="http://schemas.microsoft.com/office/drawing/2014/main" id="{D393DF37-4D02-7D6D-2DBA-889F868AF6C2}"/>
              </a:ext>
            </a:extLst>
          </p:cNvPr>
          <p:cNvSpPr/>
          <p:nvPr/>
        </p:nvSpPr>
        <p:spPr>
          <a:xfrm>
            <a:off x="1219200" y="5793749"/>
            <a:ext cx="5867400" cy="664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worked out problem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259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Randomized Algorithms CS648 </vt:lpstr>
      <vt:lpstr>Mini Projects</vt:lpstr>
      <vt:lpstr>n = 30000          Trials = 100000</vt:lpstr>
      <vt:lpstr>n : number of bits</vt:lpstr>
      <vt:lpstr>Summary of the journey</vt:lpstr>
      <vt:lpstr>Probability Tools   </vt:lpstr>
      <vt:lpstr>Probability Tools   </vt:lpstr>
      <vt:lpstr>Memorable Problems</vt:lpstr>
      <vt:lpstr>Memorable Problems</vt:lpstr>
      <vt:lpstr>Memorable Problems</vt:lpstr>
      <vt:lpstr>Memorable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689</cp:revision>
  <dcterms:created xsi:type="dcterms:W3CDTF">2011-12-03T04:13:03Z</dcterms:created>
  <dcterms:modified xsi:type="dcterms:W3CDTF">2025-04-22T04:50:41Z</dcterms:modified>
</cp:coreProperties>
</file>