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28" r:id="rId2"/>
    <p:sldId id="703" r:id="rId3"/>
    <p:sldId id="695" r:id="rId4"/>
    <p:sldId id="704" r:id="rId5"/>
    <p:sldId id="715" r:id="rId6"/>
    <p:sldId id="584" r:id="rId7"/>
    <p:sldId id="717" r:id="rId8"/>
    <p:sldId id="354" r:id="rId9"/>
    <p:sldId id="418" r:id="rId10"/>
    <p:sldId id="433" r:id="rId11"/>
    <p:sldId id="365" r:id="rId12"/>
    <p:sldId id="415" r:id="rId13"/>
    <p:sldId id="343" r:id="rId14"/>
    <p:sldId id="362" r:id="rId15"/>
    <p:sldId id="719" r:id="rId16"/>
    <p:sldId id="733" r:id="rId17"/>
    <p:sldId id="550" r:id="rId18"/>
    <p:sldId id="546" r:id="rId19"/>
    <p:sldId id="548" r:id="rId20"/>
    <p:sldId id="734" r:id="rId21"/>
    <p:sldId id="735" r:id="rId22"/>
    <p:sldId id="73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83.png"/><Relationship Id="rId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500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7" Type="http://schemas.openxmlformats.org/officeDocument/2006/relationships/image" Target="../media/image214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Mini Projects 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</a:t>
                </a:r>
                <a:r>
                  <a:rPr lang="en-US" sz="1800" dirty="0"/>
                  <a:t> Two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are </a:t>
                </a:r>
              </a:p>
              <a:p>
                <a:pPr marL="0" indent="0">
                  <a:buNone/>
                </a:pPr>
                <a:r>
                  <a:rPr lang="en-US" sz="1800" dirty="0"/>
                  <a:t>said to collide under hash function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Worst case time </a:t>
                </a:r>
                <a:r>
                  <a:rPr lang="en-US" sz="1800" dirty="0"/>
                  <a:t> for searching an item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No.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colliding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Discouraging</a:t>
                </a:r>
                <a:r>
                  <a:rPr lang="en-US" sz="1800" b="1" dirty="0"/>
                  <a:t> fact: </a:t>
                </a:r>
              </a:p>
              <a:p>
                <a:pPr marL="0" indent="0">
                  <a:buNone/>
                </a:pPr>
                <a:r>
                  <a:rPr lang="en-US" sz="1800" dirty="0"/>
                  <a:t>No hash function can be found </a:t>
                </a:r>
              </a:p>
              <a:p>
                <a:pPr marL="0" indent="0">
                  <a:buNone/>
                </a:pPr>
                <a:r>
                  <a:rPr lang="en-US" sz="1800" dirty="0"/>
                  <a:t>which is good for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 rotWithShape="1">
                <a:blip r:embed="rId2"/>
                <a:stretch>
                  <a:fillRect l="-12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3276600" cy="3504188"/>
            <a:chOff x="4876800" y="1981200"/>
            <a:chExt cx="3276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2362200" cy="2895600"/>
              <a:chOff x="3733800" y="3352800"/>
              <a:chExt cx="2362200" cy="2895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43400" y="3352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105400" y="3352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791200" y="46482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791200" y="6019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endCxn id="7" idx="1"/>
              </p:cNvCxnSpPr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31" idx="1"/>
              </p:cNvCxnSpPr>
              <p:nvPr/>
            </p:nvCxnSpPr>
            <p:spPr>
              <a:xfrm>
                <a:off x="4724400" y="34671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410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48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410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1659622" y="1918845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3657600" y="3848100"/>
            <a:ext cx="609600" cy="6916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7042" y="3283530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15805-2546-7F3E-8E4B-506223740B6B}"/>
              </a:ext>
            </a:extLst>
          </p:cNvPr>
          <p:cNvSpPr/>
          <p:nvPr/>
        </p:nvSpPr>
        <p:spPr>
          <a:xfrm>
            <a:off x="1885951" y="2875327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47" grpId="0" uiExpand="1" animBg="1"/>
      <p:bldP spid="2" grpId="0" animBg="1"/>
      <p:bldP spid="4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 be any hash function.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By averaging argument,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elements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are mapped to a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, 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So there exists a 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/>
                  <a:t> elements</a:t>
                </a:r>
              </a:p>
              <a:p>
                <a:pPr marL="0" indent="0">
                  <a:buNone/>
                </a:pPr>
                <a:r>
                  <a:rPr lang="en-US" sz="1800" dirty="0"/>
                  <a:t>all mapped to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1828800" cy="3504188"/>
            <a:chOff x="4876800" y="1981200"/>
            <a:chExt cx="18288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914400" cy="2895600"/>
              <a:chOff x="3733800" y="3352800"/>
              <a:chExt cx="914400" cy="2895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3434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267200" y="6019800"/>
                <a:ext cx="304800" cy="228600"/>
                <a:chOff x="3429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429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429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/>
          <p:cNvCxnSpPr/>
          <p:nvPr/>
        </p:nvCxnSpPr>
        <p:spPr>
          <a:xfrm flipH="1">
            <a:off x="6400800" y="2438400"/>
            <a:ext cx="3048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419850" y="4050268"/>
            <a:ext cx="2190750" cy="674132"/>
            <a:chOff x="6324600" y="4038600"/>
            <a:chExt cx="2190750" cy="6741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266051" y="3097149"/>
              <a:ext cx="307848" cy="219075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657600" y="1447800"/>
            <a:ext cx="381000" cy="4876800"/>
            <a:chOff x="4953000" y="1447800"/>
            <a:chExt cx="381000" cy="4876800"/>
          </a:xfrm>
        </p:grpSpPr>
        <p:sp>
          <p:nvSpPr>
            <p:cNvPr id="56" name="Oval 55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1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44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885180" y="3669268"/>
            <a:ext cx="3124200" cy="369332"/>
            <a:chOff x="5791200" y="5345668"/>
            <a:chExt cx="3124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3246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342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7056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791200" y="5533152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3152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0010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84201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7724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610600" y="54102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8610600" y="54102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867400" y="3769360"/>
            <a:ext cx="838200" cy="233680"/>
            <a:chOff x="6019800" y="5709920"/>
            <a:chExt cx="838200" cy="23368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6019800" y="582422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553200" y="57150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6553200" y="570992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ight Arrow 6"/>
              <p:cNvSpPr/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igh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4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/>
              <a:t>History of </a:t>
            </a:r>
            <a:r>
              <a:rPr lang="en-US" sz="4000" b="1" dirty="0">
                <a:solidFill>
                  <a:srgbClr val="7030A0"/>
                </a:solidFill>
              </a:rPr>
              <a:t>Hashing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very </a:t>
                </a:r>
                <a:r>
                  <a:rPr lang="en-US" sz="2000" b="1" dirty="0"/>
                  <a:t>popular</a:t>
                </a:r>
                <a:r>
                  <a:rPr lang="en-US" sz="2000" dirty="0"/>
                  <a:t> heuristic since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1950</a:t>
                </a:r>
                <a:r>
                  <a:rPr lang="en-US" sz="2000" dirty="0"/>
                  <a:t>’s</a:t>
                </a:r>
              </a:p>
              <a:p>
                <a:r>
                  <a:rPr lang="en-US" sz="2000" dirty="0"/>
                  <a:t>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in </a:t>
                </a:r>
                <a:r>
                  <a:rPr lang="en-US" sz="2000" u="sng" dirty="0"/>
                  <a:t>practice</a:t>
                </a:r>
              </a:p>
              <a:p>
                <a:r>
                  <a:rPr lang="en-US" sz="2000" dirty="0"/>
                  <a:t>Worst case guarantee on search time: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we have a hashing that ensures 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u="sng" dirty="0"/>
                  <a:t>worst case</a:t>
                </a:r>
                <a:r>
                  <a:rPr lang="en-US" sz="2000" dirty="0"/>
                  <a:t> guarantee on </a:t>
                </a:r>
                <a:r>
                  <a:rPr lang="en-US" sz="2000" b="1" dirty="0"/>
                  <a:t>search time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space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Expected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preprocessing time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 following result gave an answer in affirmative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Michael </a:t>
                </a:r>
                <a:r>
                  <a:rPr lang="en-US" sz="2000" dirty="0" err="1"/>
                  <a:t>Fredman</a:t>
                </a:r>
                <a:r>
                  <a:rPr lang="en-US" sz="2000" dirty="0"/>
                  <a:t>, Janos </a:t>
                </a:r>
                <a:r>
                  <a:rPr lang="en-US" sz="2000" dirty="0" err="1"/>
                  <a:t>Komlos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Endre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Szemeredy</a:t>
                </a:r>
                <a:r>
                  <a:rPr lang="en-US" sz="2000" dirty="0"/>
                  <a:t>. S</a:t>
                </a:r>
                <a:r>
                  <a:rPr lang="en-US" sz="2000" i="1" dirty="0"/>
                  <a:t>toring a Sparse Table with O(1) Worst Case Access Time</a:t>
                </a:r>
                <a:r>
                  <a:rPr lang="en-US" sz="2000" dirty="0"/>
                  <a:t>. Journal of the ACM (Volume 31, Issue 3),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1984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714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31325" y="2223658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985659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909458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0" y="1461658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198" y="1918858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8006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2985658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" grpId="0" uiExpand="1" animBg="1"/>
      <p:bldP spid="7" grpId="0" uiExpand="1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does hashing work </a:t>
            </a:r>
            <a:r>
              <a:rPr lang="en-US" dirty="0">
                <a:solidFill>
                  <a:srgbClr val="7030A0"/>
                </a:solidFill>
              </a:rPr>
              <a:t>so well </a:t>
            </a:r>
            <a:r>
              <a:rPr lang="en-US" dirty="0"/>
              <a:t>in Practice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simplest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Hashing works so well in practice because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usually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Task:</a:t>
                </a:r>
                <a:r>
                  <a:rPr lang="en-US" sz="2000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Give a theoretical as well as empirical reasoning for this fact.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27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404E-1DCA-CF15-D11D-AF928F6C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F414F-3AC8-5A18-647F-87A2E1D3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Approximate Distance Oracles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7E31-45FC-4256-29F4-DE90ADD1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5C1B7B-F596-D23D-BE72-1C8D7B320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1B2F0450-FFB6-4B5F-990A-1A3F5B61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58" y="2057399"/>
            <a:ext cx="386038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/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6568805-A9F5-443D-90D4-9CEDCA97E56F}"/>
              </a:ext>
            </a:extLst>
          </p:cNvPr>
          <p:cNvSpPr/>
          <p:nvPr/>
        </p:nvSpPr>
        <p:spPr>
          <a:xfrm>
            <a:off x="5249876" y="403860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D3109-F3D4-41D2-AD69-30214257E32D}"/>
              </a:ext>
            </a:extLst>
          </p:cNvPr>
          <p:cNvSpPr/>
          <p:nvPr/>
        </p:nvSpPr>
        <p:spPr>
          <a:xfrm>
            <a:off x="4872849" y="3791942"/>
            <a:ext cx="685800" cy="6397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2A527-E502-BD08-719E-BB5D567ABF4F}"/>
              </a:ext>
            </a:extLst>
          </p:cNvPr>
          <p:cNvSpPr txBox="1"/>
          <p:nvPr/>
        </p:nvSpPr>
        <p:spPr>
          <a:xfrm>
            <a:off x="3673026" y="252740"/>
            <a:ext cx="180017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Key insight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0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49876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73199" y="34290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24165" y="3631227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118800" cy="118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5314917" y="37719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7" idx="0"/>
            <a:endCxn id="30" idx="5"/>
          </p:cNvCxnSpPr>
          <p:nvPr/>
        </p:nvCxnSpPr>
        <p:spPr>
          <a:xfrm flipH="1" flipV="1">
            <a:off x="2495517" y="3189241"/>
            <a:ext cx="2792459" cy="8493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2929609" y="3690627"/>
            <a:ext cx="2320267" cy="386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A3372F-DB13-254E-8FF2-CBB387859DAE}"/>
              </a:ext>
            </a:extLst>
          </p:cNvPr>
          <p:cNvGrpSpPr/>
          <p:nvPr/>
        </p:nvGrpSpPr>
        <p:grpSpPr>
          <a:xfrm>
            <a:off x="2043832" y="2895600"/>
            <a:ext cx="865943" cy="307777"/>
            <a:chOff x="4566356" y="3429000"/>
            <a:chExt cx="8659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/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𝑹𝒐𝒉𝒕𝒂𝒌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586D9-4231-3646-B424-9CCF23EDE63E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077621-F9B7-534C-BBC1-4A69735C3D83}"/>
              </a:ext>
            </a:extLst>
          </p:cNvPr>
          <p:cNvCxnSpPr>
            <a:cxnSpLocks/>
            <a:stCxn id="17" idx="2"/>
            <a:endCxn id="30" idx="6"/>
          </p:cNvCxnSpPr>
          <p:nvPr/>
        </p:nvCxnSpPr>
        <p:spPr>
          <a:xfrm flipH="1" flipV="1">
            <a:off x="2506676" y="3162300"/>
            <a:ext cx="304133" cy="5283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3881AB-2675-4F14-9B0C-754D5EEADD2F}"/>
              </a:ext>
            </a:extLst>
          </p:cNvPr>
          <p:cNvGrpSpPr/>
          <p:nvPr/>
        </p:nvGrpSpPr>
        <p:grpSpPr>
          <a:xfrm>
            <a:off x="5549399" y="4489312"/>
            <a:ext cx="1064715" cy="387488"/>
            <a:chOff x="4634069" y="3657600"/>
            <a:chExt cx="1064715" cy="387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/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𝑭𝒂𝒕𝒆𝒉𝒑𝒖𝒓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30F6ED-8DF2-4956-8329-3CDF794A8B0F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E67CF0-5AEB-4740-A259-A88DB29ACF8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326076" y="4084750"/>
            <a:ext cx="553413" cy="415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5050A7-B3D0-4878-A4B0-5789AACB5338}"/>
              </a:ext>
            </a:extLst>
          </p:cNvPr>
          <p:cNvSpPr txBox="1"/>
          <p:nvPr/>
        </p:nvSpPr>
        <p:spPr>
          <a:xfrm>
            <a:off x="3673026" y="252740"/>
            <a:ext cx="180017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Key insight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9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4540646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Since |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| is small,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dirty="0"/>
                  <a:t>we can afford to store distance from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 to every other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store distance to vertices present in its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locality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2990214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/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19BC11-C71A-CD4A-A733-D6F8A414ABD9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952500" y="3028950"/>
            <a:ext cx="2057399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47651-608F-274E-AF38-26F7C30F7E03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>
            <a:off x="1295400" y="3028950"/>
            <a:ext cx="1714499" cy="1561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F73E0-5579-094D-A454-66455704D900}"/>
              </a:ext>
            </a:extLst>
          </p:cNvPr>
          <p:cNvCxnSpPr>
            <a:cxnSpLocks/>
            <a:stCxn id="37" idx="2"/>
            <a:endCxn id="25" idx="7"/>
          </p:cNvCxnSpPr>
          <p:nvPr/>
        </p:nvCxnSpPr>
        <p:spPr>
          <a:xfrm flipH="1">
            <a:off x="1589041" y="3028950"/>
            <a:ext cx="14208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BBF893-1B6E-2C4E-A875-1192FA103E0D}"/>
              </a:ext>
            </a:extLst>
          </p:cNvPr>
          <p:cNvCxnSpPr>
            <a:cxnSpLocks/>
            <a:stCxn id="37" idx="2"/>
            <a:endCxn id="26" idx="7"/>
          </p:cNvCxnSpPr>
          <p:nvPr/>
        </p:nvCxnSpPr>
        <p:spPr>
          <a:xfrm flipH="1">
            <a:off x="1893841" y="3028950"/>
            <a:ext cx="11160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AB87AA-FD5E-7441-BC80-0FA583CB5188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3124200" y="3028950"/>
            <a:ext cx="42672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5CED22-ECC4-7343-82BF-0066DA5AE2B7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36576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4F3D-2E11-C24F-951C-52C765097C8C}"/>
              </a:ext>
            </a:extLst>
          </p:cNvPr>
          <p:cNvCxnSpPr>
            <a:cxnSpLocks/>
            <a:stCxn id="37" idx="6"/>
            <a:endCxn id="21" idx="1"/>
          </p:cNvCxnSpPr>
          <p:nvPr/>
        </p:nvCxnSpPr>
        <p:spPr>
          <a:xfrm>
            <a:off x="3124200" y="3028950"/>
            <a:ext cx="39735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C253F-AC73-724F-935C-2AEE75D68842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48768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6B2233-9FCE-BF41-AF14-9852611900CE}"/>
              </a:ext>
            </a:extLst>
          </p:cNvPr>
          <p:cNvCxnSpPr>
            <a:cxnSpLocks/>
            <a:stCxn id="37" idx="6"/>
            <a:endCxn id="10" idx="1"/>
          </p:cNvCxnSpPr>
          <p:nvPr/>
        </p:nvCxnSpPr>
        <p:spPr>
          <a:xfrm>
            <a:off x="3124200" y="3028950"/>
            <a:ext cx="45831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F5875E-DC1B-D74A-A908-45FBD41DD6BA}"/>
              </a:ext>
            </a:extLst>
          </p:cNvPr>
          <p:cNvSpPr txBox="1"/>
          <p:nvPr/>
        </p:nvSpPr>
        <p:spPr>
          <a:xfrm>
            <a:off x="2743200" y="331344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206808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Randomized algorithm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Primality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204" name="Oval 203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  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2993173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1336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 animBg="1"/>
      <p:bldP spid="403" grpId="0"/>
      <p:bldP spid="404" grpId="0"/>
      <p:bldP spid="177" grpId="0" animBg="1"/>
      <p:bldP spid="1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Compute a </a:t>
                </a:r>
                <a:r>
                  <a:rPr lang="en-US" sz="2000" u="sng" dirty="0"/>
                  <a:t>small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of </a:t>
                </a:r>
                <a:r>
                  <a:rPr lang="en-US" sz="2000" b="1" i="1" dirty="0"/>
                  <a:t>Landmark</a:t>
                </a:r>
                <a:r>
                  <a:rPr lang="en-US" sz="2000" dirty="0"/>
                  <a:t> vertices. 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vertices present in its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all vertices in the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Tasks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What is the formal notion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How to </a:t>
                </a:r>
                <a:r>
                  <a:rPr lang="en-US" sz="2000" b="1" dirty="0"/>
                  <a:t>retrieve</a:t>
                </a:r>
                <a:r>
                  <a:rPr lang="en-US" sz="2000" dirty="0"/>
                  <a:t> distance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 </a:t>
                </a:r>
                <a:r>
                  <a:rPr lang="en-US" sz="2000" b="1" dirty="0"/>
                  <a:t>far away </a:t>
                </a:r>
                <a:r>
                  <a:rPr lang="en-US" sz="2000" dirty="0"/>
                  <a:t>vertex ?</a:t>
                </a:r>
              </a:p>
              <a:p>
                <a:r>
                  <a:rPr lang="en-US" sz="2000" dirty="0"/>
                  <a:t>What is the guarantee of </a:t>
                </a:r>
                <a:r>
                  <a:rPr lang="en-US" sz="2000" b="1" dirty="0"/>
                  <a:t>stretch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How to compute the desired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>
                <a:blip r:embed="rId2"/>
                <a:stretch>
                  <a:fillRect l="-714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267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prime then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composite ?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1800" b="1" baseline="30000" dirty="0">
                    <a:solidFill>
                      <a:srgbClr val="7030A0"/>
                    </a:solidFill>
                  </a:rPr>
                  <a:t>st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Task: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B3748B-463A-A0E7-D10A-E9F18C804341}"/>
              </a:ext>
            </a:extLst>
          </p:cNvPr>
          <p:cNvSpPr/>
          <p:nvPr/>
        </p:nvSpPr>
        <p:spPr>
          <a:xfrm>
            <a:off x="1484779" y="3517037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/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/>
                  <a:t>,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blipFill>
                <a:blip r:embed="rId3"/>
                <a:stretch>
                  <a:fillRect l="-1394" t="-8197" r="-6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F7BA955-6C99-FEA7-DE2C-1BE34209F4B7}"/>
              </a:ext>
            </a:extLst>
          </p:cNvPr>
          <p:cNvSpPr/>
          <p:nvPr/>
        </p:nvSpPr>
        <p:spPr>
          <a:xfrm>
            <a:off x="7598301" y="3232666"/>
            <a:ext cx="914400" cy="914400"/>
          </a:xfrm>
          <a:prstGeom prst="mathMultiply">
            <a:avLst>
              <a:gd name="adj1" fmla="val 88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568CA6-D34D-8E71-A112-DC7F99834915}"/>
              </a:ext>
            </a:extLst>
          </p:cNvPr>
          <p:cNvSpPr txBox="1">
            <a:spLocks/>
          </p:cNvSpPr>
          <p:nvPr/>
        </p:nvSpPr>
        <p:spPr bwMode="auto">
          <a:xfrm>
            <a:off x="609600" y="511943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programming</a:t>
            </a:r>
            <a:r>
              <a:rPr lang="en-US" sz="2400" b="1" dirty="0"/>
              <a:t> exercise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612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each composite number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/>
                  <a:t>,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determine the count of the numbers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>
                        <a:latin typeface="Cambria Math"/>
                      </a:rPr>
                      <m:t>𝐦𝐨𝐝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IN" sz="1600" dirty="0"/>
                  <a:t>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Draw useful inferences.</a:t>
                </a:r>
              </a:p>
              <a:p>
                <a:pPr lvl="1"/>
                <a:endParaRPr lang="en-IN" sz="1600" dirty="0"/>
              </a:p>
              <a:p>
                <a:pPr marL="57150" indent="0">
                  <a:buNone/>
                </a:pPr>
                <a:endParaRPr lang="en-IN" sz="2000" dirty="0"/>
              </a:p>
              <a:p>
                <a:pPr marL="5715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9583-DB3B-2CD8-55F1-C0CF0EE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F6A8C-84CA-CC41-1636-960DD436FE3A}"/>
              </a:ext>
            </a:extLst>
          </p:cNvPr>
          <p:cNvSpPr/>
          <p:nvPr/>
        </p:nvSpPr>
        <p:spPr>
          <a:xfrm>
            <a:off x="4038600" y="3094038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D7DC-5FC2-1F0E-8AC7-0B5D93D13C3C}"/>
              </a:ext>
            </a:extLst>
          </p:cNvPr>
          <p:cNvSpPr/>
          <p:nvPr/>
        </p:nvSpPr>
        <p:spPr>
          <a:xfrm>
            <a:off x="5638800" y="36576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4C999-DBBA-C673-D80D-88F927BDF9B5}"/>
              </a:ext>
            </a:extLst>
          </p:cNvPr>
          <p:cNvSpPr/>
          <p:nvPr/>
        </p:nvSpPr>
        <p:spPr>
          <a:xfrm>
            <a:off x="4343400" y="36576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8297C1-FC50-F820-9137-95F7964047D4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programming</a:t>
            </a:r>
            <a:r>
              <a:rPr lang="en-US" sz="2400" b="1" dirty="0"/>
              <a:t> exercise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304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DDAC6-7011-F48D-6F6D-CAD5F0F03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8569EC-4939-B9CC-F9BC-AED63EAE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Randomized</a:t>
            </a:r>
            <a:r>
              <a:rPr lang="en-US" sz="3200" dirty="0"/>
              <a:t> </a:t>
            </a:r>
            <a:r>
              <a:rPr lang="en-US" sz="3200" dirty="0" err="1"/>
              <a:t>QuiCk</a:t>
            </a:r>
            <a:r>
              <a:rPr lang="en-US" sz="3200" dirty="0"/>
              <a:t> sort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C84134-2CDF-9C92-476E-29566FEC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Concentration</a:t>
            </a:r>
            <a:r>
              <a:rPr lang="en-US" dirty="0">
                <a:solidFill>
                  <a:schemeClr val="tx1"/>
                </a:solidFill>
              </a:rPr>
              <a:t> of its </a:t>
            </a:r>
            <a:r>
              <a:rPr lang="en-US" b="1" dirty="0">
                <a:solidFill>
                  <a:schemeClr val="tx1"/>
                </a:solidFill>
              </a:rPr>
              <a:t>running time </a:t>
            </a:r>
            <a:r>
              <a:rPr lang="en-US" dirty="0">
                <a:solidFill>
                  <a:schemeClr val="tx1"/>
                </a:solidFill>
              </a:rPr>
              <a:t>around its </a:t>
            </a:r>
            <a:r>
              <a:rPr lang="en-US" b="1" dirty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F7A6-95A1-32C0-6251-CFEFB3E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/>
                  <a:t>[Colin McDiarmid and Ryan Hayward,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1992</a:t>
                </a:r>
                <a:r>
                  <a:rPr lang="en-US" sz="2000" dirty="0"/>
                  <a:t>]: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/>
                  <a:t>=</a:t>
                </a:r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run time exceeds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/>
                  <a:t> is  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Link for the paper: </a:t>
                </a:r>
              </a:p>
              <a:p>
                <a:pPr marL="0" indent="0">
                  <a:buNone/>
                </a:pPr>
                <a:r>
                  <a:rPr lang="en-US" sz="2000" dirty="0"/>
                  <a:t>https://dl.acm.org/doi/10.5555/139404.139486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Tasks: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Experimentation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Learn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Method of Bounded Difference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b="1" dirty="0"/>
                  <a:t>Study and internalize the paper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18160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5732" t="-4839" r="-1019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9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4A36-82FE-E1CE-9D04-4A337964F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DD6C98-858D-0646-2E0E-0A8028D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701B2D7-3EB0-B2BB-E649-975F01D89C6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3376613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With worst case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search time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701B2D7-3EB0-B2BB-E649-975F01D89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3376613"/>
                <a:ext cx="7772400" cy="1500187"/>
              </a:xfr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FAFB-587B-187F-5B8F-EEB80189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/>
                  <a:t> called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  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5240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0877" y="1593263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906" y="3886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948" y="4350338"/>
            <a:ext cx="2311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3366" y="4350338"/>
            <a:ext cx="46542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682324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Hash</a:t>
                </a:r>
                <a:r>
                  <a:rPr lang="en-US" sz="2000" b="1" dirty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Hash </a:t>
                </a:r>
                <a:r>
                  <a:rPr lang="en-US" sz="2000" b="1" dirty="0"/>
                  <a:t>function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Answering </a:t>
                </a:r>
                <a:r>
                  <a:rPr lang="en-US" sz="2000" dirty="0"/>
                  <a:t>a Query:</a:t>
                </a:r>
                <a:r>
                  <a:rPr lang="en-US" sz="2000" b="1" dirty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computable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81995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61068" y="5206874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6948" y="2370266"/>
            <a:ext cx="1905000" cy="3184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9" grpId="0" uiExpand="1"/>
      <p:bldP spid="55" grpId="0" uiExpand="1" animBg="1"/>
      <p:bldP spid="71" grpId="0" uiExpand="1" animBg="1"/>
      <p:bldP spid="72" grpId="0" animBg="1"/>
      <p:bldP spid="15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6568</TotalTime>
  <Words>911</Words>
  <Application>Microsoft Macintosh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Randomized Algorithms CS648A </vt:lpstr>
      <vt:lpstr>Randomized algorithm for  Primality</vt:lpstr>
      <vt:lpstr>mod operation </vt:lpstr>
      <vt:lpstr>PowerPoint Presentation</vt:lpstr>
      <vt:lpstr>Randomized QuiCk sort</vt:lpstr>
      <vt:lpstr>What makes Quick sort popular ?</vt:lpstr>
      <vt:lpstr>Hashing</vt:lpstr>
      <vt:lpstr>Problem Definition</vt:lpstr>
      <vt:lpstr>Hashing</vt:lpstr>
      <vt:lpstr>Collision</vt:lpstr>
      <vt:lpstr>Collision</vt:lpstr>
      <vt:lpstr> History of Hashing</vt:lpstr>
      <vt:lpstr>Why does hashing work so well in Practice ?</vt:lpstr>
      <vt:lpstr>Why does hashing work so well in Practice ?</vt:lpstr>
      <vt:lpstr>Approximate Distance Oracles</vt:lpstr>
      <vt:lpstr>PowerPoint Presentation</vt:lpstr>
      <vt:lpstr>PowerPoint Presentation</vt:lpstr>
      <vt:lpstr>Idea  to achieve subquadratic space</vt:lpstr>
      <vt:lpstr>Idea  to achieve subquadratic space</vt:lpstr>
      <vt:lpstr>Formal notion of locality</vt:lpstr>
      <vt:lpstr>Formal notion of locality</vt:lpstr>
      <vt:lpstr>The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784</cp:revision>
  <dcterms:created xsi:type="dcterms:W3CDTF">2011-12-03T04:13:03Z</dcterms:created>
  <dcterms:modified xsi:type="dcterms:W3CDTF">2025-01-25T17:28:05Z</dcterms:modified>
</cp:coreProperties>
</file>