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738" r:id="rId2"/>
    <p:sldId id="737" r:id="rId3"/>
    <p:sldId id="739" r:id="rId4"/>
    <p:sldId id="740" r:id="rId5"/>
    <p:sldId id="741" r:id="rId6"/>
    <p:sldId id="742" r:id="rId7"/>
    <p:sldId id="743" r:id="rId8"/>
    <p:sldId id="7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6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6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24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8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2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9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7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3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1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Experimental results for Randomized Rumor Spreading Problem (</a:t>
            </a:r>
            <a:r>
              <a:rPr lang="en-US" sz="2400" b="1" dirty="0" err="1">
                <a:solidFill>
                  <a:srgbClr val="7030A0"/>
                </a:solidFill>
              </a:rPr>
              <a:t>PushNPull</a:t>
            </a:r>
            <a:r>
              <a:rPr lang="en-US" sz="2400" b="1" dirty="0">
                <a:solidFill>
                  <a:srgbClr val="7030A0"/>
                </a:solidFill>
              </a:rPr>
              <a:t>)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PushNPull</a:t>
            </a:r>
            <a:r>
              <a:rPr lang="en-US" sz="3600" b="1" dirty="0">
                <a:solidFill>
                  <a:srgbClr val="7030A0"/>
                </a:solidFill>
              </a:rPr>
              <a:t>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It leverages both Push &amp; Pull algorithms</a:t>
            </a:r>
          </a:p>
          <a:p>
            <a:r>
              <a:rPr lang="en-US" sz="2000" dirty="0"/>
              <a:t>Push Algo is fast in initial rounds</a:t>
            </a:r>
          </a:p>
          <a:p>
            <a:r>
              <a:rPr lang="en-US" sz="2000" dirty="0"/>
              <a:t>Pull Algo is fast in later rounds.</a:t>
            </a:r>
          </a:p>
          <a:p>
            <a:r>
              <a:rPr lang="en-US" sz="2000" dirty="0" err="1"/>
              <a:t>PushNPull</a:t>
            </a:r>
            <a:r>
              <a:rPr lang="en-US" sz="2000" dirty="0"/>
              <a:t> follows Push algorithm until certain ratio (named </a:t>
            </a:r>
            <a:r>
              <a:rPr lang="en-US" sz="2000" dirty="0" err="1"/>
              <a:t>switching_ratio</a:t>
            </a:r>
            <a:r>
              <a:rPr lang="en-US" sz="2000" dirty="0"/>
              <a:t> in further slides) of population knows the rumor and then switches to Pull algorithm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8200" y="2743200"/>
            <a:ext cx="5943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04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07ABB-A496-9087-0244-6DC58478C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B2F6-3DCE-30F3-1962-62AAF4EC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Average Rounds vs Switching ratio</a:t>
            </a:r>
          </a:p>
        </p:txBody>
      </p:sp>
      <p:pic>
        <p:nvPicPr>
          <p:cNvPr id="7" name="Content Placeholder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E115671-0D9A-3E93-3BC9-BD8E8410C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83" y="1471051"/>
            <a:ext cx="7875638" cy="52504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3A35F-154C-A52C-2AC1-B8275803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BCACA-CFCA-5844-F677-984BC1EA9477}"/>
              </a:ext>
            </a:extLst>
          </p:cNvPr>
          <p:cNvSpPr txBox="1"/>
          <p:nvPr/>
        </p:nvSpPr>
        <p:spPr>
          <a:xfrm>
            <a:off x="8963743" y="2276448"/>
            <a:ext cx="2844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Push Algorithm (switching ratio= 1.0) takes more round to complete otherwise it takes moreover same #rounds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*for each switching ratio 10^4 runs of algorithm </a:t>
            </a:r>
          </a:p>
          <a:p>
            <a:r>
              <a:rPr lang="en-IN" dirty="0"/>
              <a:t>were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90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DE7CB-DB3E-F155-9C75-6021BA22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AA3E-B3D0-EF10-BF0D-8F959BAE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Average Calls vs Switching ratio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BD3C35-590C-68F5-FC27-42E1F0DEB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512" y="1471051"/>
            <a:ext cx="7875638" cy="52504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8FD2-96B6-B1D5-7B7C-EFA7D96A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067FD-56AB-3A45-9F73-5B9E54976F7D}"/>
              </a:ext>
            </a:extLst>
          </p:cNvPr>
          <p:cNvSpPr txBox="1"/>
          <p:nvPr/>
        </p:nvSpPr>
        <p:spPr>
          <a:xfrm>
            <a:off x="9001436" y="2249603"/>
            <a:ext cx="2576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Switching Ratio=0.5</a:t>
            </a:r>
          </a:p>
          <a:p>
            <a:r>
              <a:rPr lang="en-US" dirty="0"/>
              <a:t>is minimizing avg. #calls</a:t>
            </a:r>
          </a:p>
          <a:p>
            <a:r>
              <a:rPr lang="en-IN" dirty="0"/>
              <a:t>i.e.</a:t>
            </a:r>
          </a:p>
          <a:p>
            <a:r>
              <a:rPr lang="en-IN" dirty="0"/>
              <a:t>Push Algo till n/2 people knows </a:t>
            </a:r>
            <a:r>
              <a:rPr lang="en-IN" dirty="0" err="1"/>
              <a:t>rumor</a:t>
            </a:r>
            <a:r>
              <a:rPr lang="en-IN" dirty="0"/>
              <a:t> and then Pull algo minimizes no. of calls required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*for each switching ratio 10^4 runs of algorithm were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0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0F15A-20E5-D1E2-0746-55A946002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B5775E-5F12-3F0C-4ED7-565F2CE907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Distribution of Calls (n=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IN" sz="3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sz="3600" b="1" dirty="0">
                    <a:solidFill>
                      <a:srgbClr val="7030A0"/>
                    </a:solidFill>
                  </a:rPr>
                  <a:t>, switching-ratio= 0.5)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B5775E-5F12-3F0C-4ED7-565F2CE90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9703DE-31AD-1C9E-9FE3-80FA539A2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40" t="5877"/>
          <a:stretch/>
        </p:blipFill>
        <p:spPr>
          <a:xfrm>
            <a:off x="3401962" y="1414514"/>
            <a:ext cx="5388076" cy="494183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39245-53B8-E7D1-95F3-304012E1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431C0-DCA7-A50E-F9AF-D4B279E8B8DD}"/>
                  </a:ext>
                </a:extLst>
              </p:cNvPr>
              <p:cNvSpPr txBox="1"/>
              <p:nvPr/>
            </p:nvSpPr>
            <p:spPr>
              <a:xfrm>
                <a:off x="9134167" y="3059666"/>
                <a:ext cx="24482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It takes less than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1.5∗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calls only to inform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people !!!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6431C0-DCA7-A50E-F9AF-D4B279E8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167" y="3059666"/>
                <a:ext cx="2448233" cy="923330"/>
              </a:xfrm>
              <a:prstGeom prst="rect">
                <a:avLst/>
              </a:prstGeom>
              <a:blipFill>
                <a:blip r:embed="rId4"/>
                <a:stretch>
                  <a:fillRect l="-1990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2D4C65-C587-234B-D6E9-F12B059D4B99}"/>
              </a:ext>
            </a:extLst>
          </p:cNvPr>
          <p:cNvSpPr txBox="1"/>
          <p:nvPr/>
        </p:nvSpPr>
        <p:spPr>
          <a:xfrm>
            <a:off x="9134167" y="5488545"/>
            <a:ext cx="2448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*10^4 runs of algorithm </a:t>
            </a:r>
          </a:p>
          <a:p>
            <a:r>
              <a:rPr lang="en-IN" dirty="0"/>
              <a:t>were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38A78-0699-0146-05E6-65A3E9B6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4909-A8F7-BD85-C2BE-00D94775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Average Calls vs n (switching-ratio= 0.5)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5B5249-D1C3-292C-BED7-8A089607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" name="Content Placeholder 5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660D60B9-78C0-1AB5-ACC4-3C09C53EB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29" y="1600200"/>
            <a:ext cx="7241541" cy="4525963"/>
          </a:xfrm>
        </p:spPr>
      </p:pic>
    </p:spTree>
    <p:extLst>
      <p:ext uri="{BB962C8B-B14F-4D97-AF65-F5344CB8AC3E}">
        <p14:creationId xmlns:p14="http://schemas.microsoft.com/office/powerpoint/2010/main" val="3245889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6401D-5C28-1364-3057-D659A8FF8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DB6E-CFE2-1317-7AB2-E834E58A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Average Rounds vs n (switching-ratio= 0.5)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FDAED-9167-42B2-E6E6-00D4D67E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Content Placeholder 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C786D497-902F-9AA6-1626-1D8FFADB1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229" y="1600200"/>
            <a:ext cx="7241541" cy="4525963"/>
          </a:xfrm>
        </p:spPr>
      </p:pic>
    </p:spTree>
    <p:extLst>
      <p:ext uri="{BB962C8B-B14F-4D97-AF65-F5344CB8AC3E}">
        <p14:creationId xmlns:p14="http://schemas.microsoft.com/office/powerpoint/2010/main" val="3004769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64CD-4CDE-0E23-B484-7CF07DFF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00AB-3CA7-1C6F-7D93-3DA0DE0C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2FD16F-72FC-4E51-F868-074BDAFA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7869B-6163-A8BF-305D-0139420D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Results prepared by Havi Bohra (210429), UG Y21 MTH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158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223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1_Office Theme</vt:lpstr>
      <vt:lpstr>Randomized Algorithms CS648 </vt:lpstr>
      <vt:lpstr>PushNPull Algorithm</vt:lpstr>
      <vt:lpstr>Average Rounds vs Switching ratio</vt:lpstr>
      <vt:lpstr>Average Calls vs Switching ratio</vt:lpstr>
      <vt:lpstr>Distribution of Calls (n=〖10〗^6, switching-ratio= 0.5)</vt:lpstr>
      <vt:lpstr>Average Calls vs n (switching-ratio= 0.5)</vt:lpstr>
      <vt:lpstr>Average Rounds vs n (switching-ratio= 0.5)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Havi Bohra</dc:creator>
  <cp:lastModifiedBy>Havi Bohra</cp:lastModifiedBy>
  <cp:revision>1</cp:revision>
  <dcterms:created xsi:type="dcterms:W3CDTF">2025-05-13T15:32:14Z</dcterms:created>
  <dcterms:modified xsi:type="dcterms:W3CDTF">2025-05-14T09:52:58Z</dcterms:modified>
</cp:coreProperties>
</file>