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B2DF94-5B6F-4B8D-816F-2AECADF6F3F8}">
  <a:tblStyle styleId="{9FB2DF94-5B6F-4B8D-816F-2AECADF6F3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211ea518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211ea518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02de3e28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02de3e28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211ea518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211ea518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02de3e28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02de3e28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'''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Transformation w/ SMOTE Best parameters found for RandomForest: {'max_depth': None, 'min_samples_leaf': 1, 'min_samples_split': 2, 'n_estimators': 200}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RandomForest Accuracy on test data: 0.8494971876597921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Transformation: Best parameters found for RandomForest: {'max_depth': 10, 'min_samples_leaf': 4, 'min_samples_split': 2, 'n_estimators': 200}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RandomForest Accuracy on test data: 0.8317757009345794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parameters found for RandomForest: {'max_depth': 10, 'min_samples_leaf': 1, 'min_samples_split': 10, 'n_estimators': 200}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RandomForest Accuracy on test data: 0.8084242578025882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'''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'''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Transformation with SMOTE Best parameters found for XGBoost: {'learning_rate': 0.1, 'max_depth': 15, 'n_estimators': 200, 'subsample': 0.8}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XGBoost Accuracy on test data: 0.8569967615476394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Transformation Best parameters found for XGBoost: {'learning_rate': 0.1, 'max_depth': 3, 'n_estimators': 50, 'subsample': 1.0}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XGBoost Accuracy on test data: 0.8315086782376502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parameters found for XGBoost: {'learning_rate': 0.01, 'max_depth': 6, 'n_estimators': 200, 'subsample': 0.7}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XGBoost Accuracy on test data: 0.8051256026389241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'''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'''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Transformation with SMOTE Best parameters found for Logistic Regression: {'C': 0.01, 'max_iter': 100, 'penalty': 'l2', 'solver': 'sag'}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 Regression Accuracy on test data: 0.704789500596557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Transformation Best parameters found for Logistic Regression: {'C': 0.01, 'max_iter': 100, 'penalty': 'l2', 'solver': 'newton-cg'}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 Regression Accuracy on test data: 0.822429906542056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parameters found for Logistic Regression: {'C': 0.1, 'max_iter': 100, 'penalty': 'l2', 'solver': 'newton-cg'}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 Regression Accuracy on test data: 0.7997970058360823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'''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211ea518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211ea51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211ea518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211ea518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KMeans(n_clusters=2, n_init=10)   k-means++  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KMeans(n_clusters=2, n_init=20)   k-means++  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KMeans(init='random', n_clusters=2, n_init=10)   random  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KMeans(init='random', n_clusters=2, n_init=20)   random  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KMeans(n_clusters=2, n_init=10)   k-means++  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KMeans(n_clusters=2, n_init=20)   k-means++  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KMeans(init='random', n_clusters=2, n_init=10)   random  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KMeans(init='random', n_clusters=2, n_init=20)   random  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on test data for KMeans (combined model): 0.5307652974262826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on test data for KMeans (combined model): 0.542181178670545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on test data for KMeans (combined model): 0.5330312472035339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on test data for KMeans (train model): 0.5305948525651951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on test data for KMeans (train model): 0.5419826480105164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on test data for KMeans (train model): 0.5328624423419539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AgglomerativeClustering()   2   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AgglomerativeClustering(linkage='complete')   2   complete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AgglomerativeClustering(linkage='average')   2  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AgglomerativeClustering(linkage='single')   2   single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AgglomerativeClustering()   2   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AgglomerativeClustering(linkage='complete')   2   complete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AgglomerativeClustering(linkage='average')   2  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AgglomerativeClustering(linkage='single')   2   single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on test data for Agglomerative (combined model): 0.504857678540992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on test data for Agglomerative (combined model): 0.252428839270496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on test data for Agglomerative (combined model):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on test data for Agglomerative (train model): 0.504857678540992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on test data for Agglomerative (train model): 0.252428839270496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on test data for Agglomerative (train model):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Birch(n_clusters=2, threshold=0.1)   2   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Birch(n_clusters=2, threshold=0.3)   2   0.3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Birch(n_clusters=2)   2  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Birch(n_clusters=2, threshold=0.7)   2   0.7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Birch(n_clusters=2, threshold=1.0)   2  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Birch(n_clusters=2, threshold=0.1)   2   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Birch(n_clusters=2, threshold=0.3)   2   0.3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Birch(n_clusters=2)   2  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Birch(n_clusters=2, threshold=0.7)   2   0.7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Birch(n_clusters=2, threshold=1.0)   2   1.0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on test data for BIRCH (combined model): 0.5399693199250043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on test data for BIRCH (combined model): 0.551055280909285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on test data for BIRCH (combined model): 0.5420175347865853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on test data for BIRCH (train model): 0.504857678540992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on test data for BIRCH (train model): 0.252428839270496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on test data for BIRCH (train model):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11ea518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11ea51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Transformation w/ SMOTE Best parameters found for RandomForest: {'max_depth': None, 'min_samples_leaf': 1, 'min_samples_split': 2, 'n_estimators': 200}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RandomForest Accuracy on test data: 0.8494971876597921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'''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Transformation with SMOTE Best parameters found for XGBoost: {'learning_rate': 0.1, 'max_depth': 15, 'n_estimators': 200, 'subsample': 0.8}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XGBoost Accuracy on test data: 0.8569967615476394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'''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'''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Transformation with SMOTE Best parameters found for Logistic Regression: {'C': 0.01, 'max_iter': 100, 'penalty': 'l2', 'solver': 'sag'}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 Regression Accuracy on test data: 0.704789500596557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211ea518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211ea518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211ea518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211ea518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02de3e28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02de3e28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02de3e28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02de3e28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02de3e28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d02de3e28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211ea51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211ea51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02de3e28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02de3e28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codes are part of the APACHE (Acute Physiology And Chronic Health Evaluation) scoring system, a classification system that is widely used in intensive care medicine to assess the severity of illness and predict outcomes in critically ill patients. Here’s a bit more about the system and its components: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02de3e28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02de3e28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02de3e28e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02de3e28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02de3e28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02de3e28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02de3e28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02de3e28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02de3e28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02de3e28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Default Prediction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DTSA 5510: Unsupervised Algorithms in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- Unsupervised Learning w/ Data Transformations</a:t>
            </a:r>
            <a:endParaRPr/>
          </a:p>
        </p:txBody>
      </p:sp>
      <p:graphicFrame>
        <p:nvGraphicFramePr>
          <p:cNvPr id="186" name="Google Shape;186;p22"/>
          <p:cNvGraphicFramePr/>
          <p:nvPr/>
        </p:nvGraphicFramePr>
        <p:xfrm>
          <a:off x="819150" y="198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{9FB2DF94-5B6F-4B8D-816F-2AECADF6F3F8}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KMeans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0.789853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0.394927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0.789853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0.394927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Agglomerative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Combined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0.789853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0.394927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0.789853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0.394927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Combined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0.789853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0.394927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0.789853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0.394927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- Unsupervised Learning w/ Data Transformations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000" y="2206900"/>
            <a:ext cx="4358050" cy="21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- Supervised Learning w/ Data Transformations</a:t>
            </a:r>
            <a:endParaRPr/>
          </a:p>
        </p:txBody>
      </p:sp>
      <p:graphicFrame>
        <p:nvGraphicFramePr>
          <p:cNvPr id="199" name="Google Shape;199;p24"/>
          <p:cNvGraphicFramePr/>
          <p:nvPr/>
        </p:nvGraphicFramePr>
        <p:xfrm>
          <a:off x="952500" y="231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{9FB2DF94-5B6F-4B8D-816F-2AECADF6F3F8}</a:tableStyleId>
              </a:tblPr>
              <a:tblGrid>
                <a:gridCol w="1809750"/>
                <a:gridCol w="2329175"/>
                <a:gridCol w="1290325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</a:t>
                      </a:r>
                      <a:r>
                        <a:rPr lang="en"/>
                        <a:t>8315086782376502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0.8317757009345794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0.822429906542056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- Supervised Learning w/ Data Transformations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020" y="1990725"/>
            <a:ext cx="3977524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- Unsupervised Learning w/ Data Transformations + SMOTE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75" y="1990725"/>
            <a:ext cx="8234651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- Unsupervised Learning w/ Data Transformations + SMOTE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025" y="2166500"/>
            <a:ext cx="3889300" cy="20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- Supervised Learning w/ Data Transformations + SMOTE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28"/>
          <p:cNvGraphicFramePr/>
          <p:nvPr/>
        </p:nvGraphicFramePr>
        <p:xfrm>
          <a:off x="952500" y="231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{9FB2DF94-5B6F-4B8D-816F-2AECADF6F3F8}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0.85969967615476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0.84949718765979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0.70478950059655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- Supervised Learning w/ Data Transformations + SMOTE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325" y="1990725"/>
            <a:ext cx="4244025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Visualizations</a:t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75" y="1639647"/>
            <a:ext cx="2521701" cy="16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100" y="1594525"/>
            <a:ext cx="2575700" cy="168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150" y="1725978"/>
            <a:ext cx="2912725" cy="14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2600" y="3333700"/>
            <a:ext cx="2726699" cy="15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Lessons Learned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 of Experiments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Despite employing strategies like GridSearch, dimensionality reduction, and SMOTE for class imbalance, the unsupervised models did not reach the performance standards necessary for production in a financial setting. However,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learning clearly excelled.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Lessons Learned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doesn’t contain enough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inform Unsupervised Techniques.  Labels are very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 needed.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clusters !=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performance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for Improvement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additional Dimensionality reduction techniques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data collection - more observations might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modeling effort.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5290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 - Problem Statement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Overview</a:t>
            </a:r>
            <a:r>
              <a:rPr lang="en"/>
              <a:t> of Dataset &amp; 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Distribution, Outliers, and Missing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 - Lessons Learned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card default prediction is significant for financial institutions because it impacts their profitability and risk management strategies. Accurate prediction helps these institutions take proactive measures to mitigate potential losses.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primary aim of this project is to assess the efficacy of unsupervised learning techniques in predicting credit card defaults and compare their performance with traditional supervised learning methods.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87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Title: "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of Credit Card Clients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by Markelle Kelly, Rachel Longjohn, Kolby Nottingham hosted on UCI.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Size: 30000 client records and 23 distinct features.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Composition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financial, client payment history, and demographic data of clients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range from continuous numeric (credit card limit, payment history, bill amounts) to categorical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(e.g., age, gender, education)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Critical Variables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 variable: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“Default”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(0 or 1 indicating default status).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404975" y="1884975"/>
            <a:ext cx="5054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majority of the features (X1, X12-X23) exhibit right-skewed distributions, with most values concentrated towards the lower end of the range, indicating a common pattern in the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Several features (X2, X4, X6-X11) show multimodal distributions, suggesting the presence of multiple subgroups or clusters within the data.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target variable, "Default," is binary and displays class imbalance, with more non-defaulters (0s) than defaulters (1s).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075" y="1463925"/>
            <a:ext cx="3031423" cy="286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70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42342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missing data noted in this data set.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after data distribution modifications (de-skewing features), there were rows that had to be dropped due to np.inf and -np.inf values.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Resulting in ~2000 rows being dropped.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850" y="2028200"/>
            <a:ext cx="4013102" cy="218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 Detection Strategy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Utilized z-score analysis with a threshold of 3 to identify outlier data points defining outliers as those significantly deviating from the mean in terms of standard deviation units.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Flexibility and Adjustment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method allows for adjustments in the sensitivity of outlier detection providing a robust tool for preprocessing and ensuring data quality by addressing extreme variations.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on Dataset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approach led to the removal of a few hundred observations categorized as outliers refining the dataset for more representative and unbiased statistical analysis.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Correlation Matrix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568425"/>
            <a:ext cx="4656600" cy="25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Correlations and Redundancies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Detected strong correlations (&gt;0.9) among variables indicating dependencies that could impact model performance due to multicollinearity and overfitting.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Implications for Modeling and Data Reduction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correlations among similar measurements and predictive metrics like suggest redundancy; removing one from each correlated pair can streamline models and enhance efficiency without losing essential information.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Reduction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features dropped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correlations &gt;0.9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750" y="1458200"/>
            <a:ext cx="3313674" cy="28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629400"/>
            <a:ext cx="75057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Preparation and Preprocessing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preprocessing to standardize numerical features and one-hot encode categorical variables, dimensionality was reduced using PCA to focus on the most informative features enhancing model training efficiency.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 and Optimization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a variety of models including logistic regression, random forest, XGBoost, optimizing hyperparameters via GridSearchCV to evaluate model effectiveness based on cross-validation accuracy.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Unsupervised learning, the approach tested BIRCH, KMeans, and Agglomerative clustering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Silhouette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score was used to determine best model on validation set.  Accuracy was determined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applying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majority class of a cluster to a test observation.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 Approaches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Conducted experiments where we performed data transformation, and then data transformation with SMOTE to handle class imbalance to compare impacts on model performance and generalizability.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