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Nunito"/>
      <p:regular r:id="rId21"/>
      <p:bold r:id="rId22"/>
      <p:italic r:id="rId23"/>
      <p:boldItalic r:id="rId24"/>
    </p:embeddedFont>
    <p:embeddedFont>
      <p:font typeface="Roboto Mon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65BDC0-A60D-45A2-B6A2-FCBEF4F608F6}">
  <a:tblStyle styleId="{4865BDC0-A60D-45A2-B6A2-FCBEF4F608F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f33dea853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f33dea853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f33dea853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f33dea853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f33dea853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f33dea853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f3a8d3ce1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f3a8d3ce1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f3a8d3ce1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f3a8d3ce1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f33ad11dd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f33ad11dd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33ad11dde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33ad11dd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33dea853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33dea853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f33ad11dd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f33ad11dd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f33ad11dde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f33ad11dde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f33dea853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f33dea853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f3a8d3ce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f3a8d3ce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f3a8d3ce1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f3a8d3ce1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Impact</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Augmentation</a:t>
            </a:r>
            <a:r>
              <a:rPr lang="en">
                <a:solidFill>
                  <a:schemeClr val="dk1"/>
                </a:solidFill>
              </a:rPr>
              <a:t>: Data augmentation strategies increase the diversity of the training data, which helps to prevent overfitting and allows the model to generalize better to unseen data.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Normalization</a:t>
            </a:r>
            <a:r>
              <a:rPr lang="en">
                <a:solidFill>
                  <a:schemeClr val="dk1"/>
                </a:solidFill>
              </a:rPr>
              <a:t>: Ensures that the model converges faster and more stably during training by standardizing the input values.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puneet6060/intel-image-classification" TargetMode="External"/><Relationship Id="rId4" Type="http://schemas.openxmlformats.org/officeDocument/2006/relationships/hyperlink" Target="https://www.kaggle.com/datasets/puneet6060/intel-image-classific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Intel Image Classification</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DTSA5511 - Introduction to Deep Learning Final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Architectures</a:t>
            </a:r>
            <a:endParaRPr/>
          </a:p>
        </p:txBody>
      </p:sp>
      <p:sp>
        <p:nvSpPr>
          <p:cNvPr id="187" name="Google Shape;187;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graphicFrame>
        <p:nvGraphicFramePr>
          <p:cNvPr id="188" name="Google Shape;188;p22"/>
          <p:cNvGraphicFramePr/>
          <p:nvPr/>
        </p:nvGraphicFramePr>
        <p:xfrm>
          <a:off x="952500" y="1480025"/>
          <a:ext cx="3000000" cy="3000000"/>
        </p:xfrm>
        <a:graphic>
          <a:graphicData uri="http://schemas.openxmlformats.org/drawingml/2006/table">
            <a:tbl>
              <a:tblPr>
                <a:noFill/>
                <a:tableStyleId>{4865BDC0-A60D-45A2-B6A2-FCBEF4F608F6}</a:tableStyleId>
              </a:tblPr>
              <a:tblGrid>
                <a:gridCol w="1809750"/>
                <a:gridCol w="1809750"/>
                <a:gridCol w="1809750"/>
                <a:gridCol w="1809750"/>
              </a:tblGrid>
              <a:tr h="373000">
                <a:tc>
                  <a:txBody>
                    <a:bodyPr/>
                    <a:lstStyle/>
                    <a:p>
                      <a:pPr indent="0" lvl="0" marL="0" rtl="0" algn="l">
                        <a:spcBef>
                          <a:spcPts val="0"/>
                        </a:spcBef>
                        <a:spcAft>
                          <a:spcPts val="0"/>
                        </a:spcAft>
                        <a:buNone/>
                      </a:pPr>
                      <a:r>
                        <a:rPr b="1" lang="en" sz="1200"/>
                        <a:t>Model Type</a:t>
                      </a:r>
                      <a:endParaRPr sz="1200"/>
                    </a:p>
                  </a:txBody>
                  <a:tcPr marT="91425" marB="91425" marR="91425" marL="91425"/>
                </a:tc>
                <a:tc>
                  <a:txBody>
                    <a:bodyPr/>
                    <a:lstStyle/>
                    <a:p>
                      <a:pPr indent="0" lvl="0" marL="0" rtl="0" algn="l">
                        <a:spcBef>
                          <a:spcPts val="0"/>
                        </a:spcBef>
                        <a:spcAft>
                          <a:spcPts val="0"/>
                        </a:spcAft>
                        <a:buNone/>
                      </a:pPr>
                      <a:r>
                        <a:rPr lang="en" sz="1100"/>
                        <a:t>Characteristics</a:t>
                      </a:r>
                      <a:endParaRPr sz="1100"/>
                    </a:p>
                  </a:txBody>
                  <a:tcPr marT="91425" marB="91425" marR="91425" marL="91425"/>
                </a:tc>
                <a:tc>
                  <a:txBody>
                    <a:bodyPr/>
                    <a:lstStyle/>
                    <a:p>
                      <a:pPr indent="0" lvl="0" marL="0" rtl="0" algn="l">
                        <a:spcBef>
                          <a:spcPts val="0"/>
                        </a:spcBef>
                        <a:spcAft>
                          <a:spcPts val="0"/>
                        </a:spcAft>
                        <a:buNone/>
                      </a:pPr>
                      <a:r>
                        <a:rPr lang="en" sz="1100"/>
                        <a:t>Strengths</a:t>
                      </a:r>
                      <a:endParaRPr sz="1100"/>
                    </a:p>
                  </a:txBody>
                  <a:tcPr marT="91425" marB="91425" marR="91425" marL="91425"/>
                </a:tc>
                <a:tc>
                  <a:txBody>
                    <a:bodyPr/>
                    <a:lstStyle/>
                    <a:p>
                      <a:pPr indent="0" lvl="0" marL="0" rtl="0" algn="l">
                        <a:spcBef>
                          <a:spcPts val="0"/>
                        </a:spcBef>
                        <a:spcAft>
                          <a:spcPts val="0"/>
                        </a:spcAft>
                        <a:buNone/>
                      </a:pPr>
                      <a:r>
                        <a:rPr lang="en" sz="1100"/>
                        <a:t>Weaknesses</a:t>
                      </a:r>
                      <a:endParaRPr sz="1100"/>
                    </a:p>
                  </a:txBody>
                  <a:tcPr marT="91425" marB="91425" marR="91425" marL="91425"/>
                </a:tc>
              </a:tr>
              <a:tr h="381000">
                <a:tc>
                  <a:txBody>
                    <a:bodyPr/>
                    <a:lstStyle/>
                    <a:p>
                      <a:pPr indent="0" lvl="0" marL="0" rtl="0" algn="l">
                        <a:spcBef>
                          <a:spcPts val="0"/>
                        </a:spcBef>
                        <a:spcAft>
                          <a:spcPts val="0"/>
                        </a:spcAft>
                        <a:buNone/>
                      </a:pPr>
                      <a:r>
                        <a:rPr lang="en" sz="1100"/>
                        <a:t>SimpleCNN (SCNN)</a:t>
                      </a:r>
                      <a:endParaRPr sz="1100"/>
                    </a:p>
                  </a:txBody>
                  <a:tcPr marT="91425" marB="91425" marR="91425" marL="91425"/>
                </a:tc>
                <a:tc>
                  <a:txBody>
                    <a:bodyPr/>
                    <a:lstStyle/>
                    <a:p>
                      <a:pPr indent="0" lvl="0" marL="0" rtl="0" algn="l">
                        <a:spcBef>
                          <a:spcPts val="0"/>
                        </a:spcBef>
                        <a:spcAft>
                          <a:spcPts val="0"/>
                        </a:spcAft>
                        <a:buNone/>
                      </a:pPr>
                      <a:r>
                        <a:rPr lang="en" sz="700"/>
                        <a:t>- Shallow CNN with 3 convolutional layers, ReLU activations, max-pooling, and dropout.</a:t>
                      </a:r>
                      <a:endParaRPr sz="700"/>
                    </a:p>
                    <a:p>
                      <a:pPr indent="0" lvl="0" marL="0" rtl="0" algn="l">
                        <a:spcBef>
                          <a:spcPts val="0"/>
                        </a:spcBef>
                        <a:spcAft>
                          <a:spcPts val="0"/>
                        </a:spcAft>
                        <a:buNone/>
                      </a:pPr>
                      <a:r>
                        <a:rPr lang="en" sz="700"/>
                        <a:t>- Fully connected layer with 512 neurons before output.</a:t>
                      </a:r>
                      <a:endParaRPr sz="700"/>
                    </a:p>
                  </a:txBody>
                  <a:tcPr marT="91425" marB="91425" marR="91425" marL="91425"/>
                </a:tc>
                <a:tc>
                  <a:txBody>
                    <a:bodyPr/>
                    <a:lstStyle/>
                    <a:p>
                      <a:pPr indent="0" lvl="0" marL="0" rtl="0" algn="l">
                        <a:spcBef>
                          <a:spcPts val="0"/>
                        </a:spcBef>
                        <a:spcAft>
                          <a:spcPts val="0"/>
                        </a:spcAft>
                        <a:buNone/>
                      </a:pPr>
                      <a:r>
                        <a:rPr lang="en" sz="700"/>
                        <a:t>- Simple and efficient.</a:t>
                      </a:r>
                      <a:endParaRPr sz="700"/>
                    </a:p>
                    <a:p>
                      <a:pPr indent="0" lvl="0" marL="0" rtl="0" algn="l">
                        <a:spcBef>
                          <a:spcPts val="0"/>
                        </a:spcBef>
                        <a:spcAft>
                          <a:spcPts val="0"/>
                        </a:spcAft>
                        <a:buNone/>
                      </a:pPr>
                      <a:r>
                        <a:rPr lang="en" sz="700"/>
                        <a:t>- Quick training and good baseline performance.</a:t>
                      </a:r>
                      <a:endParaRPr sz="700"/>
                    </a:p>
                  </a:txBody>
                  <a:tcPr marT="91425" marB="91425" marR="91425" marL="91425"/>
                </a:tc>
                <a:tc>
                  <a:txBody>
                    <a:bodyPr/>
                    <a:lstStyle/>
                    <a:p>
                      <a:pPr indent="0" lvl="0" marL="0" rtl="0" algn="l">
                        <a:spcBef>
                          <a:spcPts val="0"/>
                        </a:spcBef>
                        <a:spcAft>
                          <a:spcPts val="0"/>
                        </a:spcAft>
                        <a:buNone/>
                      </a:pPr>
                      <a:r>
                        <a:rPr lang="en" sz="700"/>
                        <a:t>- Limited feature extraction due to shallow architecture.</a:t>
                      </a:r>
                      <a:endParaRPr sz="700"/>
                    </a:p>
                    <a:p>
                      <a:pPr indent="0" lvl="0" marL="0" rtl="0" algn="l">
                        <a:spcBef>
                          <a:spcPts val="0"/>
                        </a:spcBef>
                        <a:spcAft>
                          <a:spcPts val="0"/>
                        </a:spcAft>
                        <a:buNone/>
                      </a:pPr>
                      <a:r>
                        <a:rPr lang="en" sz="700"/>
                        <a:t>- Prone to overfitting on complex datasets.</a:t>
                      </a:r>
                      <a:endParaRPr sz="700"/>
                    </a:p>
                  </a:txBody>
                  <a:tcPr marT="91425" marB="91425" marR="91425" marL="91425"/>
                </a:tc>
              </a:tr>
              <a:tr h="381000">
                <a:tc>
                  <a:txBody>
                    <a:bodyPr/>
                    <a:lstStyle/>
                    <a:p>
                      <a:pPr indent="0" lvl="0" marL="0" rtl="0" algn="l">
                        <a:spcBef>
                          <a:spcPts val="0"/>
                        </a:spcBef>
                        <a:spcAft>
                          <a:spcPts val="0"/>
                        </a:spcAft>
                        <a:buNone/>
                      </a:pPr>
                      <a:r>
                        <a:rPr lang="en" sz="1100"/>
                        <a:t>AdvancedCNN (ACNN)</a:t>
                      </a:r>
                      <a:endParaRPr sz="1100"/>
                    </a:p>
                  </a:txBody>
                  <a:tcPr marT="91425" marB="91425" marR="91425" marL="91425"/>
                </a:tc>
                <a:tc>
                  <a:txBody>
                    <a:bodyPr/>
                    <a:lstStyle/>
                    <a:p>
                      <a:pPr indent="0" lvl="0" marL="0" rtl="0" algn="l">
                        <a:spcBef>
                          <a:spcPts val="0"/>
                        </a:spcBef>
                        <a:spcAft>
                          <a:spcPts val="0"/>
                        </a:spcAft>
                        <a:buNone/>
                      </a:pPr>
                      <a:r>
                        <a:rPr lang="en" sz="700"/>
                        <a:t>- Deeper CNN with 4 convolutional blocks.</a:t>
                      </a:r>
                      <a:endParaRPr sz="700"/>
                    </a:p>
                    <a:p>
                      <a:pPr indent="0" lvl="0" marL="0" rtl="0" algn="l">
                        <a:spcBef>
                          <a:spcPts val="0"/>
                        </a:spcBef>
                        <a:spcAft>
                          <a:spcPts val="0"/>
                        </a:spcAft>
                        <a:buNone/>
                      </a:pPr>
                      <a:r>
                        <a:rPr lang="en" sz="700"/>
                        <a:t>- Batch normalization in each block.</a:t>
                      </a:r>
                      <a:endParaRPr sz="700"/>
                    </a:p>
                    <a:p>
                      <a:pPr indent="0" lvl="0" marL="0" rtl="0" algn="l">
                        <a:spcBef>
                          <a:spcPts val="0"/>
                        </a:spcBef>
                        <a:spcAft>
                          <a:spcPts val="0"/>
                        </a:spcAft>
                        <a:buNone/>
                      </a:pPr>
                      <a:r>
                        <a:rPr lang="en" sz="700"/>
                        <a:t>- Max pooling and dropout layers.</a:t>
                      </a:r>
                      <a:endParaRPr sz="700"/>
                    </a:p>
                    <a:p>
                      <a:pPr indent="0" lvl="0" marL="0" rtl="0" algn="l">
                        <a:spcBef>
                          <a:spcPts val="0"/>
                        </a:spcBef>
                        <a:spcAft>
                          <a:spcPts val="0"/>
                        </a:spcAft>
                        <a:buNone/>
                      </a:pPr>
                      <a:r>
                        <a:rPr lang="en" sz="700"/>
                        <a:t>- Fully connected layers for classification.</a:t>
                      </a:r>
                      <a:endParaRPr sz="700"/>
                    </a:p>
                  </a:txBody>
                  <a:tcPr marT="91425" marB="91425" marR="91425" marL="91425"/>
                </a:tc>
                <a:tc>
                  <a:txBody>
                    <a:bodyPr/>
                    <a:lstStyle/>
                    <a:p>
                      <a:pPr indent="0" lvl="0" marL="0" rtl="0" algn="l">
                        <a:spcBef>
                          <a:spcPts val="0"/>
                        </a:spcBef>
                        <a:spcAft>
                          <a:spcPts val="0"/>
                        </a:spcAft>
                        <a:buNone/>
                      </a:pPr>
                      <a:r>
                        <a:rPr lang="en" sz="700"/>
                        <a:t>- Deeper architecture captures more complex features.</a:t>
                      </a:r>
                      <a:endParaRPr sz="700"/>
                    </a:p>
                    <a:p>
                      <a:pPr indent="0" lvl="0" marL="0" rtl="0" algn="l">
                        <a:spcBef>
                          <a:spcPts val="0"/>
                        </a:spcBef>
                        <a:spcAft>
                          <a:spcPts val="0"/>
                        </a:spcAft>
                        <a:buNone/>
                      </a:pPr>
                      <a:r>
                        <a:rPr lang="en" sz="700"/>
                        <a:t>- Batch normalization improves training stability.</a:t>
                      </a:r>
                      <a:endParaRPr sz="700"/>
                    </a:p>
                  </a:txBody>
                  <a:tcPr marT="91425" marB="91425" marR="91425" marL="91425"/>
                </a:tc>
                <a:tc>
                  <a:txBody>
                    <a:bodyPr/>
                    <a:lstStyle/>
                    <a:p>
                      <a:pPr indent="0" lvl="0" marL="0" rtl="0" algn="l">
                        <a:spcBef>
                          <a:spcPts val="0"/>
                        </a:spcBef>
                        <a:spcAft>
                          <a:spcPts val="0"/>
                        </a:spcAft>
                        <a:buNone/>
                      </a:pPr>
                      <a:r>
                        <a:rPr lang="en" sz="700"/>
                        <a:t>- Computationally intensive vs SCNN</a:t>
                      </a:r>
                      <a:endParaRPr sz="700"/>
                    </a:p>
                    <a:p>
                      <a:pPr indent="0" lvl="0" marL="0" rtl="0" algn="l">
                        <a:spcBef>
                          <a:spcPts val="0"/>
                        </a:spcBef>
                        <a:spcAft>
                          <a:spcPts val="0"/>
                        </a:spcAft>
                        <a:buNone/>
                      </a:pPr>
                      <a:r>
                        <a:rPr lang="en" sz="700"/>
                        <a:t>- Risk of overfitting if the dataset is too small.</a:t>
                      </a:r>
                      <a:endParaRPr sz="700"/>
                    </a:p>
                  </a:txBody>
                  <a:tcPr marT="91425" marB="91425" marR="91425" marL="91425"/>
                </a:tc>
              </a:tr>
              <a:tr h="381000">
                <a:tc>
                  <a:txBody>
                    <a:bodyPr/>
                    <a:lstStyle/>
                    <a:p>
                      <a:pPr indent="0" lvl="0" marL="0" rtl="0" algn="l">
                        <a:spcBef>
                          <a:spcPts val="0"/>
                        </a:spcBef>
                        <a:spcAft>
                          <a:spcPts val="0"/>
                        </a:spcAft>
                        <a:buNone/>
                      </a:pPr>
                      <a:r>
                        <a:rPr lang="en" sz="900"/>
                        <a:t>Vision Transformer (ViT)</a:t>
                      </a:r>
                      <a:endParaRPr sz="900"/>
                    </a:p>
                  </a:txBody>
                  <a:tcPr marT="91425" marB="91425" marR="91425" marL="91425"/>
                </a:tc>
                <a:tc>
                  <a:txBody>
                    <a:bodyPr/>
                    <a:lstStyle/>
                    <a:p>
                      <a:pPr indent="0" lvl="0" marL="0" rtl="0" algn="l">
                        <a:spcBef>
                          <a:spcPts val="0"/>
                        </a:spcBef>
                        <a:spcAft>
                          <a:spcPts val="0"/>
                        </a:spcAft>
                        <a:buNone/>
                      </a:pPr>
                      <a:r>
                        <a:rPr lang="en" sz="700"/>
                        <a:t>- Splits image into patches and uses self-attention to model relationships between patches.</a:t>
                      </a:r>
                      <a:endParaRPr sz="700"/>
                    </a:p>
                    <a:p>
                      <a:pPr indent="0" lvl="0" marL="0" rtl="0" algn="l">
                        <a:spcBef>
                          <a:spcPts val="0"/>
                        </a:spcBef>
                        <a:spcAft>
                          <a:spcPts val="0"/>
                        </a:spcAft>
                        <a:buNone/>
                      </a:pPr>
                      <a:r>
                        <a:rPr lang="en" sz="700"/>
                        <a:t>- Position embedding for spatial information.</a:t>
                      </a:r>
                      <a:endParaRPr sz="700"/>
                    </a:p>
                    <a:p>
                      <a:pPr indent="0" lvl="0" marL="0" rtl="0" algn="l">
                        <a:spcBef>
                          <a:spcPts val="0"/>
                        </a:spcBef>
                        <a:spcAft>
                          <a:spcPts val="0"/>
                        </a:spcAft>
                        <a:buNone/>
                      </a:pPr>
                      <a:r>
                        <a:t/>
                      </a:r>
                      <a:endParaRPr sz="700"/>
                    </a:p>
                  </a:txBody>
                  <a:tcPr marT="91425" marB="91425" marR="91425" marL="91425"/>
                </a:tc>
                <a:tc>
                  <a:txBody>
                    <a:bodyPr/>
                    <a:lstStyle/>
                    <a:p>
                      <a:pPr indent="0" lvl="0" marL="0" rtl="0" algn="l">
                        <a:spcBef>
                          <a:spcPts val="0"/>
                        </a:spcBef>
                        <a:spcAft>
                          <a:spcPts val="0"/>
                        </a:spcAft>
                        <a:buNone/>
                      </a:pPr>
                      <a:r>
                        <a:rPr lang="en" sz="700"/>
                        <a:t>- Models long-range dependencies in images.</a:t>
                      </a:r>
                      <a:endParaRPr sz="700"/>
                    </a:p>
                    <a:p>
                      <a:pPr indent="0" lvl="0" marL="0" rtl="0" algn="l">
                        <a:spcBef>
                          <a:spcPts val="0"/>
                        </a:spcBef>
                        <a:spcAft>
                          <a:spcPts val="0"/>
                        </a:spcAft>
                        <a:buNone/>
                      </a:pPr>
                      <a:r>
                        <a:rPr lang="en" sz="700"/>
                        <a:t>- Effective when trained on large datasets.</a:t>
                      </a:r>
                      <a:endParaRPr sz="700"/>
                    </a:p>
                    <a:p>
                      <a:pPr indent="0" lvl="0" marL="0" rtl="0" algn="l">
                        <a:spcBef>
                          <a:spcPts val="0"/>
                        </a:spcBef>
                        <a:spcAft>
                          <a:spcPts val="0"/>
                        </a:spcAft>
                        <a:buNone/>
                      </a:pPr>
                      <a:r>
                        <a:rPr lang="en" sz="700"/>
                        <a:t>- Suitable for complex, global patterns.</a:t>
                      </a:r>
                      <a:endParaRPr sz="700"/>
                    </a:p>
                  </a:txBody>
                  <a:tcPr marT="91425" marB="91425" marR="91425" marL="91425"/>
                </a:tc>
                <a:tc>
                  <a:txBody>
                    <a:bodyPr/>
                    <a:lstStyle/>
                    <a:p>
                      <a:pPr indent="0" lvl="0" marL="0" rtl="0" algn="l">
                        <a:spcBef>
                          <a:spcPts val="0"/>
                        </a:spcBef>
                        <a:spcAft>
                          <a:spcPts val="0"/>
                        </a:spcAft>
                        <a:buNone/>
                      </a:pPr>
                      <a:r>
                        <a:rPr lang="en" sz="700"/>
                        <a:t>- Struggles with small datasets.</a:t>
                      </a:r>
                      <a:endParaRPr sz="700"/>
                    </a:p>
                    <a:p>
                      <a:pPr indent="0" lvl="0" marL="0" rtl="0" algn="l">
                        <a:spcBef>
                          <a:spcPts val="0"/>
                        </a:spcBef>
                        <a:spcAft>
                          <a:spcPts val="0"/>
                        </a:spcAft>
                        <a:buNone/>
                      </a:pPr>
                      <a:r>
                        <a:rPr lang="en" sz="700"/>
                        <a:t>- Computationally expensive.</a:t>
                      </a:r>
                      <a:endParaRPr sz="700"/>
                    </a:p>
                    <a:p>
                      <a:pPr indent="0" lvl="0" marL="0" rtl="0" algn="l">
                        <a:spcBef>
                          <a:spcPts val="0"/>
                        </a:spcBef>
                        <a:spcAft>
                          <a:spcPts val="0"/>
                        </a:spcAft>
                        <a:buNone/>
                      </a:pPr>
                      <a:r>
                        <a:rPr lang="en" sz="700"/>
                        <a:t>- Underperforms on small-scale tasks.</a:t>
                      </a:r>
                      <a:endParaRPr sz="700"/>
                    </a:p>
                  </a:txBody>
                  <a:tcPr marT="91425" marB="91425" marR="91425" marL="91425"/>
                </a:tc>
              </a:tr>
              <a:tr h="381000">
                <a:tc>
                  <a:txBody>
                    <a:bodyPr/>
                    <a:lstStyle/>
                    <a:p>
                      <a:pPr indent="0" lvl="0" marL="0" rtl="0" algn="l">
                        <a:spcBef>
                          <a:spcPts val="0"/>
                        </a:spcBef>
                        <a:spcAft>
                          <a:spcPts val="0"/>
                        </a:spcAft>
                        <a:buNone/>
                      </a:pPr>
                      <a:r>
                        <a:rPr lang="en" sz="900"/>
                        <a:t>Graph Convolutional Network (GCN) </a:t>
                      </a:r>
                      <a:endParaRPr sz="900"/>
                    </a:p>
                  </a:txBody>
                  <a:tcPr marT="91425" marB="91425" marR="91425" marL="91425"/>
                </a:tc>
                <a:tc>
                  <a:txBody>
                    <a:bodyPr/>
                    <a:lstStyle/>
                    <a:p>
                      <a:pPr indent="0" lvl="0" marL="0" rtl="0" algn="l">
                        <a:spcBef>
                          <a:spcPts val="0"/>
                        </a:spcBef>
                        <a:spcAft>
                          <a:spcPts val="0"/>
                        </a:spcAft>
                        <a:buNone/>
                      </a:pPr>
                      <a:r>
                        <a:rPr lang="en" sz="700"/>
                        <a:t>- Treats each pixel as a node in a graph.</a:t>
                      </a:r>
                      <a:endParaRPr sz="700"/>
                    </a:p>
                    <a:p>
                      <a:pPr indent="0" lvl="0" marL="0" rtl="0" algn="l">
                        <a:spcBef>
                          <a:spcPts val="0"/>
                        </a:spcBef>
                        <a:spcAft>
                          <a:spcPts val="0"/>
                        </a:spcAft>
                        <a:buNone/>
                      </a:pPr>
                      <a:r>
                        <a:rPr lang="en" sz="700"/>
                        <a:t>- Edges represent spatial proximity.</a:t>
                      </a:r>
                      <a:endParaRPr sz="700"/>
                    </a:p>
                    <a:p>
                      <a:pPr indent="0" lvl="0" marL="0" rtl="0" algn="l">
                        <a:spcBef>
                          <a:spcPts val="0"/>
                        </a:spcBef>
                        <a:spcAft>
                          <a:spcPts val="0"/>
                        </a:spcAft>
                        <a:buNone/>
                      </a:pPr>
                      <a:r>
                        <a:rPr lang="en" sz="700"/>
                        <a:t>- Graph convolutions aggregate neighboring pixel features.</a:t>
                      </a:r>
                      <a:endParaRPr sz="700"/>
                    </a:p>
                    <a:p>
                      <a:pPr indent="0" lvl="0" marL="0" rtl="0" algn="l">
                        <a:spcBef>
                          <a:spcPts val="0"/>
                        </a:spcBef>
                        <a:spcAft>
                          <a:spcPts val="0"/>
                        </a:spcAft>
                        <a:buNone/>
                      </a:pPr>
                      <a:r>
                        <a:rPr lang="en" sz="700"/>
                        <a:t>-</a:t>
                      </a:r>
                      <a:endParaRPr sz="700"/>
                    </a:p>
                  </a:txBody>
                  <a:tcPr marT="91425" marB="91425" marR="91425" marL="91425"/>
                </a:tc>
                <a:tc>
                  <a:txBody>
                    <a:bodyPr/>
                    <a:lstStyle/>
                    <a:p>
                      <a:pPr indent="0" lvl="0" marL="0" rtl="0" algn="l">
                        <a:spcBef>
                          <a:spcPts val="0"/>
                        </a:spcBef>
                        <a:spcAft>
                          <a:spcPts val="0"/>
                        </a:spcAft>
                        <a:buNone/>
                      </a:pPr>
                      <a:r>
                        <a:rPr lang="en" sz="700"/>
                        <a:t>- Leverages spatial relationships between pixels.</a:t>
                      </a:r>
                      <a:endParaRPr sz="700"/>
                    </a:p>
                    <a:p>
                      <a:pPr indent="0" lvl="0" marL="0" rtl="0" algn="l">
                        <a:spcBef>
                          <a:spcPts val="0"/>
                        </a:spcBef>
                        <a:spcAft>
                          <a:spcPts val="0"/>
                        </a:spcAft>
                        <a:buNone/>
                      </a:pPr>
                      <a:r>
                        <a:rPr lang="en" sz="700"/>
                        <a:t>- Useful for datasets with relational data.</a:t>
                      </a:r>
                      <a:endParaRPr sz="700"/>
                    </a:p>
                    <a:p>
                      <a:pPr indent="0" lvl="0" marL="0" rtl="0" algn="l">
                        <a:spcBef>
                          <a:spcPts val="0"/>
                        </a:spcBef>
                        <a:spcAft>
                          <a:spcPts val="0"/>
                        </a:spcAft>
                        <a:buNone/>
                      </a:pPr>
                      <a:r>
                        <a:rPr lang="en" sz="700"/>
                        <a:t>- Provides a novel approach to image classification.</a:t>
                      </a:r>
                      <a:endParaRPr sz="700"/>
                    </a:p>
                  </a:txBody>
                  <a:tcPr marT="91425" marB="91425" marR="91425" marL="91425"/>
                </a:tc>
                <a:tc>
                  <a:txBody>
                    <a:bodyPr/>
                    <a:lstStyle/>
                    <a:p>
                      <a:pPr indent="0" lvl="0" marL="0" rtl="0" algn="l">
                        <a:spcBef>
                          <a:spcPts val="0"/>
                        </a:spcBef>
                        <a:spcAft>
                          <a:spcPts val="0"/>
                        </a:spcAft>
                        <a:buNone/>
                      </a:pPr>
                      <a:r>
                        <a:rPr lang="en" sz="700"/>
                        <a:t>- Complexity of graph representation can hinder performance.</a:t>
                      </a:r>
                      <a:endParaRPr sz="700"/>
                    </a:p>
                    <a:p>
                      <a:pPr indent="0" lvl="0" marL="0" rtl="0" algn="l">
                        <a:spcBef>
                          <a:spcPts val="0"/>
                        </a:spcBef>
                        <a:spcAft>
                          <a:spcPts val="0"/>
                        </a:spcAft>
                        <a:buNone/>
                      </a:pPr>
                      <a:r>
                        <a:rPr lang="en" sz="700"/>
                        <a:t>- Slower training compared to CNNs.</a:t>
                      </a:r>
                      <a:endParaRPr sz="700"/>
                    </a:p>
                    <a:p>
                      <a:pPr indent="0" lvl="0" marL="0" rtl="0" algn="l">
                        <a:spcBef>
                          <a:spcPts val="0"/>
                        </a:spcBef>
                        <a:spcAft>
                          <a:spcPts val="0"/>
                        </a:spcAft>
                        <a:buNone/>
                      </a:pPr>
                      <a:r>
                        <a:rPr lang="en" sz="700"/>
                        <a:t>- Lower accuracy on non-relational image data.</a:t>
                      </a:r>
                      <a:endParaRPr sz="700"/>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 Process</a:t>
            </a:r>
            <a:endParaRPr/>
          </a:p>
        </p:txBody>
      </p:sp>
      <p:sp>
        <p:nvSpPr>
          <p:cNvPr id="194" name="Google Shape;194;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70000"/>
          </a:bodyPr>
          <a:lstStyle/>
          <a:p>
            <a:pPr indent="0" lvl="0" marL="0" rtl="0" algn="l">
              <a:spcBef>
                <a:spcPts val="1400"/>
              </a:spcBef>
              <a:spcAft>
                <a:spcPts val="0"/>
              </a:spcAft>
              <a:buNone/>
            </a:pPr>
            <a:r>
              <a:rPr b="1" lang="en">
                <a:solidFill>
                  <a:srgbClr val="000000"/>
                </a:solidFill>
                <a:latin typeface="Arial"/>
                <a:ea typeface="Arial"/>
                <a:cs typeface="Arial"/>
                <a:sym typeface="Arial"/>
              </a:rPr>
              <a:t>Training Process: Hyperparameter Search</a:t>
            </a:r>
            <a:endParaRPr b="1">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Objective</a:t>
            </a:r>
            <a:r>
              <a:rPr lang="en" sz="1100">
                <a:solidFill>
                  <a:srgbClr val="000000"/>
                </a:solidFill>
                <a:latin typeface="Arial"/>
                <a:ea typeface="Arial"/>
                <a:cs typeface="Arial"/>
                <a:sym typeface="Arial"/>
              </a:rPr>
              <a:t>: Fine-tune the model architectures by searching for the optimal hyperparameters to maximize accuracy on the image classification task.</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Hyperparameter Search Space</a:t>
            </a:r>
            <a:endParaRPr b="1" sz="1100">
              <a:solidFill>
                <a:srgbClr val="000000"/>
              </a:solidFill>
              <a:latin typeface="Arial"/>
              <a:ea typeface="Arial"/>
              <a:cs typeface="Arial"/>
              <a:sym typeface="Arial"/>
            </a:endParaRPr>
          </a:p>
          <a:p>
            <a:pPr indent="-277495" lvl="0" marL="457200" rtl="0" algn="l">
              <a:spcBef>
                <a:spcPts val="120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Batch Size</a:t>
            </a:r>
            <a:r>
              <a:rPr lang="en" sz="1100">
                <a:solidFill>
                  <a:srgbClr val="000000"/>
                </a:solidFill>
                <a:latin typeface="Arial"/>
                <a:ea typeface="Arial"/>
                <a:cs typeface="Arial"/>
                <a:sym typeface="Arial"/>
              </a:rPr>
              <a:t>: The batch sizes tested varied between </a:t>
            </a:r>
            <a:r>
              <a:rPr b="1" lang="en" sz="1100">
                <a:solidFill>
                  <a:srgbClr val="000000"/>
                </a:solidFill>
                <a:latin typeface="Arial"/>
                <a:ea typeface="Arial"/>
                <a:cs typeface="Arial"/>
                <a:sym typeface="Arial"/>
              </a:rPr>
              <a:t>32</a:t>
            </a:r>
            <a:r>
              <a:rPr lang="en" sz="1100">
                <a:solidFill>
                  <a:srgbClr val="000000"/>
                </a:solidFill>
                <a:latin typeface="Arial"/>
                <a:ea typeface="Arial"/>
                <a:cs typeface="Arial"/>
                <a:sym typeface="Arial"/>
              </a:rPr>
              <a:t> and </a:t>
            </a:r>
            <a:r>
              <a:rPr b="1" lang="en" sz="1100">
                <a:solidFill>
                  <a:srgbClr val="000000"/>
                </a:solidFill>
                <a:latin typeface="Arial"/>
                <a:ea typeface="Arial"/>
                <a:cs typeface="Arial"/>
                <a:sym typeface="Arial"/>
              </a:rPr>
              <a:t>64</a:t>
            </a:r>
            <a:r>
              <a:rPr lang="en" sz="1100">
                <a:solidFill>
                  <a:srgbClr val="000000"/>
                </a:solidFill>
                <a:latin typeface="Arial"/>
                <a:ea typeface="Arial"/>
                <a:cs typeface="Arial"/>
                <a:sym typeface="Arial"/>
              </a:rPr>
              <a:t>. Larger batch sizes allowed for faster training by processing more data at once, while smaller batch sizes potentially improved generalization by adding more noise to the gradient updates.</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Dropout Rate</a:t>
            </a:r>
            <a:r>
              <a:rPr lang="en" sz="1100">
                <a:solidFill>
                  <a:srgbClr val="000000"/>
                </a:solidFill>
                <a:latin typeface="Arial"/>
                <a:ea typeface="Arial"/>
                <a:cs typeface="Arial"/>
                <a:sym typeface="Arial"/>
              </a:rPr>
              <a:t>: I explored dropout rates of </a:t>
            </a:r>
            <a:r>
              <a:rPr b="1" lang="en" sz="1100">
                <a:solidFill>
                  <a:srgbClr val="000000"/>
                </a:solidFill>
                <a:latin typeface="Arial"/>
                <a:ea typeface="Arial"/>
                <a:cs typeface="Arial"/>
                <a:sym typeface="Arial"/>
              </a:rPr>
              <a:t>0.3</a:t>
            </a:r>
            <a:r>
              <a:rPr lang="en" sz="1100">
                <a:solidFill>
                  <a:srgbClr val="000000"/>
                </a:solidFill>
                <a:latin typeface="Arial"/>
                <a:ea typeface="Arial"/>
                <a:cs typeface="Arial"/>
                <a:sym typeface="Arial"/>
              </a:rPr>
              <a:t> and </a:t>
            </a:r>
            <a:r>
              <a:rPr b="1" lang="en" sz="1100">
                <a:solidFill>
                  <a:srgbClr val="000000"/>
                </a:solidFill>
                <a:latin typeface="Arial"/>
                <a:ea typeface="Arial"/>
                <a:cs typeface="Arial"/>
                <a:sym typeface="Arial"/>
              </a:rPr>
              <a:t>0.5 </a:t>
            </a:r>
            <a:r>
              <a:rPr lang="en" sz="1100">
                <a:solidFill>
                  <a:srgbClr val="000000"/>
                </a:solidFill>
                <a:latin typeface="Arial"/>
                <a:ea typeface="Arial"/>
                <a:cs typeface="Arial"/>
                <a:sym typeface="Arial"/>
              </a:rPr>
              <a:t>cross both CNN models to mitigate overfitting by randomly dropping neurons during training, improving model generalization.</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Learning Rate</a:t>
            </a:r>
            <a:r>
              <a:rPr lang="en" sz="1100">
                <a:solidFill>
                  <a:srgbClr val="000000"/>
                </a:solidFill>
                <a:latin typeface="Arial"/>
                <a:ea typeface="Arial"/>
                <a:cs typeface="Arial"/>
                <a:sym typeface="Arial"/>
              </a:rPr>
              <a:t>: Learning rates varied from </a:t>
            </a:r>
            <a:r>
              <a:rPr b="1" lang="en" sz="1100">
                <a:solidFill>
                  <a:srgbClr val="000000"/>
                </a:solidFill>
                <a:latin typeface="Arial"/>
                <a:ea typeface="Arial"/>
                <a:cs typeface="Arial"/>
                <a:sym typeface="Arial"/>
              </a:rPr>
              <a:t>0.0001</a:t>
            </a:r>
            <a:r>
              <a:rPr lang="en" sz="1100">
                <a:solidFill>
                  <a:srgbClr val="000000"/>
                </a:solidFill>
                <a:latin typeface="Arial"/>
                <a:ea typeface="Arial"/>
                <a:cs typeface="Arial"/>
                <a:sym typeface="Arial"/>
              </a:rPr>
              <a:t> for the deeper </a:t>
            </a:r>
            <a:r>
              <a:rPr b="1" lang="en" sz="1100">
                <a:solidFill>
                  <a:srgbClr val="000000"/>
                </a:solidFill>
                <a:latin typeface="Arial"/>
                <a:ea typeface="Arial"/>
                <a:cs typeface="Arial"/>
                <a:sym typeface="Arial"/>
              </a:rPr>
              <a:t>AdvancedCNN</a:t>
            </a:r>
            <a:r>
              <a:rPr lang="en" sz="1100">
                <a:solidFill>
                  <a:srgbClr val="000000"/>
                </a:solidFill>
                <a:latin typeface="Arial"/>
                <a:ea typeface="Arial"/>
                <a:cs typeface="Arial"/>
                <a:sym typeface="Arial"/>
              </a:rPr>
              <a:t> to </a:t>
            </a:r>
            <a:r>
              <a:rPr b="1" lang="en" sz="1100">
                <a:solidFill>
                  <a:srgbClr val="000000"/>
                </a:solidFill>
                <a:latin typeface="Arial"/>
                <a:ea typeface="Arial"/>
                <a:cs typeface="Arial"/>
                <a:sym typeface="Arial"/>
              </a:rPr>
              <a:t>0.001</a:t>
            </a:r>
            <a:r>
              <a:rPr lang="en" sz="1100">
                <a:solidFill>
                  <a:srgbClr val="000000"/>
                </a:solidFill>
                <a:latin typeface="Arial"/>
                <a:ea typeface="Arial"/>
                <a:cs typeface="Arial"/>
                <a:sym typeface="Arial"/>
              </a:rPr>
              <a:t> for other models like the </a:t>
            </a:r>
            <a:r>
              <a:rPr b="1" lang="en" sz="1100">
                <a:solidFill>
                  <a:srgbClr val="000000"/>
                </a:solidFill>
                <a:latin typeface="Arial"/>
                <a:ea typeface="Arial"/>
                <a:cs typeface="Arial"/>
                <a:sym typeface="Arial"/>
              </a:rPr>
              <a:t>SimpleCNN</a:t>
            </a:r>
            <a:r>
              <a:rPr lang="en" sz="1100">
                <a:solidFill>
                  <a:srgbClr val="000000"/>
                </a:solidFill>
                <a:latin typeface="Arial"/>
                <a:ea typeface="Arial"/>
                <a:cs typeface="Arial"/>
                <a:sym typeface="Arial"/>
              </a:rPr>
              <a:t> and </a:t>
            </a:r>
            <a:r>
              <a:rPr b="1" lang="en" sz="1100">
                <a:solidFill>
                  <a:srgbClr val="000000"/>
                </a:solidFill>
                <a:latin typeface="Arial"/>
                <a:ea typeface="Arial"/>
                <a:cs typeface="Arial"/>
                <a:sym typeface="Arial"/>
              </a:rPr>
              <a:t>ViT</a:t>
            </a:r>
            <a:r>
              <a:rPr lang="en" sz="1100">
                <a:solidFill>
                  <a:srgbClr val="000000"/>
                </a:solidFill>
                <a:latin typeface="Arial"/>
                <a:ea typeface="Arial"/>
                <a:cs typeface="Arial"/>
                <a:sym typeface="Arial"/>
              </a:rPr>
              <a:t>. Smaller learning rates enabled finer adjustments to model weights, while larger learning rates led to faster convergence at the risk of missing the optimal solution.</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Optimizer</a:t>
            </a:r>
            <a:r>
              <a:rPr lang="en" sz="1100">
                <a:solidFill>
                  <a:srgbClr val="000000"/>
                </a:solidFill>
                <a:latin typeface="Arial"/>
                <a:ea typeface="Arial"/>
                <a:cs typeface="Arial"/>
                <a:sym typeface="Arial"/>
              </a:rPr>
              <a:t>: The </a:t>
            </a:r>
            <a:r>
              <a:rPr b="1" lang="en" sz="1100">
                <a:solidFill>
                  <a:srgbClr val="000000"/>
                </a:solidFill>
                <a:latin typeface="Arial"/>
                <a:ea typeface="Arial"/>
                <a:cs typeface="Arial"/>
                <a:sym typeface="Arial"/>
              </a:rPr>
              <a:t>Adam</a:t>
            </a:r>
            <a:r>
              <a:rPr lang="en" sz="1100">
                <a:solidFill>
                  <a:srgbClr val="000000"/>
                </a:solidFill>
                <a:latin typeface="Arial"/>
                <a:ea typeface="Arial"/>
                <a:cs typeface="Arial"/>
                <a:sym typeface="Arial"/>
              </a:rPr>
              <a:t> optimizer was used across all models due to its adaptive learning rate capabilities, which adjusted learning rates based on the magnitude of past gradients, resulting in faster and more stable convergence.</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200" name="Google Shape;200;p24"/>
          <p:cNvSpPr txBox="1"/>
          <p:nvPr>
            <p:ph idx="1" type="body"/>
          </p:nvPr>
        </p:nvSpPr>
        <p:spPr>
          <a:xfrm>
            <a:off x="819150" y="1990725"/>
            <a:ext cx="3853200" cy="2448000"/>
          </a:xfrm>
          <a:prstGeom prst="rect">
            <a:avLst/>
          </a:prstGeom>
        </p:spPr>
        <p:txBody>
          <a:bodyPr anchorCtr="0" anchor="t" bIns="91425" lIns="91425" spcFirstLastPara="1" rIns="91425" wrap="square" tIns="91425">
            <a:normAutofit fontScale="77500" lnSpcReduction="20000"/>
          </a:bodyPr>
          <a:lstStyle/>
          <a:p>
            <a:pPr indent="0" lvl="0" marL="0" rtl="0" algn="l">
              <a:spcBef>
                <a:spcPts val="1200"/>
              </a:spcBef>
              <a:spcAft>
                <a:spcPts val="0"/>
              </a:spcAft>
              <a:buNone/>
            </a:pPr>
            <a:r>
              <a:rPr b="1" lang="en" sz="1100">
                <a:solidFill>
                  <a:srgbClr val="000000"/>
                </a:solidFill>
                <a:latin typeface="Arial"/>
                <a:ea typeface="Arial"/>
                <a:cs typeface="Arial"/>
                <a:sym typeface="Arial"/>
              </a:rPr>
              <a:t>Results</a:t>
            </a:r>
            <a:endParaRPr b="1" sz="1100">
              <a:solidFill>
                <a:srgbClr val="000000"/>
              </a:solidFill>
              <a:latin typeface="Arial"/>
              <a:ea typeface="Arial"/>
              <a:cs typeface="Arial"/>
              <a:sym typeface="Arial"/>
            </a:endParaRPr>
          </a:p>
          <a:p>
            <a:pPr indent="-282733" lvl="0" marL="457200" rtl="0" algn="l">
              <a:spcBef>
                <a:spcPts val="120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AdvancedCNN</a:t>
            </a:r>
            <a:r>
              <a:rPr lang="en" sz="1100">
                <a:solidFill>
                  <a:srgbClr val="000000"/>
                </a:solidFill>
                <a:latin typeface="Arial"/>
                <a:ea typeface="Arial"/>
                <a:cs typeface="Arial"/>
                <a:sym typeface="Arial"/>
              </a:rPr>
              <a:t> achieved the best performance with an accuracy of </a:t>
            </a:r>
            <a:r>
              <a:rPr b="1" lang="en" sz="1100">
                <a:solidFill>
                  <a:srgbClr val="000000"/>
                </a:solidFill>
                <a:latin typeface="Arial"/>
                <a:ea typeface="Arial"/>
                <a:cs typeface="Arial"/>
                <a:sym typeface="Arial"/>
              </a:rPr>
              <a:t>86.3%</a:t>
            </a:r>
            <a:r>
              <a:rPr lang="en" sz="1100">
                <a:solidFill>
                  <a:srgbClr val="000000"/>
                </a:solidFill>
                <a:latin typeface="Arial"/>
                <a:ea typeface="Arial"/>
                <a:cs typeface="Arial"/>
                <a:sym typeface="Arial"/>
              </a:rPr>
              <a:t>, using a batch size of </a:t>
            </a:r>
            <a:r>
              <a:rPr b="1" lang="en" sz="1100">
                <a:solidFill>
                  <a:srgbClr val="000000"/>
                </a:solidFill>
                <a:latin typeface="Arial"/>
                <a:ea typeface="Arial"/>
                <a:cs typeface="Arial"/>
                <a:sym typeface="Arial"/>
              </a:rPr>
              <a:t>64</a:t>
            </a:r>
            <a:r>
              <a:rPr lang="en" sz="1100">
                <a:solidFill>
                  <a:srgbClr val="000000"/>
                </a:solidFill>
                <a:latin typeface="Arial"/>
                <a:ea typeface="Arial"/>
                <a:cs typeface="Arial"/>
                <a:sym typeface="Arial"/>
              </a:rPr>
              <a:t>, a dropout rate of </a:t>
            </a:r>
            <a:r>
              <a:rPr b="1" lang="en" sz="1100">
                <a:solidFill>
                  <a:srgbClr val="000000"/>
                </a:solidFill>
                <a:latin typeface="Arial"/>
                <a:ea typeface="Arial"/>
                <a:cs typeface="Arial"/>
                <a:sym typeface="Arial"/>
              </a:rPr>
              <a:t>0.3</a:t>
            </a:r>
            <a:r>
              <a:rPr lang="en" sz="1100">
                <a:solidFill>
                  <a:srgbClr val="000000"/>
                </a:solidFill>
                <a:latin typeface="Arial"/>
                <a:ea typeface="Arial"/>
                <a:cs typeface="Arial"/>
                <a:sym typeface="Arial"/>
              </a:rPr>
              <a:t>, and a learning rate of </a:t>
            </a:r>
            <a:r>
              <a:rPr b="1" lang="en" sz="1100">
                <a:solidFill>
                  <a:srgbClr val="000000"/>
                </a:solidFill>
                <a:latin typeface="Arial"/>
                <a:ea typeface="Arial"/>
                <a:cs typeface="Arial"/>
                <a:sym typeface="Arial"/>
              </a:rPr>
              <a:t>0.0001</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82733" lvl="0" marL="457200" rtl="0" algn="l">
              <a:spcBef>
                <a:spcPts val="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SimpleCNN</a:t>
            </a:r>
            <a:r>
              <a:rPr lang="en" sz="1100">
                <a:solidFill>
                  <a:srgbClr val="000000"/>
                </a:solidFill>
                <a:latin typeface="Arial"/>
                <a:ea typeface="Arial"/>
                <a:cs typeface="Arial"/>
                <a:sym typeface="Arial"/>
              </a:rPr>
              <a:t> also performed well, reaching </a:t>
            </a:r>
            <a:r>
              <a:rPr b="1" lang="en" sz="1100">
                <a:solidFill>
                  <a:srgbClr val="000000"/>
                </a:solidFill>
                <a:latin typeface="Arial"/>
                <a:ea typeface="Arial"/>
                <a:cs typeface="Arial"/>
                <a:sym typeface="Arial"/>
              </a:rPr>
              <a:t>83.9%</a:t>
            </a:r>
            <a:r>
              <a:rPr lang="en" sz="1100">
                <a:solidFill>
                  <a:srgbClr val="000000"/>
                </a:solidFill>
                <a:latin typeface="Arial"/>
                <a:ea typeface="Arial"/>
                <a:cs typeface="Arial"/>
                <a:sym typeface="Arial"/>
              </a:rPr>
              <a:t> accuracy with a similar batch size and dropout rate but with a learning rate of </a:t>
            </a:r>
            <a:r>
              <a:rPr b="1" lang="en" sz="1100">
                <a:solidFill>
                  <a:srgbClr val="000000"/>
                </a:solidFill>
                <a:latin typeface="Arial"/>
                <a:ea typeface="Arial"/>
                <a:cs typeface="Arial"/>
                <a:sym typeface="Arial"/>
              </a:rPr>
              <a:t>0.001</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82733" lvl="0" marL="457200" rtl="0" algn="l">
              <a:spcBef>
                <a:spcPts val="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Vision Transformer (ViT)</a:t>
            </a:r>
            <a:r>
              <a:rPr lang="en" sz="1100">
                <a:solidFill>
                  <a:srgbClr val="000000"/>
                </a:solidFill>
                <a:latin typeface="Arial"/>
                <a:ea typeface="Arial"/>
                <a:cs typeface="Arial"/>
                <a:sym typeface="Arial"/>
              </a:rPr>
              <a:t> underperformed with an accuracy of </a:t>
            </a:r>
            <a:r>
              <a:rPr b="1" lang="en" sz="1100">
                <a:solidFill>
                  <a:srgbClr val="000000"/>
                </a:solidFill>
                <a:latin typeface="Arial"/>
                <a:ea typeface="Arial"/>
                <a:cs typeface="Arial"/>
                <a:sym typeface="Arial"/>
              </a:rPr>
              <a:t>18%</a:t>
            </a:r>
            <a:r>
              <a:rPr lang="en" sz="1100">
                <a:solidFill>
                  <a:srgbClr val="000000"/>
                </a:solidFill>
                <a:latin typeface="Arial"/>
                <a:ea typeface="Arial"/>
                <a:cs typeface="Arial"/>
                <a:sym typeface="Arial"/>
              </a:rPr>
              <a:t>, likely due to its reliance on larger datasets and insufficient data for the task at hand.</a:t>
            </a:r>
            <a:endParaRPr sz="1100">
              <a:solidFill>
                <a:srgbClr val="000000"/>
              </a:solidFill>
              <a:latin typeface="Arial"/>
              <a:ea typeface="Arial"/>
              <a:cs typeface="Arial"/>
              <a:sym typeface="Arial"/>
            </a:endParaRPr>
          </a:p>
          <a:p>
            <a:pPr indent="-282733" lvl="0" marL="457200" rtl="0" algn="l">
              <a:spcBef>
                <a:spcPts val="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Graph Convolutional Network (GCN)</a:t>
            </a:r>
            <a:r>
              <a:rPr lang="en" sz="1100">
                <a:solidFill>
                  <a:srgbClr val="000000"/>
                </a:solidFill>
                <a:latin typeface="Arial"/>
                <a:ea typeface="Arial"/>
                <a:cs typeface="Arial"/>
                <a:sym typeface="Arial"/>
              </a:rPr>
              <a:t> achieved a moderate accuracy of </a:t>
            </a:r>
            <a:r>
              <a:rPr b="1" lang="en" sz="1100">
                <a:solidFill>
                  <a:srgbClr val="000000"/>
                </a:solidFill>
                <a:latin typeface="Arial"/>
                <a:ea typeface="Arial"/>
                <a:cs typeface="Arial"/>
                <a:sym typeface="Arial"/>
              </a:rPr>
              <a:t>48.7%</a:t>
            </a:r>
            <a:r>
              <a:rPr lang="en" sz="1100">
                <a:solidFill>
                  <a:srgbClr val="000000"/>
                </a:solidFill>
                <a:latin typeface="Arial"/>
                <a:ea typeface="Arial"/>
                <a:cs typeface="Arial"/>
                <a:sym typeface="Arial"/>
              </a:rPr>
              <a:t>, with its performance likely limited by the complexity of graph-based data representation for image classification.</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201" name="Google Shape;201;p24"/>
          <p:cNvPicPr preferRelativeResize="0"/>
          <p:nvPr/>
        </p:nvPicPr>
        <p:blipFill>
          <a:blip r:embed="rId3">
            <a:alphaModFix/>
          </a:blip>
          <a:stretch>
            <a:fillRect/>
          </a:stretch>
        </p:blipFill>
        <p:spPr>
          <a:xfrm>
            <a:off x="4618400" y="1910425"/>
            <a:ext cx="4166851" cy="24818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207" name="Google Shape;207;p25"/>
          <p:cNvSpPr txBox="1"/>
          <p:nvPr>
            <p:ph idx="1" type="body"/>
          </p:nvPr>
        </p:nvSpPr>
        <p:spPr>
          <a:xfrm>
            <a:off x="819150" y="1990725"/>
            <a:ext cx="3629100" cy="2448000"/>
          </a:xfrm>
          <a:prstGeom prst="rect">
            <a:avLst/>
          </a:prstGeom>
        </p:spPr>
        <p:txBody>
          <a:bodyPr anchorCtr="0" anchor="t" bIns="91425" lIns="91425" spcFirstLastPara="1" rIns="91425" wrap="square" tIns="91425">
            <a:normAutofit fontScale="85000" lnSpcReduction="20000"/>
          </a:bodyPr>
          <a:lstStyle/>
          <a:p>
            <a:pPr indent="-287972" lvl="0" marL="457200" rtl="0" algn="l">
              <a:spcBef>
                <a:spcPts val="1200"/>
              </a:spcBef>
              <a:spcAft>
                <a:spcPts val="0"/>
              </a:spcAft>
              <a:buClr>
                <a:srgbClr val="000000"/>
              </a:buClr>
              <a:buSzPct val="100000"/>
              <a:buFont typeface="Arial"/>
              <a:buChar char="●"/>
            </a:pPr>
            <a:r>
              <a:rPr lang="en" sz="1100">
                <a:solidFill>
                  <a:srgbClr val="000000"/>
                </a:solidFill>
                <a:latin typeface="Arial"/>
                <a:ea typeface="Arial"/>
                <a:cs typeface="Arial"/>
                <a:sym typeface="Arial"/>
              </a:rPr>
              <a:t>The model achieved an </a:t>
            </a:r>
            <a:r>
              <a:rPr b="1" lang="en" sz="1100">
                <a:solidFill>
                  <a:srgbClr val="000000"/>
                </a:solidFill>
                <a:latin typeface="Arial"/>
                <a:ea typeface="Arial"/>
                <a:cs typeface="Arial"/>
                <a:sym typeface="Arial"/>
              </a:rPr>
              <a:t>accuracy of 86.3%</a:t>
            </a:r>
            <a:r>
              <a:rPr lang="en" sz="1100">
                <a:solidFill>
                  <a:srgbClr val="000000"/>
                </a:solidFill>
                <a:latin typeface="Arial"/>
                <a:ea typeface="Arial"/>
                <a:cs typeface="Arial"/>
                <a:sym typeface="Arial"/>
              </a:rPr>
              <a:t>, indicating its overall ability to correctly classify images across the test dataset.</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Precision (Macro)</a:t>
            </a:r>
            <a:r>
              <a:rPr lang="en" sz="1100">
                <a:solidFill>
                  <a:srgbClr val="000000"/>
                </a:solidFill>
                <a:latin typeface="Arial"/>
                <a:ea typeface="Arial"/>
                <a:cs typeface="Arial"/>
                <a:sym typeface="Arial"/>
              </a:rPr>
              <a:t> scored slightly higher at </a:t>
            </a:r>
            <a:r>
              <a:rPr b="1" lang="en" sz="1100">
                <a:solidFill>
                  <a:srgbClr val="000000"/>
                </a:solidFill>
                <a:latin typeface="Arial"/>
                <a:ea typeface="Arial"/>
                <a:cs typeface="Arial"/>
                <a:sym typeface="Arial"/>
              </a:rPr>
              <a:t>86.69%</a:t>
            </a:r>
            <a:r>
              <a:rPr lang="en" sz="1100">
                <a:solidFill>
                  <a:srgbClr val="000000"/>
                </a:solidFill>
                <a:latin typeface="Arial"/>
                <a:ea typeface="Arial"/>
                <a:cs typeface="Arial"/>
                <a:sym typeface="Arial"/>
              </a:rPr>
              <a:t>, reflecting the model's ability to correctly predict each class, averaged equally across all classes.</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Recall (Macro)</a:t>
            </a:r>
            <a:r>
              <a:rPr lang="en" sz="1100">
                <a:solidFill>
                  <a:srgbClr val="000000"/>
                </a:solidFill>
                <a:latin typeface="Arial"/>
                <a:ea typeface="Arial"/>
                <a:cs typeface="Arial"/>
                <a:sym typeface="Arial"/>
              </a:rPr>
              <a:t> reached </a:t>
            </a:r>
            <a:r>
              <a:rPr b="1" lang="en" sz="1100">
                <a:solidFill>
                  <a:srgbClr val="000000"/>
                </a:solidFill>
                <a:latin typeface="Arial"/>
                <a:ea typeface="Arial"/>
                <a:cs typeface="Arial"/>
                <a:sym typeface="Arial"/>
              </a:rPr>
              <a:t>86.47%</a:t>
            </a:r>
            <a:r>
              <a:rPr lang="en" sz="1100">
                <a:solidFill>
                  <a:srgbClr val="000000"/>
                </a:solidFill>
                <a:latin typeface="Arial"/>
                <a:ea typeface="Arial"/>
                <a:cs typeface="Arial"/>
                <a:sym typeface="Arial"/>
              </a:rPr>
              <a:t>, indicating the model's effectiveness in identifying all relevant instances for each class.</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Precision (Weighted)</a:t>
            </a:r>
            <a:r>
              <a:rPr lang="en" sz="1100">
                <a:solidFill>
                  <a:srgbClr val="000000"/>
                </a:solidFill>
                <a:latin typeface="Arial"/>
                <a:ea typeface="Arial"/>
                <a:cs typeface="Arial"/>
                <a:sym typeface="Arial"/>
              </a:rPr>
              <a:t> and </a:t>
            </a:r>
            <a:r>
              <a:rPr b="1" lang="en" sz="1100">
                <a:solidFill>
                  <a:srgbClr val="000000"/>
                </a:solidFill>
                <a:latin typeface="Arial"/>
                <a:ea typeface="Arial"/>
                <a:cs typeface="Arial"/>
                <a:sym typeface="Arial"/>
              </a:rPr>
              <a:t>Recall (Weighted)</a:t>
            </a:r>
            <a:r>
              <a:rPr lang="en" sz="1100">
                <a:solidFill>
                  <a:srgbClr val="000000"/>
                </a:solidFill>
                <a:latin typeface="Arial"/>
                <a:ea typeface="Arial"/>
                <a:cs typeface="Arial"/>
                <a:sym typeface="Arial"/>
              </a:rPr>
              <a:t> were </a:t>
            </a:r>
            <a:r>
              <a:rPr b="1" lang="en" sz="1100">
                <a:solidFill>
                  <a:srgbClr val="000000"/>
                </a:solidFill>
                <a:latin typeface="Arial"/>
                <a:ea typeface="Arial"/>
                <a:cs typeface="Arial"/>
                <a:sym typeface="Arial"/>
              </a:rPr>
              <a:t>86.43%</a:t>
            </a:r>
            <a:r>
              <a:rPr lang="en" sz="1100">
                <a:solidFill>
                  <a:srgbClr val="000000"/>
                </a:solidFill>
                <a:latin typeface="Arial"/>
                <a:ea typeface="Arial"/>
                <a:cs typeface="Arial"/>
                <a:sym typeface="Arial"/>
              </a:rPr>
              <a:t> and </a:t>
            </a:r>
            <a:r>
              <a:rPr b="1" lang="en" sz="1100">
                <a:solidFill>
                  <a:srgbClr val="000000"/>
                </a:solidFill>
                <a:latin typeface="Arial"/>
                <a:ea typeface="Arial"/>
                <a:cs typeface="Arial"/>
                <a:sym typeface="Arial"/>
              </a:rPr>
              <a:t>86.30%</a:t>
            </a:r>
            <a:r>
              <a:rPr lang="en" sz="1100">
                <a:solidFill>
                  <a:srgbClr val="000000"/>
                </a:solidFill>
                <a:latin typeface="Arial"/>
                <a:ea typeface="Arial"/>
                <a:cs typeface="Arial"/>
                <a:sym typeface="Arial"/>
              </a:rPr>
              <a:t>, respectively, showing that these metrics, which consider the imbalance in class occurrences, closely align with the macro scores.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208" name="Google Shape;208;p25"/>
          <p:cNvPicPr preferRelativeResize="0"/>
          <p:nvPr/>
        </p:nvPicPr>
        <p:blipFill>
          <a:blip r:embed="rId3">
            <a:alphaModFix/>
          </a:blip>
          <a:stretch>
            <a:fillRect/>
          </a:stretch>
        </p:blipFill>
        <p:spPr>
          <a:xfrm>
            <a:off x="4448150" y="1643225"/>
            <a:ext cx="4391050" cy="2948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&amp; Future Work</a:t>
            </a:r>
            <a:endParaRPr/>
          </a:p>
        </p:txBody>
      </p:sp>
      <p:sp>
        <p:nvSpPr>
          <p:cNvPr id="214" name="Google Shape;214;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70000" lnSpcReduction="10000"/>
          </a:bodyPr>
          <a:lstStyle/>
          <a:p>
            <a:pPr indent="-277495" lvl="0" marL="457200" rtl="0" algn="l">
              <a:spcBef>
                <a:spcPts val="120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Key Takeaway</a:t>
            </a:r>
            <a:r>
              <a:rPr lang="en" sz="1100">
                <a:solidFill>
                  <a:srgbClr val="000000"/>
                </a:solidFill>
                <a:latin typeface="Arial"/>
                <a:ea typeface="Arial"/>
                <a:cs typeface="Arial"/>
                <a:sym typeface="Arial"/>
              </a:rPr>
              <a:t>: Convolutional neural networks, especially deeper architectures like AdvancedCNN, excelled in this image classification task, while the transformer and graph-based approaches were less successful, indicating that data size and architecture choice significantly impact model performance.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Future Work</a:t>
            </a:r>
            <a:endParaRPr b="1" sz="1100">
              <a:solidFill>
                <a:srgbClr val="000000"/>
              </a:solidFill>
              <a:latin typeface="Arial"/>
              <a:ea typeface="Arial"/>
              <a:cs typeface="Arial"/>
              <a:sym typeface="Arial"/>
            </a:endParaRPr>
          </a:p>
          <a:p>
            <a:pPr indent="-277495" lvl="0" marL="457200" rtl="0" algn="l">
              <a:spcBef>
                <a:spcPts val="120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Dataset Expansion</a:t>
            </a:r>
            <a:r>
              <a:rPr lang="en" sz="1100">
                <a:solidFill>
                  <a:srgbClr val="000000"/>
                </a:solidFill>
                <a:latin typeface="Arial"/>
                <a:ea typeface="Arial"/>
                <a:cs typeface="Arial"/>
                <a:sym typeface="Arial"/>
              </a:rPr>
              <a:t>: Increasing the dataset size or using pre-trained transformers on larger datasets could improve the performance of the Vision Transformer (ViT).</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Graph Convolutional Network (GCN) Enhancements</a:t>
            </a:r>
            <a:r>
              <a:rPr lang="en" sz="1100">
                <a:solidFill>
                  <a:srgbClr val="000000"/>
                </a:solidFill>
                <a:latin typeface="Arial"/>
                <a:ea typeface="Arial"/>
                <a:cs typeface="Arial"/>
                <a:sym typeface="Arial"/>
              </a:rPr>
              <a:t>: Experimenting with different graph structures or incorporating additional spatial/contextual data into the graph representation could boost GCN performance.</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Advanced Optimization</a:t>
            </a:r>
            <a:r>
              <a:rPr lang="en" sz="1100">
                <a:solidFill>
                  <a:srgbClr val="000000"/>
                </a:solidFill>
                <a:latin typeface="Arial"/>
                <a:ea typeface="Arial"/>
                <a:cs typeface="Arial"/>
                <a:sym typeface="Arial"/>
              </a:rPr>
              <a:t>: Explore learning rate schedulers, weight decay adjustments, and alternative optimizers like </a:t>
            </a:r>
            <a:r>
              <a:rPr b="1" lang="en" sz="1100">
                <a:solidFill>
                  <a:srgbClr val="000000"/>
                </a:solidFill>
                <a:latin typeface="Arial"/>
                <a:ea typeface="Arial"/>
                <a:cs typeface="Arial"/>
                <a:sym typeface="Arial"/>
              </a:rPr>
              <a:t>AdamW</a:t>
            </a:r>
            <a:r>
              <a:rPr lang="en" sz="1100">
                <a:solidFill>
                  <a:srgbClr val="000000"/>
                </a:solidFill>
                <a:latin typeface="Arial"/>
                <a:ea typeface="Arial"/>
                <a:cs typeface="Arial"/>
                <a:sym typeface="Arial"/>
              </a:rPr>
              <a:t> or </a:t>
            </a:r>
            <a:r>
              <a:rPr b="1" lang="en" sz="1100">
                <a:solidFill>
                  <a:srgbClr val="000000"/>
                </a:solidFill>
                <a:latin typeface="Arial"/>
                <a:ea typeface="Arial"/>
                <a:cs typeface="Arial"/>
                <a:sym typeface="Arial"/>
              </a:rPr>
              <a:t>RMSprop</a:t>
            </a:r>
            <a:r>
              <a:rPr lang="en" sz="1100">
                <a:solidFill>
                  <a:srgbClr val="000000"/>
                </a:solidFill>
                <a:latin typeface="Arial"/>
                <a:ea typeface="Arial"/>
                <a:cs typeface="Arial"/>
                <a:sym typeface="Arial"/>
              </a:rPr>
              <a:t> to improve model convergence and generalization.</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Ensemble Methods</a:t>
            </a:r>
            <a:r>
              <a:rPr lang="en" sz="1100">
                <a:solidFill>
                  <a:srgbClr val="000000"/>
                </a:solidFill>
                <a:latin typeface="Arial"/>
                <a:ea typeface="Arial"/>
                <a:cs typeface="Arial"/>
                <a:sym typeface="Arial"/>
              </a:rPr>
              <a:t>: Combine predictions from multiple models (e.g., CNNs, GCNs, ViTs) to potentially enhance overall accuracy by leveraging the strengths of each architecture.</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Transformer Tuning</a:t>
            </a:r>
            <a:r>
              <a:rPr lang="en" sz="1100">
                <a:solidFill>
                  <a:srgbClr val="000000"/>
                </a:solidFill>
                <a:latin typeface="Arial"/>
                <a:ea typeface="Arial"/>
                <a:cs typeface="Arial"/>
                <a:sym typeface="Arial"/>
              </a:rPr>
              <a:t>: Fine-tune hyperparameters in transformer models, such as the number of attention heads and layer depth. Experiment with other attention mechanisms like </a:t>
            </a:r>
            <a:r>
              <a:rPr b="1" lang="en" sz="1100">
                <a:solidFill>
                  <a:srgbClr val="000000"/>
                </a:solidFill>
                <a:latin typeface="Arial"/>
                <a:ea typeface="Arial"/>
                <a:cs typeface="Arial"/>
                <a:sym typeface="Arial"/>
              </a:rPr>
              <a:t>Swin Transformer</a:t>
            </a:r>
            <a:r>
              <a:rPr lang="en" sz="1100">
                <a:solidFill>
                  <a:srgbClr val="000000"/>
                </a:solidFill>
                <a:latin typeface="Arial"/>
                <a:ea typeface="Arial"/>
                <a:cs typeface="Arial"/>
                <a:sym typeface="Arial"/>
              </a:rPr>
              <a:t> or hybrid architectures to enhance performance in future transformer-based approaches.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135" name="Google Shape;135;p14"/>
          <p:cNvSpPr txBox="1"/>
          <p:nvPr>
            <p:ph idx="1" type="body"/>
          </p:nvPr>
        </p:nvSpPr>
        <p:spPr>
          <a:xfrm>
            <a:off x="819150" y="1557600"/>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Project Overview</a:t>
            </a:r>
            <a:endParaRPr/>
          </a:p>
          <a:p>
            <a:pPr indent="-311150" lvl="0" marL="457200" rtl="0" algn="l">
              <a:spcBef>
                <a:spcPts val="0"/>
              </a:spcBef>
              <a:spcAft>
                <a:spcPts val="0"/>
              </a:spcAft>
              <a:buSzPts val="1300"/>
              <a:buChar char="●"/>
            </a:pPr>
            <a:r>
              <a:rPr lang="en"/>
              <a:t>Dataset Exploration</a:t>
            </a:r>
            <a:endParaRPr/>
          </a:p>
          <a:p>
            <a:pPr indent="-311150" lvl="0" marL="457200" rtl="0" algn="l">
              <a:spcBef>
                <a:spcPts val="0"/>
              </a:spcBef>
              <a:spcAft>
                <a:spcPts val="0"/>
              </a:spcAft>
              <a:buSzPts val="1300"/>
              <a:buChar char="●"/>
            </a:pPr>
            <a:r>
              <a:rPr lang="en"/>
              <a:t>Data Augmentation</a:t>
            </a:r>
            <a:endParaRPr/>
          </a:p>
          <a:p>
            <a:pPr indent="-311150" lvl="0" marL="457200" rtl="0" algn="l">
              <a:spcBef>
                <a:spcPts val="0"/>
              </a:spcBef>
              <a:spcAft>
                <a:spcPts val="0"/>
              </a:spcAft>
              <a:buSzPts val="1300"/>
              <a:buChar char="●"/>
            </a:pPr>
            <a:r>
              <a:rPr lang="en"/>
              <a:t>Model </a:t>
            </a:r>
            <a:r>
              <a:rPr lang="en"/>
              <a:t>Architectures</a:t>
            </a:r>
            <a:r>
              <a:rPr lang="en"/>
              <a:t> </a:t>
            </a:r>
            <a:endParaRPr/>
          </a:p>
          <a:p>
            <a:pPr indent="-311150" lvl="0" marL="457200" rtl="0" algn="l">
              <a:spcBef>
                <a:spcPts val="0"/>
              </a:spcBef>
              <a:spcAft>
                <a:spcPts val="0"/>
              </a:spcAft>
              <a:buSzPts val="1300"/>
              <a:buChar char="●"/>
            </a:pPr>
            <a:r>
              <a:rPr lang="en"/>
              <a:t>Training Process </a:t>
            </a:r>
            <a:endParaRPr/>
          </a:p>
          <a:p>
            <a:pPr indent="-311150" lvl="0" marL="457200" rtl="0" algn="l">
              <a:spcBef>
                <a:spcPts val="0"/>
              </a:spcBef>
              <a:spcAft>
                <a:spcPts val="0"/>
              </a:spcAft>
              <a:buSzPts val="1300"/>
              <a:buChar char="●"/>
            </a:pPr>
            <a:r>
              <a:rPr lang="en"/>
              <a:t>Results!</a:t>
            </a:r>
            <a:endParaRPr/>
          </a:p>
          <a:p>
            <a:pPr indent="-311150" lvl="0" marL="457200" rtl="0" algn="l">
              <a:spcBef>
                <a:spcPts val="0"/>
              </a:spcBef>
              <a:spcAft>
                <a:spcPts val="0"/>
              </a:spcAft>
              <a:buSzPts val="1300"/>
              <a:buChar char="●"/>
            </a:pPr>
            <a:r>
              <a:rPr lang="en"/>
              <a:t>Conclusion &amp; Future Work</a:t>
            </a:r>
            <a:endParaRPr/>
          </a:p>
          <a:p>
            <a:pPr indent="0" lvl="0" marL="0" rtl="0" algn="l">
              <a:spcBef>
                <a:spcPts val="1200"/>
              </a:spcBef>
              <a:spcAft>
                <a:spcPts val="120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lang="en"/>
              <a:t>Project Overview</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0" lvl="0" marL="0" rtl="0" algn="l">
              <a:spcBef>
                <a:spcPts val="1400"/>
              </a:spcBef>
              <a:spcAft>
                <a:spcPts val="0"/>
              </a:spcAft>
              <a:buNone/>
            </a:pPr>
            <a:r>
              <a:t/>
            </a:r>
            <a:endParaRPr b="1">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Project Overview</a:t>
            </a:r>
            <a:r>
              <a:rPr lang="en" sz="1100">
                <a:solidFill>
                  <a:srgbClr val="000000"/>
                </a:solidFill>
                <a:latin typeface="Arial"/>
                <a:ea typeface="Arial"/>
                <a:cs typeface="Arial"/>
                <a:sym typeface="Arial"/>
              </a:rPr>
              <a:t>: Explored various deep learning models (CNN, ViT, GCN) to classify images from the Intel Image Classification dataset into different scenes (buildings, forests, glaciers, mountains, sea, and street).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AMA Citation:</a:t>
            </a:r>
            <a:r>
              <a:rPr lang="en" sz="1100">
                <a:solidFill>
                  <a:srgbClr val="000000"/>
                </a:solidFill>
                <a:latin typeface="Arial"/>
                <a:ea typeface="Arial"/>
                <a:cs typeface="Arial"/>
                <a:sym typeface="Arial"/>
              </a:rPr>
              <a:t> PuneetGupta25. Intel Image Classification. Kaggle website.</a:t>
            </a:r>
            <a:r>
              <a:rPr lang="en" sz="1100">
                <a:solidFill>
                  <a:srgbClr val="000000"/>
                </a:solidFill>
                <a:uFill>
                  <a:noFill/>
                </a:uFill>
                <a:latin typeface="Arial"/>
                <a:ea typeface="Arial"/>
                <a:cs typeface="Arial"/>
                <a:sym typeface="Arial"/>
                <a:hlinkClick r:id="rId3">
                  <a:extLst>
                    <a:ext uri="{A12FA001-AC4F-418D-AE19-62706E023703}">
                      <ahyp:hlinkClr val="tx"/>
                    </a:ext>
                  </a:extLst>
                </a:hlinkClick>
              </a:rPr>
              <a:t> </a:t>
            </a:r>
            <a:r>
              <a:rPr lang="en" sz="1100" u="sng">
                <a:solidFill>
                  <a:schemeClr val="hlink"/>
                </a:solidFill>
                <a:latin typeface="Arial"/>
                <a:ea typeface="Arial"/>
                <a:cs typeface="Arial"/>
                <a:sym typeface="Arial"/>
                <a:hlinkClick r:id="rId4"/>
              </a:rPr>
              <a:t>https://www.kaggle.com/datasets/puneet6060/intel-image-classification</a:t>
            </a:r>
            <a:r>
              <a:rPr lang="en" sz="1100">
                <a:solidFill>
                  <a:srgbClr val="000000"/>
                </a:solidFill>
                <a:latin typeface="Arial"/>
                <a:ea typeface="Arial"/>
                <a:cs typeface="Arial"/>
                <a:sym typeface="Arial"/>
              </a:rPr>
              <a:t>. Accessed August 15, 2024.</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Objective</a:t>
            </a:r>
            <a:r>
              <a:rPr lang="en" sz="1100">
                <a:solidFill>
                  <a:srgbClr val="000000"/>
                </a:solidFill>
                <a:latin typeface="Arial"/>
                <a:ea typeface="Arial"/>
                <a:cs typeface="Arial"/>
                <a:sym typeface="Arial"/>
              </a:rPr>
              <a:t>: To compare the performance of different neural network architectures and identify the best approach for accurately classifying scenes.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Scope</a:t>
            </a:r>
            <a:r>
              <a:rPr lang="en" sz="1100">
                <a:solidFill>
                  <a:srgbClr val="000000"/>
                </a:solidFill>
                <a:latin typeface="Arial"/>
                <a:ea typeface="Arial"/>
                <a:cs typeface="Arial"/>
                <a:sym typeface="Arial"/>
              </a:rPr>
              <a:t>: Implemented and trained multiple models, conducted hyperparameter tuning, and evaluated performance metrics across architectures.</a:t>
            </a:r>
            <a:endParaRPr b="1"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Exploration</a:t>
            </a:r>
            <a:endParaRPr/>
          </a:p>
        </p:txBody>
      </p:sp>
      <p:sp>
        <p:nvSpPr>
          <p:cNvPr id="147" name="Google Shape;147;p16"/>
          <p:cNvSpPr txBox="1"/>
          <p:nvPr>
            <p:ph idx="1" type="body"/>
          </p:nvPr>
        </p:nvSpPr>
        <p:spPr>
          <a:xfrm>
            <a:off x="819150" y="1990725"/>
            <a:ext cx="3140700" cy="2448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100">
                <a:solidFill>
                  <a:srgbClr val="000000"/>
                </a:solidFill>
                <a:latin typeface="Arial"/>
                <a:ea typeface="Arial"/>
                <a:cs typeface="Arial"/>
                <a:sym typeface="Arial"/>
              </a:rPr>
              <a:t>Overview</a:t>
            </a:r>
            <a:r>
              <a:rPr lang="en" sz="1100">
                <a:solidFill>
                  <a:srgbClr val="000000"/>
                </a:solidFill>
                <a:latin typeface="Arial"/>
                <a:ea typeface="Arial"/>
                <a:cs typeface="Arial"/>
                <a:sym typeface="Arial"/>
              </a:rPr>
              <a:t>: The dataset consists of images categorized into six different scene types: buildings, forests, glaciers, mountains, sea, and streets.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Visual Content</a:t>
            </a:r>
            <a:r>
              <a:rPr lang="en" sz="1100">
                <a:solidFill>
                  <a:srgbClr val="000000"/>
                </a:solidFill>
                <a:latin typeface="Arial"/>
                <a:ea typeface="Arial"/>
                <a:cs typeface="Arial"/>
                <a:sym typeface="Arial"/>
              </a:rPr>
              <a:t>: Display sample images from each category to give an overview of the visual diversity in the dataset.</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Purpose</a:t>
            </a:r>
            <a:r>
              <a:rPr lang="en" sz="1100">
                <a:solidFill>
                  <a:srgbClr val="000000"/>
                </a:solidFill>
                <a:latin typeface="Arial"/>
                <a:ea typeface="Arial"/>
                <a:cs typeface="Arial"/>
                <a:sym typeface="Arial"/>
              </a:rPr>
              <a:t>: To provide a clear understanding of the types of scenes that the models are trained to classify.</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Key Point</a:t>
            </a:r>
            <a:r>
              <a:rPr lang="en" sz="1100">
                <a:solidFill>
                  <a:srgbClr val="000000"/>
                </a:solidFill>
                <a:latin typeface="Arial"/>
                <a:ea typeface="Arial"/>
                <a:cs typeface="Arial"/>
                <a:sym typeface="Arial"/>
              </a:rPr>
              <a:t>: The images vary in complexity, lighting, and composition, which poses a challenge for accurate classification.</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48" name="Google Shape;148;p16"/>
          <p:cNvPicPr preferRelativeResize="0"/>
          <p:nvPr/>
        </p:nvPicPr>
        <p:blipFill>
          <a:blip r:embed="rId3">
            <a:alphaModFix/>
          </a:blip>
          <a:stretch>
            <a:fillRect/>
          </a:stretch>
        </p:blipFill>
        <p:spPr>
          <a:xfrm>
            <a:off x="4316075" y="1475950"/>
            <a:ext cx="3884524" cy="3048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Exploration</a:t>
            </a:r>
            <a:endParaRPr/>
          </a:p>
        </p:txBody>
      </p:sp>
      <p:sp>
        <p:nvSpPr>
          <p:cNvPr id="154" name="Google Shape;154;p17"/>
          <p:cNvSpPr txBox="1"/>
          <p:nvPr>
            <p:ph idx="1" type="body"/>
          </p:nvPr>
        </p:nvSpPr>
        <p:spPr>
          <a:xfrm>
            <a:off x="819150" y="1990725"/>
            <a:ext cx="3215400" cy="2448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100">
                <a:solidFill>
                  <a:srgbClr val="000000"/>
                </a:solidFill>
                <a:latin typeface="Arial"/>
                <a:ea typeface="Arial"/>
                <a:cs typeface="Arial"/>
                <a:sym typeface="Arial"/>
              </a:rPr>
              <a:t>Overview</a:t>
            </a:r>
            <a:r>
              <a:rPr lang="en" sz="1100">
                <a:solidFill>
                  <a:srgbClr val="000000"/>
                </a:solidFill>
                <a:latin typeface="Arial"/>
                <a:ea typeface="Arial"/>
                <a:cs typeface="Arial"/>
                <a:sym typeface="Arial"/>
              </a:rPr>
              <a:t>: The dataset is well-balanced across the six categories.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Visual Content</a:t>
            </a:r>
            <a:r>
              <a:rPr lang="en" sz="1100">
                <a:solidFill>
                  <a:srgbClr val="000000"/>
                </a:solidFill>
                <a:latin typeface="Arial"/>
                <a:ea typeface="Arial"/>
                <a:cs typeface="Arial"/>
                <a:sym typeface="Arial"/>
              </a:rPr>
              <a:t>: Include a bar plot showing the number of images in each class to demonstrate class distribution.</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Purpose</a:t>
            </a:r>
            <a:r>
              <a:rPr lang="en" sz="1100">
                <a:solidFill>
                  <a:srgbClr val="000000"/>
                </a:solidFill>
                <a:latin typeface="Arial"/>
                <a:ea typeface="Arial"/>
                <a:cs typeface="Arial"/>
                <a:sym typeface="Arial"/>
              </a:rPr>
              <a:t>: Highlight that there are no significant imbalances in the dataset, ensuring that the model does not favor any particular class during training.</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Key Point</a:t>
            </a:r>
            <a:r>
              <a:rPr lang="en" sz="1100">
                <a:solidFill>
                  <a:srgbClr val="000000"/>
                </a:solidFill>
                <a:latin typeface="Arial"/>
                <a:ea typeface="Arial"/>
                <a:cs typeface="Arial"/>
                <a:sym typeface="Arial"/>
              </a:rPr>
              <a:t>: The balanced distribution ensures that each scene type is represented fairly, reducing bias in model predictions.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55" name="Google Shape;155;p17"/>
          <p:cNvPicPr preferRelativeResize="0"/>
          <p:nvPr/>
        </p:nvPicPr>
        <p:blipFill>
          <a:blip r:embed="rId3">
            <a:alphaModFix/>
          </a:blip>
          <a:stretch>
            <a:fillRect/>
          </a:stretch>
        </p:blipFill>
        <p:spPr>
          <a:xfrm>
            <a:off x="4133850" y="2047475"/>
            <a:ext cx="4002925" cy="2302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Exploration</a:t>
            </a:r>
            <a:endParaRPr/>
          </a:p>
        </p:txBody>
      </p:sp>
      <p:sp>
        <p:nvSpPr>
          <p:cNvPr id="161" name="Google Shape;161;p18"/>
          <p:cNvSpPr txBox="1"/>
          <p:nvPr>
            <p:ph idx="1" type="body"/>
          </p:nvPr>
        </p:nvSpPr>
        <p:spPr>
          <a:xfrm>
            <a:off x="819150" y="1990725"/>
            <a:ext cx="3049500" cy="2448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100">
                <a:solidFill>
                  <a:srgbClr val="000000"/>
                </a:solidFill>
                <a:latin typeface="Arial"/>
                <a:ea typeface="Arial"/>
                <a:cs typeface="Arial"/>
                <a:sym typeface="Arial"/>
              </a:rPr>
              <a:t>Overview</a:t>
            </a:r>
            <a:r>
              <a:rPr lang="en" sz="1100">
                <a:solidFill>
                  <a:srgbClr val="000000"/>
                </a:solidFill>
                <a:latin typeface="Arial"/>
                <a:ea typeface="Arial"/>
                <a:cs typeface="Arial"/>
                <a:sym typeface="Arial"/>
              </a:rPr>
              <a:t>: Analyzed the pixel intensity distribution across different scene categories.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Visual Content</a:t>
            </a:r>
            <a:r>
              <a:rPr lang="en" sz="1100">
                <a:solidFill>
                  <a:srgbClr val="000000"/>
                </a:solidFill>
                <a:latin typeface="Arial"/>
                <a:ea typeface="Arial"/>
                <a:cs typeface="Arial"/>
                <a:sym typeface="Arial"/>
              </a:rPr>
              <a:t>: Display histograms of pixel intensity for each class, showing how pixel values are distributed.</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Purpose</a:t>
            </a:r>
            <a:r>
              <a:rPr lang="en" sz="1100">
                <a:solidFill>
                  <a:srgbClr val="000000"/>
                </a:solidFill>
                <a:latin typeface="Arial"/>
                <a:ea typeface="Arial"/>
                <a:cs typeface="Arial"/>
                <a:sym typeface="Arial"/>
              </a:rPr>
              <a:t>: Illustrate the variance in brightness and contrast within the dataset, and identify any trends in pixel value distribution across scene types.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Key Point</a:t>
            </a:r>
            <a:r>
              <a:rPr lang="en" sz="1100">
                <a:solidFill>
                  <a:srgbClr val="000000"/>
                </a:solidFill>
                <a:latin typeface="Arial"/>
                <a:ea typeface="Arial"/>
                <a:cs typeface="Arial"/>
                <a:sym typeface="Arial"/>
              </a:rPr>
              <a:t>: The pixel intensity distributions vary across classes, informing the need for normalization and preprocessing techniques before training.</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62" name="Google Shape;162;p18"/>
          <p:cNvPicPr preferRelativeResize="0"/>
          <p:nvPr/>
        </p:nvPicPr>
        <p:blipFill>
          <a:blip r:embed="rId3">
            <a:alphaModFix/>
          </a:blip>
          <a:stretch>
            <a:fillRect/>
          </a:stretch>
        </p:blipFill>
        <p:spPr>
          <a:xfrm>
            <a:off x="3963075" y="1546750"/>
            <a:ext cx="4716645" cy="3038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Exploration</a:t>
            </a:r>
            <a:endParaRPr/>
          </a:p>
        </p:txBody>
      </p:sp>
      <p:sp>
        <p:nvSpPr>
          <p:cNvPr id="168" name="Google Shape;168;p19"/>
          <p:cNvSpPr txBox="1"/>
          <p:nvPr>
            <p:ph idx="1" type="body"/>
          </p:nvPr>
        </p:nvSpPr>
        <p:spPr>
          <a:xfrm>
            <a:off x="819150" y="1990725"/>
            <a:ext cx="3803400" cy="2448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100">
                <a:solidFill>
                  <a:srgbClr val="000000"/>
                </a:solidFill>
                <a:latin typeface="Arial"/>
                <a:ea typeface="Arial"/>
                <a:cs typeface="Arial"/>
                <a:sym typeface="Arial"/>
              </a:rPr>
              <a:t>Overview</a:t>
            </a:r>
            <a:r>
              <a:rPr lang="en" sz="1100">
                <a:solidFill>
                  <a:srgbClr val="000000"/>
                </a:solidFill>
                <a:latin typeface="Arial"/>
                <a:ea typeface="Arial"/>
                <a:cs typeface="Arial"/>
                <a:sym typeface="Arial"/>
              </a:rPr>
              <a:t>: Applied Canny edge detection to a subset of images from the dataset.</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Visual Content</a:t>
            </a:r>
            <a:r>
              <a:rPr lang="en" sz="1100">
                <a:solidFill>
                  <a:srgbClr val="000000"/>
                </a:solidFill>
                <a:latin typeface="Arial"/>
                <a:ea typeface="Arial"/>
                <a:cs typeface="Arial"/>
                <a:sym typeface="Arial"/>
              </a:rPr>
              <a:t>: Display edge-detected images for different scenes, such as buildings, forests, glaciers, etc.</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Purpose</a:t>
            </a:r>
            <a:r>
              <a:rPr lang="en" sz="1100">
                <a:solidFill>
                  <a:srgbClr val="000000"/>
                </a:solidFill>
                <a:latin typeface="Arial"/>
                <a:ea typeface="Arial"/>
                <a:cs typeface="Arial"/>
                <a:sym typeface="Arial"/>
              </a:rPr>
              <a:t>: Show how edge detection highlights the structural features in the images, which could be leveraged to improve classification accuracy.</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Key Point</a:t>
            </a:r>
            <a:r>
              <a:rPr lang="en" sz="1100">
                <a:solidFill>
                  <a:srgbClr val="000000"/>
                </a:solidFill>
                <a:latin typeface="Arial"/>
                <a:ea typeface="Arial"/>
                <a:cs typeface="Arial"/>
                <a:sym typeface="Arial"/>
              </a:rPr>
              <a:t>: Edge detection captures important structural details that may help the model differentiate between visually similar scenes.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69" name="Google Shape;169;p19"/>
          <p:cNvPicPr preferRelativeResize="0"/>
          <p:nvPr/>
        </p:nvPicPr>
        <p:blipFill>
          <a:blip r:embed="rId3">
            <a:alphaModFix/>
          </a:blip>
          <a:stretch>
            <a:fillRect/>
          </a:stretch>
        </p:blipFill>
        <p:spPr>
          <a:xfrm>
            <a:off x="4813000" y="1438550"/>
            <a:ext cx="3300199" cy="30001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Augmentation &amp; Normalization</a:t>
            </a:r>
            <a:endParaRPr/>
          </a:p>
        </p:txBody>
      </p:sp>
      <p:sp>
        <p:nvSpPr>
          <p:cNvPr id="175" name="Google Shape;175;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100">
                <a:solidFill>
                  <a:srgbClr val="000000"/>
                </a:solidFill>
                <a:latin typeface="Arial"/>
                <a:ea typeface="Arial"/>
                <a:cs typeface="Arial"/>
                <a:sym typeface="Arial"/>
              </a:rPr>
              <a:t>Training Data Augmentation</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Random Horizontal Flip</a:t>
            </a:r>
            <a:r>
              <a:rPr lang="en" sz="1100">
                <a:solidFill>
                  <a:srgbClr val="000000"/>
                </a:solidFill>
                <a:latin typeface="Arial"/>
                <a:ea typeface="Arial"/>
                <a:cs typeface="Arial"/>
                <a:sym typeface="Arial"/>
              </a:rPr>
              <a:t>: Randomly flips the image horizontally, helping the model generalize better by simulating different orientations of the same scene.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Random Rotation</a:t>
            </a:r>
            <a:r>
              <a:rPr lang="en" sz="1100">
                <a:solidFill>
                  <a:srgbClr val="000000"/>
                </a:solidFill>
                <a:latin typeface="Arial"/>
                <a:ea typeface="Arial"/>
                <a:cs typeface="Arial"/>
                <a:sym typeface="Arial"/>
              </a:rPr>
              <a:t>: Randomly rotates the image by up to 15 degrees, introducing variability in the angle of view for the model to handle.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Color Jitter</a:t>
            </a:r>
            <a:r>
              <a:rPr lang="en" sz="1100">
                <a:solidFill>
                  <a:srgbClr val="000000"/>
                </a:solidFill>
                <a:latin typeface="Arial"/>
                <a:ea typeface="Arial"/>
                <a:cs typeface="Arial"/>
                <a:sym typeface="Arial"/>
              </a:rPr>
              <a:t>: Adjusts the brightness, contrast, saturation, and hue of the image, mimicking different lighting conditions to make the model more robust to color variations in the scenes.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Random Resized Crop</a:t>
            </a:r>
            <a:r>
              <a:rPr lang="en" sz="1100">
                <a:solidFill>
                  <a:srgbClr val="000000"/>
                </a:solidFill>
                <a:latin typeface="Arial"/>
                <a:ea typeface="Arial"/>
                <a:cs typeface="Arial"/>
                <a:sym typeface="Arial"/>
              </a:rPr>
              <a:t>: Randomly crops a portion of the image (between 80% to 100% of its original size) and resizes it to 128x128 pixels, allowing the model to focus on different parts of the image during training.</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Augmentation &amp; Normalization</a:t>
            </a:r>
            <a:endParaRPr/>
          </a:p>
        </p:txBody>
      </p:sp>
      <p:sp>
        <p:nvSpPr>
          <p:cNvPr id="181" name="Google Shape;181;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b="1" lang="en" sz="1100">
                <a:solidFill>
                  <a:srgbClr val="000000"/>
                </a:solidFill>
                <a:latin typeface="Arial"/>
                <a:ea typeface="Arial"/>
                <a:cs typeface="Arial"/>
                <a:sym typeface="Arial"/>
              </a:rPr>
              <a:t>Normalization</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Purpose</a:t>
            </a:r>
            <a:r>
              <a:rPr lang="en" sz="1100">
                <a:solidFill>
                  <a:srgbClr val="000000"/>
                </a:solidFill>
                <a:latin typeface="Arial"/>
                <a:ea typeface="Arial"/>
                <a:cs typeface="Arial"/>
                <a:sym typeface="Arial"/>
              </a:rPr>
              <a:t>: Standardizes pixel intensity values across all images, ensuring that each pixel value falls within a consistent range, regardless of the original lighting or color conditions.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Mean and Standard Deviation</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en">
                <a:solidFill>
                  <a:srgbClr val="000000"/>
                </a:solidFill>
                <a:latin typeface="Arial"/>
                <a:ea typeface="Arial"/>
                <a:cs typeface="Arial"/>
                <a:sym typeface="Arial"/>
              </a:rPr>
              <a:t>Mean</a:t>
            </a:r>
            <a:r>
              <a:rPr lang="en">
                <a:solidFill>
                  <a:srgbClr val="000000"/>
                </a:solidFill>
                <a:latin typeface="Arial"/>
                <a:ea typeface="Arial"/>
                <a:cs typeface="Arial"/>
                <a:sym typeface="Arial"/>
              </a:rPr>
              <a:t>: </a:t>
            </a:r>
            <a:r>
              <a:rPr lang="en">
                <a:solidFill>
                  <a:srgbClr val="188038"/>
                </a:solidFill>
                <a:latin typeface="Roboto Mono"/>
                <a:ea typeface="Roboto Mono"/>
                <a:cs typeface="Roboto Mono"/>
                <a:sym typeface="Roboto Mono"/>
              </a:rPr>
              <a:t>[0.485, 0.456, 0.406]</a:t>
            </a:r>
            <a:endParaRPr>
              <a:solidFill>
                <a:srgbClr val="188038"/>
              </a:solidFill>
              <a:latin typeface="Roboto Mono"/>
              <a:ea typeface="Roboto Mono"/>
              <a:cs typeface="Roboto Mono"/>
              <a:sym typeface="Roboto Mono"/>
            </a:endParaRPr>
          </a:p>
          <a:p>
            <a:pPr indent="-298450" lvl="1" marL="914400" rtl="0" algn="l">
              <a:spcBef>
                <a:spcPts val="0"/>
              </a:spcBef>
              <a:spcAft>
                <a:spcPts val="0"/>
              </a:spcAft>
              <a:buClr>
                <a:srgbClr val="000000"/>
              </a:buClr>
              <a:buSzPts val="1100"/>
              <a:buFont typeface="Arial"/>
              <a:buChar char="○"/>
            </a:pPr>
            <a:r>
              <a:rPr b="1" lang="en">
                <a:solidFill>
                  <a:srgbClr val="000000"/>
                </a:solidFill>
                <a:latin typeface="Arial"/>
                <a:ea typeface="Arial"/>
                <a:cs typeface="Arial"/>
                <a:sym typeface="Arial"/>
              </a:rPr>
              <a:t>Standard Deviation</a:t>
            </a:r>
            <a:r>
              <a:rPr lang="en">
                <a:solidFill>
                  <a:srgbClr val="000000"/>
                </a:solidFill>
                <a:latin typeface="Arial"/>
                <a:ea typeface="Arial"/>
                <a:cs typeface="Arial"/>
                <a:sym typeface="Arial"/>
              </a:rPr>
              <a:t>: </a:t>
            </a:r>
            <a:r>
              <a:rPr lang="en">
                <a:solidFill>
                  <a:srgbClr val="188038"/>
                </a:solidFill>
                <a:latin typeface="Roboto Mono"/>
                <a:ea typeface="Roboto Mono"/>
                <a:cs typeface="Roboto Mono"/>
                <a:sym typeface="Roboto Mono"/>
              </a:rPr>
              <a:t>[0.229, 0.224, 0.225]</a:t>
            </a:r>
            <a:endParaRPr>
              <a:solidFill>
                <a:srgbClr val="188038"/>
              </a:solidFill>
              <a:latin typeface="Roboto Mono"/>
              <a:ea typeface="Roboto Mono"/>
              <a:cs typeface="Roboto Mono"/>
              <a:sym typeface="Roboto Mono"/>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Training and Testing Consistency</a:t>
            </a:r>
            <a:r>
              <a:rPr lang="en" sz="1100">
                <a:solidFill>
                  <a:srgbClr val="000000"/>
                </a:solidFill>
                <a:latin typeface="Arial"/>
                <a:ea typeface="Arial"/>
                <a:cs typeface="Arial"/>
                <a:sym typeface="Arial"/>
              </a:rPr>
              <a:t>: Both the training and testing datasets are normalized using the same mean and standard deviation values, which are derived from the ImageNet dataset. This allows for consistent preprocessing across all images.</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