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5"/>
  </p:notesMasterIdLst>
  <p:sldIdLst>
    <p:sldId id="256" r:id="rId5"/>
    <p:sldId id="281" r:id="rId6"/>
    <p:sldId id="277" r:id="rId7"/>
    <p:sldId id="280" r:id="rId8"/>
    <p:sldId id="282" r:id="rId9"/>
    <p:sldId id="283" r:id="rId10"/>
    <p:sldId id="284" r:id="rId11"/>
    <p:sldId id="285" r:id="rId12"/>
    <p:sldId id="286" r:id="rId13"/>
    <p:sldId id="287" r:id="rId14"/>
    <p:sldId id="288" r:id="rId15"/>
    <p:sldId id="289" r:id="rId16"/>
    <p:sldId id="290" r:id="rId17"/>
    <p:sldId id="291" r:id="rId18"/>
    <p:sldId id="278" r:id="rId19"/>
    <p:sldId id="294" r:id="rId20"/>
    <p:sldId id="295" r:id="rId21"/>
    <p:sldId id="279" r:id="rId22"/>
    <p:sldId id="292" r:id="rId23"/>
    <p:sldId id="293" r:id="rId24"/>
    <p:sldId id="296" r:id="rId25"/>
    <p:sldId id="298" r:id="rId26"/>
    <p:sldId id="297" r:id="rId27"/>
    <p:sldId id="299" r:id="rId28"/>
    <p:sldId id="300" r:id="rId29"/>
    <p:sldId id="301" r:id="rId30"/>
    <p:sldId id="302" r:id="rId31"/>
    <p:sldId id="303" r:id="rId32"/>
    <p:sldId id="304"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6807A-39D7-46B4-8C74-8EF03B603467}" v="72" dt="2019-10-23T18:17:02.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660"/>
  </p:normalViewPr>
  <p:slideViewPr>
    <p:cSldViewPr snapToGrid="0">
      <p:cViewPr>
        <p:scale>
          <a:sx n="75" d="100"/>
          <a:sy n="75" d="100"/>
        </p:scale>
        <p:origin x="-244" y="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6.svg"/></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Lorem ipsum dolor sit amet, consectetuer adipiscing elit.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Nunc viverra imperdiet enim. Fusce est. Vivamus a tellus.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Pellentesque habitant morbi tristique senectus et netus.</a:t>
          </a:r>
        </a:p>
      </dsp:txBody>
      <dsp:txXfrm>
        <a:off x="6796537" y="2798862"/>
        <a:ext cx="2868750" cy="720000"/>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pPr/>
              <a:t>12/11/2019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pPr/>
              <a:t>‹#›</a:t>
            </a:fld>
            <a:endParaRPr lang="en-US" dirty="0"/>
          </a:p>
        </p:txBody>
      </p:sp>
    </p:spTree>
    <p:extLst>
      <p:ext uri="{BB962C8B-B14F-4D97-AF65-F5344CB8AC3E}">
        <p14:creationId xmlns=""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pPr/>
              <a:t>12/11/2019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diagramDrawing" Target="../diagrams/drawing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Neo4j graph database</a:t>
            </a:r>
          </a:p>
        </p:txBody>
      </p:sp>
      <p:sp>
        <p:nvSpPr>
          <p:cNvPr id="3" name="Subtitle 2">
            <a:extLst>
              <a:ext uri="{FF2B5EF4-FFF2-40B4-BE49-F238E27FC236}">
                <a16:creationId xmlns=""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Autofit/>
          </a:bodyPr>
          <a:lstStyle/>
          <a:p>
            <a:r>
              <a:rPr lang="en-US" sz="2400" dirty="0">
                <a:solidFill>
                  <a:srgbClr val="FFFFFF"/>
                </a:solidFill>
              </a:rPr>
              <a:t>Havila Pamidi, Neeharika Kasarla, Emmanuel </a:t>
            </a:r>
            <a:r>
              <a:rPr lang="en-US" sz="2400" dirty="0" err="1" smtClean="0">
                <a:solidFill>
                  <a:srgbClr val="FFFFFF"/>
                </a:solidFill>
              </a:rPr>
              <a:t>Ndem</a:t>
            </a:r>
            <a:endParaRPr lang="en-US" sz="2400" dirty="0">
              <a:solidFill>
                <a:srgbClr val="FFFFFF"/>
              </a:solidFill>
            </a:endParaRP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7" y="990599"/>
            <a:ext cx="10617200" cy="5427133"/>
          </a:xfrm>
        </p:spPr>
        <p:txBody>
          <a:bodyPr>
            <a:normAutofit/>
          </a:bodyPr>
          <a:lstStyle/>
          <a:p>
            <a:r>
              <a:rPr lang="en-US" dirty="0" smtClean="0"/>
              <a:t>The traversal result could be returned as a path with the length one:</a:t>
            </a:r>
          </a:p>
          <a:p>
            <a:r>
              <a:rPr lang="en-US" dirty="0" smtClean="0"/>
              <a:t/>
            </a:r>
            <a:br>
              <a:rPr lang="en-US" dirty="0" smtClean="0"/>
            </a:br>
            <a:r>
              <a:rPr lang="en-US" dirty="0" smtClean="0"/>
              <a:t> </a:t>
            </a:r>
          </a:p>
          <a:p>
            <a:pPr>
              <a:buNone/>
            </a:pPr>
            <a:endParaRPr lang="en-US" dirty="0" smtClean="0"/>
          </a:p>
          <a:p>
            <a:pPr>
              <a:buNone/>
            </a:pPr>
            <a:r>
              <a:rPr lang="en-US" dirty="0" smtClean="0"/>
              <a:t>The path above has length one.</a:t>
            </a:r>
          </a:p>
          <a:p>
            <a:pPr>
              <a:buNone/>
            </a:pPr>
            <a:r>
              <a:rPr lang="en-US" dirty="0" smtClean="0"/>
              <a:t>The shortest possible path has length zero. It contains a single node and no relationships. For example:</a:t>
            </a:r>
          </a:p>
          <a:p>
            <a:pPr>
              <a:buNone/>
            </a:pPr>
            <a:endParaRPr lang="en-US" dirty="0" smtClean="0"/>
          </a:p>
          <a:p>
            <a:pPr>
              <a:buNone/>
            </a:pPr>
            <a:endParaRPr lang="en-US" dirty="0" smtClean="0"/>
          </a:p>
          <a:p>
            <a:pPr>
              <a:buNone/>
            </a:pPr>
            <a:r>
              <a:rPr lang="en-US" dirty="0" smtClean="0"/>
              <a:t>This path has length one:</a:t>
            </a:r>
          </a:p>
          <a:p>
            <a:endParaRPr lang="en-US" dirty="0"/>
          </a:p>
        </p:txBody>
      </p:sp>
      <p:pic>
        <p:nvPicPr>
          <p:cNvPr id="25603" name="Picture 3"/>
          <p:cNvPicPr>
            <a:picLocks noChangeAspect="1" noChangeArrowheads="1"/>
          </p:cNvPicPr>
          <p:nvPr/>
        </p:nvPicPr>
        <p:blipFill>
          <a:blip r:embed="rId2"/>
          <a:srcRect/>
          <a:stretch>
            <a:fillRect/>
          </a:stretch>
        </p:blipFill>
        <p:spPr bwMode="auto">
          <a:xfrm>
            <a:off x="1441596" y="1541464"/>
            <a:ext cx="7778604" cy="914114"/>
          </a:xfrm>
          <a:prstGeom prst="rect">
            <a:avLst/>
          </a:prstGeom>
          <a:noFill/>
          <a:ln w="9525">
            <a:noFill/>
            <a:miter lim="800000"/>
            <a:headEnd/>
            <a:tailEnd/>
          </a:ln>
          <a:effectLst/>
        </p:spPr>
      </p:pic>
      <p:pic>
        <p:nvPicPr>
          <p:cNvPr id="25606" name="Picture 6"/>
          <p:cNvPicPr>
            <a:picLocks noChangeAspect="1" noChangeArrowheads="1"/>
          </p:cNvPicPr>
          <p:nvPr/>
        </p:nvPicPr>
        <p:blipFill>
          <a:blip r:embed="rId3"/>
          <a:srcRect/>
          <a:stretch>
            <a:fillRect/>
          </a:stretch>
        </p:blipFill>
        <p:spPr bwMode="auto">
          <a:xfrm>
            <a:off x="1728258" y="3908732"/>
            <a:ext cx="2064808" cy="942139"/>
          </a:xfrm>
          <a:prstGeom prst="rect">
            <a:avLst/>
          </a:prstGeom>
          <a:noFill/>
          <a:ln w="9525">
            <a:noFill/>
            <a:miter lim="800000"/>
            <a:headEnd/>
            <a:tailEnd/>
          </a:ln>
          <a:effectLst/>
        </p:spPr>
      </p:pic>
      <p:pic>
        <p:nvPicPr>
          <p:cNvPr id="25607" name="Picture 7"/>
          <p:cNvPicPr>
            <a:picLocks noChangeAspect="1" noChangeArrowheads="1"/>
          </p:cNvPicPr>
          <p:nvPr/>
        </p:nvPicPr>
        <p:blipFill>
          <a:blip r:embed="rId4"/>
          <a:srcRect/>
          <a:stretch>
            <a:fillRect/>
          </a:stretch>
        </p:blipFill>
        <p:spPr bwMode="auto">
          <a:xfrm>
            <a:off x="1761597" y="5417929"/>
            <a:ext cx="3293004" cy="1004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p:txBody>
          <a:bodyPr>
            <a:normAutofit/>
          </a:bodyPr>
          <a:lstStyle/>
          <a:p>
            <a:r>
              <a:rPr lang="en-US" dirty="0" smtClean="0"/>
              <a:t>A </a:t>
            </a:r>
            <a:r>
              <a:rPr lang="en-US" i="1" dirty="0" smtClean="0"/>
              <a:t>schema</a:t>
            </a:r>
            <a:r>
              <a:rPr lang="en-US" dirty="0" smtClean="0"/>
              <a:t> in Neo4j refers to indexes and constraints.</a:t>
            </a:r>
          </a:p>
          <a:p>
            <a:r>
              <a:rPr lang="en-US" dirty="0" smtClean="0"/>
              <a:t>Neo4j is often described as </a:t>
            </a:r>
            <a:r>
              <a:rPr lang="en-US" i="1" dirty="0" smtClean="0"/>
              <a:t>schema optional</a:t>
            </a:r>
            <a:r>
              <a:rPr lang="en-US" dirty="0" smtClean="0"/>
              <a:t>, meaning that it is not necessary to create indexes and constraints. You can create data — nodes, relationships and properties — without defining a schema up front. Indexes and constraints can be introduced when desired, in order to gain performance or modeling benefits.</a:t>
            </a:r>
          </a:p>
          <a:p>
            <a:pPr>
              <a:buFont typeface="Wingdings" pitchFamily="2" charset="2"/>
              <a:buChar char="Ø"/>
            </a:pPr>
            <a:r>
              <a:rPr lang="en-US" dirty="0" smtClean="0"/>
              <a:t> </a:t>
            </a:r>
            <a:r>
              <a:rPr lang="en-US" b="1" dirty="0" smtClean="0"/>
              <a:t>Indexes :</a:t>
            </a:r>
          </a:p>
          <a:p>
            <a:r>
              <a:rPr lang="en-US" dirty="0" smtClean="0"/>
              <a:t>Indexes are used to increase performance. </a:t>
            </a:r>
          </a:p>
          <a:p>
            <a:pPr>
              <a:buFont typeface="Wingdings" pitchFamily="2" charset="2"/>
              <a:buChar char="Ø"/>
            </a:pPr>
            <a:r>
              <a:rPr lang="en-US" dirty="0" smtClean="0"/>
              <a:t> </a:t>
            </a:r>
            <a:r>
              <a:rPr lang="en-US" b="1" dirty="0" smtClean="0"/>
              <a:t>Constraints :</a:t>
            </a:r>
          </a:p>
          <a:p>
            <a:r>
              <a:rPr lang="en-US" dirty="0" smtClean="0"/>
              <a:t>Constraints are used to make sure that the data adheres to the rules of the domain.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rules and recommendations</a:t>
            </a:r>
            <a:endParaRPr lang="en-US" dirty="0"/>
          </a:p>
        </p:txBody>
      </p:sp>
      <p:sp>
        <p:nvSpPr>
          <p:cNvPr id="3" name="Content Placeholder 2"/>
          <p:cNvSpPr>
            <a:spLocks noGrp="1"/>
          </p:cNvSpPr>
          <p:nvPr>
            <p:ph idx="1"/>
          </p:nvPr>
        </p:nvSpPr>
        <p:spPr/>
        <p:txBody>
          <a:bodyPr/>
          <a:lstStyle/>
          <a:p>
            <a:r>
              <a:rPr lang="en-US" dirty="0" smtClean="0"/>
              <a:t>Node labels, relationship types and properties are case sensitive, meaning for example that the property name means something different than the property Name. It is recommended to follow the naming conventions described in the following table:</a:t>
            </a:r>
            <a:endParaRPr lang="en-US" dirty="0"/>
          </a:p>
        </p:txBody>
      </p:sp>
      <p:pic>
        <p:nvPicPr>
          <p:cNvPr id="26626" name="Picture 2"/>
          <p:cNvPicPr>
            <a:picLocks noChangeAspect="1" noChangeArrowheads="1"/>
          </p:cNvPicPr>
          <p:nvPr/>
        </p:nvPicPr>
        <p:blipFill>
          <a:blip r:embed="rId2"/>
          <a:srcRect/>
          <a:stretch>
            <a:fillRect/>
          </a:stretch>
        </p:blipFill>
        <p:spPr bwMode="auto">
          <a:xfrm>
            <a:off x="695324" y="3433233"/>
            <a:ext cx="10852150"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t>
            </a:r>
            <a:r>
              <a:rPr lang="en-US" dirty="0" err="1" smtClean="0"/>
              <a:t>vs</a:t>
            </a:r>
            <a:r>
              <a:rPr lang="en-US" dirty="0" smtClean="0"/>
              <a:t> Graph database</a:t>
            </a:r>
            <a:endParaRPr lang="en-US" dirty="0"/>
          </a:p>
        </p:txBody>
      </p:sp>
      <p:pic>
        <p:nvPicPr>
          <p:cNvPr id="4" name="Content Placeholder 3" descr="image (1).png"/>
          <p:cNvPicPr>
            <a:picLocks noGrp="1" noChangeAspect="1"/>
          </p:cNvPicPr>
          <p:nvPr>
            <p:ph idx="1"/>
          </p:nvPr>
        </p:nvPicPr>
        <p:blipFill>
          <a:blip r:embed="rId2"/>
          <a:stretch>
            <a:fillRect/>
          </a:stretch>
        </p:blipFill>
        <p:spPr>
          <a:xfrm>
            <a:off x="876475" y="1845733"/>
            <a:ext cx="10247693" cy="4546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neo4j with other databases</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1790433" y="1710267"/>
            <a:ext cx="8303087"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sp>
        <p:nvSpPr>
          <p:cNvPr id="6" name="Content Placeholder 5"/>
          <p:cNvSpPr>
            <a:spLocks noGrp="1"/>
          </p:cNvSpPr>
          <p:nvPr>
            <p:ph idx="1"/>
          </p:nvPr>
        </p:nvSpPr>
        <p:spPr/>
        <p:txBody>
          <a:bodyPr/>
          <a:lstStyle/>
          <a:p>
            <a:pPr marL="0" lvl="0" indent="0" defTabSz="457200">
              <a:lnSpc>
                <a:spcPct val="100000"/>
              </a:lnSpc>
              <a:spcBef>
                <a:spcPts val="0"/>
              </a:spcBef>
              <a:spcAft>
                <a:spcPts val="0"/>
              </a:spcAft>
              <a:buClrTx/>
              <a:buSzTx/>
              <a:buNone/>
            </a:pPr>
            <a:r>
              <a:rPr lang="en-US" sz="2800" b="1" dirty="0" smtClean="0">
                <a:solidFill>
                  <a:prstClr val="black"/>
                </a:solidFill>
                <a:latin typeface="Bahnschrift Light" pitchFamily="34" charset="0"/>
              </a:rPr>
              <a:t>Unlike other databases, Neo4j </a:t>
            </a:r>
            <a:r>
              <a:rPr lang="en-US" sz="2800" b="1" i="1" dirty="0" smtClean="0">
                <a:solidFill>
                  <a:prstClr val="black"/>
                </a:solidFill>
                <a:latin typeface="Bahnschrift Light" pitchFamily="34" charset="0"/>
              </a:rPr>
              <a:t>connects</a:t>
            </a:r>
            <a:r>
              <a:rPr lang="en-US" sz="2800" b="1" dirty="0" smtClean="0">
                <a:solidFill>
                  <a:prstClr val="black"/>
                </a:solidFill>
                <a:latin typeface="Bahnschrift Light" pitchFamily="34" charset="0"/>
              </a:rPr>
              <a:t> data as it is stored, enabling it to traverse connections orders-of-magnitude faster.</a:t>
            </a:r>
            <a:endParaRPr lang="en-US" sz="2800" dirty="0" smtClean="0">
              <a:solidFill>
                <a:prstClr val="black"/>
              </a:solidFill>
              <a:latin typeface="Bahnschrift Light" pitchFamily="34" charset="0"/>
            </a:endParaRPr>
          </a:p>
          <a:p>
            <a:endParaRPr lang="en-US" dirty="0"/>
          </a:p>
        </p:txBody>
      </p:sp>
      <p:pic>
        <p:nvPicPr>
          <p:cNvPr id="5" name="Picture 2" descr="https://s3.amazonaws.com/dev.assets.neo4j.com/wp-content/uploads/20191009131525/native-diagram.png"/>
          <p:cNvPicPr>
            <a:picLocks noChangeAspect="1" noChangeArrowheads="1"/>
          </p:cNvPicPr>
          <p:nvPr/>
        </p:nvPicPr>
        <p:blipFill>
          <a:blip r:embed="rId2"/>
          <a:srcRect/>
          <a:stretch>
            <a:fillRect/>
          </a:stretch>
        </p:blipFill>
        <p:spPr bwMode="auto">
          <a:xfrm>
            <a:off x="2620977" y="2981608"/>
            <a:ext cx="6797892" cy="375417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pic>
        <p:nvPicPr>
          <p:cNvPr id="28674" name="Picture 2"/>
          <p:cNvPicPr>
            <a:picLocks noChangeAspect="1" noChangeArrowheads="1"/>
          </p:cNvPicPr>
          <p:nvPr/>
        </p:nvPicPr>
        <p:blipFill>
          <a:blip r:embed="rId2"/>
          <a:srcRect/>
          <a:stretch>
            <a:fillRect/>
          </a:stretch>
        </p:blipFill>
        <p:spPr bwMode="auto">
          <a:xfrm>
            <a:off x="864659" y="2223559"/>
            <a:ext cx="10202378" cy="3855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790310" y="2025120"/>
            <a:ext cx="10580424" cy="4015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of Neo4j</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 Neo4j is schema free – Data does not have to adhere to any convention</a:t>
            </a:r>
          </a:p>
          <a:p>
            <a:pPr>
              <a:buFont typeface="Wingdings" pitchFamily="2" charset="2"/>
              <a:buChar char="§"/>
            </a:pPr>
            <a:r>
              <a:rPr lang="en-US" dirty="0" smtClean="0"/>
              <a:t> ACID – atomic, consistent, isolated and durable for logical units of work</a:t>
            </a:r>
          </a:p>
          <a:p>
            <a:pPr>
              <a:buFont typeface="Wingdings" pitchFamily="2" charset="2"/>
              <a:buChar char="§"/>
            </a:pPr>
            <a:r>
              <a:rPr lang="en-US" dirty="0" smtClean="0"/>
              <a:t> Easy to get started and use</a:t>
            </a:r>
          </a:p>
          <a:p>
            <a:pPr>
              <a:buFont typeface="Wingdings" pitchFamily="2" charset="2"/>
              <a:buChar char="§"/>
            </a:pPr>
            <a:r>
              <a:rPr lang="en-US" dirty="0" smtClean="0"/>
              <a:t> Well documented and large developer community</a:t>
            </a:r>
          </a:p>
          <a:p>
            <a:pPr>
              <a:buFont typeface="Wingdings" pitchFamily="2" charset="2"/>
              <a:buChar char="§"/>
            </a:pPr>
            <a:r>
              <a:rPr lang="en-US" dirty="0" smtClean="0"/>
              <a:t> Support for wide variety of languages</a:t>
            </a:r>
          </a:p>
          <a:p>
            <a:pPr lvl="1"/>
            <a:r>
              <a:rPr lang="en-US" dirty="0" smtClean="0"/>
              <a:t> Java, Python, Perl, </a:t>
            </a:r>
            <a:r>
              <a:rPr lang="en-US" dirty="0" err="1" smtClean="0"/>
              <a:t>Scala</a:t>
            </a:r>
            <a:r>
              <a:rPr lang="en-US" dirty="0" smtClean="0"/>
              <a:t>, </a:t>
            </a:r>
            <a:r>
              <a:rPr lang="en-US" dirty="0" err="1" smtClean="0"/>
              <a:t>Cypher</a:t>
            </a:r>
            <a:r>
              <a:rPr lang="en-US" dirty="0" smtClean="0"/>
              <a:t>, etc</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Software Architecture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012831" y="1651001"/>
            <a:ext cx="3783153" cy="50715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990262" y="2116667"/>
            <a:ext cx="9720073" cy="4023360"/>
          </a:xfrm>
        </p:spPr>
        <p:txBody>
          <a:bodyPr>
            <a:normAutofit/>
          </a:bodyPr>
          <a:lstStyle/>
          <a:p>
            <a:pPr lvl="1">
              <a:buFont typeface="Wingdings" pitchFamily="2" charset="2"/>
              <a:buChar char="§"/>
            </a:pPr>
            <a:r>
              <a:rPr lang="en-US" sz="2800" dirty="0" smtClean="0"/>
              <a:t>Graph Database</a:t>
            </a:r>
          </a:p>
          <a:p>
            <a:pPr lvl="1">
              <a:buFont typeface="Wingdings" pitchFamily="2" charset="2"/>
              <a:buChar char="§"/>
            </a:pPr>
            <a:r>
              <a:rPr lang="en-US" sz="2800" dirty="0" smtClean="0"/>
              <a:t>Relational </a:t>
            </a:r>
            <a:r>
              <a:rPr lang="en-US" sz="2800" dirty="0" err="1" smtClean="0"/>
              <a:t>vs</a:t>
            </a:r>
            <a:r>
              <a:rPr lang="en-US" sz="2800" dirty="0" smtClean="0"/>
              <a:t> Graph database</a:t>
            </a:r>
          </a:p>
          <a:p>
            <a:pPr lvl="1">
              <a:buFont typeface="Wingdings" pitchFamily="2" charset="2"/>
              <a:buChar char="§"/>
            </a:pPr>
            <a:r>
              <a:rPr lang="en-US" sz="2800" dirty="0" smtClean="0"/>
              <a:t>Neo4j graph database</a:t>
            </a:r>
          </a:p>
          <a:p>
            <a:pPr lvl="1">
              <a:buFont typeface="Wingdings" pitchFamily="2" charset="2"/>
              <a:buChar char="§"/>
            </a:pPr>
            <a:r>
              <a:rPr lang="en-US" sz="2800" dirty="0" err="1" smtClean="0"/>
              <a:t>Cypher</a:t>
            </a:r>
            <a:r>
              <a:rPr lang="en-US" sz="2800" dirty="0" smtClean="0"/>
              <a:t> query languages</a:t>
            </a:r>
          </a:p>
          <a:p>
            <a:pPr lvl="1">
              <a:buFont typeface="Wingdings" pitchFamily="2" charset="2"/>
              <a:buChar char="§"/>
            </a:pPr>
            <a:r>
              <a:rPr lang="en-US" sz="2800" dirty="0" smtClean="0"/>
              <a:t>Hands-on Neo4j</a:t>
            </a:r>
          </a:p>
          <a:p>
            <a:pPr lvl="1">
              <a:buFont typeface="Wingdings" pitchFamily="2" charset="2"/>
              <a:buChar char="§"/>
            </a:pPr>
            <a:endParaRPr lang="en-US" sz="2800" dirty="0" smtClean="0"/>
          </a:p>
          <a:p>
            <a:pPr lvl="1">
              <a:buNone/>
            </a:pPr>
            <a:endParaRPr lang="en-US" dirty="0" smtClean="0"/>
          </a:p>
          <a:p>
            <a:pPr lvl="1">
              <a:buNone/>
            </a:pPr>
            <a:endParaRPr lang="en-US" dirty="0" smtClean="0"/>
          </a:p>
          <a:p>
            <a:pPr lvl="1">
              <a:buFont typeface="Wingdings" pitchFamily="2" charset="2"/>
              <a:buChar char="§"/>
            </a:pPr>
            <a:endParaRPr lang="en-US" dirty="0" smtClean="0"/>
          </a:p>
          <a:p>
            <a:pPr lvl="1">
              <a:buFont typeface="Wingdings" pitchFamily="2" charset="2"/>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Cypher</a:t>
            </a:r>
            <a:endParaRPr lang="en-US" dirty="0"/>
          </a:p>
        </p:txBody>
      </p:sp>
      <p:sp>
        <p:nvSpPr>
          <p:cNvPr id="3" name="Content Placeholder 2"/>
          <p:cNvSpPr>
            <a:spLocks noGrp="1"/>
          </p:cNvSpPr>
          <p:nvPr>
            <p:ph idx="1"/>
          </p:nvPr>
        </p:nvSpPr>
        <p:spPr>
          <a:xfrm>
            <a:off x="1024128" y="1896533"/>
            <a:ext cx="9720073" cy="4412827"/>
          </a:xfrm>
        </p:spPr>
        <p:txBody>
          <a:bodyPr>
            <a:normAutofit fontScale="92500" lnSpcReduction="20000"/>
          </a:bodyPr>
          <a:lstStyle/>
          <a:p>
            <a:pPr>
              <a:buFont typeface="Arial" pitchFamily="34" charset="0"/>
              <a:buChar char="•"/>
            </a:pPr>
            <a:r>
              <a:rPr lang="en-US" dirty="0" smtClean="0"/>
              <a:t>Query Language for Neo4j</a:t>
            </a:r>
          </a:p>
          <a:p>
            <a:pPr>
              <a:buFont typeface="Arial" pitchFamily="34" charset="0"/>
              <a:buChar char="•"/>
            </a:pPr>
            <a:r>
              <a:rPr lang="en-US" dirty="0" smtClean="0"/>
              <a:t>Easy to formulate queries based on relationships</a:t>
            </a:r>
          </a:p>
          <a:p>
            <a:pPr>
              <a:buFont typeface="Arial" pitchFamily="34" charset="0"/>
              <a:buChar char="•"/>
            </a:pPr>
            <a:r>
              <a:rPr lang="en-US" dirty="0" smtClean="0"/>
              <a:t>Many features stem from improving on pain points with SQL such as join tables</a:t>
            </a:r>
          </a:p>
          <a:p>
            <a:pPr>
              <a:buFont typeface="Arial" pitchFamily="34" charset="0"/>
              <a:buChar char="•"/>
            </a:pPr>
            <a:r>
              <a:rPr lang="en-US" dirty="0" err="1" smtClean="0"/>
              <a:t>Cypher</a:t>
            </a:r>
            <a:r>
              <a:rPr lang="en-US" dirty="0" smtClean="0"/>
              <a:t>, Neo4j’s query language, is strongly based on patterns. Specifically, patterns are used to match desired graph structures. Once a matching structure has been found or created, Neo4j can use it for further processing.</a:t>
            </a:r>
          </a:p>
          <a:p>
            <a:pPr>
              <a:buFont typeface="Arial" pitchFamily="34" charset="0"/>
              <a:buChar char="•"/>
            </a:pPr>
            <a:r>
              <a:rPr lang="en-US" dirty="0" smtClean="0"/>
              <a:t>A simple pattern, which has only a single relationship, connects a pair of nodes (or, occasionally, a node to itself). For example, a Person LIVES_IN a City or a City is PART_OF a Country.</a:t>
            </a:r>
          </a:p>
          <a:p>
            <a:pPr>
              <a:buFont typeface="Arial" pitchFamily="34" charset="0"/>
              <a:buChar char="•"/>
            </a:pPr>
            <a:r>
              <a:rPr lang="en-US" dirty="0" smtClean="0"/>
              <a:t>Complex patterns, using multiple relationships, can express arbitrarily complex concepts and support a variety of interesting use cases. For example, we might want to match instances where a Person LIVES_IN a Country. The following </a:t>
            </a:r>
            <a:r>
              <a:rPr lang="en-US" dirty="0" err="1" smtClean="0"/>
              <a:t>Cypher</a:t>
            </a:r>
            <a:r>
              <a:rPr lang="en-US" dirty="0" smtClean="0"/>
              <a:t> code combines two simple patterns into a slightly more complex pattern which performs this match:</a:t>
            </a:r>
          </a:p>
          <a:p>
            <a:pPr>
              <a:buFont typeface="Arial" pitchFamily="34" charset="0"/>
              <a:buChar char="•"/>
            </a:pPr>
            <a:r>
              <a:rPr lang="en-US" dirty="0" smtClean="0"/>
              <a:t>(:Person) -[:LIVES_IN]-&gt; (:City) -[:PART_OF]-&gt; (:Country)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syntax</a:t>
            </a:r>
            <a:endParaRPr lang="en-US" dirty="0"/>
          </a:p>
        </p:txBody>
      </p:sp>
      <p:sp>
        <p:nvSpPr>
          <p:cNvPr id="3" name="Content Placeholder 2"/>
          <p:cNvSpPr>
            <a:spLocks noGrp="1"/>
          </p:cNvSpPr>
          <p:nvPr>
            <p:ph idx="1"/>
          </p:nvPr>
        </p:nvSpPr>
        <p:spPr>
          <a:xfrm>
            <a:off x="1024128" y="1913467"/>
            <a:ext cx="9720073" cy="4395893"/>
          </a:xfrm>
        </p:spPr>
        <p:txBody>
          <a:bodyPr/>
          <a:lstStyle/>
          <a:p>
            <a:r>
              <a:rPr lang="en-US" dirty="0" err="1" smtClean="0"/>
              <a:t>Cypher</a:t>
            </a:r>
            <a:r>
              <a:rPr lang="en-US" dirty="0" smtClean="0"/>
              <a:t> uses a pair of parentheses to represent a node: (). </a:t>
            </a:r>
          </a:p>
          <a:p>
            <a:r>
              <a:rPr lang="en-US" dirty="0" smtClean="0"/>
              <a:t>Below are some examples of nodes, providing varying types and amounts of detail:</a:t>
            </a:r>
          </a:p>
          <a:p>
            <a:r>
              <a:rPr lang="en-US" dirty="0" smtClean="0"/>
              <a:t>() </a:t>
            </a:r>
          </a:p>
          <a:p>
            <a:r>
              <a:rPr lang="en-US" dirty="0" smtClean="0"/>
              <a:t>(matrix) </a:t>
            </a:r>
          </a:p>
          <a:p>
            <a:r>
              <a:rPr lang="en-US" dirty="0" smtClean="0"/>
              <a:t>(:Movie) </a:t>
            </a:r>
          </a:p>
          <a:p>
            <a:r>
              <a:rPr lang="en-US" dirty="0" smtClean="0"/>
              <a:t>(</a:t>
            </a:r>
            <a:r>
              <a:rPr lang="en-US" dirty="0" err="1" smtClean="0"/>
              <a:t>matrix:Movie</a:t>
            </a:r>
            <a:r>
              <a:rPr lang="en-US" dirty="0" smtClean="0"/>
              <a:t>) </a:t>
            </a:r>
          </a:p>
          <a:p>
            <a:r>
              <a:rPr lang="en-US" dirty="0" smtClean="0"/>
              <a:t>(</a:t>
            </a:r>
            <a:r>
              <a:rPr lang="en-US" dirty="0" err="1" smtClean="0"/>
              <a:t>matrix:Movie</a:t>
            </a:r>
            <a:r>
              <a:rPr lang="en-US" dirty="0" smtClean="0"/>
              <a:t> {title: "The Matrix"}) </a:t>
            </a:r>
          </a:p>
          <a:p>
            <a:r>
              <a:rPr lang="en-US" dirty="0" smtClean="0"/>
              <a:t>(</a:t>
            </a:r>
            <a:r>
              <a:rPr lang="en-US" dirty="0" err="1" smtClean="0"/>
              <a:t>matrix:Movie</a:t>
            </a:r>
            <a:r>
              <a:rPr lang="en-US" dirty="0" smtClean="0"/>
              <a:t> {title: "The Matrix", released: 1997})</a:t>
            </a:r>
          </a:p>
          <a:p>
            <a:pPr>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syntax</a:t>
            </a:r>
            <a:endParaRPr lang="en-US" dirty="0"/>
          </a:p>
        </p:txBody>
      </p:sp>
      <p:sp>
        <p:nvSpPr>
          <p:cNvPr id="3" name="Content Placeholder 2"/>
          <p:cNvSpPr>
            <a:spLocks noGrp="1"/>
          </p:cNvSpPr>
          <p:nvPr>
            <p:ph idx="1"/>
          </p:nvPr>
        </p:nvSpPr>
        <p:spPr>
          <a:xfrm>
            <a:off x="990261" y="2082799"/>
            <a:ext cx="9720073" cy="4023360"/>
          </a:xfrm>
        </p:spPr>
        <p:txBody>
          <a:bodyPr>
            <a:normAutofit lnSpcReduction="10000"/>
          </a:bodyPr>
          <a:lstStyle/>
          <a:p>
            <a:r>
              <a:rPr lang="en-US" dirty="0" err="1" smtClean="0"/>
              <a:t>Cypher</a:t>
            </a:r>
            <a:r>
              <a:rPr lang="en-US" dirty="0" smtClean="0"/>
              <a:t> uses a pair of dashes (--) to represent an undirected relationship. </a:t>
            </a:r>
          </a:p>
          <a:p>
            <a:r>
              <a:rPr lang="en-US" dirty="0" smtClean="0"/>
              <a:t>Directed relationships have an arrowhead at one end (&lt;--, --&gt;). </a:t>
            </a:r>
          </a:p>
          <a:p>
            <a:r>
              <a:rPr lang="en-US" dirty="0" smtClean="0"/>
              <a:t>Bracketed expressions ([…​]) can be used to add details. </a:t>
            </a:r>
          </a:p>
          <a:p>
            <a:r>
              <a:rPr lang="en-US" dirty="0" smtClean="0"/>
              <a:t>This may include variables, properties, and type information:</a:t>
            </a:r>
          </a:p>
          <a:p>
            <a:r>
              <a:rPr lang="en-US" dirty="0" smtClean="0"/>
              <a:t>--&gt; </a:t>
            </a:r>
          </a:p>
          <a:p>
            <a:r>
              <a:rPr lang="en-US" dirty="0" smtClean="0"/>
              <a:t>-</a:t>
            </a:r>
            <a:r>
              <a:rPr lang="en-US" dirty="0" smtClean="0">
                <a:solidFill>
                  <a:srgbClr val="9C3328"/>
                </a:solidFill>
              </a:rPr>
              <a:t>[</a:t>
            </a:r>
            <a:r>
              <a:rPr lang="en-US" dirty="0" smtClean="0">
                <a:solidFill>
                  <a:srgbClr val="047D65"/>
                </a:solidFill>
              </a:rPr>
              <a:t>role</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smtClean="0">
                <a:solidFill>
                  <a:srgbClr val="047D65"/>
                </a:solidFill>
              </a:rPr>
              <a:t>:ACTED_IN</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t> </a:t>
            </a:r>
            <a:r>
              <a:rPr lang="en-US" dirty="0" smtClean="0">
                <a:solidFill>
                  <a:srgbClr val="9C3328"/>
                </a:solidFill>
              </a:rPr>
              <a:t>{</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"Neo"</a:t>
            </a:r>
            <a:r>
              <a:rPr lang="en-US" dirty="0" smtClean="0">
                <a:solidFill>
                  <a:srgbClr val="9C3328"/>
                </a:solidFill>
              </a:rPr>
              <a:t>]}]</a:t>
            </a:r>
            <a:r>
              <a:rPr lang="en-US" dirty="0" smtClean="0"/>
              <a:t>-&gt;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syntax</a:t>
            </a:r>
            <a:endParaRPr lang="en-US" dirty="0"/>
          </a:p>
        </p:txBody>
      </p:sp>
      <p:sp>
        <p:nvSpPr>
          <p:cNvPr id="3" name="Content Placeholder 2"/>
          <p:cNvSpPr>
            <a:spLocks noGrp="1"/>
          </p:cNvSpPr>
          <p:nvPr>
            <p:ph idx="1"/>
          </p:nvPr>
        </p:nvSpPr>
        <p:spPr/>
        <p:txBody>
          <a:bodyPr/>
          <a:lstStyle/>
          <a:p>
            <a:r>
              <a:rPr lang="en-US" dirty="0" smtClean="0"/>
              <a:t>Combining the syntax for nodes and relationships, we can express patterns. </a:t>
            </a:r>
          </a:p>
          <a:p>
            <a:r>
              <a:rPr lang="en-US" dirty="0" smtClean="0"/>
              <a:t>The following could be a simple pattern (or fact) in this domain:</a:t>
            </a:r>
          </a:p>
          <a:p>
            <a:endParaRPr lang="en-US" dirty="0" smtClean="0"/>
          </a:p>
          <a:p>
            <a:r>
              <a:rPr lang="en-US" dirty="0" smtClean="0">
                <a:solidFill>
                  <a:srgbClr val="9C3328"/>
                </a:solidFill>
              </a:rPr>
              <a:t>(</a:t>
            </a:r>
            <a:r>
              <a:rPr lang="en-US" dirty="0" err="1" smtClean="0">
                <a:solidFill>
                  <a:srgbClr val="75438A"/>
                </a:solidFill>
              </a:rPr>
              <a:t>keanu:Person</a:t>
            </a:r>
            <a:r>
              <a:rPr lang="en-US" dirty="0" err="1" smtClean="0">
                <a:solidFill>
                  <a:srgbClr val="047D65"/>
                </a:solidFill>
              </a:rPr>
              <a:t>:Actor</a:t>
            </a:r>
            <a:r>
              <a:rPr lang="en-US" dirty="0" smtClean="0"/>
              <a:t>   </a:t>
            </a:r>
            <a:r>
              <a:rPr lang="en-US" dirty="0" smtClean="0">
                <a:solidFill>
                  <a:srgbClr val="9C3328"/>
                </a:solidFill>
              </a:rPr>
              <a:t>{</a:t>
            </a:r>
            <a:r>
              <a:rPr lang="en-US" dirty="0" smtClean="0">
                <a:solidFill>
                  <a:srgbClr val="75438A"/>
                </a:solidFill>
              </a:rPr>
              <a:t>name:</a:t>
            </a:r>
            <a:r>
              <a:rPr lang="en-US" dirty="0" smtClean="0"/>
              <a:t> </a:t>
            </a:r>
            <a:r>
              <a:rPr lang="en-US" dirty="0" smtClean="0">
                <a:solidFill>
                  <a:srgbClr val="B35E14"/>
                </a:solidFill>
              </a:rPr>
              <a:t>"Keanu Reeves"</a:t>
            </a:r>
            <a:r>
              <a:rPr lang="en-US" dirty="0" smtClean="0">
                <a:solidFill>
                  <a:srgbClr val="9C3328"/>
                </a:solidFill>
              </a:rPr>
              <a:t>}</a:t>
            </a:r>
            <a:r>
              <a:rPr lang="en-US" dirty="0" smtClean="0"/>
              <a:t> </a:t>
            </a:r>
            <a:r>
              <a:rPr lang="en-US" dirty="0" smtClean="0">
                <a:solidFill>
                  <a:srgbClr val="9C3328"/>
                </a:solidFill>
              </a:rPr>
              <a:t>)</a:t>
            </a:r>
            <a:r>
              <a:rPr lang="en-US" dirty="0" smtClean="0"/>
              <a: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t>        </a:t>
            </a:r>
            <a:r>
              <a:rPr lang="en-US" dirty="0" smtClean="0">
                <a:solidFill>
                  <a:srgbClr val="9C3328"/>
                </a:solidFill>
              </a:rPr>
              <a:t>{</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"Neo"</a:t>
            </a:r>
            <a:r>
              <a:rPr lang="en-US" dirty="0" smtClean="0">
                <a:solidFill>
                  <a:srgbClr val="9C3328"/>
                </a:solidFill>
              </a:rPr>
              <a:t>]</a:t>
            </a:r>
            <a:r>
              <a:rPr lang="en-US" dirty="0" smtClean="0"/>
              <a:t> </a:t>
            </a:r>
            <a:r>
              <a:rPr lang="en-US" dirty="0" smtClean="0">
                <a:solidFill>
                  <a:srgbClr val="9C3328"/>
                </a:solidFill>
              </a:rPr>
              <a:t>}</a:t>
            </a:r>
            <a:r>
              <a:rPr lang="en-US" dirty="0" smtClean="0"/>
              <a:t> </a:t>
            </a:r>
            <a:r>
              <a:rPr lang="en-US" dirty="0" smtClean="0">
                <a:solidFill>
                  <a:srgbClr val="9C3328"/>
                </a:solidFill>
              </a:rPr>
              <a:t>]</a:t>
            </a:r>
            <a:r>
              <a:rPr lang="en-US" dirty="0" smtClean="0"/>
              <a:t>-&gt; </a:t>
            </a:r>
          </a:p>
          <a:p>
            <a:r>
              <a:rPr lang="en-US" dirty="0" smtClean="0">
                <a:solidFill>
                  <a:srgbClr val="9C3328"/>
                </a:solidFill>
              </a:rPr>
              <a:t>(</a:t>
            </a:r>
            <a:r>
              <a:rPr lang="en-US" dirty="0" err="1" smtClean="0">
                <a:solidFill>
                  <a:srgbClr val="75438A"/>
                </a:solidFill>
              </a:rPr>
              <a:t>matrix:Movie</a:t>
            </a:r>
            <a:r>
              <a:rPr lang="en-US" dirty="0" smtClean="0"/>
              <a:t>           </a:t>
            </a:r>
            <a:r>
              <a:rPr lang="en-US" dirty="0" smtClean="0">
                <a:solidFill>
                  <a:srgbClr val="9C3328"/>
                </a:solidFill>
              </a:rPr>
              <a:t>{</a:t>
            </a:r>
            <a:r>
              <a:rPr lang="en-US" dirty="0" smtClean="0">
                <a:solidFill>
                  <a:srgbClr val="75438A"/>
                </a:solidFill>
              </a:rPr>
              <a:t>title:</a:t>
            </a:r>
            <a:r>
              <a:rPr lang="en-US" dirty="0" smtClean="0"/>
              <a:t> </a:t>
            </a:r>
            <a:r>
              <a:rPr lang="en-US" dirty="0" smtClean="0">
                <a:solidFill>
                  <a:srgbClr val="B35E14"/>
                </a:solidFill>
              </a:rPr>
              <a:t>"The Matrix"</a:t>
            </a:r>
            <a:r>
              <a:rPr lang="en-US" dirty="0" smtClean="0">
                <a:solidFill>
                  <a:srgbClr val="9C3328"/>
                </a:solidFill>
              </a:rPr>
              <a:t>}</a:t>
            </a:r>
            <a:r>
              <a:rPr lang="en-US" dirty="0" smtClean="0"/>
              <a:t> </a:t>
            </a:r>
            <a:r>
              <a:rPr lang="en-US" dirty="0" smtClean="0">
                <a:solidFill>
                  <a:srgbClr val="9C3328"/>
                </a:solidFill>
              </a:rPr>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t>
            </a:r>
            <a:r>
              <a:rPr lang="en-US" dirty="0" err="1" smtClean="0"/>
              <a:t>Cypher</a:t>
            </a:r>
            <a:r>
              <a:rPr lang="en-US" dirty="0" smtClean="0"/>
              <a:t> statements typically have multiple </a:t>
            </a:r>
            <a:r>
              <a:rPr lang="en-US" i="1" dirty="0" smtClean="0"/>
              <a:t>clauses</a:t>
            </a:r>
            <a:r>
              <a:rPr lang="en-US" dirty="0" smtClean="0"/>
              <a:t>, each of which performs a specific task, for example:</a:t>
            </a:r>
          </a:p>
          <a:p>
            <a:pPr>
              <a:buFont typeface="Wingdings" pitchFamily="2" charset="2"/>
              <a:buChar char="Ø"/>
            </a:pPr>
            <a:r>
              <a:rPr lang="en-US" dirty="0" smtClean="0"/>
              <a:t>create and match patterns in the graph</a:t>
            </a:r>
          </a:p>
          <a:p>
            <a:pPr>
              <a:buFont typeface="Wingdings" pitchFamily="2" charset="2"/>
              <a:buChar char="Ø"/>
            </a:pPr>
            <a:r>
              <a:rPr lang="en-US" dirty="0" smtClean="0"/>
              <a:t>filter, project, sort, or paginate results</a:t>
            </a:r>
          </a:p>
          <a:p>
            <a:pPr>
              <a:buFont typeface="Wingdings" pitchFamily="2" charset="2"/>
              <a:buChar char="Ø"/>
            </a:pPr>
            <a:r>
              <a:rPr lang="en-US" dirty="0" smtClean="0"/>
              <a:t>compose partial statements</a:t>
            </a:r>
          </a:p>
          <a:p>
            <a:pPr>
              <a:buFont typeface="Arial" pitchFamily="34" charset="0"/>
              <a:buChar char="•"/>
            </a:pPr>
            <a:r>
              <a:rPr lang="en-US" dirty="0" smtClean="0"/>
              <a:t> By combining </a:t>
            </a:r>
            <a:r>
              <a:rPr lang="en-US" dirty="0" err="1" smtClean="0"/>
              <a:t>Cypher</a:t>
            </a:r>
            <a:r>
              <a:rPr lang="en-US" dirty="0" smtClean="0"/>
              <a:t> clauses, we can compose more complex statements that express what we want to know or create.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a:t>
            </a:r>
            <a:endParaRPr lang="en-US" dirty="0"/>
          </a:p>
        </p:txBody>
      </p:sp>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dirty="0" smtClean="0"/>
              <a:t>We’ll start by looking into the clauses that allow us to create data.</a:t>
            </a:r>
          </a:p>
          <a:p>
            <a:pPr>
              <a:buFont typeface="Arial" pitchFamily="34" charset="0"/>
              <a:buChar char="•"/>
            </a:pPr>
            <a:r>
              <a:rPr lang="en-US" dirty="0" smtClean="0"/>
              <a:t>To add data, we use the clause called CREATE. It will just go ahead and directly create the patterns that you specify.</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047D65"/>
                </a:solidFill>
              </a:rPr>
              <a:t>:Movie</a:t>
            </a:r>
            <a:r>
              <a:rPr lang="en-US" dirty="0" smtClean="0"/>
              <a:t> </a:t>
            </a:r>
            <a:r>
              <a:rPr lang="en-US" dirty="0" smtClean="0">
                <a:solidFill>
                  <a:srgbClr val="9C3328"/>
                </a:solidFill>
              </a:rPr>
              <a:t>{</a:t>
            </a:r>
            <a:r>
              <a:rPr lang="en-US" dirty="0" smtClean="0"/>
              <a:t> </a:t>
            </a:r>
            <a:r>
              <a:rPr lang="en-US" dirty="0" smtClean="0">
                <a:solidFill>
                  <a:srgbClr val="75438A"/>
                </a:solidFill>
              </a:rPr>
              <a:t>title:</a:t>
            </a:r>
            <a:r>
              <a:rPr lang="en-US" dirty="0" smtClean="0">
                <a:solidFill>
                  <a:srgbClr val="B35E14"/>
                </a:solidFill>
              </a:rPr>
              <a:t>"The Matrix"</a:t>
            </a:r>
            <a:r>
              <a:rPr lang="en-US" dirty="0" smtClean="0">
                <a:solidFill>
                  <a:srgbClr val="9C3328"/>
                </a:solidFill>
              </a:rPr>
              <a:t>,</a:t>
            </a:r>
            <a:r>
              <a:rPr lang="en-US" dirty="0" smtClean="0">
                <a:solidFill>
                  <a:srgbClr val="75438A"/>
                </a:solidFill>
              </a:rPr>
              <a:t>released:1997</a:t>
            </a:r>
            <a:r>
              <a:rPr lang="en-US" dirty="0" smtClean="0"/>
              <a:t> </a:t>
            </a:r>
            <a:r>
              <a:rPr lang="en-US" dirty="0" smtClean="0">
                <a:solidFill>
                  <a:srgbClr val="9C3328"/>
                </a:solidFill>
              </a:rPr>
              <a:t>})</a:t>
            </a:r>
          </a:p>
          <a:p>
            <a:r>
              <a:rPr lang="en-US" dirty="0" smtClean="0">
                <a:solidFill>
                  <a:srgbClr val="9C3328"/>
                </a:solidFill>
              </a:rPr>
              <a:t>Result:</a:t>
            </a:r>
          </a:p>
          <a:p>
            <a:r>
              <a:rPr lang="en-US" dirty="0" smtClean="0"/>
              <a:t>+----------------------+ </a:t>
            </a:r>
          </a:p>
          <a:p>
            <a:r>
              <a:rPr lang="en-US" dirty="0" smtClean="0"/>
              <a:t>| No data returned. |</a:t>
            </a:r>
          </a:p>
          <a:p>
            <a:r>
              <a:rPr lang="en-US" dirty="0" smtClean="0"/>
              <a:t>+----------------------+ </a:t>
            </a:r>
          </a:p>
          <a:p>
            <a:pPr>
              <a:buNone/>
            </a:pPr>
            <a:r>
              <a:rPr lang="en-US" dirty="0" smtClean="0"/>
              <a:t>  Nodes created: 1 </a:t>
            </a:r>
          </a:p>
          <a:p>
            <a:pPr>
              <a:buNone/>
            </a:pPr>
            <a:r>
              <a:rPr lang="en-US" dirty="0" smtClean="0"/>
              <a:t>  Properties set: 2 </a:t>
            </a:r>
          </a:p>
          <a:p>
            <a:pPr>
              <a:buNone/>
            </a:pPr>
            <a:r>
              <a:rPr lang="en-US" dirty="0" smtClean="0"/>
              <a:t>  Labels added: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61" y="948267"/>
            <a:ext cx="9720073" cy="4023360"/>
          </a:xfrm>
        </p:spPr>
        <p:txBody>
          <a:bodyPr/>
          <a:lstStyle/>
          <a:p>
            <a:r>
              <a:rPr lang="en-US" dirty="0" smtClean="0"/>
              <a:t>To create more than one element, we can separate the elements with commas or use multiple CREATE statements.</a:t>
            </a:r>
          </a:p>
          <a:p>
            <a:r>
              <a:rPr lang="en-US" dirty="0" smtClean="0"/>
              <a:t>We can also create more complex structures, like an ACTED_IN relationship with information about the character, or DIRECTED ones for the director.</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75438A"/>
                </a:solidFill>
              </a:rPr>
              <a:t>a:Person</a:t>
            </a:r>
            <a:r>
              <a:rPr lang="en-US" dirty="0" smtClean="0"/>
              <a:t> </a:t>
            </a:r>
            <a:r>
              <a:rPr lang="en-US" dirty="0" smtClean="0">
                <a:solidFill>
                  <a:srgbClr val="9C3328"/>
                </a:solidFill>
              </a:rPr>
              <a:t>{</a:t>
            </a:r>
            <a:r>
              <a:rPr lang="en-US" dirty="0" smtClean="0"/>
              <a:t> </a:t>
            </a:r>
            <a:r>
              <a:rPr lang="en-US" dirty="0" smtClean="0">
                <a:solidFill>
                  <a:srgbClr val="75438A"/>
                </a:solidFill>
              </a:rPr>
              <a:t>name:</a:t>
            </a:r>
            <a:r>
              <a:rPr lang="en-US" dirty="0" smtClean="0">
                <a:solidFill>
                  <a:srgbClr val="B35E14"/>
                </a:solidFill>
              </a:rPr>
              <a:t>"Tom Hanks"</a:t>
            </a:r>
            <a:r>
              <a:rPr lang="en-US" dirty="0" smtClean="0">
                <a:solidFill>
                  <a:srgbClr val="9C3328"/>
                </a:solidFill>
              </a:rPr>
              <a:t>,</a:t>
            </a:r>
            <a:r>
              <a:rPr lang="en-US" dirty="0" smtClean="0"/>
              <a:t> </a:t>
            </a:r>
            <a:r>
              <a:rPr lang="en-US" dirty="0" smtClean="0">
                <a:solidFill>
                  <a:srgbClr val="75438A"/>
                </a:solidFill>
              </a:rPr>
              <a:t>born:1956</a:t>
            </a:r>
            <a:r>
              <a:rPr lang="en-US" dirty="0" smtClean="0"/>
              <a:t> </a:t>
            </a:r>
            <a:r>
              <a:rPr lang="en-US" dirty="0" smtClean="0">
                <a:solidFill>
                  <a:srgbClr val="9C3328"/>
                </a:solidFill>
              </a:rPr>
              <a:t>})</a:t>
            </a:r>
            <a:r>
              <a:rPr lang="en-US" dirty="0" smtClean="0"/>
              <a:t>-</a:t>
            </a:r>
            <a:r>
              <a:rPr lang="en-US" dirty="0" smtClean="0">
                <a:solidFill>
                  <a:srgbClr val="9C3328"/>
                </a:solidFill>
              </a:rPr>
              <a:t>[</a:t>
            </a:r>
            <a:r>
              <a:rPr lang="en-US" dirty="0" smtClean="0">
                <a:solidFill>
                  <a:srgbClr val="75438A"/>
                </a:solidFill>
              </a:rPr>
              <a:t>r:ACTED_IN</a:t>
            </a:r>
            <a:r>
              <a:rPr lang="en-US" dirty="0" smtClean="0"/>
              <a:t> </a:t>
            </a:r>
            <a:r>
              <a:rPr lang="en-US" dirty="0" smtClean="0">
                <a:solidFill>
                  <a:srgbClr val="9C3328"/>
                </a:solidFill>
              </a:rPr>
              <a:t>{</a:t>
            </a:r>
            <a:r>
              <a:rPr lang="en-US" dirty="0" smtClean="0"/>
              <a:t> </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"Forrest"</a:t>
            </a:r>
            <a:r>
              <a:rPr lang="en-US" dirty="0" smtClean="0">
                <a:solidFill>
                  <a:srgbClr val="9C3328"/>
                </a:solidFill>
              </a:rPr>
              <a:t>]}]</a:t>
            </a:r>
            <a:r>
              <a:rPr lang="en-US" dirty="0" smtClean="0"/>
              <a:t>-&gt;</a:t>
            </a:r>
            <a:r>
              <a:rPr lang="en-US" dirty="0" smtClean="0">
                <a:solidFill>
                  <a:srgbClr val="9C3328"/>
                </a:solidFill>
              </a:rPr>
              <a:t>(</a:t>
            </a:r>
            <a:r>
              <a:rPr lang="en-US" dirty="0" smtClean="0">
                <a:solidFill>
                  <a:srgbClr val="75438A"/>
                </a:solidFill>
              </a:rPr>
              <a:t>m:Movie</a:t>
            </a:r>
            <a:r>
              <a:rPr lang="en-US" dirty="0" smtClean="0"/>
              <a:t> </a:t>
            </a:r>
            <a:r>
              <a:rPr lang="en-US" dirty="0" smtClean="0">
                <a:solidFill>
                  <a:srgbClr val="9C3328"/>
                </a:solidFill>
              </a:rPr>
              <a:t>{</a:t>
            </a:r>
            <a:r>
              <a:rPr lang="en-US" dirty="0" smtClean="0"/>
              <a:t> </a:t>
            </a:r>
            <a:r>
              <a:rPr lang="en-US" dirty="0" smtClean="0">
                <a:solidFill>
                  <a:srgbClr val="75438A"/>
                </a:solidFill>
              </a:rPr>
              <a:t>title:</a:t>
            </a:r>
            <a:r>
              <a:rPr lang="en-US" dirty="0" smtClean="0">
                <a:solidFill>
                  <a:srgbClr val="B35E14"/>
                </a:solidFill>
              </a:rPr>
              <a:t>"Forrest Gump"</a:t>
            </a:r>
            <a:r>
              <a:rPr lang="en-US" dirty="0" smtClean="0">
                <a:solidFill>
                  <a:srgbClr val="9C3328"/>
                </a:solidFill>
              </a:rPr>
              <a:t>,</a:t>
            </a:r>
            <a:r>
              <a:rPr lang="en-US" dirty="0" smtClean="0">
                <a:solidFill>
                  <a:srgbClr val="75438A"/>
                </a:solidFill>
              </a:rPr>
              <a:t>released:1994</a:t>
            </a:r>
            <a:r>
              <a:rPr lang="en-US" dirty="0" smtClean="0"/>
              <a:t> </a:t>
            </a:r>
            <a:r>
              <a:rPr lang="en-US" dirty="0" smtClean="0">
                <a:solidFill>
                  <a:srgbClr val="9C3328"/>
                </a:solidFill>
              </a:rPr>
              <a:t>})</a:t>
            </a:r>
            <a:r>
              <a:rPr lang="en-US" dirty="0" smtClean="0"/>
              <a:t> </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75438A"/>
                </a:solidFill>
              </a:rPr>
              <a:t>d:Person</a:t>
            </a:r>
            <a:r>
              <a:rPr lang="en-US" dirty="0" smtClean="0"/>
              <a:t> </a:t>
            </a:r>
            <a:r>
              <a:rPr lang="en-US" dirty="0" smtClean="0">
                <a:solidFill>
                  <a:srgbClr val="9C3328"/>
                </a:solidFill>
              </a:rPr>
              <a:t>{</a:t>
            </a:r>
            <a:r>
              <a:rPr lang="en-US" dirty="0" smtClean="0"/>
              <a:t> </a:t>
            </a:r>
            <a:r>
              <a:rPr lang="en-US" dirty="0" smtClean="0">
                <a:solidFill>
                  <a:srgbClr val="75438A"/>
                </a:solidFill>
              </a:rPr>
              <a:t>name:</a:t>
            </a:r>
            <a:r>
              <a:rPr lang="en-US" dirty="0" smtClean="0">
                <a:solidFill>
                  <a:srgbClr val="B35E14"/>
                </a:solidFill>
              </a:rPr>
              <a:t>"Robert </a:t>
            </a:r>
            <a:r>
              <a:rPr lang="en-US" dirty="0" err="1" smtClean="0">
                <a:solidFill>
                  <a:srgbClr val="B35E14"/>
                </a:solidFill>
              </a:rPr>
              <a:t>Zemeckis</a:t>
            </a:r>
            <a:r>
              <a:rPr lang="en-US" dirty="0" smtClean="0">
                <a:solidFill>
                  <a:srgbClr val="B35E14"/>
                </a:solidFill>
              </a:rPr>
              <a:t>"</a:t>
            </a:r>
            <a:r>
              <a:rPr lang="en-US" dirty="0" smtClean="0">
                <a:solidFill>
                  <a:srgbClr val="9C3328"/>
                </a:solidFill>
              </a:rPr>
              <a:t>,</a:t>
            </a:r>
            <a:r>
              <a:rPr lang="en-US" dirty="0" smtClean="0"/>
              <a:t> </a:t>
            </a:r>
            <a:r>
              <a:rPr lang="en-US" dirty="0" smtClean="0">
                <a:solidFill>
                  <a:srgbClr val="75438A"/>
                </a:solidFill>
              </a:rPr>
              <a:t>born:1951</a:t>
            </a:r>
            <a:r>
              <a:rPr lang="en-US" dirty="0" smtClean="0"/>
              <a:t> </a:t>
            </a:r>
            <a:r>
              <a:rPr lang="en-US" dirty="0" smtClean="0">
                <a:solidFill>
                  <a:srgbClr val="9C3328"/>
                </a:solidFill>
              </a:rPr>
              <a:t>})</a:t>
            </a:r>
            <a:r>
              <a:rPr lang="en-US" dirty="0" smtClean="0"/>
              <a:t>-</a:t>
            </a:r>
            <a:r>
              <a:rPr lang="en-US" dirty="0" smtClean="0">
                <a:solidFill>
                  <a:srgbClr val="9C3328"/>
                </a:solidFill>
              </a:rPr>
              <a:t>[</a:t>
            </a:r>
            <a:r>
              <a:rPr lang="en-US" dirty="0" smtClean="0">
                <a:solidFill>
                  <a:srgbClr val="047D65"/>
                </a:solidFill>
              </a:rPr>
              <a:t>:DIRECTED</a:t>
            </a:r>
            <a:r>
              <a:rPr lang="en-US" dirty="0" smtClean="0">
                <a:solidFill>
                  <a:srgbClr val="9C3328"/>
                </a:solidFill>
              </a:rPr>
              <a:t>]</a:t>
            </a:r>
            <a:r>
              <a:rPr lang="en-US" dirty="0" smtClean="0"/>
              <a:t>-&gt;</a:t>
            </a:r>
            <a:r>
              <a:rPr lang="en-US" dirty="0" smtClean="0">
                <a:solidFill>
                  <a:srgbClr val="9C3328"/>
                </a:solidFill>
              </a:rPr>
              <a:t>(</a:t>
            </a:r>
            <a:r>
              <a:rPr lang="en-US" dirty="0" smtClean="0">
                <a:solidFill>
                  <a:srgbClr val="047D65"/>
                </a:solidFill>
              </a:rPr>
              <a:t>m</a:t>
            </a:r>
            <a:r>
              <a:rPr lang="en-US" dirty="0" smtClean="0">
                <a:solidFill>
                  <a:srgbClr val="9C3328"/>
                </a:solidFill>
              </a:rPr>
              <a:t>)</a:t>
            </a:r>
            <a:r>
              <a:rPr lang="en-US" dirty="0" smtClean="0"/>
              <a:t> </a:t>
            </a:r>
          </a:p>
          <a:p>
            <a:r>
              <a:rPr lang="en-US" dirty="0" smtClean="0">
                <a:solidFill>
                  <a:srgbClr val="1D75B3"/>
                </a:solidFill>
              </a:rPr>
              <a:t>RETURN</a:t>
            </a:r>
            <a:r>
              <a:rPr lang="en-US" dirty="0" smtClean="0"/>
              <a:t> </a:t>
            </a:r>
            <a:r>
              <a:rPr lang="en-US" dirty="0" err="1" smtClean="0">
                <a:solidFill>
                  <a:srgbClr val="047D65"/>
                </a:solidFill>
              </a:rPr>
              <a:t>a</a:t>
            </a:r>
            <a:r>
              <a:rPr lang="en-US" dirty="0" err="1" smtClean="0">
                <a:solidFill>
                  <a:srgbClr val="9C3328"/>
                </a:solidFill>
              </a:rPr>
              <a:t>,</a:t>
            </a:r>
            <a:r>
              <a:rPr lang="en-US" dirty="0" err="1" smtClean="0">
                <a:solidFill>
                  <a:srgbClr val="047D65"/>
                </a:solidFill>
              </a:rPr>
              <a:t>d</a:t>
            </a:r>
            <a:r>
              <a:rPr lang="en-US" dirty="0" err="1" smtClean="0">
                <a:solidFill>
                  <a:srgbClr val="9C3328"/>
                </a:solidFill>
              </a:rPr>
              <a:t>,</a:t>
            </a:r>
            <a:r>
              <a:rPr lang="en-US" dirty="0" err="1" smtClean="0">
                <a:solidFill>
                  <a:srgbClr val="047D65"/>
                </a:solidFill>
              </a:rPr>
              <a:t>r</a:t>
            </a:r>
            <a:r>
              <a:rPr lang="en-US" dirty="0" err="1" smtClean="0">
                <a:solidFill>
                  <a:srgbClr val="9C3328"/>
                </a:solidFill>
              </a:rPr>
              <a:t>,</a:t>
            </a:r>
            <a:r>
              <a:rPr lang="en-US" dirty="0" err="1" smtClean="0">
                <a:solidFill>
                  <a:srgbClr val="047D65"/>
                </a:solidFill>
              </a:rPr>
              <a:t>m</a:t>
            </a:r>
            <a:endParaRPr lang="en-US" dirty="0" smtClean="0"/>
          </a:p>
          <a:p>
            <a:endParaRPr lang="en-US" dirty="0"/>
          </a:p>
        </p:txBody>
      </p:sp>
      <p:pic>
        <p:nvPicPr>
          <p:cNvPr id="30722" name="Picture 2"/>
          <p:cNvPicPr>
            <a:picLocks noChangeAspect="1" noChangeArrowheads="1"/>
          </p:cNvPicPr>
          <p:nvPr/>
        </p:nvPicPr>
        <p:blipFill>
          <a:blip r:embed="rId2"/>
          <a:srcRect/>
          <a:stretch>
            <a:fillRect/>
          </a:stretch>
        </p:blipFill>
        <p:spPr bwMode="auto">
          <a:xfrm>
            <a:off x="3478742" y="4140201"/>
            <a:ext cx="4949810" cy="271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sp>
        <p:nvSpPr>
          <p:cNvPr id="3" name="Content Placeholder 2"/>
          <p:cNvSpPr>
            <a:spLocks noGrp="1"/>
          </p:cNvSpPr>
          <p:nvPr>
            <p:ph idx="1"/>
          </p:nvPr>
        </p:nvSpPr>
        <p:spPr>
          <a:xfrm>
            <a:off x="998728" y="1828800"/>
            <a:ext cx="9720073" cy="4023360"/>
          </a:xfrm>
        </p:spPr>
        <p:txBody>
          <a:bodyPr/>
          <a:lstStyle/>
          <a:p>
            <a:r>
              <a:rPr lang="en-US" dirty="0" smtClean="0">
                <a:solidFill>
                  <a:srgbClr val="1D75B3"/>
                </a:solidFill>
              </a:rPr>
              <a:t>MATCH</a:t>
            </a:r>
            <a:r>
              <a:rPr lang="en-US" dirty="0" smtClean="0"/>
              <a:t> </a:t>
            </a:r>
            <a:r>
              <a:rPr lang="en-US" dirty="0" smtClean="0">
                <a:solidFill>
                  <a:srgbClr val="9C3328"/>
                </a:solidFill>
              </a:rPr>
              <a:t>(</a:t>
            </a:r>
            <a:r>
              <a:rPr lang="en-US" dirty="0" smtClean="0">
                <a:solidFill>
                  <a:srgbClr val="047D65"/>
                </a:solidFill>
              </a:rPr>
              <a:t>n</a:t>
            </a:r>
            <a:r>
              <a:rPr lang="en-US" dirty="0" smtClean="0">
                <a:solidFill>
                  <a:srgbClr val="9C3328"/>
                </a:solidFill>
              </a:rPr>
              <a:t>)</a:t>
            </a:r>
            <a:r>
              <a:rPr lang="en-US" dirty="0" smtClean="0"/>
              <a:t> </a:t>
            </a:r>
          </a:p>
          <a:p>
            <a:r>
              <a:rPr lang="en-US" dirty="0" smtClean="0">
                <a:solidFill>
                  <a:srgbClr val="1D75B3"/>
                </a:solidFill>
              </a:rPr>
              <a:t>WHERE</a:t>
            </a:r>
            <a:r>
              <a:rPr lang="en-US" dirty="0" smtClean="0"/>
              <a:t> </a:t>
            </a:r>
            <a:r>
              <a:rPr lang="en-US" dirty="0" smtClean="0">
                <a:solidFill>
                  <a:srgbClr val="75438A"/>
                </a:solidFill>
              </a:rPr>
              <a:t>n:Person</a:t>
            </a:r>
            <a:r>
              <a:rPr lang="en-US" dirty="0" smtClean="0"/>
              <a:t> OR </a:t>
            </a:r>
            <a:r>
              <a:rPr lang="en-US" dirty="0" smtClean="0">
                <a:solidFill>
                  <a:srgbClr val="75438A"/>
                </a:solidFill>
              </a:rPr>
              <a:t>n:Movie</a:t>
            </a:r>
            <a:r>
              <a:rPr lang="en-US" dirty="0" smtClean="0"/>
              <a:t> </a:t>
            </a:r>
          </a:p>
          <a:p>
            <a:r>
              <a:rPr lang="en-US" dirty="0" smtClean="0">
                <a:solidFill>
                  <a:srgbClr val="1D75B3"/>
                </a:solidFill>
              </a:rPr>
              <a:t>REMOVE</a:t>
            </a:r>
            <a:r>
              <a:rPr lang="en-US" dirty="0" smtClean="0"/>
              <a:t> </a:t>
            </a:r>
            <a:r>
              <a:rPr lang="en-US" dirty="0" smtClean="0">
                <a:solidFill>
                  <a:srgbClr val="047D65"/>
                </a:solidFill>
              </a:rPr>
              <a:t>n</a:t>
            </a:r>
            <a:r>
              <a:rPr lang="en-US" dirty="0" smtClean="0">
                <a:solidFill>
                  <a:srgbClr val="9C3328"/>
                </a:solidFill>
              </a:rPr>
              <a:t>.</a:t>
            </a:r>
            <a:r>
              <a:rPr lang="en-US" dirty="0" smtClean="0"/>
              <a:t>id</a:t>
            </a:r>
            <a:endParaRPr lang="en-US" dirty="0"/>
          </a:p>
        </p:txBody>
      </p:sp>
      <p:pic>
        <p:nvPicPr>
          <p:cNvPr id="31746" name="Picture 2"/>
          <p:cNvPicPr>
            <a:picLocks noChangeAspect="1" noChangeArrowheads="1"/>
          </p:cNvPicPr>
          <p:nvPr/>
        </p:nvPicPr>
        <p:blipFill>
          <a:blip r:embed="rId2"/>
          <a:srcRect/>
          <a:stretch>
            <a:fillRect/>
          </a:stretch>
        </p:blipFill>
        <p:spPr bwMode="auto">
          <a:xfrm>
            <a:off x="773642" y="3123141"/>
            <a:ext cx="10763250" cy="347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Neo4j</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p:txBody>
          <a:bodyPr>
            <a:normAutofit/>
          </a:bodyPr>
          <a:lstStyle/>
          <a:p>
            <a:r>
              <a:rPr lang="en-US" dirty="0" smtClean="0"/>
              <a:t>What is Neo4j?</a:t>
            </a:r>
            <a:endParaRPr lang="en-US" dirty="0"/>
          </a:p>
        </p:txBody>
      </p:sp>
      <p:sp>
        <p:nvSpPr>
          <p:cNvPr id="7" name="Content Placeholder 6"/>
          <p:cNvSpPr>
            <a:spLocks noGrp="1"/>
          </p:cNvSpPr>
          <p:nvPr>
            <p:ph idx="1"/>
          </p:nvPr>
        </p:nvSpPr>
        <p:spPr/>
        <p:txBody>
          <a:bodyPr>
            <a:normAutofit/>
          </a:bodyPr>
          <a:lstStyle/>
          <a:p>
            <a:r>
              <a:rPr lang="en-US" sz="2800" dirty="0" smtClean="0"/>
              <a:t>Neo4j is a highly scalable native graph database, purpose-built to leverage not only data but also data </a:t>
            </a:r>
            <a:r>
              <a:rPr lang="en-US" sz="2800" i="1" dirty="0" smtClean="0"/>
              <a:t>relationships.</a:t>
            </a:r>
            <a:endParaRPr lang="en-US" sz="2800" dirty="0"/>
          </a:p>
        </p:txBody>
      </p:sp>
      <p:pic>
        <p:nvPicPr>
          <p:cNvPr id="17414" name="Picture 6" descr="Shortest path in a graph"/>
          <p:cNvPicPr>
            <a:picLocks noChangeAspect="1" noChangeArrowheads="1"/>
          </p:cNvPicPr>
          <p:nvPr/>
        </p:nvPicPr>
        <p:blipFill>
          <a:blip r:embed="rId2"/>
          <a:srcRect/>
          <a:stretch>
            <a:fillRect/>
          </a:stretch>
        </p:blipFill>
        <p:spPr bwMode="auto">
          <a:xfrm>
            <a:off x="3378266" y="3149599"/>
            <a:ext cx="4428001" cy="3378201"/>
          </a:xfrm>
          <a:prstGeom prst="rect">
            <a:avLst/>
          </a:prstGeom>
          <a:noFill/>
        </p:spPr>
      </p:pic>
    </p:spTree>
    <p:extLst>
      <p:ext uri="{BB962C8B-B14F-4D97-AF65-F5344CB8AC3E}">
        <p14:creationId xmlns="" xmlns:p14="http://schemas.microsoft.com/office/powerpoint/2010/main" val="1401741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smtClean="0">
                <a:solidFill>
                  <a:srgbClr val="FFFFFF"/>
                </a:solidFill>
              </a:rPr>
              <a:t>Thank you!!</a:t>
            </a:r>
            <a:endParaRPr lang="en-US" dirty="0">
              <a:solidFill>
                <a:srgbClr val="FFFFFF"/>
              </a:solidFill>
            </a:endParaRPr>
          </a:p>
        </p:txBody>
      </p:sp>
      <p:sp>
        <p:nvSpPr>
          <p:cNvPr id="3" name="Subtitle 2">
            <a:extLst>
              <a:ext uri="{FF2B5EF4-FFF2-40B4-BE49-F238E27FC236}">
                <a16:creationId xmlns=""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Autofit/>
          </a:bodyPr>
          <a:lstStyle/>
          <a:p>
            <a:r>
              <a:rPr lang="en-US" sz="2400" dirty="0">
                <a:solidFill>
                  <a:srgbClr val="FFFFFF"/>
                </a:solidFill>
              </a:rPr>
              <a:t>Havila Pamidi, Neeharika Kasarla, Emmanuel </a:t>
            </a:r>
            <a:r>
              <a:rPr lang="en-US" sz="2400" dirty="0" err="1" smtClean="0">
                <a:solidFill>
                  <a:srgbClr val="FFFFFF"/>
                </a:solidFill>
              </a:rPr>
              <a:t>Ndem</a:t>
            </a:r>
            <a:endParaRPr lang="en-US" sz="2400" dirty="0">
              <a:solidFill>
                <a:srgbClr val="FFFFFF"/>
              </a:solidFill>
            </a:endParaRP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a:t>
            </a:r>
            <a:endParaRPr lang="en-US" dirty="0"/>
          </a:p>
        </p:txBody>
      </p:sp>
      <p:sp>
        <p:nvSpPr>
          <p:cNvPr id="3" name="Content Placeholder 2"/>
          <p:cNvSpPr>
            <a:spLocks noGrp="1"/>
          </p:cNvSpPr>
          <p:nvPr>
            <p:ph idx="1"/>
          </p:nvPr>
        </p:nvSpPr>
        <p:spPr/>
        <p:txBody>
          <a:bodyPr/>
          <a:lstStyle/>
          <a:p>
            <a:r>
              <a:rPr lang="en-US" sz="2800" dirty="0" smtClean="0"/>
              <a:t>Database that uses graph structures with nodes, edges and properties to store data.</a:t>
            </a:r>
          </a:p>
          <a:p>
            <a:r>
              <a:rPr lang="en-US" sz="2800" dirty="0" smtClean="0"/>
              <a:t>The graph relates the data items in the store to a collection of nodes and edges, the edges representing the relationships between the nodes. </a:t>
            </a:r>
          </a:p>
          <a:p>
            <a:r>
              <a:rPr lang="en-US" sz="2800" dirty="0" smtClean="0"/>
              <a:t>The relationships allow data in the store to be linked together directly and, in many cases, retrieved with one operation.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graph</a:t>
            </a:r>
            <a:endParaRPr lang="en-US" dirty="0"/>
          </a:p>
        </p:txBody>
      </p:sp>
      <p:pic>
        <p:nvPicPr>
          <p:cNvPr id="2049" name="Picture 1"/>
          <p:cNvPicPr>
            <a:picLocks noChangeAspect="1" noChangeArrowheads="1"/>
          </p:cNvPicPr>
          <p:nvPr/>
        </p:nvPicPr>
        <p:blipFill>
          <a:blip r:embed="rId2"/>
          <a:srcRect/>
          <a:stretch>
            <a:fillRect/>
          </a:stretch>
        </p:blipFill>
        <p:spPr bwMode="auto">
          <a:xfrm>
            <a:off x="2221441" y="2080684"/>
            <a:ext cx="7410450" cy="369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 components</a:t>
            </a:r>
            <a:endParaRPr lang="en-US" dirty="0"/>
          </a:p>
        </p:txBody>
      </p:sp>
      <p:sp>
        <p:nvSpPr>
          <p:cNvPr id="14" name="Content Placeholder 13"/>
          <p:cNvSpPr>
            <a:spLocks noGrp="1"/>
          </p:cNvSpPr>
          <p:nvPr>
            <p:ph sz="half" idx="1"/>
          </p:nvPr>
        </p:nvSpPr>
        <p:spPr>
          <a:xfrm>
            <a:off x="778933" y="2286000"/>
            <a:ext cx="5249334" cy="4023360"/>
          </a:xfrm>
        </p:spPr>
        <p:txBody>
          <a:bodyPr/>
          <a:lstStyle/>
          <a:p>
            <a:r>
              <a:rPr lang="en-US" b="1" dirty="0" smtClean="0"/>
              <a:t>Node : </a:t>
            </a:r>
          </a:p>
          <a:p>
            <a:r>
              <a:rPr lang="en-US" dirty="0" smtClean="0"/>
              <a:t>Nodes are often used to represent </a:t>
            </a:r>
            <a:r>
              <a:rPr lang="en-US" i="1" dirty="0" smtClean="0"/>
              <a:t>entities</a:t>
            </a:r>
            <a:r>
              <a:rPr lang="en-US" dirty="0" smtClean="0"/>
              <a:t>. The simplest possible graph is a single node.</a:t>
            </a:r>
          </a:p>
          <a:p>
            <a:endParaRPr lang="en-US" dirty="0" smtClean="0"/>
          </a:p>
          <a:p>
            <a:endParaRPr lang="en-US" dirty="0"/>
          </a:p>
        </p:txBody>
      </p:sp>
      <p:sp>
        <p:nvSpPr>
          <p:cNvPr id="15" name="Content Placeholder 14"/>
          <p:cNvSpPr>
            <a:spLocks noGrp="1"/>
          </p:cNvSpPr>
          <p:nvPr>
            <p:ph sz="half" idx="2"/>
          </p:nvPr>
        </p:nvSpPr>
        <p:spPr>
          <a:xfrm>
            <a:off x="5989319" y="2286000"/>
            <a:ext cx="5728547" cy="4023360"/>
          </a:xfrm>
        </p:spPr>
        <p:txBody>
          <a:bodyPr/>
          <a:lstStyle/>
          <a:p>
            <a:r>
              <a:rPr lang="en-US" b="1" dirty="0" smtClean="0"/>
              <a:t>Relationship:</a:t>
            </a:r>
          </a:p>
          <a:p>
            <a:r>
              <a:rPr lang="en-US" dirty="0" smtClean="0"/>
              <a:t>A relationship connects two nodes. Relationships organize nodes into structures, allowing a graph to resemble a list, a tree, a map, or a compound entity.</a:t>
            </a:r>
            <a:endParaRPr lang="en-US" dirty="0"/>
          </a:p>
        </p:txBody>
      </p:sp>
      <p:sp>
        <p:nvSpPr>
          <p:cNvPr id="4" name="Rectangle 3"/>
          <p:cNvSpPr/>
          <p:nvPr/>
        </p:nvSpPr>
        <p:spPr>
          <a:xfrm>
            <a:off x="5971607" y="3244334"/>
            <a:ext cx="242374" cy="369332"/>
          </a:xfrm>
          <a:prstGeom prst="rect">
            <a:avLst/>
          </a:prstGeom>
        </p:spPr>
        <p:txBody>
          <a:bodyPr wrap="none">
            <a:spAutoFit/>
          </a:bodyPr>
          <a:lstStyle/>
          <a:p>
            <a:r>
              <a:rPr lang="en-US" dirty="0" smtClean="0">
                <a:solidFill>
                  <a:srgbClr val="000000"/>
                </a:solidFill>
                <a:latin typeface="Times New Roman"/>
              </a:rPr>
              <a:t> </a:t>
            </a:r>
            <a:endParaRPr lang="en-US" dirty="0"/>
          </a:p>
        </p:txBody>
      </p:sp>
      <p:sp>
        <p:nvSpPr>
          <p:cNvPr id="1026" name="AutoShape 2"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1869015" y="3542242"/>
            <a:ext cx="2186517" cy="103927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3"/>
          <a:srcRect/>
          <a:stretch>
            <a:fillRect/>
          </a:stretch>
        </p:blipFill>
        <p:spPr bwMode="auto">
          <a:xfrm>
            <a:off x="6292129" y="4043297"/>
            <a:ext cx="5168562" cy="2577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5" name="Content Placeholder 4"/>
          <p:cNvSpPr>
            <a:spLocks noGrp="1"/>
          </p:cNvSpPr>
          <p:nvPr>
            <p:ph idx="1"/>
          </p:nvPr>
        </p:nvSpPr>
        <p:spPr/>
        <p:txBody>
          <a:bodyPr/>
          <a:lstStyle/>
          <a:p>
            <a:r>
              <a:rPr lang="en-US" dirty="0" smtClean="0"/>
              <a:t>A relationship must have exactly one relationship type.</a:t>
            </a:r>
          </a:p>
          <a:p>
            <a:r>
              <a:rPr lang="en-US" b="1" dirty="0" smtClean="0"/>
              <a:t>DIRECTED :</a:t>
            </a:r>
          </a:p>
          <a:p>
            <a:r>
              <a:rPr lang="en-US" dirty="0" smtClean="0"/>
              <a:t>Below example uses ACTED_IN and DIRECTED as relationship types. The roles property on the ACTED_IN relationship has an array value with a single item in it.</a:t>
            </a:r>
          </a:p>
          <a:p>
            <a:endParaRPr lang="en-US" dirty="0"/>
          </a:p>
        </p:txBody>
      </p:sp>
      <p:pic>
        <p:nvPicPr>
          <p:cNvPr id="22531" name="Picture 3"/>
          <p:cNvPicPr>
            <a:picLocks noChangeAspect="1" noChangeArrowheads="1"/>
          </p:cNvPicPr>
          <p:nvPr/>
        </p:nvPicPr>
        <p:blipFill>
          <a:blip r:embed="rId2"/>
          <a:srcRect/>
          <a:stretch>
            <a:fillRect/>
          </a:stretch>
        </p:blipFill>
        <p:spPr bwMode="auto">
          <a:xfrm>
            <a:off x="1972206" y="4395789"/>
            <a:ext cx="7383462" cy="989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3" name="Content Placeholder 2"/>
          <p:cNvSpPr>
            <a:spLocks noGrp="1"/>
          </p:cNvSpPr>
          <p:nvPr>
            <p:ph idx="1"/>
          </p:nvPr>
        </p:nvSpPr>
        <p:spPr/>
        <p:txBody>
          <a:bodyPr/>
          <a:lstStyle/>
          <a:p>
            <a:r>
              <a:rPr lang="en-US" b="1" dirty="0" smtClean="0"/>
              <a:t>Relationships to itself :</a:t>
            </a:r>
          </a:p>
          <a:p>
            <a:r>
              <a:rPr lang="en-US" dirty="0" smtClean="0"/>
              <a:t>Relationships always have a direction. However, you only have to pay attention to the direction where it is useful. This means that there is no need to add duplicate relationships in the opposite direction unless it is needed in order to properly describe your use case.</a:t>
            </a:r>
          </a:p>
          <a:p>
            <a:r>
              <a:rPr lang="en-US" dirty="0" smtClean="0"/>
              <a:t>Note that a node can have relationships to itself. If we want to express that Tom Hanks KNOWS himself, that would be expressed as:</a:t>
            </a:r>
          </a:p>
          <a:p>
            <a:endParaRPr lang="en-US" dirty="0"/>
          </a:p>
        </p:txBody>
      </p:sp>
      <p:pic>
        <p:nvPicPr>
          <p:cNvPr id="23555" name="Picture 3"/>
          <p:cNvPicPr>
            <a:picLocks noChangeAspect="1" noChangeArrowheads="1"/>
          </p:cNvPicPr>
          <p:nvPr/>
        </p:nvPicPr>
        <p:blipFill>
          <a:blip r:embed="rId2"/>
          <a:srcRect/>
          <a:stretch>
            <a:fillRect/>
          </a:stretch>
        </p:blipFill>
        <p:spPr bwMode="auto">
          <a:xfrm>
            <a:off x="3456517" y="5093230"/>
            <a:ext cx="4840816" cy="1173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Traversals and paths</a:t>
            </a:r>
            <a:endParaRPr lang="en-US" dirty="0"/>
          </a:p>
        </p:txBody>
      </p:sp>
      <p:sp>
        <p:nvSpPr>
          <p:cNvPr id="3" name="Content Placeholder 2"/>
          <p:cNvSpPr>
            <a:spLocks noGrp="1"/>
          </p:cNvSpPr>
          <p:nvPr>
            <p:ph idx="1"/>
          </p:nvPr>
        </p:nvSpPr>
        <p:spPr>
          <a:xfrm>
            <a:off x="1015661" y="1710267"/>
            <a:ext cx="9720073" cy="4023360"/>
          </a:xfrm>
        </p:spPr>
        <p:txBody>
          <a:bodyPr/>
          <a:lstStyle/>
          <a:p>
            <a:r>
              <a:rPr lang="en-US" dirty="0" smtClean="0"/>
              <a:t>A traversal is how you query a graph in order to find answers to questions.</a:t>
            </a:r>
          </a:p>
          <a:p>
            <a:r>
              <a:rPr lang="en-US" dirty="0" smtClean="0"/>
              <a:t>Traversing a graph means visiting nodes by following relationships according to some rules. In most cases only a subset of the graph is visited.</a:t>
            </a:r>
          </a:p>
          <a:p>
            <a:r>
              <a:rPr lang="en-US" dirty="0" smtClean="0"/>
              <a:t>If we want to find out which movies Tom Hanks acted in according to our tiny example database, the traversal would start from the Tom Hanks node, follow any :ACTED_IN relationships connected to the node, and end up with Forrest Gump as the result (see the dashed lines):</a:t>
            </a:r>
          </a:p>
          <a:p>
            <a:endParaRPr lang="en-US" dirty="0"/>
          </a:p>
        </p:txBody>
      </p:sp>
      <p:pic>
        <p:nvPicPr>
          <p:cNvPr id="24578" name="Picture 2"/>
          <p:cNvPicPr>
            <a:picLocks noChangeAspect="1" noChangeArrowheads="1"/>
          </p:cNvPicPr>
          <p:nvPr/>
        </p:nvPicPr>
        <p:blipFill>
          <a:blip r:embed="rId2"/>
          <a:srcRect/>
          <a:stretch>
            <a:fillRect/>
          </a:stretch>
        </p:blipFill>
        <p:spPr bwMode="auto">
          <a:xfrm>
            <a:off x="3589866" y="4148667"/>
            <a:ext cx="4943453" cy="27093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754d229f0057affa62b555f2ac55d4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c067517bd06b16cb9c9e315ad40fb255"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3.xml><?xml version="1.0" encoding="utf-8"?>
<ds:datastoreItem xmlns:ds="http://schemas.openxmlformats.org/officeDocument/2006/customXml" ds:itemID="{E75DAC27-C918-4076-A47A-20F1BB7E8D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Custom</PresentationFormat>
  <Paragraphs>132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Integral</vt:lpstr>
      <vt:lpstr>Neo4j graph database</vt:lpstr>
      <vt:lpstr>Outline</vt:lpstr>
      <vt:lpstr>What is Neo4j?</vt:lpstr>
      <vt:lpstr>Graph database</vt:lpstr>
      <vt:lpstr>Example of a graph</vt:lpstr>
      <vt:lpstr>Graph components</vt:lpstr>
      <vt:lpstr>Relationship types</vt:lpstr>
      <vt:lpstr>Relationship types</vt:lpstr>
      <vt:lpstr>Traversals and paths</vt:lpstr>
      <vt:lpstr>Slide 10</vt:lpstr>
      <vt:lpstr>Schema</vt:lpstr>
      <vt:lpstr>Naming rules and recommendations</vt:lpstr>
      <vt:lpstr>Relational vs Graph database</vt:lpstr>
      <vt:lpstr>Comparison of neo4j with other databases</vt:lpstr>
      <vt:lpstr>Why Neo4j?</vt:lpstr>
      <vt:lpstr>Why neo4j</vt:lpstr>
      <vt:lpstr>Why Neo4j</vt:lpstr>
      <vt:lpstr>Salient features of Neo4j</vt:lpstr>
      <vt:lpstr>Neo4j Software Architecture</vt:lpstr>
      <vt:lpstr>Cypher</vt:lpstr>
      <vt:lpstr>Node syntax</vt:lpstr>
      <vt:lpstr>Relationship syntax</vt:lpstr>
      <vt:lpstr>Pattern syntax</vt:lpstr>
      <vt:lpstr>Clauses</vt:lpstr>
      <vt:lpstr>Creating data</vt:lpstr>
      <vt:lpstr>Slide 26</vt:lpstr>
      <vt:lpstr>Query</vt:lpstr>
      <vt:lpstr>Hands-on Neo4j</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
  <cp:lastModifiedBy/>
  <cp:revision>14</cp:revision>
  <dcterms:created xsi:type="dcterms:W3CDTF">2019-06-12T17:39:09Z</dcterms:created>
  <dcterms:modified xsi:type="dcterms:W3CDTF">2019-12-11T18:52:06Z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