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ntata One"/>
      <p:regular r:id="rId23"/>
    </p:embeddedFont>
    <p:embeddedFont>
      <p:font typeface="Cabin"/>
      <p:regular r:id="rId24"/>
      <p:bold r:id="rId25"/>
      <p:italic r:id="rId26"/>
      <p:boldItalic r:id="rId27"/>
    </p:embeddedFont>
    <p:embeddedFont>
      <p:font typeface="Manrop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5AKbJ/qCPbdam6qPsHVA5EoS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0FF9DF-42A8-4AFE-B68E-D3C57AA5181F}">
  <a:tblStyle styleId="{5D0FF9DF-42A8-4AFE-B68E-D3C57AA518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bin-regular.fntdata"/><Relationship Id="rId23" Type="http://schemas.openxmlformats.org/officeDocument/2006/relationships/font" Target="fonts/Cantata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8" Type="http://schemas.openxmlformats.org/officeDocument/2006/relationships/font" Target="fonts/Manrope-regular.fntdata"/><Relationship Id="rId27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havil\Downloads\Statistic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havil\Downloads\Statistics.xlsx%20-%20Sheet1.csv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havil\Downloads\my_statistic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havil\Downloads\Statistics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havil\Downloads\my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application_id &amp; status by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Hired</c:v>
              </c:pt>
              <c:pt idx="1">
                <c:v>Rejected</c:v>
              </c:pt>
              <c:pt idx="2">
                <c:v>(blank)</c:v>
              </c:pt>
            </c:strLit>
          </c:cat>
          <c:val>
            <c:numLit>
              <c:formatCode>General</c:formatCode>
              <c:ptCount val="3"/>
              <c:pt idx="0">
                <c:v>4697</c:v>
              </c:pt>
              <c:pt idx="1">
                <c:v>2470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76F-4764-8136-508477A90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8978624"/>
        <c:axId val="584914592"/>
      </c:barChart>
      <c:catAx>
        <c:axId val="90897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914592"/>
        <c:crosses val="autoZero"/>
        <c:auto val="1"/>
        <c:lblAlgn val="ctr"/>
        <c:lblOffset val="100"/>
        <c:noMultiLvlLbl val="0"/>
      </c:catAx>
      <c:valAx>
        <c:axId val="5849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9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 - Sheet1.csv]Sheet2!PivotTable23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application_id by Post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Sheet2!$A$4:$A$19</c:f>
              <c:strCache>
                <c:ptCount val="16"/>
                <c:pt idx="0">
                  <c:v>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m7</c:v>
                </c:pt>
                <c:pt idx="13">
                  <c:v>n10</c:v>
                </c:pt>
                <c:pt idx="14">
                  <c:v>n6</c:v>
                </c:pt>
                <c:pt idx="15">
                  <c:v>n9</c:v>
                </c:pt>
              </c:strCache>
            </c:strRef>
          </c:cat>
          <c:val>
            <c:numRef>
              <c:f>Sheet2!$B$4:$B$19</c:f>
              <c:numCache>
                <c:formatCode>General</c:formatCode>
                <c:ptCount val="16"/>
                <c:pt idx="0">
                  <c:v>1</c:v>
                </c:pt>
                <c:pt idx="1">
                  <c:v>463</c:v>
                </c:pt>
                <c:pt idx="2">
                  <c:v>232</c:v>
                </c:pt>
                <c:pt idx="3">
                  <c:v>1747</c:v>
                </c:pt>
                <c:pt idx="4">
                  <c:v>320</c:v>
                </c:pt>
                <c:pt idx="5">
                  <c:v>1792</c:v>
                </c:pt>
                <c:pt idx="6">
                  <c:v>222</c:v>
                </c:pt>
                <c:pt idx="7">
                  <c:v>88</c:v>
                </c:pt>
                <c:pt idx="8">
                  <c:v>787</c:v>
                </c:pt>
                <c:pt idx="9">
                  <c:v>527</c:v>
                </c:pt>
                <c:pt idx="10">
                  <c:v>982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9-4FF2-9FA5-5A212474B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149328"/>
        <c:axId val="732721888"/>
      </c:barChart>
      <c:catAx>
        <c:axId val="72114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721888"/>
        <c:crosses val="autoZero"/>
        <c:auto val="1"/>
        <c:lblAlgn val="ctr"/>
        <c:lblOffset val="100"/>
        <c:noMultiLvlLbl val="0"/>
      </c:catAx>
      <c:valAx>
        <c:axId val="73272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14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2675</c:v>
              </c:pt>
              <c:pt idx="1">
                <c:v>4084</c:v>
              </c:pt>
            </c:numLit>
          </c:val>
          <c:extLst>
            <c:ext xmlns:c16="http://schemas.microsoft.com/office/drawing/2014/chart" uri="{C3380CC4-5D6E-409C-BE32-E72D297353CC}">
              <c16:uniqueId val="{00000000-9CF0-418E-8ADC-CE5C40DD6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5155743"/>
        <c:axId val="1151331823"/>
      </c:barChart>
      <c:catAx>
        <c:axId val="1135155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331823"/>
        <c:crosses val="autoZero"/>
        <c:auto val="1"/>
        <c:lblAlgn val="ctr"/>
        <c:lblOffset val="100"/>
        <c:noMultiLvlLbl val="0"/>
      </c:catAx>
      <c:valAx>
        <c:axId val="1151331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15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[Statistics.xlsx]Sheet3!PivotTable9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Sheet3!$A$4:$A$13</c:f>
              <c:strCache>
                <c:ptCount val="10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  <c:pt idx="9">
                  <c:v>(blank)</c:v>
                </c:pt>
              </c:strCache>
            </c:strRef>
          </c:cat>
          <c:val>
            <c:numRef>
              <c:f>Sheet3!$B$4:$B$13</c:f>
              <c:numCache>
                <c:formatCode>General</c:formatCode>
                <c:ptCount val="10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746</c:v>
                </c:pt>
                <c:pt idx="8">
                  <c:v>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5-423B-9F27-79A6A2B50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0560800"/>
        <c:axId val="997941968"/>
      </c:barChart>
      <c:catAx>
        <c:axId val="95056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941968"/>
        <c:crosses val="autoZero"/>
        <c:auto val="1"/>
        <c:lblAlgn val="ctr"/>
        <c:lblOffset val="100"/>
        <c:noMultiLvlLbl val="0"/>
      </c:catAx>
      <c:valAx>
        <c:axId val="997941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56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[my_statistics.xlsx]Postion Tier Analysis!PivotTable12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Post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'Postion Tier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'Postion Tier Analysis'!$A$4:$A$18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'Postion Tier Analysis'!$B$4:$B$18</c:f>
              <c:numCache>
                <c:formatCode>General</c:formatCode>
                <c:ptCount val="15"/>
                <c:pt idx="0">
                  <c:v>463</c:v>
                </c:pt>
                <c:pt idx="1">
                  <c:v>232</c:v>
                </c:pt>
                <c:pt idx="2">
                  <c:v>1747</c:v>
                </c:pt>
                <c:pt idx="3">
                  <c:v>320</c:v>
                </c:pt>
                <c:pt idx="4">
                  <c:v>1792</c:v>
                </c:pt>
                <c:pt idx="5">
                  <c:v>222</c:v>
                </c:pt>
                <c:pt idx="6">
                  <c:v>88</c:v>
                </c:pt>
                <c:pt idx="7">
                  <c:v>787</c:v>
                </c:pt>
                <c:pt idx="8">
                  <c:v>527</c:v>
                </c:pt>
                <c:pt idx="9">
                  <c:v>981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F-4CD6-905D-11FC3C38E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566560"/>
        <c:axId val="820287440"/>
      </c:barChart>
      <c:catAx>
        <c:axId val="95056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287440"/>
        <c:crosses val="autoZero"/>
        <c:auto val="1"/>
        <c:lblAlgn val="ctr"/>
        <c:lblOffset val="100"/>
        <c:noMultiLvlLbl val="0"/>
      </c:catAx>
      <c:valAx>
        <c:axId val="8202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56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1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/>
          <p:nvPr>
            <p:ph type="ctrTitle"/>
          </p:nvPr>
        </p:nvSpPr>
        <p:spPr>
          <a:xfrm>
            <a:off x="3705225" y="976075"/>
            <a:ext cx="4703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9"/>
          <p:cNvSpPr txBox="1"/>
          <p:nvPr>
            <p:ph idx="1" type="subTitle"/>
          </p:nvPr>
        </p:nvSpPr>
        <p:spPr>
          <a:xfrm>
            <a:off x="3705225" y="3667325"/>
            <a:ext cx="4703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9"/>
          <p:cNvSpPr txBox="1"/>
          <p:nvPr>
            <p:ph idx="2" type="subTitle"/>
          </p:nvPr>
        </p:nvSpPr>
        <p:spPr>
          <a:xfrm>
            <a:off x="3173400" y="156450"/>
            <a:ext cx="2797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19"/>
          <p:cNvSpPr txBox="1"/>
          <p:nvPr>
            <p:ph idx="3" type="subTitle"/>
          </p:nvPr>
        </p:nvSpPr>
        <p:spPr>
          <a:xfrm flipH="1" rot="5400000">
            <a:off x="7685759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/>
        </p:nvSpPr>
        <p:spPr>
          <a:xfrm>
            <a:off x="-24900" y="0"/>
            <a:ext cx="4596900" cy="5156700"/>
          </a:xfrm>
          <a:prstGeom prst="rect">
            <a:avLst/>
          </a:prstGeom>
          <a:solidFill>
            <a:srgbClr val="E0D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8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8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9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29"/>
          <p:cNvSpPr/>
          <p:nvPr/>
        </p:nvSpPr>
        <p:spPr>
          <a:xfrm>
            <a:off x="583800" y="532800"/>
            <a:ext cx="7976400" cy="40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29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2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7" name="Google Shape;17;p20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0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0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0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847725" y="2187404"/>
            <a:ext cx="4581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847752" y="1385500"/>
            <a:ext cx="4581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21"/>
          <p:cNvSpPr txBox="1"/>
          <p:nvPr>
            <p:ph idx="2" type="subTitle"/>
          </p:nvPr>
        </p:nvSpPr>
        <p:spPr>
          <a:xfrm>
            <a:off x="3173400" y="156450"/>
            <a:ext cx="2797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3" type="subTitle"/>
          </p:nvPr>
        </p:nvSpPr>
        <p:spPr>
          <a:xfrm rot="-5400000">
            <a:off x="-1000050" y="2443500"/>
            <a:ext cx="2685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6" name="Google Shape;26;p21"/>
          <p:cNvCxnSpPr/>
          <p:nvPr/>
        </p:nvCxnSpPr>
        <p:spPr>
          <a:xfrm rot="10800000">
            <a:off x="342900" y="-57150"/>
            <a:ext cx="0" cy="12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1"/>
          <p:cNvCxnSpPr/>
          <p:nvPr/>
        </p:nvCxnSpPr>
        <p:spPr>
          <a:xfrm>
            <a:off x="342900" y="3905250"/>
            <a:ext cx="0" cy="12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3983475" y="1686489"/>
            <a:ext cx="41178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type="title"/>
          </p:nvPr>
        </p:nvSpPr>
        <p:spPr>
          <a:xfrm>
            <a:off x="3989825" y="1113780"/>
            <a:ext cx="41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2" type="subTitle"/>
          </p:nvPr>
        </p:nvSpPr>
        <p:spPr>
          <a:xfrm>
            <a:off x="3173400" y="156450"/>
            <a:ext cx="2797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3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33" name="Google Shape;33;p22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2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-24900" y="0"/>
            <a:ext cx="609600" cy="5156700"/>
          </a:xfrm>
          <a:prstGeom prst="rect">
            <a:avLst/>
          </a:prstGeom>
          <a:solidFill>
            <a:srgbClr val="E0D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713225" y="1228675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989300" y="1445692"/>
            <a:ext cx="30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24"/>
          <p:cNvSpPr txBox="1"/>
          <p:nvPr>
            <p:ph idx="1" type="subTitle"/>
          </p:nvPr>
        </p:nvSpPr>
        <p:spPr>
          <a:xfrm>
            <a:off x="4989300" y="1795788"/>
            <a:ext cx="300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title"/>
          </p:nvPr>
        </p:nvSpPr>
        <p:spPr>
          <a:xfrm>
            <a:off x="4989300" y="3658504"/>
            <a:ext cx="30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24"/>
          <p:cNvSpPr txBox="1"/>
          <p:nvPr>
            <p:ph idx="3" type="subTitle"/>
          </p:nvPr>
        </p:nvSpPr>
        <p:spPr>
          <a:xfrm>
            <a:off x="4989300" y="4008600"/>
            <a:ext cx="300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4" type="title"/>
          </p:nvPr>
        </p:nvSpPr>
        <p:spPr>
          <a:xfrm>
            <a:off x="4989300" y="2552098"/>
            <a:ext cx="30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24"/>
          <p:cNvSpPr txBox="1"/>
          <p:nvPr>
            <p:ph idx="5" type="subTitle"/>
          </p:nvPr>
        </p:nvSpPr>
        <p:spPr>
          <a:xfrm>
            <a:off x="4989300" y="2902194"/>
            <a:ext cx="3008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6" type="title"/>
          </p:nvPr>
        </p:nvSpPr>
        <p:spPr>
          <a:xfrm>
            <a:off x="4022600" y="445025"/>
            <a:ext cx="44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" name="Google Shape;49;p24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990600" y="3614650"/>
            <a:ext cx="3840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25"/>
          <p:cNvSpPr txBox="1"/>
          <p:nvPr>
            <p:ph idx="1" type="subTitle"/>
          </p:nvPr>
        </p:nvSpPr>
        <p:spPr>
          <a:xfrm>
            <a:off x="990600" y="990600"/>
            <a:ext cx="38409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25"/>
          <p:cNvSpPr txBox="1"/>
          <p:nvPr>
            <p:ph idx="2" type="subTitle"/>
          </p:nvPr>
        </p:nvSpPr>
        <p:spPr>
          <a:xfrm>
            <a:off x="3173400" y="156450"/>
            <a:ext cx="2797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3" type="subTitle"/>
          </p:nvPr>
        </p:nvSpPr>
        <p:spPr>
          <a:xfrm rot="-5400000">
            <a:off x="-1000050" y="2443500"/>
            <a:ext cx="2685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55" name="Google Shape;55;p25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5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/>
        </p:nvSpPr>
        <p:spPr>
          <a:xfrm>
            <a:off x="8557150" y="-6600"/>
            <a:ext cx="609600" cy="5156700"/>
          </a:xfrm>
          <a:prstGeom prst="rect">
            <a:avLst/>
          </a:prstGeom>
          <a:solidFill>
            <a:srgbClr val="E0D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7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27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tata One"/>
              <a:buNone/>
              <a:defRPr b="0" i="0" sz="3200" u="none" cap="none" strike="noStrik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09">
          <p15:clr>
            <a:srgbClr val="EA4335"/>
          </p15:clr>
        </p15:guide>
        <p15:guide id="6" orient="horz" pos="289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chart" Target="../charts/char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chart" Target="../charts/chart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drive/folders/14498ssRzwDQxiPzcQWhLsHK6MQV190fX?usp=sharing" TargetMode="External"/><Relationship Id="rId4" Type="http://schemas.openxmlformats.org/officeDocument/2006/relationships/hyperlink" Target="https://docs.google.com/spreadsheets/d/1zW_oAXL_Oi1FNvZ9XgrYVMSDAIxe_6uu/edit?usp=drive_link&amp;ouid=104620129460886827376&amp;rtpof=true&amp;sd=true" TargetMode="External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com/free-photo/front-view-woman-holding-contract-another-one-reading-papers_7964154.htm/?utm_source=slidesgo_template&amp;utm_medium=referral-link&amp;utm_campaign=sg_resources&amp;utm_content=freepik" TargetMode="External"/><Relationship Id="rId4" Type="http://schemas.openxmlformats.org/officeDocument/2006/relationships/chart" Target="../charts/chart1.xml"/><Relationship Id="rId5" Type="http://schemas.openxmlformats.org/officeDocument/2006/relationships/image" Target="../media/image8.png"/><Relationship Id="rId6" Type="http://schemas.openxmlformats.org/officeDocument/2006/relationships/chart" Target="../charts/char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chart" Target="../charts/chart3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3133800" y="634658"/>
            <a:ext cx="6010200" cy="40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>
            <p:ph type="ctrTitle"/>
          </p:nvPr>
        </p:nvSpPr>
        <p:spPr>
          <a:xfrm>
            <a:off x="3610543" y="445010"/>
            <a:ext cx="47034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HIRING  PROCESS</a:t>
            </a:r>
            <a:br>
              <a:rPr lang="en"/>
            </a:br>
            <a:r>
              <a:rPr lang="en"/>
              <a:t>ANALYTICS</a:t>
            </a:r>
            <a:endParaRPr/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3705225" y="3667325"/>
            <a:ext cx="4703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Done by B.Havilah</a:t>
            </a:r>
            <a:endParaRPr/>
          </a:p>
        </p:txBody>
      </p:sp>
      <p:cxnSp>
        <p:nvCxnSpPr>
          <p:cNvPr id="77" name="Google Shape;77;p1"/>
          <p:cNvCxnSpPr>
            <a:stCxn id="78" idx="3"/>
          </p:cNvCxnSpPr>
          <p:nvPr/>
        </p:nvCxnSpPr>
        <p:spPr>
          <a:xfrm rot="10800000">
            <a:off x="8796359" y="-16350"/>
            <a:ext cx="1500" cy="147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"/>
          <p:cNvCxnSpPr>
            <a:stCxn id="78" idx="1"/>
          </p:cNvCxnSpPr>
          <p:nvPr/>
        </p:nvCxnSpPr>
        <p:spPr>
          <a:xfrm flipH="1">
            <a:off x="8796359" y="3683850"/>
            <a:ext cx="150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"/>
          <p:cNvSpPr txBox="1"/>
          <p:nvPr>
            <p:ph idx="3" type="subTitle"/>
          </p:nvPr>
        </p:nvSpPr>
        <p:spPr>
          <a:xfrm flipH="1" rot="5400000">
            <a:off x="7685759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</p:txBody>
      </p:sp>
      <p:grpSp>
        <p:nvGrpSpPr>
          <p:cNvPr id="80" name="Google Shape;80;p1"/>
          <p:cNvGrpSpPr/>
          <p:nvPr/>
        </p:nvGrpSpPr>
        <p:grpSpPr>
          <a:xfrm>
            <a:off x="3769851" y="2802291"/>
            <a:ext cx="1430711" cy="743389"/>
            <a:chOff x="5159450" y="1919950"/>
            <a:chExt cx="1541050" cy="862500"/>
          </a:xfrm>
        </p:grpSpPr>
        <p:sp>
          <p:nvSpPr>
            <p:cNvPr id="81" name="Google Shape;81;p1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83" name="Google Shape;83;p1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5" name="Google Shape;85;p1"/>
          <p:cNvGrpSpPr/>
          <p:nvPr/>
        </p:nvGrpSpPr>
        <p:grpSpPr>
          <a:xfrm>
            <a:off x="3760363" y="2810012"/>
            <a:ext cx="1430711" cy="743389"/>
            <a:chOff x="5159450" y="1919950"/>
            <a:chExt cx="1541050" cy="862500"/>
          </a:xfrm>
        </p:grpSpPr>
        <p:sp>
          <p:nvSpPr>
            <p:cNvPr id="86" name="Google Shape;86;p1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3B3B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88" name="Google Shape;88;p1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B3B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B3B3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 txBox="1"/>
          <p:nvPr>
            <p:ph idx="3" type="subTitle"/>
          </p:nvPr>
        </p:nvSpPr>
        <p:spPr>
          <a:xfrm rot="-5400000">
            <a:off x="-1057355" y="2459984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264" name="Google Shape;264;p10"/>
          <p:cNvCxnSpPr/>
          <p:nvPr/>
        </p:nvCxnSpPr>
        <p:spPr>
          <a:xfrm rot="10800000">
            <a:off x="342895" y="1902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0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0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0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0"/>
          <p:cNvSpPr txBox="1"/>
          <p:nvPr>
            <p:ph type="title"/>
          </p:nvPr>
        </p:nvSpPr>
        <p:spPr>
          <a:xfrm>
            <a:off x="713225" y="452059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SALARY ANALYSIS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884674" y="1284218"/>
            <a:ext cx="7678071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1717"/>
                </a:solidFill>
                <a:latin typeface="Cabin"/>
                <a:ea typeface="Cabin"/>
                <a:cs typeface="Cabin"/>
                <a:sym typeface="Cabin"/>
              </a:rPr>
              <a:t>The average salary is calculated by adding up the salaries of a group of employees and then dividing the total by the number of employees.</a:t>
            </a:r>
            <a:endParaRPr b="0" i="0" sz="1400" u="none" cap="none" strike="noStrike">
              <a:solidFill>
                <a:srgbClr val="171717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Here, I used Functions for each row to represent minimum, maximum, average ,standard deviation and variance for the column of offered salary.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functions are =AVERAGE(A2:A7186), =MAX(A2:A7186), =MIN(A2:A7186),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=STDEV(A2:A7186), =VAR.S(A2:A7186)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70" name="Google Shape;270;p10"/>
          <p:cNvGrpSpPr/>
          <p:nvPr/>
        </p:nvGrpSpPr>
        <p:grpSpPr>
          <a:xfrm>
            <a:off x="5409032" y="517546"/>
            <a:ext cx="654132" cy="572700"/>
            <a:chOff x="3996113" y="4291176"/>
            <a:chExt cx="336512" cy="335048"/>
          </a:xfrm>
        </p:grpSpPr>
        <p:sp>
          <p:nvSpPr>
            <p:cNvPr id="271" name="Google Shape;271;p10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 b="0" l="0" r="0" t="19578"/>
          <a:stretch/>
        </p:blipFill>
        <p:spPr>
          <a:xfrm>
            <a:off x="1301428" y="3402893"/>
            <a:ext cx="2476715" cy="116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4">
            <a:alphaModFix/>
          </a:blip>
          <a:srcRect b="0" l="0" r="0" t="77674"/>
          <a:stretch/>
        </p:blipFill>
        <p:spPr>
          <a:xfrm>
            <a:off x="3896183" y="4160351"/>
            <a:ext cx="2650749" cy="22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5">
            <a:alphaModFix/>
          </a:blip>
          <a:srcRect b="63425" l="66289" r="1264" t="13542"/>
          <a:stretch/>
        </p:blipFill>
        <p:spPr>
          <a:xfrm>
            <a:off x="5576262" y="3535506"/>
            <a:ext cx="981684" cy="34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6">
            <a:alphaModFix/>
          </a:blip>
          <a:srcRect b="-16542" l="70007" r="0" t="16543"/>
          <a:stretch/>
        </p:blipFill>
        <p:spPr>
          <a:xfrm>
            <a:off x="4096289" y="3516352"/>
            <a:ext cx="1254839" cy="6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7">
            <a:alphaModFix/>
          </a:blip>
          <a:srcRect b="72487" l="54228" r="0" t="0"/>
          <a:stretch/>
        </p:blipFill>
        <p:spPr>
          <a:xfrm>
            <a:off x="6795546" y="3496769"/>
            <a:ext cx="959012" cy="47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6932" y="4160351"/>
            <a:ext cx="2252335" cy="25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286" name="Google Shape;286;p11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1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1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1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11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SALARY DISTRIBUTION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673565" y="1053415"/>
            <a:ext cx="7796109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Class intervals represent ranges of values, in this case, salary ranges. The class interval is the difference between the upper and lower limits of a class.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Here, I represented the sum of offered salary for each post in different departments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I used pivot tables to analyze the data.</a:t>
            </a:r>
            <a:endParaRPr b="0" i="0" sz="1400" u="none" cap="none" strike="noStrike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92" name="Google Shape;292;p11"/>
          <p:cNvGrpSpPr/>
          <p:nvPr/>
        </p:nvGrpSpPr>
        <p:grpSpPr>
          <a:xfrm>
            <a:off x="6290403" y="480715"/>
            <a:ext cx="545124" cy="491170"/>
            <a:chOff x="3988156" y="3380210"/>
            <a:chExt cx="353954" cy="318880"/>
          </a:xfrm>
        </p:grpSpPr>
        <p:sp>
          <p:nvSpPr>
            <p:cNvPr id="293" name="Google Shape;293;p11"/>
            <p:cNvSpPr/>
            <p:nvPr/>
          </p:nvSpPr>
          <p:spPr>
            <a:xfrm>
              <a:off x="4134053" y="3446156"/>
              <a:ext cx="28454" cy="49269"/>
            </a:xfrm>
            <a:custGeom>
              <a:rect b="b" l="l" r="r" t="t"/>
              <a:pathLst>
                <a:path extrusionOk="0" h="1548" w="894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188988" y="3398001"/>
              <a:ext cx="81510" cy="81510"/>
            </a:xfrm>
            <a:custGeom>
              <a:rect b="b" l="l" r="r" t="t"/>
              <a:pathLst>
                <a:path extrusionOk="0" h="2561" w="2561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090863" y="3380210"/>
              <a:ext cx="195930" cy="146311"/>
            </a:xfrm>
            <a:custGeom>
              <a:rect b="b" l="l" r="r" t="t"/>
              <a:pathLst>
                <a:path extrusionOk="0" h="4597" w="6156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215914" y="3415061"/>
              <a:ext cx="28072" cy="49301"/>
            </a:xfrm>
            <a:custGeom>
              <a:rect b="b" l="l" r="r" t="t"/>
              <a:pathLst>
                <a:path extrusionOk="0" h="1549" w="882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988156" y="3495935"/>
              <a:ext cx="353954" cy="203155"/>
            </a:xfrm>
            <a:custGeom>
              <a:rect b="b" l="l" r="r" t="t"/>
              <a:pathLst>
                <a:path extrusionOk="0" h="6383" w="11121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40" y="2130517"/>
            <a:ext cx="2040806" cy="271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016" y="2090003"/>
            <a:ext cx="2040806" cy="264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855" y="2086432"/>
            <a:ext cx="1766384" cy="265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307" name="Google Shape;307;p12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2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2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2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DEPARTMENT ANALYSIS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884674" y="1270150"/>
            <a:ext cx="7715395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Visualizing data through charts and plots is a crucial part of data analysis.</a:t>
            </a:r>
            <a:endParaRPr b="0" i="0" sz="1400" u="none" cap="none" strike="noStrike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I directly used the bar chart option from the Quick analysis which also gives the pivot table.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We can also use the “COUNTIF” function to count the people in a specific department.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Here,</a:t>
            </a: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Operations Department” is the most counted with 2771</a:t>
            </a: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13" name="Google Shape;313;p12"/>
          <p:cNvGrpSpPr/>
          <p:nvPr/>
        </p:nvGrpSpPr>
        <p:grpSpPr>
          <a:xfrm>
            <a:off x="6483140" y="493042"/>
            <a:ext cx="524635" cy="524683"/>
            <a:chOff x="4890434" y="4287389"/>
            <a:chExt cx="345997" cy="346029"/>
          </a:xfrm>
        </p:grpSpPr>
        <p:sp>
          <p:nvSpPr>
            <p:cNvPr id="314" name="Google Shape;314;p12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 b="7841" l="1020" r="0" t="6958"/>
          <a:stretch/>
        </p:blipFill>
        <p:spPr>
          <a:xfrm>
            <a:off x="5534101" y="2743200"/>
            <a:ext cx="3137853" cy="18569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12"/>
          <p:cNvGraphicFramePr/>
          <p:nvPr/>
        </p:nvGraphicFramePr>
        <p:xfrm>
          <a:off x="1083212" y="2743200"/>
          <a:ext cx="4164032" cy="213828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 txBox="1"/>
          <p:nvPr>
            <p:ph idx="3" type="subTitle"/>
          </p:nvPr>
        </p:nvSpPr>
        <p:spPr>
          <a:xfrm rot="-5400000">
            <a:off x="-1057355" y="2445916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329" name="Google Shape;329;p13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3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3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3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3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POSITION TIER ANALYSIS</a:t>
            </a:r>
            <a:endParaRPr/>
          </a:p>
        </p:txBody>
      </p:sp>
      <p:sp>
        <p:nvSpPr>
          <p:cNvPr id="334" name="Google Shape;334;p13"/>
          <p:cNvSpPr txBox="1"/>
          <p:nvPr/>
        </p:nvSpPr>
        <p:spPr>
          <a:xfrm>
            <a:off x="761087" y="965571"/>
            <a:ext cx="7678067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71717"/>
                </a:solidFill>
                <a:latin typeface="Cabin"/>
                <a:ea typeface="Cabin"/>
                <a:cs typeface="Cabin"/>
                <a:sym typeface="Cabin"/>
              </a:rPr>
              <a:t>Different positions within a company often have different tiers or levels</a:t>
            </a:r>
            <a:r>
              <a:rPr b="0" i="0" lang="en" sz="1400" u="none" cap="none" strike="noStrike">
                <a:solidFill>
                  <a:srgbClr val="171717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0" i="0" lang="en" sz="1400" u="none" cap="none" strike="noStrike">
                <a:solidFill>
                  <a:srgbClr val="171717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I directly used the bar chart option from the Quick analysis which also gives the pivot table.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We can also use the “COUNTIF” function to count the people under a specific post 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Here the C9 post has most counts with 1792.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35" name="Google Shape;335;p13"/>
          <p:cNvGrpSpPr/>
          <p:nvPr/>
        </p:nvGrpSpPr>
        <p:grpSpPr>
          <a:xfrm>
            <a:off x="6782005" y="510319"/>
            <a:ext cx="507406" cy="507406"/>
            <a:chOff x="4891198" y="2925108"/>
            <a:chExt cx="334634" cy="334634"/>
          </a:xfrm>
        </p:grpSpPr>
        <p:sp>
          <p:nvSpPr>
            <p:cNvPr id="336" name="Google Shape;336;p13"/>
            <p:cNvSpPr/>
            <p:nvPr/>
          </p:nvSpPr>
          <p:spPr>
            <a:xfrm>
              <a:off x="5001830" y="2925108"/>
              <a:ext cx="113338" cy="150831"/>
            </a:xfrm>
            <a:custGeom>
              <a:rect b="b" l="l" r="r" t="t"/>
              <a:pathLst>
                <a:path extrusionOk="0" h="4739" w="3561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102628" y="2933033"/>
              <a:ext cx="98188" cy="76991"/>
            </a:xfrm>
            <a:custGeom>
              <a:rect b="b" l="l" r="r" t="t"/>
              <a:pathLst>
                <a:path extrusionOk="0" h="2419" w="3085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915832" y="2932492"/>
              <a:ext cx="98920" cy="77532"/>
            </a:xfrm>
            <a:custGeom>
              <a:rect b="b" l="l" r="r" t="t"/>
              <a:pathLst>
                <a:path extrusionOk="0" h="2436" w="3108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915832" y="3174254"/>
              <a:ext cx="80746" cy="70689"/>
            </a:xfrm>
            <a:custGeom>
              <a:rect b="b" l="l" r="r" t="t"/>
              <a:pathLst>
                <a:path extrusionOk="0" h="2221" w="2537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121215" y="3173936"/>
              <a:ext cx="79601" cy="69511"/>
            </a:xfrm>
            <a:custGeom>
              <a:rect b="b" l="l" r="r" t="t"/>
              <a:pathLst>
                <a:path extrusionOk="0" h="2184" w="2501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891198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112876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001448" y="3108498"/>
              <a:ext cx="113338" cy="151244"/>
            </a:xfrm>
            <a:custGeom>
              <a:rect b="b" l="l" r="r" t="t"/>
              <a:pathLst>
                <a:path extrusionOk="0" h="4752" w="3561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031" y="2367239"/>
            <a:ext cx="1677823" cy="2498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13"/>
          <p:cNvGraphicFramePr/>
          <p:nvPr/>
        </p:nvGraphicFramePr>
        <p:xfrm>
          <a:off x="1202536" y="2617937"/>
          <a:ext cx="3861581" cy="2126725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idx="6" type="title"/>
          </p:nvPr>
        </p:nvSpPr>
        <p:spPr>
          <a:xfrm>
            <a:off x="3291840" y="445025"/>
            <a:ext cx="513686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351" name="Google Shape;351;p14"/>
          <p:cNvSpPr txBox="1"/>
          <p:nvPr>
            <p:ph type="title"/>
          </p:nvPr>
        </p:nvSpPr>
        <p:spPr>
          <a:xfrm>
            <a:off x="4950199" y="2443120"/>
            <a:ext cx="300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MS EXCEL</a:t>
            </a:r>
            <a:endParaRPr/>
          </a:p>
        </p:txBody>
      </p:sp>
      <p:sp>
        <p:nvSpPr>
          <p:cNvPr id="352" name="Google Shape;352;p14"/>
          <p:cNvSpPr txBox="1"/>
          <p:nvPr>
            <p:ph idx="1" type="subTitle"/>
          </p:nvPr>
        </p:nvSpPr>
        <p:spPr>
          <a:xfrm>
            <a:off x="4950198" y="2868784"/>
            <a:ext cx="3750669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To gain </a:t>
            </a: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knowledge of statistics and Excel to draw meaningful conclusions about the company's hiring.</a:t>
            </a:r>
            <a:endParaRPr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53" name="Google Shape;353;p14"/>
          <p:cNvPicPr preferRelativeResize="0"/>
          <p:nvPr/>
        </p:nvPicPr>
        <p:blipFill rotWithShape="1">
          <a:blip r:embed="rId3">
            <a:alphaModFix/>
          </a:blip>
          <a:srcRect b="0" l="10989" r="7543" t="12816"/>
          <a:stretch/>
        </p:blipFill>
        <p:spPr>
          <a:xfrm>
            <a:off x="-17100" y="2200"/>
            <a:ext cx="34332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4"/>
          <p:cNvGrpSpPr/>
          <p:nvPr/>
        </p:nvGrpSpPr>
        <p:grpSpPr>
          <a:xfrm>
            <a:off x="5698673" y="-753100"/>
            <a:ext cx="45719" cy="85094"/>
            <a:chOff x="3094217" y="1976585"/>
            <a:chExt cx="350198" cy="350549"/>
          </a:xfrm>
        </p:grpSpPr>
        <p:sp>
          <p:nvSpPr>
            <p:cNvPr id="355" name="Google Shape;355;p14"/>
            <p:cNvSpPr/>
            <p:nvPr/>
          </p:nvSpPr>
          <p:spPr>
            <a:xfrm>
              <a:off x="3094217" y="2129039"/>
              <a:ext cx="131543" cy="197362"/>
            </a:xfrm>
            <a:custGeom>
              <a:rect b="b" l="l" r="r" t="t"/>
              <a:pathLst>
                <a:path extrusionOk="0" h="6201" w="4133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116592" y="2293778"/>
              <a:ext cx="10630" cy="32241"/>
            </a:xfrm>
            <a:custGeom>
              <a:rect b="b" l="l" r="r" t="t"/>
              <a:pathLst>
                <a:path extrusionOk="0" h="10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193519" y="2293778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346227" y="2166755"/>
              <a:ext cx="54966" cy="18301"/>
            </a:xfrm>
            <a:custGeom>
              <a:rect b="b" l="l" r="r" t="t"/>
              <a:pathLst>
                <a:path extrusionOk="0" h="575" w="1727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302655" y="2134991"/>
              <a:ext cx="141760" cy="192143"/>
            </a:xfrm>
            <a:custGeom>
              <a:rect b="b" l="l" r="r" t="t"/>
              <a:pathLst>
                <a:path extrusionOk="0" h="6037" w="4454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330313" y="2288463"/>
              <a:ext cx="10248" cy="37938"/>
            </a:xfrm>
            <a:custGeom>
              <a:rect b="b" l="l" r="r" t="t"/>
              <a:pathLst>
                <a:path extrusionOk="0" h="1192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406859" y="2288463"/>
              <a:ext cx="10630" cy="37938"/>
            </a:xfrm>
            <a:custGeom>
              <a:rect b="b" l="l" r="r" t="t"/>
              <a:pathLst>
                <a:path extrusionOk="0" h="1192" w="334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149183" y="1976585"/>
              <a:ext cx="219419" cy="183072"/>
            </a:xfrm>
            <a:custGeom>
              <a:rect b="b" l="l" r="r" t="t"/>
              <a:pathLst>
                <a:path extrusionOk="0" h="5752" w="6894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187822" y="2009177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226110" y="2009177"/>
              <a:ext cx="81478" cy="10280"/>
            </a:xfrm>
            <a:custGeom>
              <a:rect b="b" l="l" r="r" t="t"/>
              <a:pathLst>
                <a:path extrusionOk="0" h="323" w="256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187822" y="2036453"/>
              <a:ext cx="119767" cy="10662"/>
            </a:xfrm>
            <a:custGeom>
              <a:rect b="b" l="l" r="r" t="t"/>
              <a:pathLst>
                <a:path extrusionOk="0" h="335" w="3763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187822" y="2064143"/>
              <a:ext cx="81510" cy="10248"/>
            </a:xfrm>
            <a:custGeom>
              <a:rect b="b" l="l" r="r" t="t"/>
              <a:pathLst>
                <a:path extrusionOk="0" h="322" w="2561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280663" y="2064143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xcel free icon | Free icons, Tech company logos, Company logo" id="368" name="Google Shape;3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9302" y="2463034"/>
            <a:ext cx="850727" cy="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>
            <p:ph idx="1" type="body"/>
          </p:nvPr>
        </p:nvSpPr>
        <p:spPr>
          <a:xfrm>
            <a:off x="713225" y="1576073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Ensured dataset completeness to maintain the integrity of subsequent analyses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Ensured data accuracy and prevented skewed analysis results.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Produced a clear and concise overview of the cleaned and prepared dataset.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Utilized Excel functions to quantify the number of males and females hired.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Gained insights into gender representation within the organization.</a:t>
            </a:r>
            <a:endParaRPr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Identified key trends or variations in salary offerings.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Facilitated insights into the company's overall salary structure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Provided a visual snapshot of departmental dynamics.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Facilitated a comprehensive understanding of the organization's position hierarchy.</a:t>
            </a:r>
            <a:endParaRPr/>
          </a:p>
        </p:txBody>
      </p:sp>
      <p:sp>
        <p:nvSpPr>
          <p:cNvPr id="374" name="Google Shape;374;p15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5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5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5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15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INSIGHTS </a:t>
            </a:r>
            <a:endParaRPr/>
          </a:p>
        </p:txBody>
      </p:sp>
      <p:grpSp>
        <p:nvGrpSpPr>
          <p:cNvPr id="381" name="Google Shape;381;p15"/>
          <p:cNvGrpSpPr/>
          <p:nvPr/>
        </p:nvGrpSpPr>
        <p:grpSpPr>
          <a:xfrm>
            <a:off x="3251315" y="480012"/>
            <a:ext cx="553792" cy="492576"/>
            <a:chOff x="854261" y="2908813"/>
            <a:chExt cx="377474" cy="335748"/>
          </a:xfrm>
        </p:grpSpPr>
        <p:sp>
          <p:nvSpPr>
            <p:cNvPr id="382" name="Google Shape;382;p15"/>
            <p:cNvSpPr/>
            <p:nvPr/>
          </p:nvSpPr>
          <p:spPr>
            <a:xfrm>
              <a:off x="896337" y="3079695"/>
              <a:ext cx="47391" cy="17091"/>
            </a:xfrm>
            <a:custGeom>
              <a:rect b="b" l="l" r="r" t="t"/>
              <a:pathLst>
                <a:path extrusionOk="0" h="537" w="148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878514" y="3191855"/>
              <a:ext cx="11426" cy="52706"/>
            </a:xfrm>
            <a:custGeom>
              <a:rect b="b" l="l" r="r" t="t"/>
              <a:pathLst>
                <a:path extrusionOk="0" h="1656" w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54261" y="3050159"/>
              <a:ext cx="219451" cy="194052"/>
            </a:xfrm>
            <a:custGeom>
              <a:rect b="b" l="l" r="r" t="t"/>
              <a:pathLst>
                <a:path extrusionOk="0" h="6097" w="6895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008115" y="2908813"/>
              <a:ext cx="223620" cy="188355"/>
            </a:xfrm>
            <a:custGeom>
              <a:rect b="b" l="l" r="r" t="t"/>
              <a:pathLst>
                <a:path extrusionOk="0" h="5918" w="7026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037301" y="2944046"/>
              <a:ext cx="165248" cy="105763"/>
            </a:xfrm>
            <a:custGeom>
              <a:rect b="b" l="l" r="r" t="t"/>
              <a:pathLst>
                <a:path extrusionOk="0" h="3323" w="5192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/>
          <p:nvPr>
            <p:ph idx="1" type="body"/>
          </p:nvPr>
        </p:nvSpPr>
        <p:spPr>
          <a:xfrm>
            <a:off x="713225" y="923400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4084 males 2675 and females were attended the interview held by the company.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The ratio of Males and Females who were hired is  around 1.4 : 1</a:t>
            </a:r>
            <a:endParaRPr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The average salary offered by the company is 49983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The bar graphs obtained illustrates the depart</a:t>
            </a: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ments and positions which are most counted</a:t>
            </a: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Taking the highest counted Operations department and highest counted post C9 is having a total sum of offered salary with </a:t>
            </a:r>
            <a:r>
              <a:rPr b="0" i="0" lang="en" u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35827091</a:t>
            </a:r>
            <a:r>
              <a:rPr lang="en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 .</a:t>
            </a:r>
            <a:endParaRPr b="0" i="0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Total sum of offered salary by the Company is </a:t>
            </a:r>
            <a:r>
              <a:rPr i="0" lang="en" u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358228369</a:t>
            </a:r>
            <a:r>
              <a:rPr lang="en"/>
              <a:t> .</a:t>
            </a:r>
            <a:endParaRPr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These results provide a comprehensive overview of the gender distribution, average salary, salary distribution, departmental proportions, and position tier distribution within the company.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The results obtained from these analyses can be valuable for improving the hiring process and making informed decisions.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I have gained knowledge of the Statistics from MS Excel and this project helped me to handle the functions useful for the analysis.</a:t>
            </a:r>
            <a:endParaRPr b="0" i="0"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2" name="Google Shape;392;p16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394" name="Google Shape;394;p16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6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6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6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16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9" name="Google Shape;399;p16"/>
          <p:cNvSpPr/>
          <p:nvPr/>
        </p:nvSpPr>
        <p:spPr>
          <a:xfrm>
            <a:off x="3140502" y="486244"/>
            <a:ext cx="531481" cy="531481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1" type="subTitle"/>
          </p:nvPr>
        </p:nvSpPr>
        <p:spPr>
          <a:xfrm>
            <a:off x="1039836" y="1319627"/>
            <a:ext cx="4559105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Hiring Process Analytics</a:t>
            </a:r>
            <a:endParaRPr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Excel file</a:t>
            </a:r>
            <a:endParaRPr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rgbClr val="3B3B3B"/>
                </a:solidFill>
              </a:rPr>
              <a:t>Note: I included the charts and tables in the sheets .</a:t>
            </a:r>
            <a:endParaRPr sz="1600">
              <a:solidFill>
                <a:srgbClr val="3B3B3B"/>
              </a:solidFill>
            </a:endParaRPr>
          </a:p>
        </p:txBody>
      </p:sp>
      <p:pic>
        <p:nvPicPr>
          <p:cNvPr id="405" name="Google Shape;4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0791" y="0"/>
            <a:ext cx="3433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3" type="subTitle"/>
          </p:nvPr>
        </p:nvSpPr>
        <p:spPr>
          <a:xfrm rot="-5400000">
            <a:off x="-1000050" y="2443500"/>
            <a:ext cx="2685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sp>
        <p:nvSpPr>
          <p:cNvPr id="407" name="Google Shape;407;p17"/>
          <p:cNvSpPr txBox="1"/>
          <p:nvPr/>
        </p:nvSpPr>
        <p:spPr>
          <a:xfrm>
            <a:off x="1039836" y="673296"/>
            <a:ext cx="3890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3B3B3B"/>
                </a:solidFill>
                <a:latin typeface="Cantata One"/>
                <a:ea typeface="Cantata One"/>
                <a:cs typeface="Cantata One"/>
                <a:sym typeface="Cantata One"/>
              </a:rPr>
              <a:t>DRIVE 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CONTENTS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720000" y="18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{5D0FF9DF-42A8-4AFE-B68E-D3C57AA5181F}</a:tableStyleId>
              </a:tblPr>
              <a:tblGrid>
                <a:gridCol w="2400800"/>
                <a:gridCol w="53032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Project Description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 brief overview of the project, its objectives</a:t>
                      </a:r>
                      <a:endParaRPr sz="1100" u="none" cap="none" strike="noStrik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Approach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Project Execution: Techniques and Tools Employed</a:t>
                      </a:r>
                      <a:endParaRPr sz="1100" u="none" cap="none" strike="noStrik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Tech-Stack used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Specifying the software I used and mentioning its purpose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Insights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Summary of the insights and knowledge I gained during the project</a:t>
                      </a:r>
                      <a:endParaRPr sz="1100" u="none" cap="none" strike="noStrik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Results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Project Accomplishments: Enhancing the Understandings of Hiring Process Analytics</a:t>
                      </a:r>
                      <a:endParaRPr sz="1100" u="none" cap="none" strike="noStrik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Drive link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Link of this project presentation and my excel workbook ,in which I did the analysis.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</p:txBody>
      </p:sp>
      <p:sp>
        <p:nvSpPr>
          <p:cNvPr id="97" name="Google Shape;97;p2"/>
          <p:cNvSpPr txBox="1"/>
          <p:nvPr>
            <p:ph idx="2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 PROCESS ANALYTICS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23805" r="31705" t="0"/>
          <a:stretch/>
        </p:blipFill>
        <p:spPr>
          <a:xfrm>
            <a:off x="5720450" y="-7325"/>
            <a:ext cx="3433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847752" y="1385500"/>
            <a:ext cx="4581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847725" y="2187404"/>
            <a:ext cx="4581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0" lang="en" sz="1400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Welcome to the 'Hiring Process Analytics' project, where we embark on a journey to unravel key insights into the dynamics of talent acquisition within a company. The hiring process is pivotal, and understanding trends such as rejections, interviews, job types, and vacancies can provide valuable insights for our hiring department.</a:t>
            </a:r>
            <a:endParaRPr sz="1400">
              <a:solidFill>
                <a:srgbClr val="3B3B3B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" name="Google Shape;105;p3"/>
          <p:cNvSpPr txBox="1"/>
          <p:nvPr>
            <p:ph idx="3" type="subTitle"/>
          </p:nvPr>
        </p:nvSpPr>
        <p:spPr>
          <a:xfrm rot="-5400000">
            <a:off x="-1000050" y="2443500"/>
            <a:ext cx="2685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3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</p:txBody>
      </p:sp>
      <p:sp>
        <p:nvSpPr>
          <p:cNvPr id="111" name="Google Shape;111;p4"/>
          <p:cNvSpPr txBox="1"/>
          <p:nvPr>
            <p:ph idx="4294967295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 RESOURCES - PITCH DECK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41572" r="13873" t="0"/>
          <a:stretch/>
        </p:blipFill>
        <p:spPr>
          <a:xfrm>
            <a:off x="-17109" y="-7325"/>
            <a:ext cx="34332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111414" y="1544712"/>
            <a:ext cx="4117975" cy="242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7000">
                <a:solidFill>
                  <a:schemeClr val="lt1"/>
                </a:solidFill>
                <a:latin typeface="Cantata One"/>
                <a:ea typeface="Cantata One"/>
                <a:cs typeface="Cantata One"/>
                <a:sym typeface="Cantata One"/>
              </a:rPr>
              <a:t>MY</a:t>
            </a:r>
            <a:r>
              <a:rPr b="1" lang="en" sz="7000">
                <a:solidFill>
                  <a:schemeClr val="lt1"/>
                </a:solidFill>
              </a:rPr>
              <a:t> </a:t>
            </a:r>
            <a:endParaRPr b="1" sz="7000">
              <a:solidFill>
                <a:schemeClr val="lt1"/>
              </a:solidFill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231718" y="2110085"/>
            <a:ext cx="4341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rgbClr val="3B3B3B"/>
                </a:solidFill>
                <a:latin typeface="Cantata One"/>
                <a:ea typeface="Cantata One"/>
                <a:cs typeface="Cantata One"/>
                <a:sym typeface="Cantata One"/>
              </a:rPr>
              <a:t>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55280" y="604824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Identifying and addressing missing values is vital for accurate analysis.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Employed strategies such as imputation or removal based on the nature of missing data.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Used , special option in Find </a:t>
            </a: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&amp; select icon at the home tab , and selected blank option to find out the  null values.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I found  a value which is in the 80</a:t>
            </a:r>
            <a:r>
              <a:rPr baseline="3000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th</a:t>
            </a: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 row displays as the G80 in the excel sheet.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Like this , I removed ”-” cells and blank cells in other columns also.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D1D1B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5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5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5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5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5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0" lang="en">
                <a:solidFill>
                  <a:srgbClr val="3B3B3B"/>
                </a:solidFill>
                <a:latin typeface="Cantata One"/>
                <a:ea typeface="Cantata One"/>
                <a:cs typeface="Cantata One"/>
                <a:sym typeface="Cantata One"/>
              </a:rPr>
              <a:t>Handling Missing Data</a:t>
            </a:r>
            <a:endParaRPr>
              <a:solidFill>
                <a:srgbClr val="3B3B3B"/>
              </a:solidFill>
              <a:latin typeface="Cantata One"/>
              <a:ea typeface="Cantata One"/>
              <a:cs typeface="Cantata One"/>
              <a:sym typeface="Cantata One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5716875" y="667043"/>
            <a:ext cx="382519" cy="350682"/>
            <a:chOff x="2903337" y="4279032"/>
            <a:chExt cx="382519" cy="350682"/>
          </a:xfrm>
        </p:grpSpPr>
        <p:sp>
          <p:nvSpPr>
            <p:cNvPr id="128" name="Google Shape;128;p5"/>
            <p:cNvSpPr/>
            <p:nvPr/>
          </p:nvSpPr>
          <p:spPr>
            <a:xfrm>
              <a:off x="2966979" y="4320570"/>
              <a:ext cx="202248" cy="184183"/>
            </a:xfrm>
            <a:custGeom>
              <a:rect b="b" l="l" r="r" t="t"/>
              <a:pathLst>
                <a:path extrusionOk="0" h="5791" w="6359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903337" y="4279032"/>
              <a:ext cx="382519" cy="350682"/>
            </a:xfrm>
            <a:custGeom>
              <a:rect b="b" l="l" r="r" t="t"/>
              <a:pathLst>
                <a:path extrusionOk="0" h="11026" w="12027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937814" y="4300215"/>
              <a:ext cx="11768" cy="11418"/>
            </a:xfrm>
            <a:custGeom>
              <a:rect b="b" l="l" r="r" t="t"/>
              <a:pathLst>
                <a:path extrusionOk="0" h="359" w="37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952572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967361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016563" y="4424063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016563" y="4442606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032498" y="4424063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032498" y="4442606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016213" y="4357527"/>
              <a:ext cx="112494" cy="111636"/>
            </a:xfrm>
            <a:custGeom>
              <a:rect b="b" l="l" r="r" t="t"/>
              <a:pathLst>
                <a:path extrusionOk="0" h="3510" w="3537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937051" y="4499791"/>
              <a:ext cx="14439" cy="11386"/>
            </a:xfrm>
            <a:custGeom>
              <a:rect b="b" l="l" r="r" t="t"/>
              <a:pathLst>
                <a:path extrusionOk="0" h="358" w="454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953717" y="4499791"/>
              <a:ext cx="30310" cy="11386"/>
            </a:xfrm>
            <a:custGeom>
              <a:rect b="b" l="l" r="r" t="t"/>
              <a:pathLst>
                <a:path extrusionOk="0" h="358" w="953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937051" y="4514930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937051" y="4529719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213881" y="4343787"/>
              <a:ext cx="11386" cy="126488"/>
            </a:xfrm>
            <a:custGeom>
              <a:rect b="b" l="l" r="r" t="t"/>
              <a:pathLst>
                <a:path extrusionOk="0" h="3977" w="358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-10873" l="39917" r="-649" t="10874"/>
          <a:stretch/>
        </p:blipFill>
        <p:spPr>
          <a:xfrm>
            <a:off x="1442803" y="3241326"/>
            <a:ext cx="1058759" cy="12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8157" t="0"/>
          <a:stretch/>
        </p:blipFill>
        <p:spPr>
          <a:xfrm>
            <a:off x="2957378" y="3189412"/>
            <a:ext cx="2047899" cy="1401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 b="0" l="88153" r="0" t="5143"/>
          <a:stretch/>
        </p:blipFill>
        <p:spPr>
          <a:xfrm>
            <a:off x="5942245" y="2649123"/>
            <a:ext cx="598898" cy="2357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6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6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0" lang="en" sz="3200">
                <a:solidFill>
                  <a:srgbClr val="3B3B3B"/>
                </a:solidFill>
                <a:latin typeface="Cantata One"/>
                <a:ea typeface="Cantata One"/>
                <a:cs typeface="Cantata One"/>
                <a:sym typeface="Cantata One"/>
              </a:rPr>
              <a:t>Clubbing Columns</a:t>
            </a:r>
            <a:endParaRPr>
              <a:solidFill>
                <a:srgbClr val="3B3B3B"/>
              </a:solidFill>
              <a:latin typeface="Cantata One"/>
              <a:ea typeface="Cantata One"/>
              <a:cs typeface="Cantata One"/>
              <a:sym typeface="Cantata One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13224" y="1171500"/>
            <a:ext cx="784952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0" i="0" lang="en" sz="11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Resultant data set after  the clubbing the multiple columns to simply the analysis.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o"/>
            </a:pPr>
            <a:r>
              <a:rPr b="0" i="0" lang="en" sz="1100" u="none" cap="none" strike="noStrike">
                <a:solidFill>
                  <a:srgbClr val="3B3B3B"/>
                </a:solidFill>
                <a:latin typeface="Cabin"/>
                <a:ea typeface="Cabin"/>
                <a:cs typeface="Cabin"/>
                <a:sym typeface="Cabin"/>
              </a:rPr>
              <a:t>Used “=CONCAT” function , example: =CONCAT(A2:A7186,” “,B2:B7186) function to club the two columns A and B having rows from 2 to 7186.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578" y="1774392"/>
            <a:ext cx="5303517" cy="3176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6"/>
          <p:cNvGrpSpPr/>
          <p:nvPr/>
        </p:nvGrpSpPr>
        <p:grpSpPr>
          <a:xfrm>
            <a:off x="4774270" y="445025"/>
            <a:ext cx="409675" cy="457870"/>
            <a:chOff x="1768821" y="3361108"/>
            <a:chExt cx="278739" cy="339074"/>
          </a:xfrm>
        </p:grpSpPr>
        <p:sp>
          <p:nvSpPr>
            <p:cNvPr id="160" name="Google Shape;160;p6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713225" y="1228675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Conducted outlier analysis to identify data points deviating significantly from the norm.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Decided on appropriate strategies for handling outliers, such as removal or replacement.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Used Statistical function like “QUARTILE” to identify the potential outliners.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Utilized Excel functions or formulas to calculate z-scores or IQR values for the relevant variables (e.g., salary) to identify data points that deviate significantly from the norm.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Decided whether to remove outliers or leave them in the dataset based on the specific context and goals of the analysis.</a:t>
            </a:r>
            <a:endParaRPr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solidFill>
                  <a:srgbClr val="374151"/>
                </a:solidFill>
                <a:latin typeface="Cabin"/>
                <a:ea typeface="Cabin"/>
                <a:cs typeface="Cabin"/>
                <a:sym typeface="Cabin"/>
              </a:rPr>
              <a:t>For the deletion of outliers, I used “DELETE” function to exclude the rows that meet certain criteria.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D1D1B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7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178" name="Google Shape;178;p7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7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7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0" lang="en" sz="2800">
                <a:solidFill>
                  <a:srgbClr val="3B3B3B"/>
                </a:solidFill>
                <a:latin typeface="Cantata One"/>
                <a:ea typeface="Cantata One"/>
                <a:cs typeface="Cantata One"/>
                <a:sym typeface="Cantata One"/>
              </a:rPr>
              <a:t>Outlier Detection &amp; Removing Outliers</a:t>
            </a:r>
            <a:endParaRPr sz="2800">
              <a:solidFill>
                <a:srgbClr val="3B3B3B"/>
              </a:solidFill>
              <a:latin typeface="Cantata One"/>
              <a:ea typeface="Cantata One"/>
              <a:cs typeface="Cantata One"/>
              <a:sym typeface="Cantata One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8130739" y="557511"/>
            <a:ext cx="297886" cy="337578"/>
            <a:chOff x="3103963" y="3361140"/>
            <a:chExt cx="297886" cy="337578"/>
          </a:xfrm>
        </p:grpSpPr>
        <p:sp>
          <p:nvSpPr>
            <p:cNvPr id="184" name="Google Shape;184;p7"/>
            <p:cNvSpPr/>
            <p:nvPr/>
          </p:nvSpPr>
          <p:spPr>
            <a:xfrm>
              <a:off x="3245305" y="3519402"/>
              <a:ext cx="14026" cy="14408"/>
            </a:xfrm>
            <a:custGeom>
              <a:rect b="b" l="l" r="r" t="t"/>
              <a:pathLst>
                <a:path extrusionOk="0" h="453" w="441">
                  <a:moveTo>
                    <a:pt x="227" y="0"/>
                  </a:moveTo>
                  <a:cubicBezTo>
                    <a:pt x="96" y="0"/>
                    <a:pt x="0" y="107"/>
                    <a:pt x="0" y="226"/>
                  </a:cubicBezTo>
                  <a:cubicBezTo>
                    <a:pt x="0" y="357"/>
                    <a:pt x="96" y="453"/>
                    <a:pt x="227" y="453"/>
                  </a:cubicBezTo>
                  <a:cubicBezTo>
                    <a:pt x="346" y="453"/>
                    <a:pt x="441" y="357"/>
                    <a:pt x="441" y="226"/>
                  </a:cubicBezTo>
                  <a:cubicBezTo>
                    <a:pt x="441" y="107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284679" y="3597388"/>
              <a:ext cx="74646" cy="74646"/>
            </a:xfrm>
            <a:custGeom>
              <a:rect b="b" l="l" r="r" t="t"/>
              <a:pathLst>
                <a:path extrusionOk="0" h="2347" w="2347">
                  <a:moveTo>
                    <a:pt x="1167" y="1"/>
                  </a:moveTo>
                  <a:cubicBezTo>
                    <a:pt x="513" y="1"/>
                    <a:pt x="1" y="513"/>
                    <a:pt x="1" y="1168"/>
                  </a:cubicBezTo>
                  <a:cubicBezTo>
                    <a:pt x="1" y="1823"/>
                    <a:pt x="513" y="2346"/>
                    <a:pt x="1167" y="2346"/>
                  </a:cubicBezTo>
                  <a:cubicBezTo>
                    <a:pt x="1787" y="2346"/>
                    <a:pt x="2287" y="1870"/>
                    <a:pt x="2346" y="1263"/>
                  </a:cubicBezTo>
                  <a:cubicBezTo>
                    <a:pt x="2334" y="1203"/>
                    <a:pt x="2275" y="1132"/>
                    <a:pt x="2179" y="1108"/>
                  </a:cubicBezTo>
                  <a:cubicBezTo>
                    <a:pt x="2096" y="1108"/>
                    <a:pt x="2025" y="1168"/>
                    <a:pt x="2025" y="1263"/>
                  </a:cubicBezTo>
                  <a:cubicBezTo>
                    <a:pt x="1979" y="1706"/>
                    <a:pt x="1609" y="2051"/>
                    <a:pt x="1172" y="2051"/>
                  </a:cubicBezTo>
                  <a:cubicBezTo>
                    <a:pt x="1151" y="2051"/>
                    <a:pt x="1129" y="2050"/>
                    <a:pt x="1108" y="2049"/>
                  </a:cubicBezTo>
                  <a:cubicBezTo>
                    <a:pt x="655" y="2025"/>
                    <a:pt x="298" y="1644"/>
                    <a:pt x="298" y="1192"/>
                  </a:cubicBezTo>
                  <a:cubicBezTo>
                    <a:pt x="298" y="651"/>
                    <a:pt x="733" y="325"/>
                    <a:pt x="1174" y="325"/>
                  </a:cubicBezTo>
                  <a:cubicBezTo>
                    <a:pt x="1451" y="325"/>
                    <a:pt x="1731" y="454"/>
                    <a:pt x="1906" y="739"/>
                  </a:cubicBezTo>
                  <a:cubicBezTo>
                    <a:pt x="1930" y="788"/>
                    <a:pt x="1988" y="820"/>
                    <a:pt x="2045" y="820"/>
                  </a:cubicBezTo>
                  <a:cubicBezTo>
                    <a:pt x="2072" y="820"/>
                    <a:pt x="2097" y="814"/>
                    <a:pt x="2120" y="799"/>
                  </a:cubicBezTo>
                  <a:cubicBezTo>
                    <a:pt x="2203" y="751"/>
                    <a:pt x="2227" y="656"/>
                    <a:pt x="2179" y="572"/>
                  </a:cubicBezTo>
                  <a:cubicBezTo>
                    <a:pt x="1977" y="215"/>
                    <a:pt x="1584" y="1"/>
                    <a:pt x="1167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145692" y="3597483"/>
              <a:ext cx="75028" cy="74933"/>
            </a:xfrm>
            <a:custGeom>
              <a:rect b="b" l="l" r="r" t="t"/>
              <a:pathLst>
                <a:path extrusionOk="0" h="2356" w="2359">
                  <a:moveTo>
                    <a:pt x="1176" y="1"/>
                  </a:moveTo>
                  <a:cubicBezTo>
                    <a:pt x="539" y="1"/>
                    <a:pt x="1" y="522"/>
                    <a:pt x="1" y="1189"/>
                  </a:cubicBezTo>
                  <a:cubicBezTo>
                    <a:pt x="1" y="1820"/>
                    <a:pt x="525" y="2355"/>
                    <a:pt x="1180" y="2355"/>
                  </a:cubicBezTo>
                  <a:cubicBezTo>
                    <a:pt x="1715" y="2355"/>
                    <a:pt x="2180" y="1998"/>
                    <a:pt x="2311" y="1486"/>
                  </a:cubicBezTo>
                  <a:cubicBezTo>
                    <a:pt x="2347" y="1379"/>
                    <a:pt x="2358" y="1272"/>
                    <a:pt x="2358" y="1165"/>
                  </a:cubicBezTo>
                  <a:cubicBezTo>
                    <a:pt x="2358" y="903"/>
                    <a:pt x="2251" y="617"/>
                    <a:pt x="2073" y="415"/>
                  </a:cubicBezTo>
                  <a:cubicBezTo>
                    <a:pt x="2037" y="379"/>
                    <a:pt x="1985" y="356"/>
                    <a:pt x="1936" y="356"/>
                  </a:cubicBezTo>
                  <a:cubicBezTo>
                    <a:pt x="1902" y="356"/>
                    <a:pt x="1870" y="367"/>
                    <a:pt x="1846" y="391"/>
                  </a:cubicBezTo>
                  <a:cubicBezTo>
                    <a:pt x="1787" y="450"/>
                    <a:pt x="1775" y="558"/>
                    <a:pt x="1835" y="617"/>
                  </a:cubicBezTo>
                  <a:cubicBezTo>
                    <a:pt x="1966" y="784"/>
                    <a:pt x="2049" y="974"/>
                    <a:pt x="2049" y="1189"/>
                  </a:cubicBezTo>
                  <a:cubicBezTo>
                    <a:pt x="2049" y="1260"/>
                    <a:pt x="2025" y="1331"/>
                    <a:pt x="2013" y="1403"/>
                  </a:cubicBezTo>
                  <a:cubicBezTo>
                    <a:pt x="1906" y="1784"/>
                    <a:pt x="1573" y="2046"/>
                    <a:pt x="1180" y="2046"/>
                  </a:cubicBezTo>
                  <a:cubicBezTo>
                    <a:pt x="703" y="2046"/>
                    <a:pt x="322" y="1653"/>
                    <a:pt x="322" y="1189"/>
                  </a:cubicBezTo>
                  <a:cubicBezTo>
                    <a:pt x="322" y="699"/>
                    <a:pt x="714" y="319"/>
                    <a:pt x="1171" y="319"/>
                  </a:cubicBezTo>
                  <a:cubicBezTo>
                    <a:pt x="1236" y="319"/>
                    <a:pt x="1303" y="327"/>
                    <a:pt x="1370" y="343"/>
                  </a:cubicBezTo>
                  <a:cubicBezTo>
                    <a:pt x="1387" y="347"/>
                    <a:pt x="1403" y="349"/>
                    <a:pt x="1418" y="349"/>
                  </a:cubicBezTo>
                  <a:cubicBezTo>
                    <a:pt x="1489" y="349"/>
                    <a:pt x="1543" y="305"/>
                    <a:pt x="1573" y="236"/>
                  </a:cubicBezTo>
                  <a:cubicBezTo>
                    <a:pt x="1585" y="141"/>
                    <a:pt x="1537" y="69"/>
                    <a:pt x="1454" y="34"/>
                  </a:cubicBezTo>
                  <a:cubicBezTo>
                    <a:pt x="1360" y="11"/>
                    <a:pt x="1267" y="1"/>
                    <a:pt x="1176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277873" y="349138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277873" y="3490618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103963" y="3361140"/>
              <a:ext cx="297886" cy="337578"/>
            </a:xfrm>
            <a:custGeom>
              <a:rect b="b" l="l" r="r" t="t"/>
              <a:pathLst>
                <a:path extrusionOk="0" h="10614" w="9366">
                  <a:moveTo>
                    <a:pt x="3824" y="312"/>
                  </a:moveTo>
                  <a:cubicBezTo>
                    <a:pt x="3859" y="312"/>
                    <a:pt x="3900" y="334"/>
                    <a:pt x="3909" y="369"/>
                  </a:cubicBezTo>
                  <a:cubicBezTo>
                    <a:pt x="4444" y="2345"/>
                    <a:pt x="4516" y="2607"/>
                    <a:pt x="4516" y="2631"/>
                  </a:cubicBezTo>
                  <a:lnTo>
                    <a:pt x="4016" y="4536"/>
                  </a:lnTo>
                  <a:lnTo>
                    <a:pt x="3206" y="1631"/>
                  </a:lnTo>
                  <a:cubicBezTo>
                    <a:pt x="3075" y="1107"/>
                    <a:pt x="3313" y="559"/>
                    <a:pt x="3789" y="321"/>
                  </a:cubicBezTo>
                  <a:cubicBezTo>
                    <a:pt x="3799" y="315"/>
                    <a:pt x="3811" y="312"/>
                    <a:pt x="3824" y="312"/>
                  </a:cubicBezTo>
                  <a:close/>
                  <a:moveTo>
                    <a:pt x="4682" y="4655"/>
                  </a:moveTo>
                  <a:cubicBezTo>
                    <a:pt x="5004" y="4667"/>
                    <a:pt x="5218" y="4988"/>
                    <a:pt x="5147" y="5286"/>
                  </a:cubicBezTo>
                  <a:lnTo>
                    <a:pt x="4790" y="6595"/>
                  </a:lnTo>
                  <a:cubicBezTo>
                    <a:pt x="4766" y="6655"/>
                    <a:pt x="4147" y="8989"/>
                    <a:pt x="4111" y="9072"/>
                  </a:cubicBezTo>
                  <a:cubicBezTo>
                    <a:pt x="3902" y="9809"/>
                    <a:pt x="3226" y="10296"/>
                    <a:pt x="2495" y="10296"/>
                  </a:cubicBezTo>
                  <a:cubicBezTo>
                    <a:pt x="2352" y="10296"/>
                    <a:pt x="2207" y="10278"/>
                    <a:pt x="2063" y="10239"/>
                  </a:cubicBezTo>
                  <a:cubicBezTo>
                    <a:pt x="1158" y="10001"/>
                    <a:pt x="634" y="9072"/>
                    <a:pt x="872" y="8167"/>
                  </a:cubicBezTo>
                  <a:cubicBezTo>
                    <a:pt x="1083" y="7391"/>
                    <a:pt x="1785" y="6913"/>
                    <a:pt x="2515" y="6913"/>
                  </a:cubicBezTo>
                  <a:cubicBezTo>
                    <a:pt x="2815" y="6913"/>
                    <a:pt x="3119" y="6994"/>
                    <a:pt x="3397" y="7167"/>
                  </a:cubicBezTo>
                  <a:cubicBezTo>
                    <a:pt x="3428" y="7186"/>
                    <a:pt x="3461" y="7196"/>
                    <a:pt x="3493" y="7196"/>
                  </a:cubicBezTo>
                  <a:cubicBezTo>
                    <a:pt x="3559" y="7196"/>
                    <a:pt x="3619" y="7156"/>
                    <a:pt x="3635" y="7084"/>
                  </a:cubicBezTo>
                  <a:cubicBezTo>
                    <a:pt x="3659" y="7048"/>
                    <a:pt x="3682" y="6905"/>
                    <a:pt x="3813" y="6393"/>
                  </a:cubicBezTo>
                  <a:lnTo>
                    <a:pt x="3992" y="5762"/>
                  </a:lnTo>
                  <a:lnTo>
                    <a:pt x="4194" y="5024"/>
                  </a:lnTo>
                  <a:cubicBezTo>
                    <a:pt x="4254" y="4821"/>
                    <a:pt x="4444" y="4655"/>
                    <a:pt x="4682" y="4655"/>
                  </a:cubicBezTo>
                  <a:close/>
                  <a:moveTo>
                    <a:pt x="5337" y="5774"/>
                  </a:moveTo>
                  <a:cubicBezTo>
                    <a:pt x="5614" y="6801"/>
                    <a:pt x="5643" y="6918"/>
                    <a:pt x="5642" y="6918"/>
                  </a:cubicBezTo>
                  <a:cubicBezTo>
                    <a:pt x="5641" y="6918"/>
                    <a:pt x="5638" y="6908"/>
                    <a:pt x="5638" y="6908"/>
                  </a:cubicBezTo>
                  <a:lnTo>
                    <a:pt x="5638" y="6908"/>
                  </a:lnTo>
                  <a:cubicBezTo>
                    <a:pt x="5638" y="6908"/>
                    <a:pt x="5647" y="6939"/>
                    <a:pt x="5694" y="7107"/>
                  </a:cubicBezTo>
                  <a:cubicBezTo>
                    <a:pt x="5706" y="7155"/>
                    <a:pt x="5730" y="7203"/>
                    <a:pt x="5778" y="7215"/>
                  </a:cubicBezTo>
                  <a:cubicBezTo>
                    <a:pt x="5800" y="7223"/>
                    <a:pt x="5820" y="7227"/>
                    <a:pt x="5839" y="7227"/>
                  </a:cubicBezTo>
                  <a:cubicBezTo>
                    <a:pt x="5948" y="7227"/>
                    <a:pt x="6017" y="7094"/>
                    <a:pt x="6373" y="7012"/>
                  </a:cubicBezTo>
                  <a:cubicBezTo>
                    <a:pt x="6538" y="6965"/>
                    <a:pt x="6699" y="6943"/>
                    <a:pt x="6855" y="6943"/>
                  </a:cubicBezTo>
                  <a:cubicBezTo>
                    <a:pt x="8084" y="6943"/>
                    <a:pt x="8957" y="8303"/>
                    <a:pt x="8302" y="9465"/>
                  </a:cubicBezTo>
                  <a:cubicBezTo>
                    <a:pt x="7970" y="10039"/>
                    <a:pt x="7408" y="10308"/>
                    <a:pt x="6849" y="10308"/>
                  </a:cubicBezTo>
                  <a:cubicBezTo>
                    <a:pt x="6144" y="10308"/>
                    <a:pt x="5444" y="9880"/>
                    <a:pt x="5218" y="9096"/>
                  </a:cubicBezTo>
                  <a:cubicBezTo>
                    <a:pt x="5183" y="9001"/>
                    <a:pt x="4921" y="8000"/>
                    <a:pt x="4825" y="7667"/>
                  </a:cubicBezTo>
                  <a:cubicBezTo>
                    <a:pt x="4849" y="7619"/>
                    <a:pt x="4885" y="7453"/>
                    <a:pt x="5040" y="6869"/>
                  </a:cubicBezTo>
                  <a:cubicBezTo>
                    <a:pt x="5218" y="6191"/>
                    <a:pt x="5159" y="6453"/>
                    <a:pt x="5337" y="5774"/>
                  </a:cubicBezTo>
                  <a:close/>
                  <a:moveTo>
                    <a:pt x="3839" y="0"/>
                  </a:moveTo>
                  <a:cubicBezTo>
                    <a:pt x="3778" y="0"/>
                    <a:pt x="3716" y="15"/>
                    <a:pt x="3659" y="47"/>
                  </a:cubicBezTo>
                  <a:cubicBezTo>
                    <a:pt x="3063" y="357"/>
                    <a:pt x="2742" y="1035"/>
                    <a:pt x="2920" y="1714"/>
                  </a:cubicBezTo>
                  <a:lnTo>
                    <a:pt x="3849" y="5143"/>
                  </a:lnTo>
                  <a:cubicBezTo>
                    <a:pt x="3670" y="5833"/>
                    <a:pt x="3718" y="5655"/>
                    <a:pt x="3397" y="6810"/>
                  </a:cubicBezTo>
                  <a:cubicBezTo>
                    <a:pt x="3278" y="6750"/>
                    <a:pt x="3158" y="6715"/>
                    <a:pt x="3039" y="6679"/>
                  </a:cubicBezTo>
                  <a:cubicBezTo>
                    <a:pt x="2859" y="6630"/>
                    <a:pt x="2682" y="6607"/>
                    <a:pt x="2510" y="6607"/>
                  </a:cubicBezTo>
                  <a:cubicBezTo>
                    <a:pt x="1060" y="6607"/>
                    <a:pt x="0" y="8245"/>
                    <a:pt x="777" y="9608"/>
                  </a:cubicBezTo>
                  <a:cubicBezTo>
                    <a:pt x="1168" y="10290"/>
                    <a:pt x="1839" y="10613"/>
                    <a:pt x="2507" y="10613"/>
                  </a:cubicBezTo>
                  <a:cubicBezTo>
                    <a:pt x="3342" y="10613"/>
                    <a:pt x="4173" y="10107"/>
                    <a:pt x="4444" y="9167"/>
                  </a:cubicBezTo>
                  <a:lnTo>
                    <a:pt x="4682" y="8262"/>
                  </a:lnTo>
                  <a:cubicBezTo>
                    <a:pt x="4932" y="9215"/>
                    <a:pt x="4921" y="9167"/>
                    <a:pt x="4932" y="9179"/>
                  </a:cubicBezTo>
                  <a:cubicBezTo>
                    <a:pt x="5087" y="9691"/>
                    <a:pt x="5409" y="10084"/>
                    <a:pt x="5873" y="10358"/>
                  </a:cubicBezTo>
                  <a:cubicBezTo>
                    <a:pt x="6181" y="10531"/>
                    <a:pt x="6516" y="10613"/>
                    <a:pt x="6848" y="10613"/>
                  </a:cubicBezTo>
                  <a:cubicBezTo>
                    <a:pt x="7542" y="10613"/>
                    <a:pt x="8221" y="10252"/>
                    <a:pt x="8600" y="9608"/>
                  </a:cubicBezTo>
                  <a:cubicBezTo>
                    <a:pt x="9365" y="8226"/>
                    <a:pt x="8308" y="6606"/>
                    <a:pt x="6852" y="6606"/>
                  </a:cubicBezTo>
                  <a:cubicBezTo>
                    <a:pt x="6677" y="6606"/>
                    <a:pt x="6497" y="6629"/>
                    <a:pt x="6314" y="6679"/>
                  </a:cubicBezTo>
                  <a:cubicBezTo>
                    <a:pt x="6195" y="6715"/>
                    <a:pt x="6064" y="6750"/>
                    <a:pt x="5956" y="6810"/>
                  </a:cubicBezTo>
                  <a:cubicBezTo>
                    <a:pt x="5587" y="5405"/>
                    <a:pt x="5516" y="5179"/>
                    <a:pt x="5516" y="5143"/>
                  </a:cubicBezTo>
                  <a:lnTo>
                    <a:pt x="5778" y="4167"/>
                  </a:lnTo>
                  <a:cubicBezTo>
                    <a:pt x="5814" y="4071"/>
                    <a:pt x="5754" y="4000"/>
                    <a:pt x="5671" y="3976"/>
                  </a:cubicBezTo>
                  <a:cubicBezTo>
                    <a:pt x="5653" y="3969"/>
                    <a:pt x="5637" y="3965"/>
                    <a:pt x="5621" y="3965"/>
                  </a:cubicBezTo>
                  <a:cubicBezTo>
                    <a:pt x="5559" y="3965"/>
                    <a:pt x="5509" y="4015"/>
                    <a:pt x="5480" y="4071"/>
                  </a:cubicBezTo>
                  <a:cubicBezTo>
                    <a:pt x="5468" y="4107"/>
                    <a:pt x="5444" y="4226"/>
                    <a:pt x="5337" y="4655"/>
                  </a:cubicBezTo>
                  <a:cubicBezTo>
                    <a:pt x="5179" y="4455"/>
                    <a:pt x="4939" y="4336"/>
                    <a:pt x="4695" y="4336"/>
                  </a:cubicBezTo>
                  <a:cubicBezTo>
                    <a:pt x="4590" y="4336"/>
                    <a:pt x="4485" y="4358"/>
                    <a:pt x="4385" y="4405"/>
                  </a:cubicBezTo>
                  <a:cubicBezTo>
                    <a:pt x="4444" y="4167"/>
                    <a:pt x="4980" y="2190"/>
                    <a:pt x="5087" y="1797"/>
                  </a:cubicBezTo>
                  <a:cubicBezTo>
                    <a:pt x="5111" y="1702"/>
                    <a:pt x="5052" y="1631"/>
                    <a:pt x="4980" y="1607"/>
                  </a:cubicBezTo>
                  <a:cubicBezTo>
                    <a:pt x="4961" y="1600"/>
                    <a:pt x="4942" y="1596"/>
                    <a:pt x="4925" y="1596"/>
                  </a:cubicBezTo>
                  <a:cubicBezTo>
                    <a:pt x="4858" y="1596"/>
                    <a:pt x="4809" y="1647"/>
                    <a:pt x="4790" y="1714"/>
                  </a:cubicBezTo>
                  <a:lnTo>
                    <a:pt x="4694" y="2023"/>
                  </a:lnTo>
                  <a:cubicBezTo>
                    <a:pt x="4218" y="249"/>
                    <a:pt x="4266" y="416"/>
                    <a:pt x="4218" y="285"/>
                  </a:cubicBezTo>
                  <a:cubicBezTo>
                    <a:pt x="4166" y="111"/>
                    <a:pt x="4005" y="0"/>
                    <a:pt x="383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277873" y="349138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278986" y="3524681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219543" y="3586415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247181" y="3444787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3247181" y="3444787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3257422" y="360422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259299" y="3361140"/>
              <a:ext cx="51174" cy="118060"/>
            </a:xfrm>
            <a:custGeom>
              <a:rect b="b" l="l" r="r" t="t"/>
              <a:pathLst>
                <a:path extrusionOk="0" h="3712" w="1609">
                  <a:moveTo>
                    <a:pt x="637" y="0"/>
                  </a:moveTo>
                  <a:cubicBezTo>
                    <a:pt x="469" y="0"/>
                    <a:pt x="315" y="111"/>
                    <a:pt x="263" y="285"/>
                  </a:cubicBezTo>
                  <a:cubicBezTo>
                    <a:pt x="215" y="428"/>
                    <a:pt x="263" y="285"/>
                    <a:pt x="37" y="1119"/>
                  </a:cubicBezTo>
                  <a:cubicBezTo>
                    <a:pt x="1" y="1202"/>
                    <a:pt x="60" y="1273"/>
                    <a:pt x="144" y="1309"/>
                  </a:cubicBezTo>
                  <a:cubicBezTo>
                    <a:pt x="156" y="1313"/>
                    <a:pt x="169" y="1314"/>
                    <a:pt x="181" y="1314"/>
                  </a:cubicBezTo>
                  <a:cubicBezTo>
                    <a:pt x="248" y="1314"/>
                    <a:pt x="304" y="1262"/>
                    <a:pt x="334" y="1202"/>
                  </a:cubicBezTo>
                  <a:cubicBezTo>
                    <a:pt x="346" y="1154"/>
                    <a:pt x="394" y="976"/>
                    <a:pt x="560" y="404"/>
                  </a:cubicBezTo>
                  <a:cubicBezTo>
                    <a:pt x="569" y="370"/>
                    <a:pt x="602" y="342"/>
                    <a:pt x="637" y="342"/>
                  </a:cubicBezTo>
                  <a:cubicBezTo>
                    <a:pt x="652" y="342"/>
                    <a:pt x="666" y="346"/>
                    <a:pt x="680" y="357"/>
                  </a:cubicBezTo>
                  <a:cubicBezTo>
                    <a:pt x="1156" y="607"/>
                    <a:pt x="1394" y="1142"/>
                    <a:pt x="1251" y="1666"/>
                  </a:cubicBezTo>
                  <a:lnTo>
                    <a:pt x="763" y="3512"/>
                  </a:lnTo>
                  <a:cubicBezTo>
                    <a:pt x="739" y="3595"/>
                    <a:pt x="799" y="3678"/>
                    <a:pt x="870" y="3702"/>
                  </a:cubicBezTo>
                  <a:cubicBezTo>
                    <a:pt x="885" y="3709"/>
                    <a:pt x="901" y="3712"/>
                    <a:pt x="916" y="3712"/>
                  </a:cubicBezTo>
                  <a:cubicBezTo>
                    <a:pt x="982" y="3712"/>
                    <a:pt x="1041" y="3653"/>
                    <a:pt x="1061" y="3595"/>
                  </a:cubicBezTo>
                  <a:cubicBezTo>
                    <a:pt x="1537" y="1750"/>
                    <a:pt x="1608" y="1702"/>
                    <a:pt x="1608" y="1381"/>
                  </a:cubicBezTo>
                  <a:cubicBezTo>
                    <a:pt x="1596" y="785"/>
                    <a:pt x="1299" y="297"/>
                    <a:pt x="822" y="47"/>
                  </a:cubicBezTo>
                  <a:cubicBezTo>
                    <a:pt x="762" y="15"/>
                    <a:pt x="699" y="0"/>
                    <a:pt x="637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269922" y="3398606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713225" y="1228675"/>
            <a:ext cx="77154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Cantata One"/>
              <a:ea typeface="Cantata One"/>
              <a:cs typeface="Cantata One"/>
              <a:sym typeface="Cantata On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Here are some random charts generated from the given dataset</a:t>
            </a:r>
            <a:r>
              <a:rPr lang="en">
                <a:solidFill>
                  <a:schemeClr val="hlink"/>
                </a:solidFill>
              </a:rPr>
              <a:t>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</a:rPr>
              <a:t>These are done by Quick analysis in Excel.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213" name="Google Shape;213;p8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215" name="Google Shape;215;p8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8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8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8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8"/>
          <p:cNvSpPr txBox="1"/>
          <p:nvPr>
            <p:ph type="title"/>
          </p:nvPr>
        </p:nvSpPr>
        <p:spPr>
          <a:xfrm>
            <a:off x="713225" y="445025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SUMMARY</a:t>
            </a:r>
            <a:endParaRPr/>
          </a:p>
        </p:txBody>
      </p:sp>
      <p:grpSp>
        <p:nvGrpSpPr>
          <p:cNvPr id="220" name="Google Shape;220;p8"/>
          <p:cNvGrpSpPr/>
          <p:nvPr/>
        </p:nvGrpSpPr>
        <p:grpSpPr>
          <a:xfrm>
            <a:off x="4780228" y="652500"/>
            <a:ext cx="445911" cy="399612"/>
            <a:chOff x="1396957" y="4287365"/>
            <a:chExt cx="301862" cy="332871"/>
          </a:xfrm>
        </p:grpSpPr>
        <p:sp>
          <p:nvSpPr>
            <p:cNvPr id="221" name="Google Shape;221;p8"/>
            <p:cNvSpPr/>
            <p:nvPr/>
          </p:nvSpPr>
          <p:spPr>
            <a:xfrm>
              <a:off x="1396957" y="4287365"/>
              <a:ext cx="301861" cy="332871"/>
            </a:xfrm>
            <a:custGeom>
              <a:rect b="b" l="l" r="r" t="t"/>
              <a:pathLst>
                <a:path extrusionOk="0" h="10466" w="9491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689309" y="4378614"/>
              <a:ext cx="9510" cy="46976"/>
            </a:xfrm>
            <a:custGeom>
              <a:rect b="b" l="l" r="r" t="t"/>
              <a:pathLst>
                <a:path extrusionOk="0" h="1477" w="299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520424" y="4385420"/>
              <a:ext cx="33363" cy="32982"/>
            </a:xfrm>
            <a:custGeom>
              <a:rect b="b" l="l" r="r" t="t"/>
              <a:pathLst>
                <a:path extrusionOk="0" h="1037" w="1049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563202" y="4398683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563965" y="4410037"/>
              <a:ext cx="92807" cy="9510"/>
            </a:xfrm>
            <a:custGeom>
              <a:rect b="b" l="l" r="r" t="t"/>
              <a:pathLst>
                <a:path extrusionOk="0" h="299" w="2918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563202" y="4385039"/>
              <a:ext cx="10273" cy="9510"/>
            </a:xfrm>
            <a:custGeom>
              <a:rect b="b" l="l" r="r" t="t"/>
              <a:pathLst>
                <a:path extrusionOk="0" h="299" w="323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20424" y="4436944"/>
              <a:ext cx="33363" cy="33332"/>
            </a:xfrm>
            <a:custGeom>
              <a:rect b="b" l="l" r="r" t="t"/>
              <a:pathLst>
                <a:path extrusionOk="0" h="1048" w="1049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63202" y="4450175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63965" y="4461530"/>
              <a:ext cx="92807" cy="9510"/>
            </a:xfrm>
            <a:custGeom>
              <a:rect b="b" l="l" r="r" t="t"/>
              <a:pathLst>
                <a:path extrusionOk="0" h="299" w="2918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563202" y="4436563"/>
              <a:ext cx="10273" cy="9478"/>
            </a:xfrm>
            <a:custGeom>
              <a:rect b="b" l="l" r="r" t="t"/>
              <a:pathLst>
                <a:path extrusionOk="0" h="298" w="323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520424" y="4488437"/>
              <a:ext cx="33363" cy="33332"/>
            </a:xfrm>
            <a:custGeom>
              <a:rect b="b" l="l" r="r" t="t"/>
              <a:pathLst>
                <a:path extrusionOk="0" h="1048" w="1049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563202" y="4501667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563202" y="4513785"/>
              <a:ext cx="93570" cy="9510"/>
            </a:xfrm>
            <a:custGeom>
              <a:rect b="b" l="l" r="r" t="t"/>
              <a:pathLst>
                <a:path extrusionOk="0" h="299" w="2942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563202" y="4488055"/>
              <a:ext cx="10273" cy="9478"/>
            </a:xfrm>
            <a:custGeom>
              <a:rect b="b" l="l" r="r" t="t"/>
              <a:pathLst>
                <a:path extrusionOk="0" h="298" w="323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522682" y="4318025"/>
              <a:ext cx="141659" cy="37912"/>
            </a:xfrm>
            <a:custGeom>
              <a:rect b="b" l="l" r="r" t="t"/>
              <a:pathLst>
                <a:path extrusionOk="0" h="1192" w="4454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6" name="Google Shape;236;p8"/>
          <p:cNvGraphicFramePr/>
          <p:nvPr/>
        </p:nvGraphicFramePr>
        <p:xfrm>
          <a:off x="832024" y="2912012"/>
          <a:ext cx="2997845" cy="1880568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237" name="Google Shape;23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006" y="1118348"/>
            <a:ext cx="2543149" cy="1665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8"/>
          <p:cNvGraphicFramePr/>
          <p:nvPr/>
        </p:nvGraphicFramePr>
        <p:xfrm>
          <a:off x="4081399" y="2888980"/>
          <a:ext cx="3256671" cy="1880568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idx="2" type="subTitle"/>
          </p:nvPr>
        </p:nvSpPr>
        <p:spPr>
          <a:xfrm flipH="1" rot="5400000">
            <a:off x="7689005" y="2452950"/>
            <a:ext cx="22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JANUARY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 txBox="1"/>
          <p:nvPr>
            <p:ph idx="3" type="subTitle"/>
          </p:nvPr>
        </p:nvSpPr>
        <p:spPr>
          <a:xfrm rot="-5400000">
            <a:off x="-1057355" y="2452950"/>
            <a:ext cx="280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HIRING PROCESS ANALYTICS</a:t>
            </a:r>
            <a:endParaRPr/>
          </a:p>
        </p:txBody>
      </p:sp>
      <p:cxnSp>
        <p:nvCxnSpPr>
          <p:cNvPr id="245" name="Google Shape;245;p9"/>
          <p:cNvCxnSpPr/>
          <p:nvPr/>
        </p:nvCxnSpPr>
        <p:spPr>
          <a:xfrm rot="10800000">
            <a:off x="342895" y="-192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>
            <a:off x="342895" y="3972000"/>
            <a:ext cx="0" cy="11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9"/>
          <p:cNvCxnSpPr/>
          <p:nvPr/>
        </p:nvCxnSpPr>
        <p:spPr>
          <a:xfrm rot="10800000">
            <a:off x="8800345" y="-960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9"/>
          <p:cNvCxnSpPr/>
          <p:nvPr/>
        </p:nvCxnSpPr>
        <p:spPr>
          <a:xfrm>
            <a:off x="8800345" y="3681300"/>
            <a:ext cx="0" cy="14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9"/>
          <p:cNvSpPr txBox="1"/>
          <p:nvPr>
            <p:ph type="title"/>
          </p:nvPr>
        </p:nvSpPr>
        <p:spPr>
          <a:xfrm>
            <a:off x="712466" y="347081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HIRING ANALYSIS 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832025" y="743065"/>
            <a:ext cx="7678065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71717"/>
                </a:solidFill>
                <a:latin typeface="Cabin"/>
                <a:ea typeface="Cabin"/>
                <a:cs typeface="Cabin"/>
                <a:sym typeface="Cabin"/>
              </a:rPr>
              <a:t>The hiring process involves bringing new individuals into the organization for various roles.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bar chart and pivot tables are representing  the Hiring analysis with Gender Distribution.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total, 1856 females and 2563 males were hired by the company.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819 females and 1521 males were rejected.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51" name="Google Shape;251;p9"/>
          <p:cNvGrpSpPr/>
          <p:nvPr/>
        </p:nvGrpSpPr>
        <p:grpSpPr>
          <a:xfrm>
            <a:off x="5254893" y="412643"/>
            <a:ext cx="667606" cy="441576"/>
            <a:chOff x="5733194" y="2431718"/>
            <a:chExt cx="446826" cy="327059"/>
          </a:xfrm>
        </p:grpSpPr>
        <p:sp>
          <p:nvSpPr>
            <p:cNvPr id="252" name="Google Shape;252;p9"/>
            <p:cNvSpPr/>
            <p:nvPr/>
          </p:nvSpPr>
          <p:spPr>
            <a:xfrm>
              <a:off x="6032946" y="2474145"/>
              <a:ext cx="56112" cy="20115"/>
            </a:xfrm>
            <a:custGeom>
              <a:rect b="b" l="l" r="r" t="t"/>
              <a:pathLst>
                <a:path extrusionOk="0" h="632" w="1763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733194" y="2431718"/>
              <a:ext cx="446826" cy="327059"/>
            </a:xfrm>
            <a:custGeom>
              <a:rect b="b" l="l" r="r" t="t"/>
              <a:pathLst>
                <a:path extrusionOk="0" h="10276" w="14039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019323" y="2641653"/>
              <a:ext cx="13272" cy="13272"/>
            </a:xfrm>
            <a:custGeom>
              <a:rect b="b" l="l" r="r" t="t"/>
              <a:pathLst>
                <a:path extrusionOk="0" h="417" w="41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866" y="3814528"/>
            <a:ext cx="2110923" cy="967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9"/>
          <p:cNvGraphicFramePr/>
          <p:nvPr/>
        </p:nvGraphicFramePr>
        <p:xfrm>
          <a:off x="1100251" y="2411946"/>
          <a:ext cx="3889716" cy="2370406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257" name="Google Shape;25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6442" y="2331192"/>
            <a:ext cx="1955495" cy="136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 Resource Development Pitch Deck by Slidesgo">
  <a:themeElements>
    <a:clrScheme name="Simple Light">
      <a:dk1>
        <a:srgbClr val="353535"/>
      </a:dk1>
      <a:lt1>
        <a:srgbClr val="FFFCFC"/>
      </a:lt1>
      <a:dk2>
        <a:srgbClr val="E0DBD7"/>
      </a:dk2>
      <a:lt2>
        <a:srgbClr val="EEEE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Havilah Bodde</dc:creator>
</cp:coreProperties>
</file>