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1c373bb45_3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1c373bb45_3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1c373bb45_3_849:notes"/>
          <p:cNvSpPr txBox="1"/>
          <p:nvPr>
            <p:ph idx="1" type="body"/>
          </p:nvPr>
        </p:nvSpPr>
        <p:spPr>
          <a:xfrm>
            <a:off x="2286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c373bb45_3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c373bb45_3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c373bb45_3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c373bb45_3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1c373bb45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1c373bb4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1c373bb45_3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1c373bb45_3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1d186a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1d186a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d3279b4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d3279b4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1d3279b4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1d3279b4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1c373bb45_3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1c373bb45_3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A">
  <p:cSld name="TITLE_AND_BODY_2">
    <p:spTree>
      <p:nvGrpSpPr>
        <p:cNvPr id="59" name="Shape 59"/>
        <p:cNvGrpSpPr/>
        <p:nvPr/>
      </p:nvGrpSpPr>
      <p:grpSpPr>
        <a:xfrm>
          <a:off x="0" y="0"/>
          <a:ext cx="0" cy="0"/>
          <a:chOff x="0" y="0"/>
          <a:chExt cx="0" cy="0"/>
        </a:xfrm>
      </p:grpSpPr>
      <p:sp>
        <p:nvSpPr>
          <p:cNvPr id="60" name="Google Shape;60;p13"/>
          <p:cNvSpPr/>
          <p:nvPr>
            <p:ph idx="2" type="pic"/>
          </p:nvPr>
        </p:nvSpPr>
        <p:spPr>
          <a:xfrm>
            <a:off x="3996000" y="0"/>
            <a:ext cx="5148000" cy="5143500"/>
          </a:xfrm>
          <a:prstGeom prst="rect">
            <a:avLst/>
          </a:prstGeom>
          <a:noFill/>
          <a:ln>
            <a:noFill/>
          </a:ln>
        </p:spPr>
      </p:sp>
      <p:sp>
        <p:nvSpPr>
          <p:cNvPr id="61" name="Google Shape;61;p13"/>
          <p:cNvSpPr txBox="1"/>
          <p:nvPr>
            <p:ph type="title"/>
          </p:nvPr>
        </p:nvSpPr>
        <p:spPr>
          <a:xfrm>
            <a:off x="384048" y="329184"/>
            <a:ext cx="3154800" cy="868800"/>
          </a:xfrm>
          <a:prstGeom prst="rect">
            <a:avLst/>
          </a:prstGeom>
        </p:spPr>
        <p:txBody>
          <a:bodyPr anchorCtr="0" anchor="ctr" bIns="0" lIns="0" spcFirstLastPara="1" rIns="0" wrap="square" tIns="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idx="1" type="body"/>
          </p:nvPr>
        </p:nvSpPr>
        <p:spPr>
          <a:xfrm>
            <a:off x="329184" y="1545336"/>
            <a:ext cx="3218700" cy="3099900"/>
          </a:xfrm>
          <a:prstGeom prst="rect">
            <a:avLst/>
          </a:prstGeom>
        </p:spPr>
        <p:txBody>
          <a:bodyPr anchorCtr="0" anchor="t" bIns="0" lIns="0" spcFirstLastPara="1" rIns="0" wrap="square" tIns="0">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1680300" y="1188925"/>
            <a:ext cx="5783400" cy="216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300"/>
              <a:t>COST OF LIVING ANALYSIS</a:t>
            </a:r>
            <a:endParaRPr b="1" sz="4300"/>
          </a:p>
        </p:txBody>
      </p:sp>
      <p:sp>
        <p:nvSpPr>
          <p:cNvPr id="68" name="Google Shape;68;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9" name="Google Shape;69;p14"/>
          <p:cNvPicPr preferRelativeResize="0"/>
          <p:nvPr/>
        </p:nvPicPr>
        <p:blipFill rotWithShape="1">
          <a:blip r:embed="rId3">
            <a:alphaModFix/>
          </a:blip>
          <a:srcRect b="19234" l="0" r="0" t="19234"/>
          <a:stretch/>
        </p:blipFill>
        <p:spPr>
          <a:xfrm>
            <a:off x="7463703" y="4101800"/>
            <a:ext cx="1477322" cy="909000"/>
          </a:xfrm>
          <a:prstGeom prst="rect">
            <a:avLst/>
          </a:prstGeom>
          <a:noFill/>
          <a:ln>
            <a:noFill/>
          </a:ln>
        </p:spPr>
      </p:pic>
      <p:pic>
        <p:nvPicPr>
          <p:cNvPr id="70" name="Google Shape;70;p14"/>
          <p:cNvPicPr preferRelativeResize="0"/>
          <p:nvPr/>
        </p:nvPicPr>
        <p:blipFill rotWithShape="1">
          <a:blip r:embed="rId3">
            <a:alphaModFix/>
          </a:blip>
          <a:srcRect b="19234" l="0" r="0" t="19234"/>
          <a:stretch/>
        </p:blipFill>
        <p:spPr>
          <a:xfrm>
            <a:off x="3" y="-102850"/>
            <a:ext cx="1477322" cy="90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CONLUSION</a:t>
            </a:r>
            <a:endParaRPr/>
          </a:p>
        </p:txBody>
      </p:sp>
      <p:sp>
        <p:nvSpPr>
          <p:cNvPr id="143" name="Google Shape;14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The analysis of cost of living trends highlights significant disparities between countries and cities, emphasizing the influence of economic development on living expenses. Developed countries such as the United States and Germany, along with major financial hubs like Singapore and New York, exhibit high costs of living driven by expensive housing, transportation, and average salaries. Conversely, developing nations like Zambia and Nigeria, along with cities such as Lahore and Karachi, offer lower living costs, presenting potential savings opportunities for both individuals and businesses.</a:t>
            </a:r>
            <a:endParaRPr/>
          </a:p>
        </p:txBody>
      </p:sp>
      <p:pic>
        <p:nvPicPr>
          <p:cNvPr id="144" name="Google Shape;144;p23"/>
          <p:cNvPicPr preferRelativeResize="0"/>
          <p:nvPr/>
        </p:nvPicPr>
        <p:blipFill rotWithShape="1">
          <a:blip r:embed="rId3">
            <a:alphaModFix/>
          </a:blip>
          <a:srcRect b="19234" l="0" r="0" t="19234"/>
          <a:stretch/>
        </p:blipFill>
        <p:spPr>
          <a:xfrm>
            <a:off x="7463703" y="4101800"/>
            <a:ext cx="1477322" cy="90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84048" y="329184"/>
            <a:ext cx="3154800" cy="8688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Thank You</a:t>
            </a:r>
            <a:endParaRPr/>
          </a:p>
        </p:txBody>
      </p:sp>
      <p:sp>
        <p:nvSpPr>
          <p:cNvPr id="149" name="Google Shape;149;p24"/>
          <p:cNvSpPr txBox="1"/>
          <p:nvPr>
            <p:ph idx="1" type="body"/>
          </p:nvPr>
        </p:nvSpPr>
        <p:spPr>
          <a:xfrm>
            <a:off x="329184" y="1545336"/>
            <a:ext cx="3218700" cy="30999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Thank you for your time and attention.</a:t>
            </a:r>
            <a:endParaRPr/>
          </a:p>
          <a:p>
            <a:pPr indent="0" lvl="0" marL="457200" rtl="0" algn="l">
              <a:spcBef>
                <a:spcPts val="1200"/>
              </a:spcBef>
              <a:spcAft>
                <a:spcPts val="1200"/>
              </a:spcAft>
              <a:buNone/>
            </a:pPr>
            <a:r>
              <a:t/>
            </a:r>
            <a:endParaRPr/>
          </a:p>
        </p:txBody>
      </p:sp>
      <p:pic>
        <p:nvPicPr>
          <p:cNvPr id="150" name="Google Shape;150;p24"/>
          <p:cNvPicPr preferRelativeResize="0"/>
          <p:nvPr>
            <p:ph idx="2" type="pic"/>
          </p:nvPr>
        </p:nvPicPr>
        <p:blipFill rotWithShape="1">
          <a:blip r:embed="rId3">
            <a:alphaModFix/>
          </a:blip>
          <a:srcRect b="0" l="18023" r="18017" t="0"/>
          <a:stretch/>
        </p:blipFill>
        <p:spPr>
          <a:xfrm>
            <a:off x="3996000" y="0"/>
            <a:ext cx="5147998" cy="5143500"/>
          </a:xfrm>
          <a:prstGeom prst="rect">
            <a:avLst/>
          </a:prstGeom>
        </p:spPr>
      </p:pic>
      <p:pic>
        <p:nvPicPr>
          <p:cNvPr id="151" name="Google Shape;151;p24"/>
          <p:cNvPicPr preferRelativeResize="0"/>
          <p:nvPr/>
        </p:nvPicPr>
        <p:blipFill rotWithShape="1">
          <a:blip r:embed="rId4">
            <a:alphaModFix/>
          </a:blip>
          <a:srcRect b="19234" l="0" r="0" t="19234"/>
          <a:stretch/>
        </p:blipFill>
        <p:spPr>
          <a:xfrm>
            <a:off x="7463703" y="4101800"/>
            <a:ext cx="1477322" cy="90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240325"/>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70"/>
              <a:t>ABSTRACT</a:t>
            </a:r>
            <a:endParaRPr sz="3070"/>
          </a:p>
        </p:txBody>
      </p:sp>
      <p:sp>
        <p:nvSpPr>
          <p:cNvPr id="76" name="Google Shape;76;p15"/>
          <p:cNvSpPr txBox="1"/>
          <p:nvPr>
            <p:ph idx="1" type="body"/>
          </p:nvPr>
        </p:nvSpPr>
        <p:spPr>
          <a:xfrm>
            <a:off x="249500" y="1089650"/>
            <a:ext cx="8368200" cy="167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80"/>
              <a:t>This project examines the cost of living in cities and countries worldwide using a dataset with economic indicators such as prices of basic goods, housing, transportation, and entertainment. Using Power BI, we uncover insights into economic disparities between regions and the factors behind varying living costs.</a:t>
            </a:r>
            <a:endParaRPr sz="1580"/>
          </a:p>
          <a:p>
            <a:pPr indent="0" lvl="0" marL="0" rtl="0" algn="l">
              <a:lnSpc>
                <a:spcPct val="95000"/>
              </a:lnSpc>
              <a:spcBef>
                <a:spcPts val="1200"/>
              </a:spcBef>
              <a:spcAft>
                <a:spcPts val="0"/>
              </a:spcAft>
              <a:buSzPts val="1018"/>
              <a:buNone/>
            </a:pPr>
            <a:r>
              <a:rPr lang="en" sz="1580"/>
              <a:t>This project serves as an exercise in data visualization, analysis, and interpretation, offering a comprehensive view of the world's economic landscape.</a:t>
            </a:r>
            <a:endParaRPr sz="1580"/>
          </a:p>
          <a:p>
            <a:pPr indent="0" lvl="0" marL="0" rtl="0" algn="l">
              <a:lnSpc>
                <a:spcPct val="95000"/>
              </a:lnSpc>
              <a:spcBef>
                <a:spcPts val="1200"/>
              </a:spcBef>
              <a:spcAft>
                <a:spcPts val="1200"/>
              </a:spcAft>
              <a:buSzPts val="1018"/>
              <a:buNone/>
            </a:pPr>
            <a:r>
              <a:t/>
            </a:r>
            <a:endParaRPr sz="1580"/>
          </a:p>
        </p:txBody>
      </p:sp>
      <p:sp>
        <p:nvSpPr>
          <p:cNvPr id="77" name="Google Shape;77;p15"/>
          <p:cNvSpPr txBox="1"/>
          <p:nvPr/>
        </p:nvSpPr>
        <p:spPr>
          <a:xfrm>
            <a:off x="2022270" y="5311338"/>
            <a:ext cx="1412100" cy="7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7D3"/>
              </a:solidFill>
              <a:latin typeface="Roboto"/>
              <a:ea typeface="Roboto"/>
              <a:cs typeface="Roboto"/>
              <a:sym typeface="Roboto"/>
            </a:endParaRPr>
          </a:p>
        </p:txBody>
      </p:sp>
      <p:sp>
        <p:nvSpPr>
          <p:cNvPr id="78" name="Google Shape;78;p15"/>
          <p:cNvSpPr txBox="1"/>
          <p:nvPr/>
        </p:nvSpPr>
        <p:spPr>
          <a:xfrm>
            <a:off x="1294825" y="813575"/>
            <a:ext cx="660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79" name="Google Shape;79;p15"/>
          <p:cNvPicPr preferRelativeResize="0"/>
          <p:nvPr/>
        </p:nvPicPr>
        <p:blipFill rotWithShape="1">
          <a:blip r:embed="rId3">
            <a:alphaModFix/>
          </a:blip>
          <a:srcRect b="19234" l="0" r="0" t="19234"/>
          <a:stretch/>
        </p:blipFill>
        <p:spPr>
          <a:xfrm>
            <a:off x="7463703" y="4101800"/>
            <a:ext cx="1477322" cy="909000"/>
          </a:xfrm>
          <a:prstGeom prst="rect">
            <a:avLst/>
          </a:prstGeom>
          <a:noFill/>
          <a:ln>
            <a:noFill/>
          </a:ln>
        </p:spPr>
      </p:pic>
      <p:pic>
        <p:nvPicPr>
          <p:cNvPr id="80" name="Google Shape;80;p15"/>
          <p:cNvPicPr preferRelativeResize="0"/>
          <p:nvPr/>
        </p:nvPicPr>
        <p:blipFill rotWithShape="1">
          <a:blip r:embed="rId3">
            <a:alphaModFix/>
          </a:blip>
          <a:srcRect b="19234" l="0" r="0" t="19234"/>
          <a:stretch/>
        </p:blipFill>
        <p:spPr>
          <a:xfrm>
            <a:off x="76003" y="0"/>
            <a:ext cx="1477322" cy="90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153800"/>
            <a:ext cx="8368200" cy="70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70"/>
              <a:t>PROBLEM STATEMENT</a:t>
            </a:r>
            <a:endParaRPr sz="3070"/>
          </a:p>
        </p:txBody>
      </p:sp>
      <p:sp>
        <p:nvSpPr>
          <p:cNvPr id="86" name="Google Shape;86;p16"/>
          <p:cNvSpPr txBox="1"/>
          <p:nvPr>
            <p:ph idx="1" type="body"/>
          </p:nvPr>
        </p:nvSpPr>
        <p:spPr>
          <a:xfrm>
            <a:off x="260950" y="907025"/>
            <a:ext cx="8368200" cy="1396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latin typeface="Arial"/>
                <a:ea typeface="Arial"/>
                <a:cs typeface="Arial"/>
                <a:sym typeface="Arial"/>
              </a:rPr>
              <a:t>The cost of living is a critical metric that significantly impacts both individuals and businesses. Understanding the cost of living in different cities and countries is essential for making well-informed decisions regarding relocation, investment, and business expansion. This project aims to address several key questions to provide a comprehensive understanding of the economic landscape across the globe:</a:t>
            </a:r>
            <a:endParaRPr sz="1400">
              <a:latin typeface="Arial"/>
              <a:ea typeface="Arial"/>
              <a:cs typeface="Arial"/>
              <a:sym typeface="Arial"/>
            </a:endParaRPr>
          </a:p>
          <a:p>
            <a:pPr indent="0" lvl="0" marL="0" rtl="0" algn="l">
              <a:lnSpc>
                <a:spcPct val="95000"/>
              </a:lnSpc>
              <a:spcBef>
                <a:spcPts val="1200"/>
              </a:spcBef>
              <a:spcAft>
                <a:spcPts val="0"/>
              </a:spcAft>
              <a:buNone/>
            </a:pPr>
            <a:r>
              <a:t/>
            </a:r>
            <a:endParaRPr sz="1400"/>
          </a:p>
          <a:p>
            <a:pPr indent="0" lvl="0" marL="0" rtl="0" algn="l">
              <a:lnSpc>
                <a:spcPct val="95000"/>
              </a:lnSpc>
              <a:spcBef>
                <a:spcPts val="1200"/>
              </a:spcBef>
              <a:spcAft>
                <a:spcPts val="1200"/>
              </a:spcAft>
              <a:buSzPts val="1018"/>
              <a:buNone/>
            </a:pPr>
            <a:r>
              <a:t/>
            </a:r>
            <a:endParaRPr sz="1400"/>
          </a:p>
        </p:txBody>
      </p:sp>
      <p:sp>
        <p:nvSpPr>
          <p:cNvPr id="87" name="Google Shape;87;p16"/>
          <p:cNvSpPr txBox="1"/>
          <p:nvPr/>
        </p:nvSpPr>
        <p:spPr>
          <a:xfrm>
            <a:off x="2022270" y="5311338"/>
            <a:ext cx="1412100" cy="7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7D3"/>
              </a:solidFill>
              <a:latin typeface="Roboto"/>
              <a:ea typeface="Roboto"/>
              <a:cs typeface="Roboto"/>
              <a:sym typeface="Roboto"/>
            </a:endParaRPr>
          </a:p>
        </p:txBody>
      </p:sp>
      <p:sp>
        <p:nvSpPr>
          <p:cNvPr id="88" name="Google Shape;88;p16"/>
          <p:cNvSpPr txBox="1"/>
          <p:nvPr/>
        </p:nvSpPr>
        <p:spPr>
          <a:xfrm>
            <a:off x="260950" y="2073925"/>
            <a:ext cx="8458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lphaUcPeriod"/>
            </a:pPr>
            <a:r>
              <a:rPr lang="en">
                <a:solidFill>
                  <a:schemeClr val="dk1"/>
                </a:solidFill>
              </a:rPr>
              <a:t>What are the cities and countries with the highest and lowest costs of living? •</a:t>
            </a:r>
            <a:endParaRPr>
              <a:solidFill>
                <a:schemeClr val="dk1"/>
              </a:solidFill>
            </a:endParaRPr>
          </a:p>
          <a:p>
            <a:pPr indent="-317500" lvl="0" marL="457200" rtl="0" algn="l">
              <a:spcBef>
                <a:spcPts val="0"/>
              </a:spcBef>
              <a:spcAft>
                <a:spcPts val="0"/>
              </a:spcAft>
              <a:buClr>
                <a:schemeClr val="dk1"/>
              </a:buClr>
              <a:buSzPts val="1400"/>
              <a:buAutoNum type="alphaUcPeriod"/>
            </a:pPr>
            <a:r>
              <a:rPr lang="en">
                <a:solidFill>
                  <a:schemeClr val="dk1"/>
                </a:solidFill>
              </a:rPr>
              <a:t>What are the major cost components contributing to the overall cost of living in a region? </a:t>
            </a:r>
            <a:endParaRPr>
              <a:solidFill>
                <a:schemeClr val="dk1"/>
              </a:solidFill>
            </a:endParaRPr>
          </a:p>
          <a:p>
            <a:pPr indent="-317500" lvl="0" marL="457200" rtl="0" algn="l">
              <a:spcBef>
                <a:spcPts val="0"/>
              </a:spcBef>
              <a:spcAft>
                <a:spcPts val="0"/>
              </a:spcAft>
              <a:buClr>
                <a:schemeClr val="dk1"/>
              </a:buClr>
              <a:buSzPts val="1400"/>
              <a:buAutoNum type="alphaUcPeriod"/>
            </a:pPr>
            <a:r>
              <a:rPr lang="en">
                <a:solidFill>
                  <a:schemeClr val="dk1"/>
                </a:solidFill>
              </a:rPr>
              <a:t> How do factors like average salary, housing costs, and transportation expenses correlate with the cost of living?</a:t>
            </a:r>
            <a:endParaRPr>
              <a:solidFill>
                <a:schemeClr val="dk1"/>
              </a:solidFill>
            </a:endParaRPr>
          </a:p>
          <a:p>
            <a:pPr indent="-317500" lvl="0" marL="457200" rtl="0" algn="l">
              <a:spcBef>
                <a:spcPts val="0"/>
              </a:spcBef>
              <a:spcAft>
                <a:spcPts val="0"/>
              </a:spcAft>
              <a:buClr>
                <a:schemeClr val="dk1"/>
              </a:buClr>
              <a:buSzPts val="1400"/>
              <a:buAutoNum type="alphaUcPeriod"/>
            </a:pPr>
            <a:r>
              <a:rPr lang="en">
                <a:solidFill>
                  <a:schemeClr val="dk1"/>
                </a:solidFill>
              </a:rPr>
              <a:t> Are there any trends or patterns in the data that can help individuals and organizations make strategic decisions?</a:t>
            </a:r>
            <a:endParaRPr>
              <a:solidFill>
                <a:schemeClr val="dk1"/>
              </a:solidFill>
            </a:endParaRPr>
          </a:p>
        </p:txBody>
      </p:sp>
      <p:sp>
        <p:nvSpPr>
          <p:cNvPr id="89" name="Google Shape;89;p16"/>
          <p:cNvSpPr txBox="1"/>
          <p:nvPr/>
        </p:nvSpPr>
        <p:spPr>
          <a:xfrm>
            <a:off x="370300" y="3735525"/>
            <a:ext cx="82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By addressing these questions, the project seeks to offer valuable insights into the global economic environment, enabling more strategic and informed decision-making for individuals and organizations alike.</a:t>
            </a:r>
            <a:endParaRPr>
              <a:solidFill>
                <a:schemeClr val="dk1"/>
              </a:solidFill>
            </a:endParaRPr>
          </a:p>
        </p:txBody>
      </p:sp>
      <p:pic>
        <p:nvPicPr>
          <p:cNvPr id="90" name="Google Shape;90;p16"/>
          <p:cNvPicPr preferRelativeResize="0"/>
          <p:nvPr/>
        </p:nvPicPr>
        <p:blipFill rotWithShape="1">
          <a:blip r:embed="rId3">
            <a:alphaModFix/>
          </a:blip>
          <a:srcRect b="19234" l="0" r="0" t="19234"/>
          <a:stretch/>
        </p:blipFill>
        <p:spPr>
          <a:xfrm>
            <a:off x="7818100" y="4275425"/>
            <a:ext cx="1139450" cy="701105"/>
          </a:xfrm>
          <a:prstGeom prst="rect">
            <a:avLst/>
          </a:prstGeom>
          <a:noFill/>
          <a:ln>
            <a:noFill/>
          </a:ln>
        </p:spPr>
      </p:pic>
      <p:pic>
        <p:nvPicPr>
          <p:cNvPr id="91" name="Google Shape;91;p16"/>
          <p:cNvPicPr preferRelativeResize="0"/>
          <p:nvPr/>
        </p:nvPicPr>
        <p:blipFill rotWithShape="1">
          <a:blip r:embed="rId3">
            <a:alphaModFix/>
          </a:blip>
          <a:srcRect b="19234" l="0" r="0" t="19234"/>
          <a:stretch/>
        </p:blipFill>
        <p:spPr>
          <a:xfrm>
            <a:off x="212975" y="153800"/>
            <a:ext cx="1139446" cy="70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87900" y="458025"/>
            <a:ext cx="8368200" cy="68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70"/>
              <a:t>DATASET OVERVIEW</a:t>
            </a:r>
            <a:endParaRPr sz="3070"/>
          </a:p>
        </p:txBody>
      </p:sp>
      <p:sp>
        <p:nvSpPr>
          <p:cNvPr id="97" name="Google Shape;97;p17"/>
          <p:cNvSpPr txBox="1"/>
          <p:nvPr/>
        </p:nvSpPr>
        <p:spPr>
          <a:xfrm>
            <a:off x="2022270" y="5311338"/>
            <a:ext cx="1412100" cy="7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7D3"/>
              </a:solidFill>
              <a:latin typeface="Roboto"/>
              <a:ea typeface="Roboto"/>
              <a:cs typeface="Roboto"/>
              <a:sym typeface="Roboto"/>
            </a:endParaRPr>
          </a:p>
        </p:txBody>
      </p:sp>
      <p:pic>
        <p:nvPicPr>
          <p:cNvPr id="98" name="Google Shape;98;p17"/>
          <p:cNvPicPr preferRelativeResize="0"/>
          <p:nvPr/>
        </p:nvPicPr>
        <p:blipFill rotWithShape="1">
          <a:blip r:embed="rId3">
            <a:alphaModFix/>
          </a:blip>
          <a:srcRect b="19234" l="0" r="0" t="19234"/>
          <a:stretch/>
        </p:blipFill>
        <p:spPr>
          <a:xfrm>
            <a:off x="7463703" y="4101800"/>
            <a:ext cx="1477322" cy="909000"/>
          </a:xfrm>
          <a:prstGeom prst="rect">
            <a:avLst/>
          </a:prstGeom>
          <a:noFill/>
          <a:ln>
            <a:noFill/>
          </a:ln>
        </p:spPr>
      </p:pic>
      <p:sp>
        <p:nvSpPr>
          <p:cNvPr id="99" name="Google Shape;99;p17"/>
          <p:cNvSpPr txBox="1"/>
          <p:nvPr>
            <p:ph idx="1" type="body"/>
          </p:nvPr>
        </p:nvSpPr>
        <p:spPr>
          <a:xfrm>
            <a:off x="387900" y="1848150"/>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a:t>
            </a:r>
            <a:r>
              <a:rPr lang="en"/>
              <a:t> dataset boasts a wealth of information, spanning 56 columns and covering a wide array of cost-related variables. From the price of a loaf of bread to the cost of a one-bedroom apartment, each data point offers a glimpse into the economic realities of different regions. With data quality assurance in mind, we embark on the journey of exploration.</a:t>
            </a:r>
            <a:endParaRPr/>
          </a:p>
        </p:txBody>
      </p:sp>
      <p:sp>
        <p:nvSpPr>
          <p:cNvPr id="100" name="Google Shape;100;p17"/>
          <p:cNvSpPr txBox="1"/>
          <p:nvPr>
            <p:ph idx="2" type="body"/>
          </p:nvPr>
        </p:nvSpPr>
        <p:spPr>
          <a:xfrm>
            <a:off x="4756200" y="1848150"/>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diving into visualizations, we meticulously preprocess and clean the data to ensure accuracy and reliability. Through exploratory data analysis, we uncover trends, outliers, and correlations that pave the way for meaningful insights. From the bustling streets of metropolitan cities to the serene countryside, our analysis leaves no stone unturned.</a:t>
            </a:r>
            <a:endParaRPr/>
          </a:p>
        </p:txBody>
      </p:sp>
      <p:sp>
        <p:nvSpPr>
          <p:cNvPr id="101" name="Google Shape;101;p17"/>
          <p:cNvSpPr txBox="1"/>
          <p:nvPr/>
        </p:nvSpPr>
        <p:spPr>
          <a:xfrm>
            <a:off x="503475" y="1390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Dataset Information:</a:t>
            </a:r>
            <a:endParaRPr>
              <a:solidFill>
                <a:schemeClr val="dk1"/>
              </a:solidFill>
            </a:endParaRPr>
          </a:p>
        </p:txBody>
      </p:sp>
      <p:sp>
        <p:nvSpPr>
          <p:cNvPr id="102" name="Google Shape;102;p17"/>
          <p:cNvSpPr txBox="1"/>
          <p:nvPr/>
        </p:nvSpPr>
        <p:spPr>
          <a:xfrm>
            <a:off x="4822000" y="1390150"/>
            <a:ext cx="42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Exploratory Data Analysis (EDA):</a:t>
            </a:r>
            <a:endParaRPr>
              <a:solidFill>
                <a:schemeClr val="dk1"/>
              </a:solidFill>
            </a:endParaRPr>
          </a:p>
        </p:txBody>
      </p:sp>
      <p:pic>
        <p:nvPicPr>
          <p:cNvPr id="103" name="Google Shape;103;p17"/>
          <p:cNvPicPr preferRelativeResize="0"/>
          <p:nvPr/>
        </p:nvPicPr>
        <p:blipFill rotWithShape="1">
          <a:blip r:embed="rId3">
            <a:alphaModFix/>
          </a:blip>
          <a:srcRect b="19234" l="0" r="0" t="19234"/>
          <a:stretch/>
        </p:blipFill>
        <p:spPr>
          <a:xfrm>
            <a:off x="387901" y="125075"/>
            <a:ext cx="1115063" cy="68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8"/>
          <p:cNvSpPr txBox="1"/>
          <p:nvPr/>
        </p:nvSpPr>
        <p:spPr>
          <a:xfrm>
            <a:off x="2022270" y="5311338"/>
            <a:ext cx="1412100" cy="7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7D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84048" y="329184"/>
            <a:ext cx="3154800" cy="9696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2100"/>
              <a:t>Major cost component contributing to cost of living</a:t>
            </a:r>
            <a:endParaRPr sz="2100"/>
          </a:p>
        </p:txBody>
      </p:sp>
      <p:sp>
        <p:nvSpPr>
          <p:cNvPr id="114" name="Google Shape;114;p19"/>
          <p:cNvSpPr txBox="1"/>
          <p:nvPr>
            <p:ph idx="1" type="body"/>
          </p:nvPr>
        </p:nvSpPr>
        <p:spPr>
          <a:xfrm>
            <a:off x="329184" y="1545336"/>
            <a:ext cx="3218700" cy="3099900"/>
          </a:xfrm>
          <a:prstGeom prst="rect">
            <a:avLst/>
          </a:prstGeom>
        </p:spPr>
        <p:txBody>
          <a:bodyPr anchorCtr="0" anchor="t" bIns="0" lIns="0" spcFirstLastPara="1" rIns="0" wrap="square" tIns="0">
            <a:normAutofit/>
          </a:bodyPr>
          <a:lstStyle/>
          <a:p>
            <a:pPr indent="0" lvl="0" marL="0" rtl="0" algn="l">
              <a:spcBef>
                <a:spcPts val="0"/>
              </a:spcBef>
              <a:spcAft>
                <a:spcPts val="1200"/>
              </a:spcAft>
              <a:buNone/>
            </a:pPr>
            <a:r>
              <a:t/>
            </a:r>
            <a:endParaRPr/>
          </a:p>
        </p:txBody>
      </p:sp>
      <p:pic>
        <p:nvPicPr>
          <p:cNvPr id="115" name="Google Shape;115;p19"/>
          <p:cNvPicPr preferRelativeResize="0"/>
          <p:nvPr>
            <p:ph idx="2" type="pic"/>
          </p:nvPr>
        </p:nvPicPr>
        <p:blipFill rotWithShape="1">
          <a:blip r:embed="rId3">
            <a:alphaModFix/>
          </a:blip>
          <a:srcRect b="7627" l="0" r="0" t="7627"/>
          <a:stretch/>
        </p:blipFill>
        <p:spPr>
          <a:xfrm>
            <a:off x="4634925" y="0"/>
            <a:ext cx="4509075" cy="5143500"/>
          </a:xfrm>
          <a:prstGeom prst="rect">
            <a:avLst/>
          </a:prstGeom>
        </p:spPr>
      </p:pic>
      <p:pic>
        <p:nvPicPr>
          <p:cNvPr id="116" name="Google Shape;116;p19"/>
          <p:cNvPicPr preferRelativeResize="0"/>
          <p:nvPr/>
        </p:nvPicPr>
        <p:blipFill rotWithShape="1">
          <a:blip r:embed="rId4">
            <a:alphaModFix/>
          </a:blip>
          <a:srcRect b="19234" l="0" r="0" t="19234"/>
          <a:stretch/>
        </p:blipFill>
        <p:spPr>
          <a:xfrm>
            <a:off x="254328" y="4085275"/>
            <a:ext cx="1477322" cy="90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84048" y="329184"/>
            <a:ext cx="3154800" cy="19395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2100">
                <a:latin typeface="Arial"/>
                <a:ea typeface="Arial"/>
                <a:cs typeface="Arial"/>
                <a:sym typeface="Arial"/>
              </a:rPr>
              <a:t>How do factors like average salary, housing costs, and transportation expenses correlate with the cost of living?</a:t>
            </a:r>
            <a:endParaRPr sz="2100">
              <a:latin typeface="Arial"/>
              <a:ea typeface="Arial"/>
              <a:cs typeface="Arial"/>
              <a:sym typeface="Arial"/>
            </a:endParaRPr>
          </a:p>
          <a:p>
            <a:pPr indent="0" lvl="0" marL="0" rtl="0" algn="l">
              <a:spcBef>
                <a:spcPts val="0"/>
              </a:spcBef>
              <a:spcAft>
                <a:spcPts val="0"/>
              </a:spcAft>
              <a:buNone/>
            </a:pPr>
            <a:r>
              <a:t/>
            </a:r>
            <a:endParaRPr sz="2100"/>
          </a:p>
        </p:txBody>
      </p:sp>
      <p:sp>
        <p:nvSpPr>
          <p:cNvPr id="122" name="Google Shape;122;p20"/>
          <p:cNvSpPr txBox="1"/>
          <p:nvPr>
            <p:ph idx="1" type="body"/>
          </p:nvPr>
        </p:nvSpPr>
        <p:spPr>
          <a:xfrm>
            <a:off x="329184" y="1545336"/>
            <a:ext cx="3218700" cy="3099900"/>
          </a:xfrm>
          <a:prstGeom prst="rect">
            <a:avLst/>
          </a:prstGeom>
        </p:spPr>
        <p:txBody>
          <a:bodyPr anchorCtr="0" anchor="t" bIns="0" lIns="0" spcFirstLastPara="1" rIns="0" wrap="square" tIns="0">
            <a:normAutofit/>
          </a:bodyPr>
          <a:lstStyle/>
          <a:p>
            <a:pPr indent="0" lvl="0" marL="0" rtl="0" algn="l">
              <a:spcBef>
                <a:spcPts val="0"/>
              </a:spcBef>
              <a:spcAft>
                <a:spcPts val="1200"/>
              </a:spcAft>
              <a:buNone/>
            </a:pPr>
            <a:r>
              <a:t/>
            </a:r>
            <a:endParaRPr/>
          </a:p>
        </p:txBody>
      </p:sp>
      <p:pic>
        <p:nvPicPr>
          <p:cNvPr id="123" name="Google Shape;123;p20"/>
          <p:cNvPicPr preferRelativeResize="0"/>
          <p:nvPr>
            <p:ph idx="2" type="pic"/>
          </p:nvPr>
        </p:nvPicPr>
        <p:blipFill rotWithShape="1">
          <a:blip r:embed="rId3">
            <a:alphaModFix/>
          </a:blip>
          <a:srcRect b="0" l="-835" r="5842" t="0"/>
          <a:stretch/>
        </p:blipFill>
        <p:spPr>
          <a:xfrm>
            <a:off x="3895200" y="0"/>
            <a:ext cx="5248800" cy="5143500"/>
          </a:xfrm>
          <a:prstGeom prst="rect">
            <a:avLst/>
          </a:prstGeom>
        </p:spPr>
      </p:pic>
      <p:pic>
        <p:nvPicPr>
          <p:cNvPr id="124" name="Google Shape;124;p20"/>
          <p:cNvPicPr preferRelativeResize="0"/>
          <p:nvPr/>
        </p:nvPicPr>
        <p:blipFill rotWithShape="1">
          <a:blip r:embed="rId4">
            <a:alphaModFix/>
          </a:blip>
          <a:srcRect b="19234" l="0" r="0" t="19234"/>
          <a:stretch/>
        </p:blipFill>
        <p:spPr>
          <a:xfrm>
            <a:off x="469301" y="4209275"/>
            <a:ext cx="1051950" cy="64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87900" y="342450"/>
            <a:ext cx="8368200" cy="831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100">
                <a:latin typeface="Arial"/>
                <a:ea typeface="Arial"/>
                <a:cs typeface="Arial"/>
                <a:sym typeface="Arial"/>
              </a:rPr>
              <a:t> Are there any trends or patterns in the data that can help individuals and organizations make strategic decisions?</a:t>
            </a:r>
            <a:endParaRPr sz="2100">
              <a:latin typeface="Roboto"/>
              <a:ea typeface="Roboto"/>
              <a:cs typeface="Roboto"/>
              <a:sym typeface="Roboto"/>
            </a:endParaRPr>
          </a:p>
        </p:txBody>
      </p:sp>
      <p:sp>
        <p:nvSpPr>
          <p:cNvPr id="130" name="Google Shape;13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690"/>
              <a:t>The analysis highlights significant differences in living costs between countries and cities, driven by factors like housing, transportation, and average salaries. Developed nations and major financial hubs tend to have higher living expenses, while developing countries and smaller cities offer potential savings. Key correlations underscore the importance of housing and transportation costs, with transportation emerging as the dominant expense. Individuals can save by considering relocation and optimizing housing and transportation choices, while businesses can explore cost-saving opportunities in lower-cost areas. Prioritizing data-driven decisions can help both individuals and organizations manage living expenses effectively while aligning with financial and operational goals.</a:t>
            </a:r>
            <a:endParaRPr sz="1690"/>
          </a:p>
          <a:p>
            <a:pPr indent="0" lvl="0" marL="0" rtl="0" algn="l">
              <a:lnSpc>
                <a:spcPct val="105000"/>
              </a:lnSpc>
              <a:spcBef>
                <a:spcPts val="1200"/>
              </a:spcBef>
              <a:spcAft>
                <a:spcPts val="0"/>
              </a:spcAft>
              <a:buSzPts val="605"/>
              <a:buNone/>
            </a:pPr>
            <a:r>
              <a:t/>
            </a:r>
            <a:endParaRPr sz="1690"/>
          </a:p>
          <a:p>
            <a:pPr indent="0" lvl="0" marL="0" rtl="0" algn="l">
              <a:lnSpc>
                <a:spcPct val="105000"/>
              </a:lnSpc>
              <a:spcBef>
                <a:spcPts val="1200"/>
              </a:spcBef>
              <a:spcAft>
                <a:spcPts val="0"/>
              </a:spcAft>
              <a:buSzPts val="605"/>
              <a:buNone/>
            </a:pPr>
            <a:r>
              <a:t/>
            </a:r>
            <a:endParaRPr sz="1690"/>
          </a:p>
          <a:p>
            <a:pPr indent="0" lvl="0" marL="0" rtl="0" algn="l">
              <a:lnSpc>
                <a:spcPct val="105000"/>
              </a:lnSpc>
              <a:spcBef>
                <a:spcPts val="1200"/>
              </a:spcBef>
              <a:spcAft>
                <a:spcPts val="0"/>
              </a:spcAft>
              <a:buSzPts val="605"/>
              <a:buNone/>
            </a:pPr>
            <a:r>
              <a:t/>
            </a:r>
            <a:endParaRPr sz="1690"/>
          </a:p>
          <a:p>
            <a:pPr indent="0" lvl="0" marL="0" rtl="0" algn="l">
              <a:lnSpc>
                <a:spcPct val="105000"/>
              </a:lnSpc>
              <a:spcBef>
                <a:spcPts val="1200"/>
              </a:spcBef>
              <a:spcAft>
                <a:spcPts val="0"/>
              </a:spcAft>
              <a:buSzPts val="605"/>
              <a:buNone/>
            </a:pPr>
            <a:r>
              <a:t/>
            </a:r>
            <a:endParaRPr sz="1690"/>
          </a:p>
          <a:p>
            <a:pPr indent="0" lvl="0" marL="0" rtl="0" algn="l">
              <a:lnSpc>
                <a:spcPct val="105000"/>
              </a:lnSpc>
              <a:spcBef>
                <a:spcPts val="1200"/>
              </a:spcBef>
              <a:spcAft>
                <a:spcPts val="0"/>
              </a:spcAft>
              <a:buSzPts val="605"/>
              <a:buNone/>
            </a:pPr>
            <a:r>
              <a:t/>
            </a:r>
            <a:endParaRPr sz="1690"/>
          </a:p>
          <a:p>
            <a:pPr indent="0" lvl="0" marL="0" rtl="0" algn="l">
              <a:lnSpc>
                <a:spcPct val="105000"/>
              </a:lnSpc>
              <a:spcBef>
                <a:spcPts val="1200"/>
              </a:spcBef>
              <a:spcAft>
                <a:spcPts val="1200"/>
              </a:spcAft>
              <a:buSzPts val="605"/>
              <a:buNone/>
            </a:pPr>
            <a:r>
              <a:t/>
            </a:r>
            <a:endParaRPr sz="1690"/>
          </a:p>
        </p:txBody>
      </p:sp>
      <p:pic>
        <p:nvPicPr>
          <p:cNvPr id="131" name="Google Shape;131;p21"/>
          <p:cNvPicPr preferRelativeResize="0"/>
          <p:nvPr/>
        </p:nvPicPr>
        <p:blipFill rotWithShape="1">
          <a:blip r:embed="rId3">
            <a:alphaModFix/>
          </a:blip>
          <a:srcRect b="19234" l="0" r="0" t="19234"/>
          <a:stretch/>
        </p:blipFill>
        <p:spPr>
          <a:xfrm>
            <a:off x="7953450" y="4457300"/>
            <a:ext cx="892925" cy="54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2"/>
          <p:cNvSpPr txBox="1"/>
          <p:nvPr/>
        </p:nvSpPr>
        <p:spPr>
          <a:xfrm>
            <a:off x="2022270" y="5311338"/>
            <a:ext cx="1412100" cy="7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0C57D3"/>
              </a:solidFill>
              <a:latin typeface="Roboto"/>
              <a:ea typeface="Roboto"/>
              <a:cs typeface="Roboto"/>
              <a:sym typeface="Roboto"/>
            </a:endParaRPr>
          </a:p>
        </p:txBody>
      </p:sp>
      <p:pic>
        <p:nvPicPr>
          <p:cNvPr id="137" name="Google Shape;137;p22"/>
          <p:cNvPicPr preferRelativeResize="0"/>
          <p:nvPr/>
        </p:nvPicPr>
        <p:blipFill rotWithShape="1">
          <a:blip r:embed="rId4">
            <a:alphaModFix/>
          </a:blip>
          <a:srcRect b="19234" l="0" r="0" t="19234"/>
          <a:stretch/>
        </p:blipFill>
        <p:spPr>
          <a:xfrm>
            <a:off x="8235751" y="4600975"/>
            <a:ext cx="733875" cy="45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