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4" r:id="rId1"/>
  </p:sldMasterIdLst>
  <p:notesMasterIdLst>
    <p:notesMasterId r:id="rId11"/>
  </p:notesMasterIdLst>
  <p:sldIdLst>
    <p:sldId id="256" r:id="rId2"/>
    <p:sldId id="329" r:id="rId3"/>
    <p:sldId id="330" r:id="rId4"/>
    <p:sldId id="336" r:id="rId5"/>
    <p:sldId id="331" r:id="rId6"/>
    <p:sldId id="332" r:id="rId7"/>
    <p:sldId id="335" r:id="rId8"/>
    <p:sldId id="337" r:id="rId9"/>
    <p:sldId id="304" r:id="rId10"/>
  </p:sldIdLst>
  <p:sldSz cx="12192000" cy="6858000"/>
  <p:notesSz cx="6858000" cy="9144000"/>
  <p:defaultTextStyle>
    <a:defPPr>
      <a:defRPr lang="cs-C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97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72569" autoAdjust="0"/>
  </p:normalViewPr>
  <p:slideViewPr>
    <p:cSldViewPr>
      <p:cViewPr varScale="1">
        <p:scale>
          <a:sx n="117" d="100"/>
          <a:sy n="117" d="100"/>
        </p:scale>
        <p:origin x="1752" y="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4C3DD1-6B4C-423E-A696-BD4124EC33BC}" type="datetimeFigureOut">
              <a:rPr lang="cs-CZ" smtClean="0"/>
              <a:pPr/>
              <a:t>09.04.2024</a:t>
            </a:fld>
            <a:endParaRPr lang="cs-CZ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6764F6-20DF-4459-862B-64827B1A3974}" type="slidenum">
              <a:rPr lang="cs-CZ" smtClean="0"/>
              <a:pPr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2988111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6764F6-20DF-4459-862B-64827B1A3974}" type="slidenum">
              <a:rPr lang="cs-CZ" smtClean="0"/>
              <a:pPr/>
              <a:t>4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1406523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6764F6-20DF-4459-862B-64827B1A3974}" type="slidenum">
              <a:rPr lang="cs-CZ" smtClean="0"/>
              <a:pPr/>
              <a:t>9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6995345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cs-CZ" sz="4400" kern="1200" spc="-300" baseline="0" dirty="0">
                <a:solidFill>
                  <a:srgbClr val="2097D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7435" y="3886200"/>
            <a:ext cx="9355765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2">
                    <a:lumMod val="1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Kliknutím můžete upravit styl předlohy.</a:t>
            </a:r>
            <a:endParaRPr lang="cs-CZ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09.04.2024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12903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09.04.2024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53416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09.04.2024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6204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cs-CZ" sz="4400" kern="1200" spc="-300" baseline="0" dirty="0">
                <a:solidFill>
                  <a:srgbClr val="2097D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09.04.2024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7054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1424" y="3056980"/>
            <a:ext cx="10363200" cy="1362075"/>
          </a:xfrm>
        </p:spPr>
        <p:txBody>
          <a:bodyPr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cs-CZ" sz="6600" kern="1200" spc="-300" baseline="0" dirty="0">
                <a:solidFill>
                  <a:srgbClr val="2097D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 dirty="0"/>
              <a:t>DEMO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1424" y="1556793"/>
            <a:ext cx="10363200" cy="1368152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spc="-130" baseline="0">
                <a:solidFill>
                  <a:schemeClr val="bg2">
                    <a:lumMod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09.04.2024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03657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cs-CZ" sz="4400" kern="1200" spc="-300" baseline="0" dirty="0">
                <a:solidFill>
                  <a:srgbClr val="2097D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09.04.2024</a:t>
            </a:fld>
            <a:endParaRPr lang="cs-CZ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75697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cs-CZ" sz="4400" kern="1200" spc="-300" baseline="0" dirty="0">
                <a:solidFill>
                  <a:srgbClr val="2097D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09.04.2024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80739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cs-CZ" sz="4400" kern="1200" spc="-300" baseline="0" dirty="0">
                <a:solidFill>
                  <a:srgbClr val="2097D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09.04.2024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07063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09.04.2024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26858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0" spc="-150" baseline="0"/>
            </a:lvl1pPr>
          </a:lstStyle>
          <a:p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 spc="-12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09.04.2024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78277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0" spc="-150" baseline="0"/>
            </a:lvl1pPr>
          </a:lstStyle>
          <a:p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  <a:endParaRPr lang="cs-CZ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 spc="-12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09.04.2024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89429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cký objekt 7">
            <a:extLst>
              <a:ext uri="{FF2B5EF4-FFF2-40B4-BE49-F238E27FC236}">
                <a16:creationId xmlns:a16="http://schemas.microsoft.com/office/drawing/2014/main" id="{8A939CA1-1C32-41FC-8226-238AA43A9140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528048" y="3861048"/>
            <a:ext cx="5486400" cy="282892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6F2F8-F70A-47D7-AD2D-4F12E71A0C18}" type="datetimeFigureOut">
              <a:rPr lang="cs-CZ" smtClean="0"/>
              <a:t>09.04.2024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93873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797" r:id="rId3"/>
    <p:sldLayoutId id="2147483798" r:id="rId4"/>
    <p:sldLayoutId id="2147483799" r:id="rId5"/>
    <p:sldLayoutId id="2147483800" r:id="rId6"/>
    <p:sldLayoutId id="2147483801" r:id="rId7"/>
    <p:sldLayoutId id="2147483802" r:id="rId8"/>
    <p:sldLayoutId id="2147483803" r:id="rId9"/>
    <p:sldLayoutId id="2147483804" r:id="rId10"/>
    <p:sldLayoutId id="214748380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b="0" kern="1200" spc="-300" baseline="0">
          <a:solidFill>
            <a:srgbClr val="2097D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 spc="-200" baseline="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 spc="-190" baseline="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pc="-180" baseline="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 spc="-170" baseline="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 spc="-130" baseline="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azure.microsoft.com/en-us/products/ai-services/ai-content-safety/" TargetMode="External"/><Relationship Id="rId3" Type="http://schemas.openxmlformats.org/officeDocument/2006/relationships/hyperlink" Target="https://azure.microsoft.com/en-us/products/ai-services/ai-vision" TargetMode="External"/><Relationship Id="rId7" Type="http://schemas.openxmlformats.org/officeDocument/2006/relationships/hyperlink" Target="https://azure.microsoft.com/en-us/products/ai-services/ai-search/" TargetMode="External"/><Relationship Id="rId12" Type="http://schemas.openxmlformats.org/officeDocument/2006/relationships/hyperlink" Target="https://azure.microsoft.com/en-us/products/copilot/" TargetMode="External"/><Relationship Id="rId2" Type="http://schemas.openxmlformats.org/officeDocument/2006/relationships/hyperlink" Target="https://azure.microsoft.com/en-us/products/ai-services/openai-service/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azure.microsoft.com/en-us/products/ai-services/ai-translator/" TargetMode="External"/><Relationship Id="rId11" Type="http://schemas.openxmlformats.org/officeDocument/2006/relationships/hyperlink" Target="https://azure.microsoft.com/en-us/products/ai-video-indexer/" TargetMode="External"/><Relationship Id="rId5" Type="http://schemas.openxmlformats.org/officeDocument/2006/relationships/hyperlink" Target="https://azure.microsoft.com/en-us/products/ai-services/ai-language/" TargetMode="External"/><Relationship Id="rId10" Type="http://schemas.openxmlformats.org/officeDocument/2006/relationships/hyperlink" Target="https://azure.microsoft.com/en-us/products/ai-services/ai-document-intelligence/" TargetMode="External"/><Relationship Id="rId4" Type="http://schemas.openxmlformats.org/officeDocument/2006/relationships/hyperlink" Target="https://azure.microsoft.com/en-us/products/ai-services/ai-speech" TargetMode="External"/><Relationship Id="rId9" Type="http://schemas.openxmlformats.org/officeDocument/2006/relationships/hyperlink" Target="https://azure.microsoft.com/en-us/products/machine-learning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oai.azure.com/" TargetMode="External"/><Relationship Id="rId2" Type="http://schemas.openxmlformats.org/officeDocument/2006/relationships/hyperlink" Target="https://azure.microsoft.com/en-us/products/ai-services/openai-service/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github.com/Azure/openai-samples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zure.microsoft.com/en-us/products/ai-services/ai-visio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jpeg"/><Relationship Id="rId5" Type="http://schemas.openxmlformats.org/officeDocument/2006/relationships/hyperlink" Target="https://portal.vision.cognitive.azure.com/" TargetMode="External"/><Relationship Id="rId4" Type="http://schemas.openxmlformats.org/officeDocument/2006/relationships/hyperlink" Target="https://www.customvision.ai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peech.microsoft.com/" TargetMode="External"/><Relationship Id="rId2" Type="http://schemas.openxmlformats.org/officeDocument/2006/relationships/hyperlink" Target="https://azure.microsoft.com/en-us/products/ai-services/ai-speech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language.cognitive.azure.com/" TargetMode="External"/><Relationship Id="rId2" Type="http://schemas.openxmlformats.org/officeDocument/2006/relationships/hyperlink" Target="https://azure.microsoft.com/en-us/products/ai-services/ai-language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ontentsafety.cognitive.azure.com/" TargetMode="External"/><Relationship Id="rId2" Type="http://schemas.openxmlformats.org/officeDocument/2006/relationships/hyperlink" Target="https://azure.microsoft.com/en-us/products/ai-services/ai-content-safety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umentintelligence.ai.azure.com/studio" TargetMode="External"/><Relationship Id="rId2" Type="http://schemas.openxmlformats.org/officeDocument/2006/relationships/hyperlink" Target="https://azure.microsoft.com/en-us/products/ai-services/ai-document-intelligence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99456" y="3200994"/>
            <a:ext cx="8782744" cy="2028206"/>
          </a:xfrm>
        </p:spPr>
        <p:txBody>
          <a:bodyPr>
            <a:normAutofit/>
          </a:bodyPr>
          <a:lstStyle/>
          <a:p>
            <a:r>
              <a:rPr lang="en-US" dirty="0"/>
              <a:t>Azure AI</a:t>
            </a:r>
            <a:r>
              <a:rPr lang="cs-CZ" dirty="0"/>
              <a:t> Services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body" idx="1"/>
          </p:nvPr>
        </p:nvSpPr>
        <p:spPr>
          <a:xfrm>
            <a:off x="1199456" y="1700808"/>
            <a:ext cx="8782744" cy="1368152"/>
          </a:xfrm>
        </p:spPr>
        <p:txBody>
          <a:bodyPr/>
          <a:lstStyle/>
          <a:p>
            <a:r>
              <a:rPr lang="en-US" dirty="0"/>
              <a:t>Ondřej Václavek</a:t>
            </a:r>
          </a:p>
          <a:p>
            <a:r>
              <a:rPr lang="en-US" sz="2000" dirty="0"/>
              <a:t>Software engineer, HAVIT, </a:t>
            </a:r>
            <a:r>
              <a:rPr lang="en-US" sz="2000" dirty="0" err="1"/>
              <a:t>s.r.o.</a:t>
            </a:r>
            <a:br>
              <a:rPr lang="en-US" sz="2000" dirty="0"/>
            </a:br>
            <a:r>
              <a:rPr lang="en-US" sz="2000" dirty="0"/>
              <a:t>vaclavek@havit.cz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 bwMode="auto">
          <a:xfrm>
            <a:off x="263351" y="203498"/>
            <a:ext cx="11665297" cy="1138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9570988-CFE2-4DB9-8B6B-DB25AB44A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AI</a:t>
            </a:r>
            <a:r>
              <a:rPr lang="cs-CZ" dirty="0"/>
              <a:t> Services</a:t>
            </a:r>
            <a:endParaRPr lang="en-GB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924E817-B109-4581-A8C5-1CC4EA99D95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Azure OpenAI Service</a:t>
            </a:r>
            <a:endParaRPr lang="en-US" dirty="0"/>
          </a:p>
          <a:p>
            <a:r>
              <a:rPr lang="en-US" dirty="0">
                <a:hlinkClick r:id="rId3"/>
              </a:rPr>
              <a:t>Azure AI </a:t>
            </a:r>
            <a:r>
              <a:rPr lang="cs-CZ" dirty="0">
                <a:hlinkClick r:id="rId3"/>
              </a:rPr>
              <a:t>Vision</a:t>
            </a:r>
            <a:endParaRPr lang="cs-CZ" dirty="0"/>
          </a:p>
          <a:p>
            <a:r>
              <a:rPr lang="en-US" dirty="0">
                <a:hlinkClick r:id="rId4"/>
              </a:rPr>
              <a:t>Azure AI </a:t>
            </a:r>
            <a:r>
              <a:rPr lang="cs-CZ" dirty="0">
                <a:hlinkClick r:id="rId4"/>
              </a:rPr>
              <a:t>Speech</a:t>
            </a:r>
            <a:endParaRPr lang="en-US" dirty="0"/>
          </a:p>
          <a:p>
            <a:r>
              <a:rPr lang="en-US" dirty="0">
                <a:hlinkClick r:id="rId5"/>
              </a:rPr>
              <a:t>Azure AI Language</a:t>
            </a:r>
            <a:endParaRPr lang="en-US" dirty="0"/>
          </a:p>
          <a:p>
            <a:r>
              <a:rPr lang="en-US" dirty="0">
                <a:hlinkClick r:id="rId6"/>
              </a:rPr>
              <a:t>Azure AI Translation</a:t>
            </a:r>
            <a:endParaRPr lang="en-US" dirty="0"/>
          </a:p>
          <a:p>
            <a:endParaRPr lang="cs-CZ" dirty="0"/>
          </a:p>
          <a:p>
            <a:endParaRPr lang="cs-CZ" dirty="0"/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375B6130-8B10-4AF1-A3E6-D022DFB57C7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7"/>
              </a:rPr>
              <a:t>Azure AI Search</a:t>
            </a:r>
            <a:endParaRPr lang="en-US" dirty="0"/>
          </a:p>
          <a:p>
            <a:r>
              <a:rPr lang="en-US" dirty="0">
                <a:hlinkClick r:id="rId8"/>
              </a:rPr>
              <a:t>Azure AI Content Safety</a:t>
            </a:r>
            <a:endParaRPr lang="en-US" dirty="0"/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Segoe UI" panose="020B0502040204020203" pitchFamily="34" charset="0"/>
                <a:hlinkClick r:id="rId9"/>
              </a:rPr>
              <a:t>Azure Machine Learning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Segoe UI" panose="020B0502040204020203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Segoe UI" panose="020B0502040204020203" pitchFamily="34" charset="0"/>
                <a:hlinkClick r:id="rId10"/>
              </a:rPr>
              <a:t>Azure AI Document Intelligence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Segoe UI" panose="020B0502040204020203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Segoe UI" panose="020B0502040204020203" pitchFamily="34" charset="0"/>
                <a:hlinkClick r:id="rId11"/>
              </a:rPr>
              <a:t>Azure AI Video Indexer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Segoe UI" panose="020B0502040204020203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Segoe UI" panose="020B0502040204020203" pitchFamily="34" charset="0"/>
                <a:hlinkClick r:id="rId12"/>
              </a:rPr>
              <a:t>Microsoft Copilot for Security</a:t>
            </a:r>
            <a:endParaRPr lang="en-US" dirty="0"/>
          </a:p>
          <a:p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003005-B49E-90D0-BD76-9596C8CB1D82}"/>
              </a:ext>
            </a:extLst>
          </p:cNvPr>
          <p:cNvSpPr txBox="1"/>
          <p:nvPr/>
        </p:nvSpPr>
        <p:spPr>
          <a:xfrm>
            <a:off x="862112" y="6021288"/>
            <a:ext cx="10670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 console: </a:t>
            </a:r>
            <a:r>
              <a:rPr lang="cs-CZ" dirty="0"/>
              <a:t>https://westeurope.dev.cognitive.microsoft.com/docs/services/computer-vision-v3-2/</a:t>
            </a:r>
          </a:p>
        </p:txBody>
      </p:sp>
    </p:spTree>
    <p:extLst>
      <p:ext uri="{BB962C8B-B14F-4D97-AF65-F5344CB8AC3E}">
        <p14:creationId xmlns:p14="http://schemas.microsoft.com/office/powerpoint/2010/main" val="1235789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9570988-CFE2-4DB9-8B6B-DB25AB44A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Azure OpenAI Service</a:t>
            </a:r>
            <a:endParaRPr lang="en-US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924E817-B109-4581-A8C5-1CC4EA99D95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Conversational AI</a:t>
            </a:r>
          </a:p>
          <a:p>
            <a:r>
              <a:rPr lang="en-US" dirty="0"/>
              <a:t>Content Creation</a:t>
            </a:r>
          </a:p>
          <a:p>
            <a:pPr lvl="1"/>
            <a:r>
              <a:rPr lang="en-US" dirty="0"/>
              <a:t>GTP-4</a:t>
            </a:r>
          </a:p>
          <a:p>
            <a:pPr lvl="1"/>
            <a:r>
              <a:rPr lang="en-US" dirty="0"/>
              <a:t>DALL-E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>
                <a:hlinkClick r:id="rId3"/>
              </a:rPr>
              <a:t>OpenAI studio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C5018A-3C98-393A-CFC9-0562834C8E3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Question / answer API</a:t>
            </a:r>
          </a:p>
          <a:p>
            <a:r>
              <a:rPr lang="en-US" dirty="0"/>
              <a:t>Context can be added</a:t>
            </a:r>
          </a:p>
          <a:p>
            <a:r>
              <a:rPr lang="en-US" dirty="0" err="1"/>
              <a:t>Assistence</a:t>
            </a:r>
            <a:r>
              <a:rPr lang="en-US" dirty="0"/>
              <a:t> can be added </a:t>
            </a:r>
            <a:r>
              <a:rPr lang="en-US" dirty="0" err="1"/>
              <a:t>ie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You are an assistant designed to extract entities from text. Users will paste in a string of text and you will respond with entities you've extracted from the text as a JSON object. Here's an example of your output format:</a:t>
            </a:r>
          </a:p>
          <a:p>
            <a:pPr marL="457200" lvl="1" indent="0">
              <a:buNone/>
            </a:pPr>
            <a:r>
              <a:rPr lang="en-US" dirty="0"/>
              <a:t>{</a:t>
            </a:r>
          </a:p>
          <a:p>
            <a:pPr marL="457200" lvl="1" indent="0">
              <a:buNone/>
            </a:pPr>
            <a:r>
              <a:rPr lang="en-US" dirty="0"/>
              <a:t>	"name": "",</a:t>
            </a:r>
          </a:p>
          <a:p>
            <a:pPr marL="457200" lvl="1" indent="0">
              <a:buNone/>
            </a:pPr>
            <a:r>
              <a:rPr lang="en-US" dirty="0"/>
              <a:t>	"company": "",</a:t>
            </a:r>
          </a:p>
          <a:p>
            <a:pPr marL="457200" lvl="1" indent="0">
              <a:buNone/>
            </a:pPr>
            <a:r>
              <a:rPr lang="en-US" dirty="0"/>
              <a:t>	"</a:t>
            </a:r>
            <a:r>
              <a:rPr lang="en-US" dirty="0" err="1"/>
              <a:t>phone_number</a:t>
            </a:r>
            <a:r>
              <a:rPr lang="en-US" dirty="0"/>
              <a:t>": ""</a:t>
            </a:r>
          </a:p>
          <a:p>
            <a:pPr marL="457200" lvl="1" indent="0">
              <a:buNone/>
            </a:pPr>
            <a:r>
              <a:rPr lang="en-US" dirty="0"/>
              <a:t>}</a:t>
            </a:r>
          </a:p>
          <a:p>
            <a:r>
              <a:rPr lang="en-US" dirty="0"/>
              <a:t>Samples: </a:t>
            </a:r>
            <a:r>
              <a:rPr lang="en-US" dirty="0">
                <a:hlinkClick r:id="rId4"/>
              </a:rPr>
              <a:t>https://github.com/Azure/openai-samples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34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9570988-CFE2-4DB9-8B6B-DB25AB44A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3"/>
              </a:rPr>
              <a:t>Azure AI </a:t>
            </a:r>
            <a:r>
              <a:rPr lang="cs-CZ" dirty="0">
                <a:hlinkClick r:id="rId3"/>
              </a:rPr>
              <a:t>Vision</a:t>
            </a:r>
            <a:endParaRPr lang="en-GB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924E817-B109-4581-A8C5-1CC4EA99D95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Computer vision X </a:t>
            </a:r>
            <a:r>
              <a:rPr lang="en-US" dirty="0">
                <a:hlinkClick r:id="rId4"/>
              </a:rPr>
              <a:t>Custom vision</a:t>
            </a:r>
            <a:endParaRPr lang="cs-CZ" dirty="0"/>
          </a:p>
          <a:p>
            <a:pPr lvl="1"/>
            <a:r>
              <a:rPr lang="en-US" dirty="0"/>
              <a:t>Image Analysis</a:t>
            </a:r>
          </a:p>
          <a:p>
            <a:pPr lvl="1"/>
            <a:r>
              <a:rPr lang="en-US" dirty="0"/>
              <a:t>Spatial Analysis</a:t>
            </a:r>
          </a:p>
          <a:p>
            <a:pPr lvl="1"/>
            <a:r>
              <a:rPr lang="en-US" dirty="0"/>
              <a:t>Search content of photos</a:t>
            </a:r>
          </a:p>
          <a:p>
            <a:pPr lvl="1"/>
            <a:r>
              <a:rPr lang="en-US" dirty="0"/>
              <a:t>OCR</a:t>
            </a:r>
          </a:p>
          <a:p>
            <a:pPr lvl="1"/>
            <a:r>
              <a:rPr lang="en-US" dirty="0"/>
              <a:t>Add captions</a:t>
            </a:r>
          </a:p>
          <a:p>
            <a:pPr lvl="1"/>
            <a:r>
              <a:rPr lang="en-US" dirty="0"/>
              <a:t>Remove backgrounds</a:t>
            </a:r>
            <a:endParaRPr lang="cs-CZ" dirty="0"/>
          </a:p>
          <a:p>
            <a:pPr lvl="1"/>
            <a:r>
              <a:rPr lang="cs-CZ" dirty="0"/>
              <a:t>Video Indexer</a:t>
            </a:r>
            <a:endParaRPr lang="en-US" dirty="0"/>
          </a:p>
          <a:p>
            <a:pPr lvl="1"/>
            <a:r>
              <a:rPr lang="en-US" dirty="0"/>
              <a:t>Objects tagging</a:t>
            </a:r>
          </a:p>
          <a:p>
            <a:pPr lvl="1"/>
            <a:r>
              <a:rPr lang="en-US" dirty="0"/>
              <a:t>Smart crop</a:t>
            </a:r>
            <a:endParaRPr lang="cs-CZ" dirty="0"/>
          </a:p>
          <a:p>
            <a:pPr lvl="1"/>
            <a:r>
              <a:rPr lang="en-US" dirty="0"/>
              <a:t>Facial Recognition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>
                <a:hlinkClick r:id="rId5"/>
              </a:rPr>
              <a:t>Vision studio</a:t>
            </a:r>
            <a:endParaRPr lang="en-US" dirty="0"/>
          </a:p>
        </p:txBody>
      </p:sp>
      <p:pic>
        <p:nvPicPr>
          <p:cNvPr id="1026" name="Picture 2" descr="A face diagram with all 27 landmarks labeled">
            <a:extLst>
              <a:ext uri="{FF2B5EF4-FFF2-40B4-BE49-F238E27FC236}">
                <a16:creationId xmlns:a16="http://schemas.microsoft.com/office/drawing/2014/main" id="{E2C9EE33-C461-010D-7E16-8BD1B97DB7F4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7600" y="2077295"/>
            <a:ext cx="5384800" cy="3571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4389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9570988-CFE2-4DB9-8B6B-DB25AB44A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Azure AI </a:t>
            </a:r>
            <a:r>
              <a:rPr lang="cs-CZ" dirty="0">
                <a:hlinkClick r:id="rId2"/>
              </a:rPr>
              <a:t>Speech</a:t>
            </a:r>
            <a:endParaRPr lang="en-GB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924E817-B109-4581-A8C5-1CC4EA99D9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cs-CZ" dirty="0"/>
              <a:t>Speech to </a:t>
            </a:r>
            <a:r>
              <a:rPr lang="en-US" dirty="0"/>
              <a:t>t</a:t>
            </a:r>
            <a:r>
              <a:rPr lang="cs-CZ" dirty="0" err="1"/>
              <a:t>ext</a:t>
            </a:r>
            <a:endParaRPr lang="cs-CZ" dirty="0"/>
          </a:p>
          <a:p>
            <a:r>
              <a:rPr lang="cs-CZ" dirty="0"/>
              <a:t>Text to </a:t>
            </a:r>
            <a:r>
              <a:rPr lang="en-US" dirty="0"/>
              <a:t>s</a:t>
            </a:r>
            <a:r>
              <a:rPr lang="cs-CZ" dirty="0" err="1"/>
              <a:t>peech</a:t>
            </a:r>
            <a:endParaRPr lang="cs-CZ" dirty="0"/>
          </a:p>
          <a:p>
            <a:r>
              <a:rPr lang="cs-CZ" dirty="0" err="1"/>
              <a:t>Speech</a:t>
            </a:r>
            <a:r>
              <a:rPr lang="cs-CZ" dirty="0"/>
              <a:t> </a:t>
            </a:r>
            <a:r>
              <a:rPr lang="en-US" dirty="0"/>
              <a:t>t</a:t>
            </a:r>
            <a:r>
              <a:rPr lang="cs-CZ" dirty="0"/>
              <a:t>ranslation</a:t>
            </a:r>
          </a:p>
          <a:p>
            <a:r>
              <a:rPr lang="cs-CZ" dirty="0"/>
              <a:t>Speaker </a:t>
            </a:r>
            <a:r>
              <a:rPr lang="en-US" dirty="0"/>
              <a:t>verification and r</a:t>
            </a:r>
            <a:r>
              <a:rPr lang="cs-CZ" dirty="0"/>
              <a:t>ecognition</a:t>
            </a:r>
            <a:endParaRPr lang="en-US" dirty="0"/>
          </a:p>
          <a:p>
            <a:r>
              <a:rPr lang="en-US" dirty="0"/>
              <a:t>Captioning</a:t>
            </a:r>
          </a:p>
          <a:p>
            <a:r>
              <a:rPr lang="en-US" dirty="0"/>
              <a:t>Post call transcription and analysis</a:t>
            </a:r>
          </a:p>
          <a:p>
            <a:r>
              <a:rPr lang="en-US" dirty="0"/>
              <a:t>Live speech avatar</a:t>
            </a:r>
          </a:p>
          <a:p>
            <a:r>
              <a:rPr lang="en-US" dirty="0"/>
              <a:t>Custom voice / personal voice</a:t>
            </a:r>
          </a:p>
          <a:p>
            <a:pPr lvl="1"/>
            <a:endParaRPr lang="en-US" dirty="0"/>
          </a:p>
          <a:p>
            <a:r>
              <a:rPr lang="en-US" dirty="0">
                <a:hlinkClick r:id="rId3"/>
              </a:rPr>
              <a:t>Speech studio</a:t>
            </a:r>
            <a:endParaRPr lang="cs-CZ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19900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9570988-CFE2-4DB9-8B6B-DB25AB44A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Azure AI Language</a:t>
            </a:r>
            <a:endParaRPr lang="en-GB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924E817-B109-4581-A8C5-1CC4EA99D9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Text classification</a:t>
            </a:r>
          </a:p>
          <a:p>
            <a:pPr lvl="1"/>
            <a:r>
              <a:rPr lang="en-US" dirty="0"/>
              <a:t>Analyze sentiment</a:t>
            </a:r>
          </a:p>
          <a:p>
            <a:pPr lvl="1"/>
            <a:r>
              <a:rPr lang="en-US" dirty="0"/>
              <a:t>Detect language</a:t>
            </a:r>
          </a:p>
          <a:p>
            <a:pPr lvl="1"/>
            <a:r>
              <a:rPr lang="en-US" dirty="0"/>
              <a:t>Custom text classification</a:t>
            </a:r>
          </a:p>
          <a:p>
            <a:pPr lvl="1"/>
            <a:r>
              <a:rPr lang="en-US" dirty="0"/>
              <a:t>Structural information extraction</a:t>
            </a:r>
          </a:p>
          <a:p>
            <a:pPr lvl="1"/>
            <a:r>
              <a:rPr lang="en-US" dirty="0"/>
              <a:t>Text summarization</a:t>
            </a:r>
          </a:p>
          <a:p>
            <a:r>
              <a:rPr lang="en-US" dirty="0"/>
              <a:t>Understand conversations</a:t>
            </a:r>
          </a:p>
          <a:p>
            <a:pPr lvl="1"/>
            <a:r>
              <a:rPr lang="en-US" dirty="0"/>
              <a:t>Question answering</a:t>
            </a:r>
          </a:p>
          <a:p>
            <a:pPr lvl="1"/>
            <a:r>
              <a:rPr lang="en-US" dirty="0"/>
              <a:t>Conversation understanding</a:t>
            </a:r>
          </a:p>
          <a:p>
            <a:pPr lvl="1"/>
            <a:endParaRPr lang="en-US" dirty="0"/>
          </a:p>
          <a:p>
            <a:r>
              <a:rPr lang="en-US" dirty="0">
                <a:hlinkClick r:id="rId3"/>
              </a:rPr>
              <a:t>Language studio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116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9570988-CFE2-4DB9-8B6B-DB25AB44A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Azure AI Content Safety</a:t>
            </a:r>
            <a:endParaRPr lang="en-US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924E817-B109-4581-A8C5-1CC4EA99D9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Detect and filter violence, hate, sexual and self-harm content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Monitor text, images, and multimodal content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Analyze human and AI-generated content</a:t>
            </a:r>
          </a:p>
          <a:p>
            <a:pPr lvl="1"/>
            <a:endParaRPr lang="en-US" dirty="0"/>
          </a:p>
          <a:p>
            <a:r>
              <a:rPr lang="en-US" dirty="0">
                <a:hlinkClick r:id="rId3"/>
              </a:rPr>
              <a:t>Content safety studio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733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9570988-CFE2-4DB9-8B6B-DB25AB44A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Azure AI Document Intelligence</a:t>
            </a:r>
            <a:endParaRPr lang="en-US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924E817-B109-4581-A8C5-1CC4EA99D9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Document Analysis and extraction</a:t>
            </a:r>
          </a:p>
          <a:p>
            <a:r>
              <a:rPr lang="en-US" dirty="0"/>
              <a:t>OCR</a:t>
            </a:r>
          </a:p>
          <a:p>
            <a:r>
              <a:rPr lang="en-US" dirty="0"/>
              <a:t>Layout detection</a:t>
            </a:r>
          </a:p>
          <a:p>
            <a:r>
              <a:rPr lang="en-US" dirty="0"/>
              <a:t>Extraction with custom / prebuilt model</a:t>
            </a:r>
          </a:p>
          <a:p>
            <a:endParaRPr lang="en-US" dirty="0">
              <a:hlinkClick r:id="rId3"/>
            </a:endParaRPr>
          </a:p>
          <a:p>
            <a:r>
              <a:rPr lang="en-US" dirty="0">
                <a:hlinkClick r:id="rId3"/>
              </a:rPr>
              <a:t>Document Intelligence Studio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135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2207568" y="908721"/>
            <a:ext cx="7772400" cy="2016225"/>
          </a:xfrm>
        </p:spPr>
        <p:txBody>
          <a:bodyPr>
            <a:normAutofit/>
          </a:bodyPr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748703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otiv Office">
  <a:themeElements>
    <a:clrScheme name="HAVIT">
      <a:dk1>
        <a:srgbClr val="2097D0"/>
      </a:dk1>
      <a:lt1>
        <a:sysClr val="window" lastClr="FFFFFF"/>
      </a:lt1>
      <a:dk2>
        <a:srgbClr val="114788"/>
      </a:dk2>
      <a:lt2>
        <a:srgbClr val="EEECE1"/>
      </a:lt2>
      <a:accent1>
        <a:srgbClr val="114788"/>
      </a:accent1>
      <a:accent2>
        <a:srgbClr val="C0504D"/>
      </a:accent2>
      <a:accent3>
        <a:srgbClr val="9BBB59"/>
      </a:accent3>
      <a:accent4>
        <a:srgbClr val="8064A2"/>
      </a:accent4>
      <a:accent5>
        <a:srgbClr val="2097D0"/>
      </a:accent5>
      <a:accent6>
        <a:srgbClr val="F79646"/>
      </a:accent6>
      <a:hlink>
        <a:srgbClr val="114788"/>
      </a:hlink>
      <a:folHlink>
        <a:srgbClr val="11478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zentace1" id="{9F2E4212-A0EE-40A4-88FA-F1F8352CAEB6}" vid="{EB65DDFE-1B01-4C27-A0C1-7AD2A0F497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Prezentace 16-9</Template>
  <TotalTime>3058</TotalTime>
  <Words>326</Words>
  <Application>Microsoft Office PowerPoint</Application>
  <PresentationFormat>Widescreen</PresentationFormat>
  <Paragraphs>86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Segoe UI</vt:lpstr>
      <vt:lpstr>Motiv Office</vt:lpstr>
      <vt:lpstr>Azure AI Services</vt:lpstr>
      <vt:lpstr>Azure AI Services</vt:lpstr>
      <vt:lpstr>Azure OpenAI Service</vt:lpstr>
      <vt:lpstr>Azure AI Vision</vt:lpstr>
      <vt:lpstr>Azure AI Speech</vt:lpstr>
      <vt:lpstr>Azure AI Language</vt:lpstr>
      <vt:lpstr>Azure AI Content Safety</vt:lpstr>
      <vt:lpstr>Azure AI Document Intelligence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Cognitive Services</dc:title>
  <dc:creator>Ondřej Václavek</dc:creator>
  <dc:description/>
  <cp:lastModifiedBy>Ondřej Václavek</cp:lastModifiedBy>
  <cp:revision>41</cp:revision>
  <dcterms:created xsi:type="dcterms:W3CDTF">2019-03-30T16:06:54Z</dcterms:created>
  <dcterms:modified xsi:type="dcterms:W3CDTF">2024-04-09T20:00:51Z</dcterms:modified>
</cp:coreProperties>
</file>