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7"/>
  </p:notesMasterIdLst>
  <p:sldIdLst>
    <p:sldId id="256" r:id="rId2"/>
    <p:sldId id="257" r:id="rId3"/>
    <p:sldId id="258" r:id="rId4"/>
    <p:sldId id="312" r:id="rId5"/>
    <p:sldId id="267" r:id="rId6"/>
    <p:sldId id="313" r:id="rId7"/>
    <p:sldId id="314" r:id="rId8"/>
    <p:sldId id="316" r:id="rId9"/>
    <p:sldId id="318" r:id="rId10"/>
    <p:sldId id="319" r:id="rId11"/>
    <p:sldId id="320" r:id="rId12"/>
    <p:sldId id="323" r:id="rId13"/>
    <p:sldId id="321" r:id="rId14"/>
    <p:sldId id="322" r:id="rId15"/>
    <p:sldId id="290" r:id="rId16"/>
  </p:sldIdLst>
  <p:sldSz cx="9144000" cy="5143500" type="screen16x9"/>
  <p:notesSz cx="6858000" cy="9144000"/>
  <p:embeddedFontLst>
    <p:embeddedFont>
      <p:font typeface="Manrope" charset="0"/>
      <p:regular r:id="rId18"/>
      <p:bold r:id="rId19"/>
    </p:embeddedFont>
    <p:embeddedFont>
      <p:font typeface="Kulim Park SemiBold" charset="0"/>
      <p:regular r:id="rId20"/>
      <p:bold r:id="rId21"/>
      <p:italic r:id="rId22"/>
      <p:boldItalic r:id="rId23"/>
    </p:embeddedFont>
    <p:embeddedFont>
      <p:font typeface="Kulim Park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AAE83BB-2CE2-486E-BAAE-80D8C0A27C15}">
  <a:tblStyle styleId="{0AAE83BB-2CE2-486E-BAAE-80D8C0A27C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588936A-916D-4ABB-9BFA-A46D681D570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660"/>
  </p:normalViewPr>
  <p:slideViewPr>
    <p:cSldViewPr>
      <p:cViewPr>
        <p:scale>
          <a:sx n="100" d="100"/>
          <a:sy n="100" d="100"/>
        </p:scale>
        <p:origin x="-869" y="-33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582394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ead61298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ead61298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ead6129809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ead6129809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ead6129809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ead6129809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ead6129809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ead6129809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ead61298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ead61298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ead6129809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ead6129809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ead6129809_1_21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ead6129809_1_217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ead6129809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ead6129809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ead6129809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ead6129809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ead6129809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ead6129809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ead61298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ead61298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ead6129809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ead6129809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ead6129809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ead6129809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813319">
            <a:off x="-1616877" y="-342427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-649785" flipH="1">
            <a:off x="6475477" y="-7384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25387" y="2238100"/>
            <a:ext cx="7471673" cy="477180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8823147">
            <a:off x="-2265377" y="2808773"/>
            <a:ext cx="5990392" cy="5613180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E6B8AF">
              <a:alpha val="33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536238" y="-142500"/>
            <a:ext cx="4935815" cy="3769836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rgbClr val="E6B8AF">
              <a:alpha val="2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649785">
            <a:off x="716152" y="44011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244193">
            <a:off x="4086917" y="-777268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-9555807">
            <a:off x="-6119383" y="2297294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23150" y="1494200"/>
            <a:ext cx="7697700" cy="15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600">
                <a:latin typeface="Kulim Park SemiBold"/>
                <a:ea typeface="Kulim Park SemiBold"/>
                <a:cs typeface="Kulim Park SemiBold"/>
                <a:sym typeface="Kulim Park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962550" y="3100575"/>
            <a:ext cx="52185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"/>
          <p:cNvSpPr/>
          <p:nvPr/>
        </p:nvSpPr>
        <p:spPr>
          <a:xfrm rot="-10285629">
            <a:off x="4140874" y="-2015123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9"/>
          <p:cNvSpPr/>
          <p:nvPr/>
        </p:nvSpPr>
        <p:spPr>
          <a:xfrm flipH="1">
            <a:off x="6818628" y="2586663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887C62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9"/>
          <p:cNvSpPr/>
          <p:nvPr/>
        </p:nvSpPr>
        <p:spPr>
          <a:xfrm rot="9748587" flipH="1">
            <a:off x="5601527" y="2021265"/>
            <a:ext cx="8200944" cy="301569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9"/>
          <p:cNvSpPr/>
          <p:nvPr/>
        </p:nvSpPr>
        <p:spPr>
          <a:xfrm rot="4102346" flipH="1">
            <a:off x="-2270967" y="3805847"/>
            <a:ext cx="9416338" cy="601377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9"/>
          <p:cNvSpPr/>
          <p:nvPr/>
        </p:nvSpPr>
        <p:spPr>
          <a:xfrm rot="813319">
            <a:off x="-3580677" y="-14257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9"/>
          <p:cNvSpPr/>
          <p:nvPr/>
        </p:nvSpPr>
        <p:spPr>
          <a:xfrm>
            <a:off x="3065327" y="-42009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rgbClr val="E6B8AF">
              <a:alpha val="25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"/>
          <p:cNvSpPr/>
          <p:nvPr/>
        </p:nvSpPr>
        <p:spPr>
          <a:xfrm rot="4102360" flipH="1">
            <a:off x="-2512533" y="4030635"/>
            <a:ext cx="7471578" cy="477174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0"/>
          <p:cNvSpPr/>
          <p:nvPr/>
        </p:nvSpPr>
        <p:spPr>
          <a:xfrm rot="813319">
            <a:off x="-4129602" y="-17370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6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0"/>
          <p:cNvSpPr/>
          <p:nvPr/>
        </p:nvSpPr>
        <p:spPr>
          <a:xfrm rot="3394465" flipH="1">
            <a:off x="5593334" y="21714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0"/>
          <p:cNvSpPr/>
          <p:nvPr/>
        </p:nvSpPr>
        <p:spPr>
          <a:xfrm rot="-10285603">
            <a:off x="6336471" y="-2917283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6B8AF">
              <a:alpha val="25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0"/>
          <p:cNvSpPr/>
          <p:nvPr/>
        </p:nvSpPr>
        <p:spPr>
          <a:xfrm rot="-2238616">
            <a:off x="-4635728" y="470344"/>
            <a:ext cx="7826078" cy="2877850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 rot="-10285629">
            <a:off x="4140874" y="-2015123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 flipH="1">
            <a:off x="6818628" y="2586663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887C62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 rot="9748587" flipH="1">
            <a:off x="5601527" y="2021265"/>
            <a:ext cx="8200944" cy="301569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 rot="4102346" flipH="1">
            <a:off x="-2270967" y="3805847"/>
            <a:ext cx="9416338" cy="601377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 rot="813319">
            <a:off x="-3580677" y="-14257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716550" y="1929275"/>
            <a:ext cx="3855600" cy="16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723300" y="845239"/>
            <a:ext cx="1498200" cy="11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716550" y="3578839"/>
            <a:ext cx="27525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3065327" y="-42009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rgbClr val="E6B8AF">
              <a:alpha val="25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 rot="813319">
            <a:off x="-704002" y="2342077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 rot="-5553048">
            <a:off x="-3421688" y="1600648"/>
            <a:ext cx="5990367" cy="5613156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AC9078">
              <a:alpha val="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/>
          <p:nvPr/>
        </p:nvSpPr>
        <p:spPr>
          <a:xfrm rot="-1460553" flipH="1">
            <a:off x="6702382" y="-661835"/>
            <a:ext cx="7471555" cy="4771732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/>
          <p:nvPr/>
        </p:nvSpPr>
        <p:spPr>
          <a:xfrm rot="3657786">
            <a:off x="7243056" y="893138"/>
            <a:ext cx="4558957" cy="1365879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E6B8AF">
              <a:alpha val="33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/>
          <p:nvPr/>
        </p:nvSpPr>
        <p:spPr>
          <a:xfrm rot="3624623">
            <a:off x="5761668" y="608449"/>
            <a:ext cx="7826028" cy="2877832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720000" y="437700"/>
            <a:ext cx="77028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720000" y="1095450"/>
            <a:ext cx="77028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50"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/>
          <p:nvPr/>
        </p:nvSpPr>
        <p:spPr>
          <a:xfrm rot="813319">
            <a:off x="-2477752" y="-30743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9"/>
          <p:cNvSpPr/>
          <p:nvPr/>
        </p:nvSpPr>
        <p:spPr>
          <a:xfrm rot="3394465" flipH="1">
            <a:off x="3077084" y="34332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5867027" y="-12434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rgbClr val="E6B8AF">
              <a:alpha val="25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9"/>
          <p:cNvSpPr/>
          <p:nvPr/>
        </p:nvSpPr>
        <p:spPr>
          <a:xfrm rot="3406877">
            <a:off x="3098060" y="-32126"/>
            <a:ext cx="7826090" cy="2877855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9"/>
          <p:cNvSpPr/>
          <p:nvPr/>
        </p:nvSpPr>
        <p:spPr>
          <a:xfrm rot="-649760" flipH="1">
            <a:off x="7075142" y="-713258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E6B8AF">
              <a:alpha val="346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9"/>
          <p:cNvSpPr/>
          <p:nvPr/>
        </p:nvSpPr>
        <p:spPr>
          <a:xfrm rot="-10285603">
            <a:off x="-4701904" y="3752842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/>
          <p:nvPr/>
        </p:nvSpPr>
        <p:spPr>
          <a:xfrm rot="-7426355">
            <a:off x="-5557542" y="1132830"/>
            <a:ext cx="7826046" cy="287783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723300" y="1383125"/>
            <a:ext cx="4510500" cy="9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ubTitle" idx="1"/>
          </p:nvPr>
        </p:nvSpPr>
        <p:spPr>
          <a:xfrm>
            <a:off x="723300" y="2328475"/>
            <a:ext cx="4359900" cy="14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/>
          <p:nvPr/>
        </p:nvSpPr>
        <p:spPr>
          <a:xfrm rot="9339447" flipH="1">
            <a:off x="-5157706" y="2195120"/>
            <a:ext cx="7471555" cy="4771732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3"/>
          <p:cNvSpPr/>
          <p:nvPr/>
        </p:nvSpPr>
        <p:spPr>
          <a:xfrm rot="-10285603">
            <a:off x="7150321" y="-2266383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3"/>
          <p:cNvSpPr/>
          <p:nvPr/>
        </p:nvSpPr>
        <p:spPr>
          <a:xfrm rot="649785">
            <a:off x="6848027" y="-2440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3"/>
          <p:cNvSpPr/>
          <p:nvPr/>
        </p:nvSpPr>
        <p:spPr>
          <a:xfrm rot="813319">
            <a:off x="-4299402" y="-47175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3"/>
          <p:cNvSpPr/>
          <p:nvPr/>
        </p:nvSpPr>
        <p:spPr>
          <a:xfrm rot="9089871">
            <a:off x="7049951" y="1893780"/>
            <a:ext cx="7826200" cy="2877895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3"/>
          <p:cNvSpPr/>
          <p:nvPr/>
        </p:nvSpPr>
        <p:spPr>
          <a:xfrm rot="-576017">
            <a:off x="-4825529" y="-672274"/>
            <a:ext cx="7826074" cy="287784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/>
          </p:nvPr>
        </p:nvSpPr>
        <p:spPr>
          <a:xfrm>
            <a:off x="732775" y="2632300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1"/>
          </p:nvPr>
        </p:nvSpPr>
        <p:spPr>
          <a:xfrm>
            <a:off x="732787" y="3511716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2" hasCustomPrompt="1"/>
          </p:nvPr>
        </p:nvSpPr>
        <p:spPr>
          <a:xfrm>
            <a:off x="732776" y="1811839"/>
            <a:ext cx="1836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3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4"/>
          </p:nvPr>
        </p:nvSpPr>
        <p:spPr>
          <a:xfrm>
            <a:off x="2680250" y="2632300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5"/>
          </p:nvPr>
        </p:nvSpPr>
        <p:spPr>
          <a:xfrm>
            <a:off x="2680262" y="3511716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6"/>
          </p:nvPr>
        </p:nvSpPr>
        <p:spPr>
          <a:xfrm>
            <a:off x="4627725" y="2632300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7"/>
          </p:nvPr>
        </p:nvSpPr>
        <p:spPr>
          <a:xfrm>
            <a:off x="4627737" y="3511716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8"/>
          </p:nvPr>
        </p:nvSpPr>
        <p:spPr>
          <a:xfrm>
            <a:off x="6575200" y="2632300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9"/>
          </p:nvPr>
        </p:nvSpPr>
        <p:spPr>
          <a:xfrm>
            <a:off x="6575212" y="3511716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13" hasCustomPrompt="1"/>
          </p:nvPr>
        </p:nvSpPr>
        <p:spPr>
          <a:xfrm>
            <a:off x="2680246" y="1811839"/>
            <a:ext cx="1836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14" hasCustomPrompt="1"/>
          </p:nvPr>
        </p:nvSpPr>
        <p:spPr>
          <a:xfrm>
            <a:off x="4627721" y="1811839"/>
            <a:ext cx="1836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>
            <a:spLocks noGrp="1"/>
          </p:cNvSpPr>
          <p:nvPr>
            <p:ph type="title" idx="15" hasCustomPrompt="1"/>
          </p:nvPr>
        </p:nvSpPr>
        <p:spPr>
          <a:xfrm>
            <a:off x="6575196" y="1811839"/>
            <a:ext cx="1836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5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/>
          <p:nvPr/>
        </p:nvSpPr>
        <p:spPr>
          <a:xfrm rot="-10285629">
            <a:off x="5066449" y="-2124373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6"/>
          <p:cNvSpPr/>
          <p:nvPr/>
        </p:nvSpPr>
        <p:spPr>
          <a:xfrm flipH="1">
            <a:off x="7942003" y="1004988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887C62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6"/>
          <p:cNvSpPr/>
          <p:nvPr/>
        </p:nvSpPr>
        <p:spPr>
          <a:xfrm rot="2839443">
            <a:off x="-308418" y="2442034"/>
            <a:ext cx="6402141" cy="5689181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6"/>
          <p:cNvSpPr/>
          <p:nvPr/>
        </p:nvSpPr>
        <p:spPr>
          <a:xfrm rot="9405665">
            <a:off x="-4305365" y="1281181"/>
            <a:ext cx="7310152" cy="6849835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E6B8AF">
              <a:alpha val="33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6"/>
          <p:cNvSpPr/>
          <p:nvPr/>
        </p:nvSpPr>
        <p:spPr>
          <a:xfrm rot="-1478505">
            <a:off x="-2334601" y="-1000036"/>
            <a:ext cx="7826136" cy="287787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6"/>
          <p:cNvSpPr/>
          <p:nvPr/>
        </p:nvSpPr>
        <p:spPr>
          <a:xfrm rot="9555841" flipH="1">
            <a:off x="7023452" y="1808506"/>
            <a:ext cx="8200942" cy="301569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title"/>
          </p:nvPr>
        </p:nvSpPr>
        <p:spPr>
          <a:xfrm>
            <a:off x="1749775" y="1339400"/>
            <a:ext cx="5644500" cy="153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subTitle" idx="1"/>
          </p:nvPr>
        </p:nvSpPr>
        <p:spPr>
          <a:xfrm>
            <a:off x="2153800" y="2874400"/>
            <a:ext cx="4836900" cy="9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/>
          <p:nvPr/>
        </p:nvSpPr>
        <p:spPr>
          <a:xfrm rot="4102360" flipH="1">
            <a:off x="-2512533" y="4030635"/>
            <a:ext cx="7471578" cy="477174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 rot="813319">
            <a:off x="-4129602" y="-17370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6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 rot="3394465" flipH="1">
            <a:off x="5593334" y="21714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 rot="-10285603">
            <a:off x="6336471" y="-2917283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6B8AF">
              <a:alpha val="25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 rot="-2238616">
            <a:off x="-4635728" y="470344"/>
            <a:ext cx="7826078" cy="2877850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5664001" y="1703625"/>
            <a:ext cx="22272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5" name="Google Shape;205;p22"/>
          <p:cNvSpPr txBox="1">
            <a:spLocks noGrp="1"/>
          </p:cNvSpPr>
          <p:nvPr>
            <p:ph type="subTitle" idx="1"/>
          </p:nvPr>
        </p:nvSpPr>
        <p:spPr>
          <a:xfrm>
            <a:off x="5664053" y="2135500"/>
            <a:ext cx="25086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2"/>
          <p:cNvSpPr txBox="1">
            <a:spLocks noGrp="1"/>
          </p:cNvSpPr>
          <p:nvPr>
            <p:ph type="title" idx="2"/>
          </p:nvPr>
        </p:nvSpPr>
        <p:spPr>
          <a:xfrm>
            <a:off x="5664001" y="3198000"/>
            <a:ext cx="22272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7" name="Google Shape;207;p22"/>
          <p:cNvSpPr txBox="1">
            <a:spLocks noGrp="1"/>
          </p:cNvSpPr>
          <p:nvPr>
            <p:ph type="subTitle" idx="3"/>
          </p:nvPr>
        </p:nvSpPr>
        <p:spPr>
          <a:xfrm>
            <a:off x="5664025" y="3629875"/>
            <a:ext cx="25086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22"/>
          <p:cNvSpPr txBox="1">
            <a:spLocks noGrp="1"/>
          </p:cNvSpPr>
          <p:nvPr>
            <p:ph type="title" idx="4"/>
          </p:nvPr>
        </p:nvSpPr>
        <p:spPr>
          <a:xfrm>
            <a:off x="1252726" y="1703625"/>
            <a:ext cx="22272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9" name="Google Shape;209;p22"/>
          <p:cNvSpPr txBox="1">
            <a:spLocks noGrp="1"/>
          </p:cNvSpPr>
          <p:nvPr>
            <p:ph type="subTitle" idx="5"/>
          </p:nvPr>
        </p:nvSpPr>
        <p:spPr>
          <a:xfrm>
            <a:off x="971503" y="2135500"/>
            <a:ext cx="25086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2"/>
          <p:cNvSpPr txBox="1">
            <a:spLocks noGrp="1"/>
          </p:cNvSpPr>
          <p:nvPr>
            <p:ph type="title" idx="6"/>
          </p:nvPr>
        </p:nvSpPr>
        <p:spPr>
          <a:xfrm>
            <a:off x="1252726" y="3198000"/>
            <a:ext cx="22272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1" name="Google Shape;211;p22"/>
          <p:cNvSpPr txBox="1">
            <a:spLocks noGrp="1"/>
          </p:cNvSpPr>
          <p:nvPr>
            <p:ph type="subTitle" idx="7"/>
          </p:nvPr>
        </p:nvSpPr>
        <p:spPr>
          <a:xfrm>
            <a:off x="971475" y="3629875"/>
            <a:ext cx="25086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2"/>
          <p:cNvSpPr txBox="1">
            <a:spLocks noGrp="1"/>
          </p:cNvSpPr>
          <p:nvPr>
            <p:ph type="title" idx="8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8"/>
          <p:cNvSpPr/>
          <p:nvPr/>
        </p:nvSpPr>
        <p:spPr>
          <a:xfrm rot="-813319" flipH="1">
            <a:off x="4432698" y="-342427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8"/>
          <p:cNvSpPr/>
          <p:nvPr/>
        </p:nvSpPr>
        <p:spPr>
          <a:xfrm rot="649785">
            <a:off x="-1816445" y="-7384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8"/>
          <p:cNvSpPr/>
          <p:nvPr/>
        </p:nvSpPr>
        <p:spPr>
          <a:xfrm flipH="1">
            <a:off x="620870" y="2238100"/>
            <a:ext cx="7471673" cy="477180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8"/>
          <p:cNvSpPr/>
          <p:nvPr/>
        </p:nvSpPr>
        <p:spPr>
          <a:xfrm rot="-8823147" flipH="1">
            <a:off x="5804215" y="2808773"/>
            <a:ext cx="5990392" cy="5613180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E6B8AF">
              <a:alpha val="33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8"/>
          <p:cNvSpPr/>
          <p:nvPr/>
        </p:nvSpPr>
        <p:spPr>
          <a:xfrm rot="8100000" flipH="1">
            <a:off x="-2522993" y="494176"/>
            <a:ext cx="4935837" cy="3769884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rgbClr val="E6B8AF">
              <a:alpha val="2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8"/>
          <p:cNvSpPr/>
          <p:nvPr/>
        </p:nvSpPr>
        <p:spPr>
          <a:xfrm rot="-649785" flipH="1">
            <a:off x="3942880" y="44011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8"/>
          <p:cNvSpPr/>
          <p:nvPr/>
        </p:nvSpPr>
        <p:spPr>
          <a:xfrm rot="-2128845" flipH="1">
            <a:off x="-1704639" y="-1767729"/>
            <a:ext cx="7826192" cy="2877892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8"/>
          <p:cNvSpPr txBox="1">
            <a:spLocks noGrp="1"/>
          </p:cNvSpPr>
          <p:nvPr>
            <p:ph type="title"/>
          </p:nvPr>
        </p:nvSpPr>
        <p:spPr>
          <a:xfrm>
            <a:off x="1276650" y="438900"/>
            <a:ext cx="6590700" cy="10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8"/>
          <p:cNvSpPr txBox="1">
            <a:spLocks noGrp="1"/>
          </p:cNvSpPr>
          <p:nvPr>
            <p:ph type="subTitle" idx="1"/>
          </p:nvPr>
        </p:nvSpPr>
        <p:spPr>
          <a:xfrm>
            <a:off x="2854650" y="1652972"/>
            <a:ext cx="3434700" cy="10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28"/>
          <p:cNvSpPr/>
          <p:nvPr/>
        </p:nvSpPr>
        <p:spPr>
          <a:xfrm rot="9555807" flipH="1">
            <a:off x="7660042" y="2297294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8"/>
          <p:cNvSpPr txBox="1"/>
          <p:nvPr/>
        </p:nvSpPr>
        <p:spPr>
          <a:xfrm>
            <a:off x="1814475" y="3967300"/>
            <a:ext cx="55152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CREDITS: This presentation template was created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including icons by</a:t>
            </a:r>
            <a:r>
              <a:rPr lang="en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infographics &amp; images by</a:t>
            </a:r>
            <a:r>
              <a:rPr lang="en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1075" y="438900"/>
            <a:ext cx="7698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1075" y="1351868"/>
            <a:ext cx="77019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59" r:id="rId6"/>
    <p:sldLayoutId id="2147483662" r:id="rId7"/>
    <p:sldLayoutId id="2147483668" r:id="rId8"/>
    <p:sldLayoutId id="2147483674" r:id="rId9"/>
    <p:sldLayoutId id="2147483675" r:id="rId10"/>
    <p:sldLayoutId id="2147483676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4"/>
          <p:cNvSpPr txBox="1">
            <a:spLocks noGrp="1"/>
          </p:cNvSpPr>
          <p:nvPr>
            <p:ph type="ctrTitle"/>
          </p:nvPr>
        </p:nvSpPr>
        <p:spPr>
          <a:xfrm>
            <a:off x="723150" y="1494200"/>
            <a:ext cx="7697700" cy="15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6000" dirty="0">
                <a:solidFill>
                  <a:schemeClr val="accent1">
                    <a:lumMod val="25000"/>
                  </a:schemeClr>
                </a:solidFill>
              </a:rPr>
              <a:t>Complete Partition Problem</a:t>
            </a:r>
            <a:endParaRPr sz="3600" dirty="0">
              <a:solidFill>
                <a:schemeClr val="accent1">
                  <a:lumMod val="25000"/>
                </a:schemeClr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1"/>
          <p:cNvSpPr txBox="1">
            <a:spLocks noGrp="1"/>
          </p:cNvSpPr>
          <p:nvPr>
            <p:ph type="title"/>
          </p:nvPr>
        </p:nvSpPr>
        <p:spPr>
          <a:xfrm>
            <a:off x="609600" y="786275"/>
            <a:ext cx="6065250" cy="4900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</a:rPr>
              <a:t>Time Complexity:</a:t>
            </a:r>
            <a:endParaRPr dirty="0"/>
          </a:p>
        </p:txBody>
      </p:sp>
      <p:sp>
        <p:nvSpPr>
          <p:cNvPr id="8" name="Google Shape;403;p42"/>
          <p:cNvSpPr txBox="1">
            <a:spLocks noGrp="1"/>
          </p:cNvSpPr>
          <p:nvPr>
            <p:ph type="subTitle" idx="1"/>
          </p:nvPr>
        </p:nvSpPr>
        <p:spPr>
          <a:xfrm>
            <a:off x="1447800" y="1657350"/>
            <a:ext cx="6303525" cy="17151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800" dirty="0"/>
              <a:t>The above algorithm has time and space complexity of </a:t>
            </a:r>
            <a:r>
              <a:rPr lang="en-US" sz="1800" dirty="0"/>
              <a:t>O(N*S)</a:t>
            </a:r>
            <a:r>
              <a:rPr lang="en-US" sz="1800" dirty="0"/>
              <a:t>, where ‘N’ represents total numbers and ‘S’ is the total sum of all the numbers.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728898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9"/>
          <p:cNvSpPr txBox="1">
            <a:spLocks noGrp="1"/>
          </p:cNvSpPr>
          <p:nvPr>
            <p:ph type="subTitle" idx="1"/>
          </p:nvPr>
        </p:nvSpPr>
        <p:spPr>
          <a:xfrm>
            <a:off x="2133600" y="1047750"/>
            <a:ext cx="64770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US" dirty="0"/>
              <a:t>So, for each number at index </a:t>
            </a:r>
            <a:r>
              <a:rPr lang="en-US" dirty="0" err="1"/>
              <a:t>i</a:t>
            </a:r>
            <a:r>
              <a:rPr lang="en-US" dirty="0" smtClean="0"/>
              <a:t> and </a:t>
            </a:r>
            <a:r>
              <a:rPr lang="en-US" dirty="0"/>
              <a:t>sum </a:t>
            </a:r>
            <a:r>
              <a:rPr lang="en-US" dirty="0" smtClean="0"/>
              <a:t>s, we </a:t>
            </a:r>
            <a:r>
              <a:rPr lang="en-US" dirty="0"/>
              <a:t>have two </a:t>
            </a:r>
            <a:r>
              <a:rPr lang="en-US" dirty="0" smtClean="0"/>
              <a:t>options:</a:t>
            </a:r>
          </a:p>
          <a:p>
            <a:pPr marL="0" lvl="0" indent="0" algn="l"/>
            <a:endParaRPr lang="en-US" dirty="0" smtClean="0"/>
          </a:p>
          <a:p>
            <a:pPr marL="285750" lvl="0" indent="-285750" algn="l">
              <a:buFont typeface="Arial" pitchFamily="34" charset="0"/>
              <a:buChar char="•"/>
            </a:pPr>
            <a:r>
              <a:rPr lang="en-US" dirty="0" smtClean="0"/>
              <a:t>Exclude </a:t>
            </a:r>
            <a:r>
              <a:rPr lang="en-US" dirty="0"/>
              <a:t>the number. In this case, we will see if we can get ‘s’ from the subset excluding this number: </a:t>
            </a:r>
            <a:r>
              <a:rPr lang="en-US" dirty="0" err="1"/>
              <a:t>dp</a:t>
            </a:r>
            <a:r>
              <a:rPr lang="en-US" dirty="0"/>
              <a:t>[i-1][s] </a:t>
            </a:r>
            <a:endParaRPr lang="en-US" dirty="0" smtClean="0"/>
          </a:p>
          <a:p>
            <a:pPr marL="285750" lvl="0" indent="-285750" algn="l">
              <a:buFont typeface="Arial" pitchFamily="34" charset="0"/>
              <a:buChar char="•"/>
            </a:pPr>
            <a:r>
              <a:rPr lang="en-US" dirty="0" smtClean="0"/>
              <a:t>Include </a:t>
            </a:r>
            <a:r>
              <a:rPr lang="en-US" dirty="0"/>
              <a:t>the number if its value is not more than ‘s’. In this case, we will see if we can find a subset to get the remaining sum: </a:t>
            </a:r>
            <a:r>
              <a:rPr lang="en-US" dirty="0" err="1"/>
              <a:t>dp</a:t>
            </a:r>
            <a:r>
              <a:rPr lang="en-US" dirty="0"/>
              <a:t>[i-1][s-</a:t>
            </a:r>
            <a:r>
              <a:rPr lang="en-US" dirty="0" err="1"/>
              <a:t>num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]] </a:t>
            </a:r>
            <a:endParaRPr lang="en-US" dirty="0" smtClean="0"/>
          </a:p>
          <a:p>
            <a:pPr marL="285750" lvl="0" indent="-285750" algn="l">
              <a:buFont typeface="Arial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either of the two above scenarios is true, we can find a subset of numbers with a sum equal to ‘s’.</a:t>
            </a:r>
            <a:endParaRPr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8150"/>
            <a:ext cx="1968500" cy="187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681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5"/>
          <p:cNvSpPr txBox="1">
            <a:spLocks noGrp="1"/>
          </p:cNvSpPr>
          <p:nvPr>
            <p:ph type="title" idx="8"/>
          </p:nvPr>
        </p:nvSpPr>
        <p:spPr>
          <a:xfrm flipH="1">
            <a:off x="651490" y="13335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</a:rPr>
              <a:t>Example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685800" y="742950"/>
            <a:ext cx="533400" cy="381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3429000" y="742950"/>
            <a:ext cx="533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1371600" y="742950"/>
            <a:ext cx="533400" cy="381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2743200" y="742950"/>
            <a:ext cx="533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4114800" y="742950"/>
            <a:ext cx="533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2057400" y="742950"/>
            <a:ext cx="533400" cy="381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Google Shape;395;p41"/>
          <p:cNvSpPr txBox="1">
            <a:spLocks/>
          </p:cNvSpPr>
          <p:nvPr/>
        </p:nvSpPr>
        <p:spPr>
          <a:xfrm>
            <a:off x="4800600" y="633150"/>
            <a:ext cx="38100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pPr marL="0" indent="0" algn="l"/>
            <a:r>
              <a:rPr lang="en-US" sz="1400" dirty="0" smtClean="0"/>
              <a:t>The sum is 10, we need to find subset which sums up to 5</a:t>
            </a:r>
            <a:endParaRPr lang="en-US" sz="14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76400" y="1428750"/>
            <a:ext cx="609600" cy="409575"/>
          </a:xfrm>
        </p:spPr>
        <p:txBody>
          <a:bodyPr/>
          <a:lstStyle/>
          <a:p>
            <a:r>
              <a:rPr lang="en-US" sz="1600" dirty="0" smtClean="0"/>
              <a:t>Sum</a:t>
            </a:r>
            <a:endParaRPr lang="en-US" sz="1600" dirty="0"/>
          </a:p>
        </p:txBody>
      </p:sp>
      <p:sp>
        <p:nvSpPr>
          <p:cNvPr id="48" name="Rounded Rectangle 47"/>
          <p:cNvSpPr/>
          <p:nvPr/>
        </p:nvSpPr>
        <p:spPr>
          <a:xfrm>
            <a:off x="2194560" y="1962150"/>
            <a:ext cx="388620" cy="381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4030980" y="1962150"/>
            <a:ext cx="381000" cy="381000"/>
          </a:xfrm>
          <a:prstGeom prst="roundRect">
            <a:avLst/>
          </a:prstGeom>
          <a:solidFill>
            <a:schemeClr val="accent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2651760" y="1962150"/>
            <a:ext cx="388620" cy="381000"/>
          </a:xfrm>
          <a:prstGeom prst="roundRect">
            <a:avLst/>
          </a:prstGeom>
          <a:solidFill>
            <a:schemeClr val="accent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3573780" y="1962150"/>
            <a:ext cx="381000" cy="381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4488180" y="1962150"/>
            <a:ext cx="381000" cy="381000"/>
          </a:xfrm>
          <a:prstGeom prst="roundRect">
            <a:avLst/>
          </a:prstGeom>
          <a:solidFill>
            <a:schemeClr val="accent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3116580" y="1962150"/>
            <a:ext cx="381000" cy="381000"/>
          </a:xfrm>
          <a:prstGeom prst="roundRect">
            <a:avLst/>
          </a:prstGeom>
          <a:solidFill>
            <a:schemeClr val="accent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2202180" y="2419350"/>
            <a:ext cx="388620" cy="381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55" name="Rounded Rectangle 54"/>
          <p:cNvSpPr/>
          <p:nvPr/>
        </p:nvSpPr>
        <p:spPr>
          <a:xfrm>
            <a:off x="4038600" y="2419350"/>
            <a:ext cx="381000" cy="381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3581400" y="2419350"/>
            <a:ext cx="381000" cy="381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4495800" y="2419350"/>
            <a:ext cx="381000" cy="381000"/>
          </a:xfrm>
          <a:prstGeom prst="roundRect">
            <a:avLst/>
          </a:prstGeom>
          <a:solidFill>
            <a:schemeClr val="accent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59" name="Rounded Rectangle 58"/>
          <p:cNvSpPr/>
          <p:nvPr/>
        </p:nvSpPr>
        <p:spPr>
          <a:xfrm>
            <a:off x="3124200" y="2419350"/>
            <a:ext cx="381000" cy="381000"/>
          </a:xfrm>
          <a:prstGeom prst="roundRect">
            <a:avLst/>
          </a:prstGeom>
          <a:solidFill>
            <a:schemeClr val="accent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61" name="Rounded Rectangle 60"/>
          <p:cNvSpPr/>
          <p:nvPr/>
        </p:nvSpPr>
        <p:spPr>
          <a:xfrm>
            <a:off x="2202180" y="2876550"/>
            <a:ext cx="388620" cy="381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63" name="Rounded Rectangle 62"/>
          <p:cNvSpPr/>
          <p:nvPr/>
        </p:nvSpPr>
        <p:spPr>
          <a:xfrm>
            <a:off x="4038600" y="2876550"/>
            <a:ext cx="381000" cy="381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68" name="Rounded Rectangle 67"/>
          <p:cNvSpPr/>
          <p:nvPr/>
        </p:nvSpPr>
        <p:spPr>
          <a:xfrm>
            <a:off x="2659380" y="2876550"/>
            <a:ext cx="388620" cy="381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69" name="Rounded Rectangle 68"/>
          <p:cNvSpPr/>
          <p:nvPr/>
        </p:nvSpPr>
        <p:spPr>
          <a:xfrm>
            <a:off x="3581400" y="2876550"/>
            <a:ext cx="381000" cy="381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4495800" y="2876550"/>
            <a:ext cx="381000" cy="3810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82" name="Rounded Rectangle 81"/>
          <p:cNvSpPr/>
          <p:nvPr/>
        </p:nvSpPr>
        <p:spPr>
          <a:xfrm>
            <a:off x="3124200" y="2876550"/>
            <a:ext cx="381000" cy="381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85" name="Rounded Rectangle 84"/>
          <p:cNvSpPr/>
          <p:nvPr/>
        </p:nvSpPr>
        <p:spPr>
          <a:xfrm>
            <a:off x="2202180" y="3333750"/>
            <a:ext cx="388620" cy="381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86" name="Rounded Rectangle 85"/>
          <p:cNvSpPr/>
          <p:nvPr/>
        </p:nvSpPr>
        <p:spPr>
          <a:xfrm>
            <a:off x="4038600" y="3333750"/>
            <a:ext cx="381000" cy="381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88" name="Rounded Rectangle 87"/>
          <p:cNvSpPr/>
          <p:nvPr/>
        </p:nvSpPr>
        <p:spPr>
          <a:xfrm>
            <a:off x="2659380" y="3333750"/>
            <a:ext cx="388620" cy="381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89" name="Rounded Rectangle 88"/>
          <p:cNvSpPr/>
          <p:nvPr/>
        </p:nvSpPr>
        <p:spPr>
          <a:xfrm>
            <a:off x="3581400" y="3333750"/>
            <a:ext cx="381000" cy="381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92" name="Rounded Rectangle 91"/>
          <p:cNvSpPr/>
          <p:nvPr/>
        </p:nvSpPr>
        <p:spPr>
          <a:xfrm>
            <a:off x="4495800" y="3333750"/>
            <a:ext cx="381000" cy="381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94" name="Rounded Rectangle 93"/>
          <p:cNvSpPr/>
          <p:nvPr/>
        </p:nvSpPr>
        <p:spPr>
          <a:xfrm>
            <a:off x="3124200" y="3333750"/>
            <a:ext cx="381000" cy="381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96" name="Rounded Rectangle 95"/>
          <p:cNvSpPr/>
          <p:nvPr/>
        </p:nvSpPr>
        <p:spPr>
          <a:xfrm>
            <a:off x="2202180" y="3790950"/>
            <a:ext cx="388620" cy="381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98" name="Rounded Rectangle 97"/>
          <p:cNvSpPr/>
          <p:nvPr/>
        </p:nvSpPr>
        <p:spPr>
          <a:xfrm>
            <a:off x="4038600" y="3790950"/>
            <a:ext cx="381000" cy="381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02" name="Rounded Rectangle 101"/>
          <p:cNvSpPr/>
          <p:nvPr/>
        </p:nvSpPr>
        <p:spPr>
          <a:xfrm>
            <a:off x="2659380" y="3790950"/>
            <a:ext cx="388620" cy="381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03" name="Rounded Rectangle 102"/>
          <p:cNvSpPr/>
          <p:nvPr/>
        </p:nvSpPr>
        <p:spPr>
          <a:xfrm>
            <a:off x="3581400" y="3790950"/>
            <a:ext cx="381000" cy="381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04" name="Rounded Rectangle 103"/>
          <p:cNvSpPr/>
          <p:nvPr/>
        </p:nvSpPr>
        <p:spPr>
          <a:xfrm>
            <a:off x="4495800" y="3790950"/>
            <a:ext cx="381000" cy="381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05" name="Rounded Rectangle 104"/>
          <p:cNvSpPr/>
          <p:nvPr/>
        </p:nvSpPr>
        <p:spPr>
          <a:xfrm>
            <a:off x="3124200" y="3790950"/>
            <a:ext cx="381000" cy="381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06" name="Rounded Rectangle 105"/>
          <p:cNvSpPr/>
          <p:nvPr/>
        </p:nvSpPr>
        <p:spPr>
          <a:xfrm>
            <a:off x="2202180" y="4248150"/>
            <a:ext cx="388620" cy="381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07" name="Rounded Rectangle 106"/>
          <p:cNvSpPr/>
          <p:nvPr/>
        </p:nvSpPr>
        <p:spPr>
          <a:xfrm>
            <a:off x="4038600" y="4248150"/>
            <a:ext cx="381000" cy="381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08" name="Rounded Rectangle 107"/>
          <p:cNvSpPr/>
          <p:nvPr/>
        </p:nvSpPr>
        <p:spPr>
          <a:xfrm>
            <a:off x="2659380" y="4248150"/>
            <a:ext cx="388620" cy="381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09" name="Rounded Rectangle 108"/>
          <p:cNvSpPr/>
          <p:nvPr/>
        </p:nvSpPr>
        <p:spPr>
          <a:xfrm>
            <a:off x="3581400" y="4248150"/>
            <a:ext cx="381000" cy="381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10" name="Rounded Rectangle 109"/>
          <p:cNvSpPr/>
          <p:nvPr/>
        </p:nvSpPr>
        <p:spPr>
          <a:xfrm>
            <a:off x="4495800" y="4248150"/>
            <a:ext cx="381000" cy="381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11" name="Rounded Rectangle 110"/>
          <p:cNvSpPr/>
          <p:nvPr/>
        </p:nvSpPr>
        <p:spPr>
          <a:xfrm>
            <a:off x="3124200" y="4248150"/>
            <a:ext cx="381000" cy="381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12" name="Title 5"/>
          <p:cNvSpPr>
            <a:spLocks noGrp="1"/>
          </p:cNvSpPr>
          <p:nvPr>
            <p:ph type="title"/>
          </p:nvPr>
        </p:nvSpPr>
        <p:spPr>
          <a:xfrm>
            <a:off x="1125600" y="1581150"/>
            <a:ext cx="2227200" cy="487500"/>
          </a:xfrm>
        </p:spPr>
        <p:txBody>
          <a:bodyPr/>
          <a:lstStyle/>
          <a:p>
            <a:r>
              <a:rPr lang="en-US" sz="1600" dirty="0" smtClean="0"/>
              <a:t>Number</a:t>
            </a:r>
            <a:endParaRPr lang="en-US" sz="1600" dirty="0"/>
          </a:p>
        </p:txBody>
      </p:sp>
      <p:cxnSp>
        <p:nvCxnSpPr>
          <p:cNvPr id="113" name="Google Shape;828;p60"/>
          <p:cNvCxnSpPr/>
          <p:nvPr/>
        </p:nvCxnSpPr>
        <p:spPr>
          <a:xfrm>
            <a:off x="1501140" y="1581150"/>
            <a:ext cx="701040" cy="36195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" name="Google Shape;395;p41"/>
          <p:cNvSpPr txBox="1">
            <a:spLocks/>
          </p:cNvSpPr>
          <p:nvPr/>
        </p:nvSpPr>
        <p:spPr>
          <a:xfrm>
            <a:off x="2209800" y="1623750"/>
            <a:ext cx="3810000" cy="319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pPr marL="0" indent="0" algn="l"/>
            <a:r>
              <a:rPr lang="en-US" sz="1400" b="1" dirty="0" smtClean="0"/>
              <a:t>0           1           2          3          4          5    </a:t>
            </a:r>
            <a:endParaRPr lang="en-US" sz="1400" b="1" dirty="0"/>
          </a:p>
        </p:txBody>
      </p:sp>
      <p:sp>
        <p:nvSpPr>
          <p:cNvPr id="115" name="Google Shape;395;p41"/>
          <p:cNvSpPr txBox="1">
            <a:spLocks/>
          </p:cNvSpPr>
          <p:nvPr/>
        </p:nvSpPr>
        <p:spPr>
          <a:xfrm>
            <a:off x="1905000" y="1962150"/>
            <a:ext cx="28956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pPr marL="0" indent="0" algn="l"/>
            <a:r>
              <a:rPr lang="en-US" sz="1400" b="1" dirty="0" smtClean="0"/>
              <a:t>3</a:t>
            </a:r>
            <a:endParaRPr lang="en-US" sz="1400" b="1" dirty="0"/>
          </a:p>
        </p:txBody>
      </p:sp>
      <p:sp>
        <p:nvSpPr>
          <p:cNvPr id="116" name="Google Shape;395;p41"/>
          <p:cNvSpPr txBox="1">
            <a:spLocks/>
          </p:cNvSpPr>
          <p:nvPr/>
        </p:nvSpPr>
        <p:spPr>
          <a:xfrm>
            <a:off x="1638300" y="2419350"/>
            <a:ext cx="7239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pPr marL="0" indent="0" algn="l"/>
            <a:r>
              <a:rPr lang="en-US" sz="1400" b="1" dirty="0" smtClean="0"/>
              <a:t>{3, 1}</a:t>
            </a:r>
            <a:endParaRPr lang="en-US" sz="1400" b="1" dirty="0"/>
          </a:p>
        </p:txBody>
      </p:sp>
      <p:sp>
        <p:nvSpPr>
          <p:cNvPr id="117" name="Google Shape;395;p41"/>
          <p:cNvSpPr txBox="1">
            <a:spLocks/>
          </p:cNvSpPr>
          <p:nvPr/>
        </p:nvSpPr>
        <p:spPr>
          <a:xfrm>
            <a:off x="1474470" y="2876550"/>
            <a:ext cx="86106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pPr marL="0" indent="0" algn="l"/>
            <a:r>
              <a:rPr lang="en-US" sz="1400" b="1" dirty="0" smtClean="0"/>
              <a:t>{3, 1, 1}</a:t>
            </a:r>
            <a:endParaRPr lang="en-US" sz="1400" b="1" dirty="0"/>
          </a:p>
        </p:txBody>
      </p:sp>
      <p:sp>
        <p:nvSpPr>
          <p:cNvPr id="118" name="Google Shape;395;p41"/>
          <p:cNvSpPr txBox="1">
            <a:spLocks/>
          </p:cNvSpPr>
          <p:nvPr/>
        </p:nvSpPr>
        <p:spPr>
          <a:xfrm>
            <a:off x="1295400" y="3329940"/>
            <a:ext cx="1013460" cy="384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pPr marL="0" indent="0" algn="l"/>
            <a:r>
              <a:rPr lang="en-US" sz="1400" b="1" dirty="0" smtClean="0"/>
              <a:t>{3, 1, 1, 2}</a:t>
            </a:r>
            <a:endParaRPr lang="en-US" sz="1400" b="1" dirty="0"/>
          </a:p>
        </p:txBody>
      </p:sp>
      <p:sp>
        <p:nvSpPr>
          <p:cNvPr id="119" name="Google Shape;395;p41"/>
          <p:cNvSpPr txBox="1">
            <a:spLocks/>
          </p:cNvSpPr>
          <p:nvPr/>
        </p:nvSpPr>
        <p:spPr>
          <a:xfrm>
            <a:off x="1085850" y="3771900"/>
            <a:ext cx="1177290" cy="384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pPr marL="0" indent="0" algn="l"/>
            <a:r>
              <a:rPr lang="en-US" sz="1400" b="1" dirty="0" smtClean="0"/>
              <a:t>{3, 1, 1, 2, 2}</a:t>
            </a:r>
            <a:endParaRPr lang="en-US" sz="1400" b="1" dirty="0"/>
          </a:p>
        </p:txBody>
      </p:sp>
      <p:sp>
        <p:nvSpPr>
          <p:cNvPr id="120" name="Google Shape;395;p41"/>
          <p:cNvSpPr txBox="1">
            <a:spLocks/>
          </p:cNvSpPr>
          <p:nvPr/>
        </p:nvSpPr>
        <p:spPr>
          <a:xfrm>
            <a:off x="914400" y="4244340"/>
            <a:ext cx="1411606" cy="384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pPr marL="0" indent="0" algn="l"/>
            <a:r>
              <a:rPr lang="en-US" sz="1400" b="1" dirty="0" smtClean="0"/>
              <a:t>{3, 1, 1, 2, 2, 1}</a:t>
            </a:r>
            <a:endParaRPr lang="en-US" sz="1400" b="1" dirty="0"/>
          </a:p>
        </p:txBody>
      </p:sp>
      <p:sp>
        <p:nvSpPr>
          <p:cNvPr id="121" name="Google Shape;395;p41"/>
          <p:cNvSpPr txBox="1">
            <a:spLocks/>
          </p:cNvSpPr>
          <p:nvPr/>
        </p:nvSpPr>
        <p:spPr>
          <a:xfrm>
            <a:off x="2240280" y="1273275"/>
            <a:ext cx="3931920" cy="61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pPr marL="0" indent="0" algn="l"/>
            <a:r>
              <a:rPr lang="en-US" sz="1200" dirty="0">
                <a:solidFill>
                  <a:schemeClr val="accent3">
                    <a:lumMod val="50000"/>
                  </a:schemeClr>
                </a:solidFill>
              </a:rPr>
              <a:t>'0' sum can always be found through an empty set</a:t>
            </a:r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2" name="Google Shape;395;p41"/>
          <p:cNvSpPr txBox="1">
            <a:spLocks/>
          </p:cNvSpPr>
          <p:nvPr/>
        </p:nvSpPr>
        <p:spPr>
          <a:xfrm>
            <a:off x="4953000" y="1885950"/>
            <a:ext cx="3931920" cy="61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pPr marL="0" indent="0" algn="l"/>
            <a:r>
              <a:rPr lang="en-US" sz="1200" dirty="0">
                <a:solidFill>
                  <a:schemeClr val="accent3">
                    <a:lumMod val="50000"/>
                  </a:schemeClr>
                </a:solidFill>
              </a:rPr>
              <a:t>With only one number, we can form a subset only when the required sum is equal to its value</a:t>
            </a:r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3" name="Google Shape;395;p41"/>
          <p:cNvSpPr txBox="1">
            <a:spLocks/>
          </p:cNvSpPr>
          <p:nvPr/>
        </p:nvSpPr>
        <p:spPr>
          <a:xfrm>
            <a:off x="4960620" y="2419350"/>
            <a:ext cx="4411980" cy="560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pPr marL="0" indent="0" algn="l"/>
            <a:r>
              <a:rPr lang="en-US" sz="1200" dirty="0">
                <a:solidFill>
                  <a:schemeClr val="accent3">
                    <a:lumMod val="50000"/>
                  </a:schemeClr>
                </a:solidFill>
              </a:rPr>
              <a:t>sum: 1, index:1=&gt; 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en-US" sz="1200" dirty="0" err="1">
                <a:solidFill>
                  <a:schemeClr val="accent3">
                    <a:lumMod val="50000"/>
                  </a:schemeClr>
                </a:solidFill>
              </a:rPr>
              <a:t>dp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</a:rPr>
              <a:t>[index-1][sum] || </a:t>
            </a:r>
            <a:r>
              <a:rPr lang="en-US" sz="1200" dirty="0" err="1">
                <a:solidFill>
                  <a:schemeClr val="accent3">
                    <a:lumMod val="50000"/>
                  </a:schemeClr>
                </a:solidFill>
              </a:rPr>
              <a:t>dp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</a:rPr>
              <a:t>[index-1][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sum-1])</a:t>
            </a:r>
          </a:p>
          <a:p>
            <a:pPr marL="0" indent="0" algn="l"/>
            <a:r>
              <a:rPr lang="en-US" sz="12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</a:rPr>
              <a:t>                                             </a:t>
            </a:r>
            <a:r>
              <a:rPr lang="en-US" sz="1200" b="1" dirty="0">
                <a:solidFill>
                  <a:schemeClr val="accent3">
                    <a:lumMod val="50000"/>
                  </a:schemeClr>
                </a:solidFill>
              </a:rPr>
              <a:t>we don’t add </a:t>
            </a:r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</a:rPr>
              <a:t>1                          we add 1</a:t>
            </a:r>
            <a:endParaRPr 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24" name="Google Shape;827;p60"/>
          <p:cNvCxnSpPr/>
          <p:nvPr/>
        </p:nvCxnSpPr>
        <p:spPr>
          <a:xfrm flipV="1">
            <a:off x="3962400" y="2152650"/>
            <a:ext cx="2667000" cy="114300"/>
          </a:xfrm>
          <a:prstGeom prst="straightConnector1">
            <a:avLst/>
          </a:prstGeom>
          <a:noFill/>
          <a:ln w="12700" cap="flat" cmpd="sng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827;p60"/>
          <p:cNvCxnSpPr/>
          <p:nvPr/>
        </p:nvCxnSpPr>
        <p:spPr>
          <a:xfrm flipV="1">
            <a:off x="2971800" y="2672704"/>
            <a:ext cx="2667000" cy="77381"/>
          </a:xfrm>
          <a:prstGeom prst="straightConnector1">
            <a:avLst/>
          </a:prstGeom>
          <a:noFill/>
          <a:ln w="12700" cap="flat" cmpd="sng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" name="Rounded Rectangle 125"/>
          <p:cNvSpPr/>
          <p:nvPr/>
        </p:nvSpPr>
        <p:spPr>
          <a:xfrm>
            <a:off x="2667000" y="2419350"/>
            <a:ext cx="388620" cy="381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27" name="Google Shape;395;p41"/>
          <p:cNvSpPr txBox="1">
            <a:spLocks/>
          </p:cNvSpPr>
          <p:nvPr/>
        </p:nvSpPr>
        <p:spPr>
          <a:xfrm>
            <a:off x="4907280" y="2897850"/>
            <a:ext cx="431292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pPr marL="0" indent="0" algn="l"/>
            <a:r>
              <a:rPr lang="en-US" sz="1200" dirty="0">
                <a:solidFill>
                  <a:schemeClr val="accent3">
                    <a:lumMod val="50000"/>
                  </a:schemeClr>
                </a:solidFill>
              </a:rPr>
              <a:t>sum: 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2, 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</a:rPr>
              <a:t>index:1=&gt; (</a:t>
            </a:r>
            <a:r>
              <a:rPr lang="en-US" sz="1200" dirty="0" err="1">
                <a:solidFill>
                  <a:schemeClr val="accent3">
                    <a:lumMod val="50000"/>
                  </a:schemeClr>
                </a:solidFill>
              </a:rPr>
              <a:t>dp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</a:rPr>
              <a:t>[index-1][sum] || </a:t>
            </a:r>
            <a:r>
              <a:rPr lang="en-US" sz="1200" dirty="0" err="1">
                <a:solidFill>
                  <a:schemeClr val="accent3">
                    <a:lumMod val="50000"/>
                  </a:schemeClr>
                </a:solidFill>
              </a:rPr>
              <a:t>dp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</a:rPr>
              <a:t>[index-1][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sum-1])</a:t>
            </a:r>
          </a:p>
          <a:p>
            <a:pPr marL="0" indent="0" algn="l"/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</a:rPr>
              <a:t>                                                we </a:t>
            </a:r>
            <a:r>
              <a:rPr lang="en-US" sz="1200" b="1" dirty="0">
                <a:solidFill>
                  <a:schemeClr val="accent3">
                    <a:lumMod val="50000"/>
                  </a:schemeClr>
                </a:solidFill>
              </a:rPr>
              <a:t>don’t add 1                          we add 1</a:t>
            </a:r>
          </a:p>
          <a:p>
            <a:pPr marL="0" indent="0" algn="l"/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28" name="Google Shape;827;p60"/>
          <p:cNvCxnSpPr/>
          <p:nvPr/>
        </p:nvCxnSpPr>
        <p:spPr>
          <a:xfrm>
            <a:off x="3497580" y="2779050"/>
            <a:ext cx="1463040" cy="277350"/>
          </a:xfrm>
          <a:prstGeom prst="straightConnector1">
            <a:avLst/>
          </a:prstGeom>
          <a:noFill/>
          <a:ln w="12700" cap="flat" cmpd="sng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9" name="Google Shape;395;p41"/>
          <p:cNvSpPr txBox="1">
            <a:spLocks/>
          </p:cNvSpPr>
          <p:nvPr/>
        </p:nvSpPr>
        <p:spPr>
          <a:xfrm>
            <a:off x="4907280" y="3333750"/>
            <a:ext cx="431292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pPr marL="0" indent="0" algn="l"/>
            <a:r>
              <a:rPr lang="en-US" sz="1200" dirty="0">
                <a:solidFill>
                  <a:schemeClr val="accent3">
                    <a:lumMod val="50000"/>
                  </a:schemeClr>
                </a:solidFill>
              </a:rPr>
              <a:t>sum: 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</a:rPr>
              <a:t>3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</a:rPr>
              <a:t>index:1=&gt; (</a:t>
            </a:r>
            <a:r>
              <a:rPr lang="en-US" sz="1200" dirty="0" err="1">
                <a:solidFill>
                  <a:schemeClr val="accent3">
                    <a:lumMod val="50000"/>
                  </a:schemeClr>
                </a:solidFill>
              </a:rPr>
              <a:t>dp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</a:rPr>
              <a:t>[index-1][sum] || </a:t>
            </a:r>
            <a:r>
              <a:rPr lang="en-US" sz="1200" dirty="0" err="1">
                <a:solidFill>
                  <a:schemeClr val="accent3">
                    <a:lumMod val="50000"/>
                  </a:schemeClr>
                </a:solidFill>
              </a:rPr>
              <a:t>dp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</a:rPr>
              <a:t>[index-1][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sum-1])</a:t>
            </a:r>
          </a:p>
          <a:p>
            <a:pPr marL="0" indent="0" algn="l"/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</a:rPr>
              <a:t>                                                we </a:t>
            </a:r>
            <a:r>
              <a:rPr lang="en-US" sz="1200" b="1" dirty="0">
                <a:solidFill>
                  <a:schemeClr val="accent3">
                    <a:lumMod val="50000"/>
                  </a:schemeClr>
                </a:solidFill>
              </a:rPr>
              <a:t>don’t add 1                          we add 1</a:t>
            </a:r>
          </a:p>
          <a:p>
            <a:pPr marL="0" indent="0" algn="l"/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30" name="Google Shape;827;p60"/>
          <p:cNvCxnSpPr/>
          <p:nvPr/>
        </p:nvCxnSpPr>
        <p:spPr>
          <a:xfrm>
            <a:off x="3947160" y="2792775"/>
            <a:ext cx="1082040" cy="693375"/>
          </a:xfrm>
          <a:prstGeom prst="straightConnector1">
            <a:avLst/>
          </a:prstGeom>
          <a:noFill/>
          <a:ln w="12700" cap="flat" cmpd="sng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" name="Google Shape;395;p41"/>
          <p:cNvSpPr txBox="1">
            <a:spLocks/>
          </p:cNvSpPr>
          <p:nvPr/>
        </p:nvSpPr>
        <p:spPr>
          <a:xfrm>
            <a:off x="4907280" y="3790950"/>
            <a:ext cx="431292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pPr marL="0" indent="0" algn="l"/>
            <a:r>
              <a:rPr lang="en-US" sz="1200" dirty="0">
                <a:solidFill>
                  <a:schemeClr val="accent3">
                    <a:lumMod val="50000"/>
                  </a:schemeClr>
                </a:solidFill>
              </a:rPr>
              <a:t>sum: 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4, 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</a:rPr>
              <a:t>index:1=&gt; (</a:t>
            </a:r>
            <a:r>
              <a:rPr lang="en-US" sz="1200" dirty="0" err="1">
                <a:solidFill>
                  <a:schemeClr val="accent3">
                    <a:lumMod val="50000"/>
                  </a:schemeClr>
                </a:solidFill>
              </a:rPr>
              <a:t>dp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</a:rPr>
              <a:t>[index-1][sum] || </a:t>
            </a:r>
            <a:r>
              <a:rPr lang="en-US" sz="1200" dirty="0" err="1">
                <a:solidFill>
                  <a:schemeClr val="accent3">
                    <a:lumMod val="50000"/>
                  </a:schemeClr>
                </a:solidFill>
              </a:rPr>
              <a:t>dp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</a:rPr>
              <a:t>[index-1][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sum-1])</a:t>
            </a:r>
          </a:p>
          <a:p>
            <a:pPr marL="0" indent="0" algn="l"/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</a:rPr>
              <a:t>                                                we </a:t>
            </a:r>
            <a:r>
              <a:rPr lang="en-US" sz="1200" b="1" dirty="0">
                <a:solidFill>
                  <a:schemeClr val="accent3">
                    <a:lumMod val="50000"/>
                  </a:schemeClr>
                </a:solidFill>
              </a:rPr>
              <a:t>don’t add 1                          we add 1</a:t>
            </a:r>
          </a:p>
          <a:p>
            <a:pPr marL="0" indent="0" algn="l"/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32" name="Google Shape;827;p60"/>
          <p:cNvCxnSpPr/>
          <p:nvPr/>
        </p:nvCxnSpPr>
        <p:spPr>
          <a:xfrm>
            <a:off x="4381500" y="2800350"/>
            <a:ext cx="723900" cy="1066800"/>
          </a:xfrm>
          <a:prstGeom prst="straightConnector1">
            <a:avLst/>
          </a:prstGeom>
          <a:noFill/>
          <a:ln w="12700" cap="flat" cmpd="sng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" name="Google Shape;395;p41"/>
          <p:cNvSpPr txBox="1">
            <a:spLocks/>
          </p:cNvSpPr>
          <p:nvPr/>
        </p:nvSpPr>
        <p:spPr>
          <a:xfrm>
            <a:off x="4907280" y="4218795"/>
            <a:ext cx="431292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pPr marL="0" indent="0" algn="l"/>
            <a:r>
              <a:rPr lang="en-US" sz="1200" dirty="0">
                <a:solidFill>
                  <a:schemeClr val="accent3">
                    <a:lumMod val="50000"/>
                  </a:schemeClr>
                </a:solidFill>
              </a:rPr>
              <a:t>sum: 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</a:rPr>
              <a:t>5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</a:rPr>
              <a:t>index:1=&gt; (</a:t>
            </a:r>
            <a:r>
              <a:rPr lang="en-US" sz="1200" dirty="0" err="1">
                <a:solidFill>
                  <a:schemeClr val="accent3">
                    <a:lumMod val="50000"/>
                  </a:schemeClr>
                </a:solidFill>
              </a:rPr>
              <a:t>dp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</a:rPr>
              <a:t>[index-1][sum] || </a:t>
            </a:r>
            <a:r>
              <a:rPr lang="en-US" sz="1200" dirty="0" err="1">
                <a:solidFill>
                  <a:schemeClr val="accent3">
                    <a:lumMod val="50000"/>
                  </a:schemeClr>
                </a:solidFill>
              </a:rPr>
              <a:t>dp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</a:rPr>
              <a:t>[index-1][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sum-1])</a:t>
            </a:r>
          </a:p>
          <a:p>
            <a:pPr marL="0" indent="0" algn="l"/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</a:rPr>
              <a:t>                                                we </a:t>
            </a:r>
            <a:r>
              <a:rPr lang="en-US" sz="1200" b="1" dirty="0">
                <a:solidFill>
                  <a:schemeClr val="accent3">
                    <a:lumMod val="50000"/>
                  </a:schemeClr>
                </a:solidFill>
              </a:rPr>
              <a:t>don’t add 1                          we add 1</a:t>
            </a:r>
          </a:p>
          <a:p>
            <a:pPr marL="0" indent="0" algn="l"/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38" name="Google Shape;827;p60"/>
          <p:cNvCxnSpPr>
            <a:stCxn id="58" idx="2"/>
          </p:cNvCxnSpPr>
          <p:nvPr/>
        </p:nvCxnSpPr>
        <p:spPr>
          <a:xfrm>
            <a:off x="4686300" y="2800350"/>
            <a:ext cx="342900" cy="1524000"/>
          </a:xfrm>
          <a:prstGeom prst="straightConnector1">
            <a:avLst/>
          </a:prstGeom>
          <a:noFill/>
          <a:ln w="12700" cap="flat" cmpd="sng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395;p41"/>
          <p:cNvSpPr txBox="1">
            <a:spLocks/>
          </p:cNvSpPr>
          <p:nvPr/>
        </p:nvSpPr>
        <p:spPr>
          <a:xfrm>
            <a:off x="2628900" y="4625340"/>
            <a:ext cx="3931920" cy="61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pPr marL="0" indent="0" algn="l"/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</a:rPr>
              <a:t>Note: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 If number[index] &gt; sum then we will not add this number so </a:t>
            </a:r>
            <a:r>
              <a:rPr lang="en-US" sz="1200" dirty="0" err="1" smtClean="0">
                <a:solidFill>
                  <a:schemeClr val="accent3">
                    <a:lumMod val="50000"/>
                  </a:schemeClr>
                </a:solidFill>
              </a:rPr>
              <a:t>dp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[index][sum] = </a:t>
            </a:r>
            <a:r>
              <a:rPr lang="en-US" sz="1200" dirty="0" err="1" smtClean="0">
                <a:solidFill>
                  <a:schemeClr val="accent3">
                    <a:lumMod val="50000"/>
                  </a:schemeClr>
                </a:solidFill>
              </a:rPr>
              <a:t>dp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[index –1][sum]</a:t>
            </a:r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3" name="Google Shape;395;p41"/>
          <p:cNvSpPr txBox="1">
            <a:spLocks/>
          </p:cNvSpPr>
          <p:nvPr/>
        </p:nvSpPr>
        <p:spPr>
          <a:xfrm>
            <a:off x="5029200" y="1475550"/>
            <a:ext cx="3931920" cy="61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pPr marL="0" indent="0" algn="l"/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</a:rPr>
              <a:t>This mean we can partition the set into two equal subsets 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44" name="Google Shape;827;p60"/>
          <p:cNvCxnSpPr/>
          <p:nvPr/>
        </p:nvCxnSpPr>
        <p:spPr>
          <a:xfrm flipV="1">
            <a:off x="4869180" y="1762125"/>
            <a:ext cx="236220" cy="1135725"/>
          </a:xfrm>
          <a:prstGeom prst="straightConnector1">
            <a:avLst/>
          </a:prstGeom>
          <a:noFill/>
          <a:ln w="12700" cap="flat" cmpd="sng">
            <a:solidFill>
              <a:schemeClr val="tx1">
                <a:lumMod val="90000"/>
                <a:lumOff val="1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76449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0"/>
          <p:cNvSpPr txBox="1">
            <a:spLocks noGrp="1"/>
          </p:cNvSpPr>
          <p:nvPr>
            <p:ph type="title"/>
          </p:nvPr>
        </p:nvSpPr>
        <p:spPr>
          <a:xfrm>
            <a:off x="457200" y="127521"/>
            <a:ext cx="2590800" cy="6154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Code</a:t>
            </a:r>
            <a:endParaRPr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180500" y="2252275"/>
            <a:ext cx="4359900" cy="1431900"/>
          </a:xfrm>
        </p:spPr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90550"/>
            <a:ext cx="7167738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67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1"/>
          <p:cNvSpPr txBox="1">
            <a:spLocks noGrp="1"/>
          </p:cNvSpPr>
          <p:nvPr>
            <p:ph type="title"/>
          </p:nvPr>
        </p:nvSpPr>
        <p:spPr>
          <a:xfrm>
            <a:off x="609600" y="786275"/>
            <a:ext cx="6065250" cy="4900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</a:rPr>
              <a:t>Time Complexity:</a:t>
            </a:r>
            <a:endParaRPr dirty="0"/>
          </a:p>
        </p:txBody>
      </p:sp>
      <p:sp>
        <p:nvSpPr>
          <p:cNvPr id="8" name="Google Shape;403;p42"/>
          <p:cNvSpPr txBox="1">
            <a:spLocks noGrp="1"/>
          </p:cNvSpPr>
          <p:nvPr>
            <p:ph type="subTitle" idx="1"/>
          </p:nvPr>
        </p:nvSpPr>
        <p:spPr>
          <a:xfrm>
            <a:off x="1447800" y="1657350"/>
            <a:ext cx="6303525" cy="17151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800" dirty="0"/>
              <a:t>The above algorithm has time and space complexity of </a:t>
            </a:r>
            <a:r>
              <a:rPr lang="en-US" sz="1800" dirty="0"/>
              <a:t>O(N*S)</a:t>
            </a:r>
            <a:r>
              <a:rPr lang="en-US" sz="1800" dirty="0"/>
              <a:t>, where ‘N’ represents total numbers and ‘S’ is the total sum of all the numbers.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21052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68"/>
          <p:cNvSpPr txBox="1">
            <a:spLocks noGrp="1"/>
          </p:cNvSpPr>
          <p:nvPr>
            <p:ph type="subTitle" idx="1"/>
          </p:nvPr>
        </p:nvSpPr>
        <p:spPr>
          <a:xfrm>
            <a:off x="2854650" y="1800150"/>
            <a:ext cx="3434700" cy="10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Does anyone have any questions</a:t>
            </a:r>
            <a:r>
              <a:rPr lang="en" dirty="0" smtClean="0"/>
              <a:t>?</a:t>
            </a:r>
            <a:endParaRPr dirty="0"/>
          </a:p>
        </p:txBody>
      </p:sp>
      <p:sp>
        <p:nvSpPr>
          <p:cNvPr id="962" name="Google Shape;962;p68"/>
          <p:cNvSpPr txBox="1">
            <a:spLocks noGrp="1"/>
          </p:cNvSpPr>
          <p:nvPr>
            <p:ph type="title"/>
          </p:nvPr>
        </p:nvSpPr>
        <p:spPr>
          <a:xfrm>
            <a:off x="1276650" y="657150"/>
            <a:ext cx="6590700" cy="10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5"/>
          <p:cNvSpPr txBox="1">
            <a:spLocks noGrp="1"/>
          </p:cNvSpPr>
          <p:nvPr>
            <p:ph type="title"/>
          </p:nvPr>
        </p:nvSpPr>
        <p:spPr>
          <a:xfrm>
            <a:off x="720000" y="437700"/>
            <a:ext cx="77028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</a:rPr>
              <a:t>What is complete partition problem?</a:t>
            </a:r>
            <a:endParaRPr dirty="0"/>
          </a:p>
        </p:txBody>
      </p:sp>
      <p:sp>
        <p:nvSpPr>
          <p:cNvPr id="332" name="Google Shape;332;p35"/>
          <p:cNvSpPr txBox="1">
            <a:spLocks noGrp="1"/>
          </p:cNvSpPr>
          <p:nvPr>
            <p:ph type="body" idx="1"/>
          </p:nvPr>
        </p:nvSpPr>
        <p:spPr>
          <a:xfrm>
            <a:off x="762000" y="1123050"/>
            <a:ext cx="7702800" cy="137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None/>
            </a:pPr>
            <a:r>
              <a:rPr lang="en-US" sz="1600" dirty="0"/>
              <a:t>The "partition problem", or number partitioning, is the task of deciding whether a given </a:t>
            </a:r>
            <a:r>
              <a:rPr lang="en-US" sz="1600" dirty="0" smtClean="0"/>
              <a:t>set S </a:t>
            </a:r>
            <a:r>
              <a:rPr lang="en-US" sz="1600" dirty="0"/>
              <a:t>of positive integers can be partitioned into two subsets S1 and S2 such that the sum of the numbers in S1 equals the sum of the numbers in S2</a:t>
            </a:r>
            <a:r>
              <a:rPr lang="en-US" sz="1600" dirty="0" smtClean="0"/>
              <a:t>.</a:t>
            </a:r>
          </a:p>
          <a:p>
            <a:pPr marL="0" lvl="0" indent="0">
              <a:buNone/>
            </a:pPr>
            <a:endParaRPr lang="en-US" sz="1600" dirty="0" smtClean="0"/>
          </a:p>
          <a:p>
            <a:pPr marL="0" lvl="0" indent="0">
              <a:buNone/>
            </a:pPr>
            <a:r>
              <a:rPr lang="en-US" sz="1600" u="sng" dirty="0" smtClean="0"/>
              <a:t>Example:</a:t>
            </a:r>
            <a:r>
              <a:rPr lang="en-US" sz="1600" dirty="0" smtClean="0"/>
              <a:t> A set S with 6 elements</a:t>
            </a:r>
            <a:endParaRPr sz="1400" dirty="0"/>
          </a:p>
        </p:txBody>
      </p:sp>
      <p:sp>
        <p:nvSpPr>
          <p:cNvPr id="2" name="Rounded Rectangle 1"/>
          <p:cNvSpPr/>
          <p:nvPr/>
        </p:nvSpPr>
        <p:spPr>
          <a:xfrm>
            <a:off x="2057400" y="2571750"/>
            <a:ext cx="685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715000" y="2571750"/>
            <a:ext cx="685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971800" y="2571750"/>
            <a:ext cx="685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886200" y="2571750"/>
            <a:ext cx="685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800600" y="2571750"/>
            <a:ext cx="685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629400" y="2571750"/>
            <a:ext cx="685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Google Shape;332;p35"/>
          <p:cNvSpPr txBox="1">
            <a:spLocks/>
          </p:cNvSpPr>
          <p:nvPr/>
        </p:nvSpPr>
        <p:spPr>
          <a:xfrm>
            <a:off x="526800" y="3486150"/>
            <a:ext cx="80076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25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pPr marL="0" indent="0">
              <a:buFont typeface="Manrope"/>
              <a:buNone/>
            </a:pPr>
            <a:r>
              <a:rPr lang="en-US" sz="1600" dirty="0" smtClean="0"/>
              <a:t>      Solution:</a:t>
            </a:r>
          </a:p>
          <a:p>
            <a:pPr marL="0" indent="0">
              <a:buFont typeface="Manrope"/>
              <a:buNone/>
            </a:pPr>
            <a:endParaRPr lang="en-US" sz="1600" dirty="0" smtClean="0"/>
          </a:p>
          <a:p>
            <a:pPr marL="0" indent="0">
              <a:buFont typeface="Manrope"/>
              <a:buNone/>
            </a:pPr>
            <a:r>
              <a:rPr lang="en-US" sz="1600" dirty="0" smtClean="0"/>
              <a:t>1</a:t>
            </a:r>
            <a:r>
              <a:rPr lang="en-US" sz="1600" baseline="30000" dirty="0" smtClean="0"/>
              <a:t>st</a:t>
            </a:r>
            <a:r>
              <a:rPr lang="en-US" sz="1600" dirty="0" smtClean="0"/>
              <a:t> way:</a:t>
            </a:r>
          </a:p>
          <a:p>
            <a:pPr marL="0" indent="0">
              <a:buFont typeface="Manrope"/>
              <a:buNone/>
            </a:pPr>
            <a:endParaRPr lang="en-US" sz="1600" dirty="0" smtClean="0"/>
          </a:p>
          <a:p>
            <a:pPr marL="0" indent="0">
              <a:buFont typeface="Manrope"/>
              <a:buNone/>
            </a:pPr>
            <a:endParaRPr lang="en-US" sz="1600" dirty="0"/>
          </a:p>
          <a:p>
            <a:pPr marL="0" indent="0">
              <a:buFont typeface="Manrope"/>
              <a:buNone/>
            </a:pPr>
            <a:r>
              <a:rPr lang="en-US" sz="1600" dirty="0" smtClean="0"/>
              <a:t>2</a:t>
            </a:r>
            <a:r>
              <a:rPr lang="en-US" sz="1600" baseline="30000" dirty="0" smtClean="0"/>
              <a:t>nd</a:t>
            </a:r>
            <a:r>
              <a:rPr lang="en-US" sz="1600" dirty="0" smtClean="0"/>
              <a:t> way:</a:t>
            </a:r>
            <a:endParaRPr lang="en-US" sz="1400" dirty="0"/>
          </a:p>
        </p:txBody>
      </p:sp>
      <p:sp>
        <p:nvSpPr>
          <p:cNvPr id="12" name="Rounded Rectangle 11"/>
          <p:cNvSpPr/>
          <p:nvPr/>
        </p:nvSpPr>
        <p:spPr>
          <a:xfrm>
            <a:off x="6858000" y="3478064"/>
            <a:ext cx="685800" cy="533400"/>
          </a:xfrm>
          <a:prstGeom prst="roundRect">
            <a:avLst/>
          </a:prstGeom>
          <a:solidFill>
            <a:schemeClr val="bg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447800" y="3478064"/>
            <a:ext cx="685800" cy="533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362200" y="3478064"/>
            <a:ext cx="685800" cy="533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191000" y="3486150"/>
            <a:ext cx="685800" cy="533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5960595" y="3478064"/>
            <a:ext cx="685800" cy="533400"/>
          </a:xfrm>
          <a:prstGeom prst="roundRect">
            <a:avLst/>
          </a:prstGeom>
          <a:solidFill>
            <a:schemeClr val="bg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256864" y="3486150"/>
            <a:ext cx="685800" cy="533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1447800" y="4248150"/>
            <a:ext cx="685800" cy="533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2362200" y="4248150"/>
            <a:ext cx="685800" cy="533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3276600" y="4248150"/>
            <a:ext cx="685800" cy="533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324600" y="4248150"/>
            <a:ext cx="685800" cy="533400"/>
          </a:xfrm>
          <a:prstGeom prst="roundRect">
            <a:avLst/>
          </a:prstGeom>
          <a:solidFill>
            <a:schemeClr val="bg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5410200" y="4248150"/>
            <a:ext cx="685800" cy="533400"/>
          </a:xfrm>
          <a:prstGeom prst="roundRect">
            <a:avLst/>
          </a:prstGeom>
          <a:solidFill>
            <a:schemeClr val="bg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7239000" y="4248150"/>
            <a:ext cx="685800" cy="533400"/>
          </a:xfrm>
          <a:prstGeom prst="roundRect">
            <a:avLst/>
          </a:prstGeom>
          <a:solidFill>
            <a:schemeClr val="bg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6"/>
          <p:cNvSpPr/>
          <p:nvPr/>
        </p:nvSpPr>
        <p:spPr>
          <a:xfrm>
            <a:off x="1970041" y="1763380"/>
            <a:ext cx="1350837" cy="973145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6"/>
          <p:cNvSpPr/>
          <p:nvPr/>
        </p:nvSpPr>
        <p:spPr>
          <a:xfrm flipH="1">
            <a:off x="5667738" y="1763387"/>
            <a:ext cx="1350837" cy="973145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rgbClr val="887C62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6"/>
          <p:cNvSpPr/>
          <p:nvPr/>
        </p:nvSpPr>
        <p:spPr>
          <a:xfrm>
            <a:off x="3902175" y="1733550"/>
            <a:ext cx="1095097" cy="973144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E6B8AF">
              <a:alpha val="2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6"/>
          <p:cNvSpPr txBox="1">
            <a:spLocks noGrp="1"/>
          </p:cNvSpPr>
          <p:nvPr>
            <p:ph type="title" idx="3"/>
          </p:nvPr>
        </p:nvSpPr>
        <p:spPr>
          <a:xfrm>
            <a:off x="719925" y="54225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Algorithms solving complete partition problem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42" name="Google Shape;342;p36"/>
          <p:cNvSpPr txBox="1">
            <a:spLocks noGrp="1"/>
          </p:cNvSpPr>
          <p:nvPr>
            <p:ph type="title"/>
          </p:nvPr>
        </p:nvSpPr>
        <p:spPr>
          <a:xfrm>
            <a:off x="1584250" y="2404937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</a:rPr>
              <a:t>BRUTE FORCE</a:t>
            </a:r>
            <a:endParaRPr dirty="0"/>
          </a:p>
        </p:txBody>
      </p:sp>
      <p:sp>
        <p:nvSpPr>
          <p:cNvPr id="347" name="Google Shape;347;p36"/>
          <p:cNvSpPr txBox="1">
            <a:spLocks noGrp="1"/>
          </p:cNvSpPr>
          <p:nvPr>
            <p:ph type="title" idx="4"/>
          </p:nvPr>
        </p:nvSpPr>
        <p:spPr>
          <a:xfrm>
            <a:off x="3531725" y="2709737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TOP DOWN DYNAMIC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48" name="Google Shape;348;p36"/>
          <p:cNvSpPr txBox="1">
            <a:spLocks noGrp="1"/>
          </p:cNvSpPr>
          <p:nvPr>
            <p:ph type="title" idx="2"/>
          </p:nvPr>
        </p:nvSpPr>
        <p:spPr>
          <a:xfrm>
            <a:off x="1584251" y="2026026"/>
            <a:ext cx="1836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50" name="Google Shape;350;p36"/>
          <p:cNvSpPr txBox="1">
            <a:spLocks noGrp="1"/>
          </p:cNvSpPr>
          <p:nvPr>
            <p:ph type="title" idx="6"/>
          </p:nvPr>
        </p:nvSpPr>
        <p:spPr>
          <a:xfrm>
            <a:off x="5555400" y="2725050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</a:rPr>
              <a:t>BOTTOM UP DYNAMIC</a:t>
            </a:r>
            <a:endParaRPr dirty="0"/>
          </a:p>
        </p:txBody>
      </p:sp>
      <p:sp>
        <p:nvSpPr>
          <p:cNvPr id="352" name="Google Shape;352;p36"/>
          <p:cNvSpPr txBox="1">
            <a:spLocks noGrp="1"/>
          </p:cNvSpPr>
          <p:nvPr>
            <p:ph type="title" idx="13"/>
          </p:nvPr>
        </p:nvSpPr>
        <p:spPr>
          <a:xfrm>
            <a:off x="3531721" y="2026026"/>
            <a:ext cx="1836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53" name="Google Shape;353;p36"/>
          <p:cNvSpPr txBox="1">
            <a:spLocks noGrp="1"/>
          </p:cNvSpPr>
          <p:nvPr>
            <p:ph type="title" idx="14"/>
          </p:nvPr>
        </p:nvSpPr>
        <p:spPr>
          <a:xfrm>
            <a:off x="5479196" y="2026026"/>
            <a:ext cx="1836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5" name="Google Shape;383;p39"/>
          <p:cNvSpPr txBox="1">
            <a:spLocks noGrp="1"/>
          </p:cNvSpPr>
          <p:nvPr>
            <p:ph type="subTitle" idx="1"/>
          </p:nvPr>
        </p:nvSpPr>
        <p:spPr>
          <a:xfrm>
            <a:off x="2031273" y="3714750"/>
            <a:ext cx="4836900" cy="9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b="1" dirty="0" smtClean="0">
                <a:solidFill>
                  <a:schemeClr val="lt1"/>
                </a:solidFill>
              </a:rPr>
              <a:t>Problem: </a:t>
            </a:r>
            <a:r>
              <a:rPr lang="en" dirty="0" smtClean="0"/>
              <a:t> </a:t>
            </a:r>
            <a:r>
              <a:rPr lang="en-US" dirty="0" smtClean="0"/>
              <a:t>Given </a:t>
            </a:r>
            <a:r>
              <a:rPr lang="en-US" dirty="0"/>
              <a:t>a set of integer numbers, return </a:t>
            </a:r>
            <a:r>
              <a:rPr lang="en-US" b="1" dirty="0"/>
              <a:t>true</a:t>
            </a:r>
            <a:r>
              <a:rPr lang="en-US" dirty="0"/>
              <a:t> if the set can be partitioned into two sets with equal sum, if not then return </a:t>
            </a:r>
            <a:r>
              <a:rPr lang="en-US" b="1" dirty="0" smtClean="0"/>
              <a:t>false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9"/>
          <p:cNvSpPr txBox="1">
            <a:spLocks noGrp="1"/>
          </p:cNvSpPr>
          <p:nvPr>
            <p:ph type="subTitle" idx="1"/>
          </p:nvPr>
        </p:nvSpPr>
        <p:spPr>
          <a:xfrm>
            <a:off x="2362200" y="1047750"/>
            <a:ext cx="6667500" cy="33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US" b="1" dirty="0" smtClean="0"/>
              <a:t>Try</a:t>
            </a:r>
            <a:r>
              <a:rPr lang="en-US" dirty="0" smtClean="0"/>
              <a:t> </a:t>
            </a:r>
            <a:r>
              <a:rPr lang="en-US" dirty="0"/>
              <a:t>all combinations of partitioning the given numbers into two sets to see if any pair of sets has an equal </a:t>
            </a:r>
            <a:r>
              <a:rPr lang="en-US" dirty="0" smtClean="0"/>
              <a:t>sum.</a:t>
            </a:r>
          </a:p>
          <a:p>
            <a:pPr marL="0" lvl="0" indent="0" algn="l"/>
            <a:r>
              <a:rPr lang="en-US" dirty="0" smtClean="0"/>
              <a:t>-&gt;The problem is reduced to find a subset whose sum is </a:t>
            </a:r>
            <a:r>
              <a:rPr lang="en-US" dirty="0" smtClean="0"/>
              <a:t>S/2</a:t>
            </a:r>
          </a:p>
          <a:p>
            <a:pPr marL="0" lvl="0" indent="0" algn="l"/>
            <a:endParaRPr lang="en-US" dirty="0" smtClean="0"/>
          </a:p>
          <a:p>
            <a:pPr marL="285750" lvl="0" indent="-285750" algn="l">
              <a:buFont typeface="Arial" pitchFamily="34" charset="0"/>
              <a:buChar char="•"/>
            </a:pPr>
            <a:r>
              <a:rPr lang="en-US" dirty="0"/>
              <a:t>for each </a:t>
            </a:r>
            <a:r>
              <a:rPr lang="en-US" dirty="0" smtClean="0"/>
              <a:t>x create </a:t>
            </a:r>
          </a:p>
          <a:p>
            <a:pPr marL="0" lvl="0" indent="0" algn="l"/>
            <a:r>
              <a:rPr lang="en-US" dirty="0" smtClean="0"/>
              <a:t>            *a </a:t>
            </a:r>
            <a:r>
              <a:rPr lang="en-US" dirty="0"/>
              <a:t>new set which INCLUDES </a:t>
            </a:r>
            <a:r>
              <a:rPr lang="en-US" dirty="0" smtClean="0"/>
              <a:t> x,  if sum &lt; S/2, recursively </a:t>
            </a:r>
            <a:r>
              <a:rPr lang="en-US" dirty="0"/>
              <a:t>process the remaining </a:t>
            </a:r>
            <a:r>
              <a:rPr lang="en-US" dirty="0" smtClean="0"/>
              <a:t>numbers</a:t>
            </a:r>
          </a:p>
          <a:p>
            <a:pPr marL="0" lvl="0" indent="0" algn="l"/>
            <a:r>
              <a:rPr lang="en-US" dirty="0" smtClean="0"/>
              <a:t>            *create </a:t>
            </a:r>
            <a:r>
              <a:rPr lang="en-US" dirty="0"/>
              <a:t>a new set WITHOUT number x</a:t>
            </a:r>
            <a:r>
              <a:rPr lang="en-US" dirty="0" smtClean="0"/>
              <a:t>, </a:t>
            </a:r>
            <a:r>
              <a:rPr lang="en-US" dirty="0"/>
              <a:t>and recursively process the remaining </a:t>
            </a:r>
            <a:r>
              <a:rPr lang="en-US" dirty="0" smtClean="0"/>
              <a:t>numbers </a:t>
            </a:r>
          </a:p>
          <a:p>
            <a:pPr marL="285750" lvl="0" indent="-285750" algn="l">
              <a:buFont typeface="Arial" pitchFamily="34" charset="0"/>
              <a:buChar char="•"/>
            </a:pPr>
            <a:r>
              <a:rPr lang="en-US" dirty="0" smtClean="0"/>
              <a:t>return </a:t>
            </a:r>
            <a:r>
              <a:rPr lang="en-US" dirty="0"/>
              <a:t>true if any of the above sets has a sum equal to 'S/2', otherwise return false</a:t>
            </a:r>
          </a:p>
          <a:p>
            <a:pPr marL="0" lvl="0" indent="0"/>
            <a:endParaRPr lang="en-US" dirty="0" smtClean="0"/>
          </a:p>
          <a:p>
            <a:pPr marL="0" lvl="0" indent="0"/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1835150" cy="154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3179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509;p48"/>
          <p:cNvSpPr/>
          <p:nvPr/>
        </p:nvSpPr>
        <p:spPr>
          <a:xfrm rot="3299164">
            <a:off x="1981895" y="860562"/>
            <a:ext cx="968253" cy="3854985"/>
          </a:xfrm>
          <a:prstGeom prst="ellipse">
            <a:avLst/>
          </a:prstGeom>
          <a:noFill/>
          <a:ln w="6350" cap="flat" cmpd="sng">
            <a:solidFill>
              <a:schemeClr val="accent3">
                <a:lumMod val="50000"/>
              </a:schemeClr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45"/>
          <p:cNvSpPr txBox="1">
            <a:spLocks noGrp="1"/>
          </p:cNvSpPr>
          <p:nvPr>
            <p:ph type="title" idx="8"/>
          </p:nvPr>
        </p:nvSpPr>
        <p:spPr>
          <a:xfrm flipH="1">
            <a:off x="651490" y="13335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</a:rPr>
              <a:t>Example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455" name="Google Shape;455;p45"/>
          <p:cNvSpPr/>
          <p:nvPr/>
        </p:nvSpPr>
        <p:spPr>
          <a:xfrm rot="2054801" flipH="1">
            <a:off x="3990736" y="1698738"/>
            <a:ext cx="1730791" cy="1246865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rgbClr val="887C62">
              <a:alpha val="66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Rounded Rectangle 34"/>
          <p:cNvSpPr/>
          <p:nvPr/>
        </p:nvSpPr>
        <p:spPr>
          <a:xfrm>
            <a:off x="685800" y="742950"/>
            <a:ext cx="533400" cy="3810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3429000" y="742950"/>
            <a:ext cx="533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1371600" y="742950"/>
            <a:ext cx="533400" cy="381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2743200" y="742950"/>
            <a:ext cx="533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4114800" y="742950"/>
            <a:ext cx="533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2057400" y="742950"/>
            <a:ext cx="533400" cy="381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Google Shape;395;p41"/>
          <p:cNvSpPr txBox="1">
            <a:spLocks/>
          </p:cNvSpPr>
          <p:nvPr/>
        </p:nvSpPr>
        <p:spPr>
          <a:xfrm>
            <a:off x="4800600" y="573750"/>
            <a:ext cx="38100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pPr marL="0" indent="0" algn="l"/>
            <a:r>
              <a:rPr lang="en-US" sz="1400" dirty="0" smtClean="0"/>
              <a:t>The sum is 10, we need to find subset which sums up to 5</a:t>
            </a:r>
            <a:endParaRPr lang="en-US" sz="1400" dirty="0"/>
          </a:p>
        </p:txBody>
      </p:sp>
      <p:cxnSp>
        <p:nvCxnSpPr>
          <p:cNvPr id="42" name="Google Shape;827;p60"/>
          <p:cNvCxnSpPr/>
          <p:nvPr/>
        </p:nvCxnSpPr>
        <p:spPr>
          <a:xfrm flipV="1">
            <a:off x="3789935" y="1352552"/>
            <a:ext cx="678180" cy="457198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828;p60"/>
          <p:cNvCxnSpPr/>
          <p:nvPr/>
        </p:nvCxnSpPr>
        <p:spPr>
          <a:xfrm>
            <a:off x="4460495" y="1352550"/>
            <a:ext cx="701040" cy="457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Rounded Rectangle 59"/>
          <p:cNvSpPr/>
          <p:nvPr/>
        </p:nvSpPr>
        <p:spPr>
          <a:xfrm>
            <a:off x="3386075" y="1845620"/>
            <a:ext cx="403860" cy="288471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2323085" y="2647950"/>
            <a:ext cx="400050" cy="28847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4702430" y="2619104"/>
            <a:ext cx="400050" cy="28847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5" name="Google Shape;423;p43"/>
          <p:cNvSpPr txBox="1">
            <a:spLocks noGrp="1"/>
          </p:cNvSpPr>
          <p:nvPr>
            <p:ph type="title"/>
          </p:nvPr>
        </p:nvSpPr>
        <p:spPr>
          <a:xfrm>
            <a:off x="4329635" y="1657350"/>
            <a:ext cx="27369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/>
              <a:t>W</a:t>
            </a:r>
            <a:r>
              <a:rPr lang="en" sz="1400" dirty="0" smtClean="0"/>
              <a:t>ithout 3</a:t>
            </a:r>
            <a:endParaRPr sz="1400" dirty="0"/>
          </a:p>
        </p:txBody>
      </p:sp>
      <p:sp>
        <p:nvSpPr>
          <p:cNvPr id="66" name="Google Shape;423;p43"/>
          <p:cNvSpPr txBox="1">
            <a:spLocks noGrp="1"/>
          </p:cNvSpPr>
          <p:nvPr>
            <p:ph type="title"/>
          </p:nvPr>
        </p:nvSpPr>
        <p:spPr>
          <a:xfrm>
            <a:off x="5244035" y="2465250"/>
            <a:ext cx="27369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/>
              <a:t>W</a:t>
            </a:r>
            <a:r>
              <a:rPr lang="en" sz="1400" dirty="0" smtClean="0"/>
              <a:t>ithout 1</a:t>
            </a:r>
            <a:endParaRPr sz="1400" dirty="0"/>
          </a:p>
        </p:txBody>
      </p:sp>
      <p:sp>
        <p:nvSpPr>
          <p:cNvPr id="67" name="Google Shape;423;p43"/>
          <p:cNvSpPr txBox="1">
            <a:spLocks noGrp="1"/>
          </p:cNvSpPr>
          <p:nvPr>
            <p:ph type="title"/>
          </p:nvPr>
        </p:nvSpPr>
        <p:spPr>
          <a:xfrm>
            <a:off x="3262835" y="2465250"/>
            <a:ext cx="18225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/>
              <a:t>W</a:t>
            </a:r>
            <a:r>
              <a:rPr lang="en" sz="1400" dirty="0" smtClean="0"/>
              <a:t>ithout 1     </a:t>
            </a:r>
            <a:endParaRPr sz="1400" dirty="0"/>
          </a:p>
        </p:txBody>
      </p:sp>
      <p:sp>
        <p:nvSpPr>
          <p:cNvPr id="71" name="Rounded Rectangle 70"/>
          <p:cNvSpPr/>
          <p:nvPr/>
        </p:nvSpPr>
        <p:spPr>
          <a:xfrm>
            <a:off x="1180085" y="3426279"/>
            <a:ext cx="400050" cy="288471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2" name="Rounded Rectangle 71"/>
          <p:cNvSpPr/>
          <p:nvPr/>
        </p:nvSpPr>
        <p:spPr>
          <a:xfrm>
            <a:off x="3027935" y="3426279"/>
            <a:ext cx="400050" cy="288471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3" name="Rounded Rectangle 72"/>
          <p:cNvSpPr/>
          <p:nvPr/>
        </p:nvSpPr>
        <p:spPr>
          <a:xfrm>
            <a:off x="4704335" y="3409950"/>
            <a:ext cx="400050" cy="288471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4" name="Rounded Rectangle 73"/>
          <p:cNvSpPr/>
          <p:nvPr/>
        </p:nvSpPr>
        <p:spPr>
          <a:xfrm>
            <a:off x="6590285" y="3409950"/>
            <a:ext cx="400050" cy="288471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5" name="Google Shape;423;p43"/>
          <p:cNvSpPr txBox="1">
            <a:spLocks noGrp="1"/>
          </p:cNvSpPr>
          <p:nvPr>
            <p:ph type="title"/>
          </p:nvPr>
        </p:nvSpPr>
        <p:spPr>
          <a:xfrm>
            <a:off x="1046735" y="3303450"/>
            <a:ext cx="27369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/>
              <a:t>W</a:t>
            </a:r>
            <a:r>
              <a:rPr lang="en" sz="1400" dirty="0" smtClean="0"/>
              <a:t>ithout 1</a:t>
            </a:r>
            <a:endParaRPr sz="1400" dirty="0"/>
          </a:p>
        </p:txBody>
      </p:sp>
      <p:sp>
        <p:nvSpPr>
          <p:cNvPr id="76" name="Google Shape;423;p43"/>
          <p:cNvSpPr txBox="1">
            <a:spLocks noGrp="1"/>
          </p:cNvSpPr>
          <p:nvPr>
            <p:ph type="title"/>
          </p:nvPr>
        </p:nvSpPr>
        <p:spPr>
          <a:xfrm>
            <a:off x="2805635" y="3303450"/>
            <a:ext cx="27369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/>
              <a:t>W</a:t>
            </a:r>
            <a:r>
              <a:rPr lang="en" sz="1400" dirty="0" smtClean="0"/>
              <a:t>ithout 1</a:t>
            </a:r>
            <a:endParaRPr sz="1400" dirty="0"/>
          </a:p>
        </p:txBody>
      </p:sp>
      <p:sp>
        <p:nvSpPr>
          <p:cNvPr id="77" name="Google Shape;423;p43"/>
          <p:cNvSpPr txBox="1">
            <a:spLocks noGrp="1"/>
          </p:cNvSpPr>
          <p:nvPr>
            <p:ph type="title"/>
          </p:nvPr>
        </p:nvSpPr>
        <p:spPr>
          <a:xfrm>
            <a:off x="4558235" y="3303450"/>
            <a:ext cx="27369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/>
              <a:t>W</a:t>
            </a:r>
            <a:r>
              <a:rPr lang="en" sz="1400" dirty="0" smtClean="0"/>
              <a:t>ithout 1</a:t>
            </a:r>
            <a:endParaRPr sz="1400" dirty="0"/>
          </a:p>
        </p:txBody>
      </p:sp>
      <p:sp>
        <p:nvSpPr>
          <p:cNvPr id="78" name="Google Shape;423;p43"/>
          <p:cNvSpPr txBox="1">
            <a:spLocks noGrp="1"/>
          </p:cNvSpPr>
          <p:nvPr>
            <p:ph type="title"/>
          </p:nvPr>
        </p:nvSpPr>
        <p:spPr>
          <a:xfrm>
            <a:off x="6304535" y="3310435"/>
            <a:ext cx="27369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/>
              <a:t>W</a:t>
            </a:r>
            <a:r>
              <a:rPr lang="en" sz="1400" dirty="0" smtClean="0"/>
              <a:t>ithout 1</a:t>
            </a:r>
            <a:endParaRPr sz="1400" dirty="0"/>
          </a:p>
        </p:txBody>
      </p:sp>
      <p:cxnSp>
        <p:nvCxnSpPr>
          <p:cNvPr id="79" name="Google Shape;827;p60"/>
          <p:cNvCxnSpPr/>
          <p:nvPr/>
        </p:nvCxnSpPr>
        <p:spPr>
          <a:xfrm flipV="1">
            <a:off x="2685035" y="2149931"/>
            <a:ext cx="678180" cy="457198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" name="Google Shape;828;p60"/>
          <p:cNvCxnSpPr/>
          <p:nvPr/>
        </p:nvCxnSpPr>
        <p:spPr>
          <a:xfrm>
            <a:off x="5603495" y="2114550"/>
            <a:ext cx="701040" cy="49257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" name="Google Shape;828;p60"/>
          <p:cNvCxnSpPr/>
          <p:nvPr/>
        </p:nvCxnSpPr>
        <p:spPr>
          <a:xfrm>
            <a:off x="3816605" y="2161904"/>
            <a:ext cx="624840" cy="457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27;p60"/>
          <p:cNvCxnSpPr/>
          <p:nvPr/>
        </p:nvCxnSpPr>
        <p:spPr>
          <a:xfrm flipV="1">
            <a:off x="4822445" y="2114552"/>
            <a:ext cx="678180" cy="457198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27;p60"/>
          <p:cNvCxnSpPr/>
          <p:nvPr/>
        </p:nvCxnSpPr>
        <p:spPr>
          <a:xfrm flipV="1">
            <a:off x="1587755" y="2936423"/>
            <a:ext cx="678180" cy="457198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" name="Google Shape;828;p60"/>
          <p:cNvCxnSpPr/>
          <p:nvPr/>
        </p:nvCxnSpPr>
        <p:spPr>
          <a:xfrm>
            <a:off x="2523110" y="2952750"/>
            <a:ext cx="0" cy="533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827;p60"/>
          <p:cNvCxnSpPr/>
          <p:nvPr/>
        </p:nvCxnSpPr>
        <p:spPr>
          <a:xfrm flipV="1">
            <a:off x="3405125" y="2907575"/>
            <a:ext cx="678180" cy="457198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827;p60"/>
          <p:cNvCxnSpPr/>
          <p:nvPr/>
        </p:nvCxnSpPr>
        <p:spPr>
          <a:xfrm flipV="1">
            <a:off x="4441445" y="2918462"/>
            <a:ext cx="5715" cy="567688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827;p60"/>
          <p:cNvCxnSpPr/>
          <p:nvPr/>
        </p:nvCxnSpPr>
        <p:spPr>
          <a:xfrm flipV="1">
            <a:off x="4904360" y="2952750"/>
            <a:ext cx="0" cy="412023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828;p60"/>
          <p:cNvCxnSpPr/>
          <p:nvPr/>
        </p:nvCxnSpPr>
        <p:spPr>
          <a:xfrm>
            <a:off x="6778880" y="2907575"/>
            <a:ext cx="668655" cy="50237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827;p60"/>
          <p:cNvCxnSpPr/>
          <p:nvPr/>
        </p:nvCxnSpPr>
        <p:spPr>
          <a:xfrm flipV="1">
            <a:off x="6685535" y="2907575"/>
            <a:ext cx="0" cy="45719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828;p60"/>
          <p:cNvCxnSpPr/>
          <p:nvPr/>
        </p:nvCxnSpPr>
        <p:spPr>
          <a:xfrm>
            <a:off x="5104385" y="2952750"/>
            <a:ext cx="701040" cy="49257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" name="Google Shape;395;p41"/>
          <p:cNvSpPr txBox="1">
            <a:spLocks/>
          </p:cNvSpPr>
          <p:nvPr/>
        </p:nvSpPr>
        <p:spPr>
          <a:xfrm>
            <a:off x="174368" y="3993778"/>
            <a:ext cx="2439292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pPr marL="0" indent="0" algn="l"/>
            <a:r>
              <a:rPr lang="en-US" sz="1400" dirty="0" smtClean="0"/>
              <a:t>We got a subset with sum 5, so return True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0"/>
          <p:cNvSpPr txBox="1">
            <a:spLocks noGrp="1"/>
          </p:cNvSpPr>
          <p:nvPr>
            <p:ph type="title"/>
          </p:nvPr>
        </p:nvSpPr>
        <p:spPr>
          <a:xfrm>
            <a:off x="533400" y="-102750"/>
            <a:ext cx="4510500" cy="9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Code</a:t>
            </a:r>
            <a:endParaRPr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42950"/>
            <a:ext cx="7853363" cy="4109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2422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1"/>
          <p:cNvSpPr txBox="1">
            <a:spLocks noGrp="1"/>
          </p:cNvSpPr>
          <p:nvPr>
            <p:ph type="title"/>
          </p:nvPr>
        </p:nvSpPr>
        <p:spPr>
          <a:xfrm>
            <a:off x="609600" y="786275"/>
            <a:ext cx="6065250" cy="4900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</a:rPr>
              <a:t>Time Complexity:</a:t>
            </a:r>
            <a:endParaRPr dirty="0"/>
          </a:p>
        </p:txBody>
      </p:sp>
      <p:sp>
        <p:nvSpPr>
          <p:cNvPr id="8" name="Google Shape;403;p42"/>
          <p:cNvSpPr txBox="1">
            <a:spLocks noGrp="1"/>
          </p:cNvSpPr>
          <p:nvPr>
            <p:ph type="subTitle" idx="1"/>
          </p:nvPr>
        </p:nvSpPr>
        <p:spPr>
          <a:xfrm>
            <a:off x="1447800" y="1657350"/>
            <a:ext cx="6303525" cy="17151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800" dirty="0"/>
              <a:t>The time complexity of the brute force is exponential </a:t>
            </a:r>
            <a:r>
              <a:rPr lang="en-US" sz="1800" dirty="0" smtClean="0"/>
              <a:t>O(2</a:t>
            </a:r>
            <a:r>
              <a:rPr lang="en-US" sz="1800" baseline="30000" dirty="0"/>
              <a:t>n</a:t>
            </a:r>
            <a:r>
              <a:rPr lang="en-US" sz="1800" dirty="0" smtClean="0"/>
              <a:t>), </a:t>
            </a:r>
            <a:r>
              <a:rPr lang="en-US" sz="1800" dirty="0"/>
              <a:t>where ‘n’ represents the total number. </a:t>
            </a:r>
            <a:endParaRPr lang="en-US" sz="1800" dirty="0" smtClean="0"/>
          </a:p>
          <a:p>
            <a:pPr marL="0" lvl="0" indent="0"/>
            <a:endParaRPr lang="en-US" sz="1800" dirty="0" smtClean="0"/>
          </a:p>
          <a:p>
            <a:pPr marL="0" lvl="0" indent="0"/>
            <a:r>
              <a:rPr lang="en-US" sz="1800" dirty="0" smtClean="0"/>
              <a:t>The </a:t>
            </a:r>
            <a:r>
              <a:rPr lang="en-US" sz="1800" dirty="0"/>
              <a:t>space complexity is O(n)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743997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9"/>
          <p:cNvSpPr txBox="1">
            <a:spLocks noGrp="1"/>
          </p:cNvSpPr>
          <p:nvPr>
            <p:ph type="subTitle" idx="1"/>
          </p:nvPr>
        </p:nvSpPr>
        <p:spPr>
          <a:xfrm>
            <a:off x="2362200" y="1047750"/>
            <a:ext cx="6667500" cy="33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buFont typeface="Arial" pitchFamily="34" charset="0"/>
              <a:buChar char="•"/>
            </a:pPr>
            <a:r>
              <a:rPr lang="en-US" dirty="0"/>
              <a:t>We can use </a:t>
            </a:r>
            <a:r>
              <a:rPr lang="en-US" dirty="0" smtClean="0"/>
              <a:t>memorization </a:t>
            </a:r>
            <a:r>
              <a:rPr lang="en-US" dirty="0"/>
              <a:t>to reduce the overlapping sub-problems. </a:t>
            </a:r>
            <a:endParaRPr lang="en-US" dirty="0" smtClean="0"/>
          </a:p>
          <a:p>
            <a:pPr marL="285750" lvl="0" indent="-285750" algn="l">
              <a:buFont typeface="Arial" pitchFamily="34" charset="0"/>
              <a:buChar char="•"/>
            </a:pPr>
            <a:r>
              <a:rPr lang="en-US" dirty="0" smtClean="0"/>
              <a:t>Since </a:t>
            </a:r>
            <a:r>
              <a:rPr lang="en-US" dirty="0"/>
              <a:t>we need to store the results for every subset and for every possible sum, therefore we will be using a two-dimensional array to store the results of the solved sub-problems. </a:t>
            </a:r>
            <a:endParaRPr lang="en-US" dirty="0" smtClean="0"/>
          </a:p>
          <a:p>
            <a:pPr marL="285750" lvl="0" indent="-285750" algn="l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first dimension of the array will represent different subsets and the second dimension will represent different ‘sums’ that we can calculate from each subset</a:t>
            </a:r>
            <a:r>
              <a:rPr lang="en-US" dirty="0" smtClean="0"/>
              <a:t>.</a:t>
            </a:r>
          </a:p>
          <a:p>
            <a:pPr marL="285750" lvl="0" indent="-285750" algn="l">
              <a:buFont typeface="Arial" pitchFamily="34" charset="0"/>
              <a:buChar char="•"/>
            </a:pPr>
            <a:endParaRPr lang="en-US" dirty="0"/>
          </a:p>
          <a:p>
            <a:pPr marL="0" lvl="0" indent="0" algn="l"/>
            <a:r>
              <a:rPr lang="en-US" dirty="0" smtClean="0"/>
              <a:t>-&gt; The approach is the same as brute force solution but we save the result of any sub process.</a:t>
            </a:r>
            <a:endParaRPr lang="en-US" dirty="0" smtClean="0"/>
          </a:p>
          <a:p>
            <a:pPr marL="0" lvl="0" indent="0"/>
            <a:endParaRPr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58958"/>
            <a:ext cx="1841500" cy="188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0885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0"/>
          <p:cNvSpPr txBox="1">
            <a:spLocks noGrp="1"/>
          </p:cNvSpPr>
          <p:nvPr>
            <p:ph type="title"/>
          </p:nvPr>
        </p:nvSpPr>
        <p:spPr>
          <a:xfrm>
            <a:off x="457200" y="-26550"/>
            <a:ext cx="3764866" cy="76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Code</a:t>
            </a:r>
            <a:endParaRPr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180500" y="2252275"/>
            <a:ext cx="4359900" cy="1431900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90550"/>
            <a:ext cx="6781799" cy="2928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3486150"/>
            <a:ext cx="6781799" cy="1530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6843234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Korean Aesthetic Pitch Deck by Slidesgo">
  <a:themeElements>
    <a:clrScheme name="Simple Light">
      <a:dk1>
        <a:srgbClr val="1E1E1E"/>
      </a:dk1>
      <a:lt1>
        <a:srgbClr val="664B34"/>
      </a:lt1>
      <a:dk2>
        <a:srgbClr val="887C62"/>
      </a:dk2>
      <a:lt2>
        <a:srgbClr val="D4CBBB"/>
      </a:lt2>
      <a:accent1>
        <a:srgbClr val="E7E2D6"/>
      </a:accent1>
      <a:accent2>
        <a:srgbClr val="F3F3F3"/>
      </a:accent2>
      <a:accent3>
        <a:srgbClr val="E2B0A6"/>
      </a:accent3>
      <a:accent4>
        <a:srgbClr val="FFFFFF"/>
      </a:accent4>
      <a:accent5>
        <a:srgbClr val="FFFFFF"/>
      </a:accent5>
      <a:accent6>
        <a:srgbClr val="FFFFFF"/>
      </a:accent6>
      <a:hlink>
        <a:srgbClr val="1E1E1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818</Words>
  <Application>Microsoft Office PowerPoint</Application>
  <PresentationFormat>On-screen Show (16:9)</PresentationFormat>
  <Paragraphs>157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Manrope</vt:lpstr>
      <vt:lpstr>Kulim Park SemiBold</vt:lpstr>
      <vt:lpstr>Kulim Park</vt:lpstr>
      <vt:lpstr>Minimalist Korean Aesthetic Pitch Deck by Slidesgo</vt:lpstr>
      <vt:lpstr>Complete Partition Problem</vt:lpstr>
      <vt:lpstr>What is complete partition problem?</vt:lpstr>
      <vt:lpstr>Algorithms solving complete partition problem</vt:lpstr>
      <vt:lpstr>PowerPoint Presentation</vt:lpstr>
      <vt:lpstr>Example</vt:lpstr>
      <vt:lpstr>Code</vt:lpstr>
      <vt:lpstr>Time Complexity:</vt:lpstr>
      <vt:lpstr>PowerPoint Presentation</vt:lpstr>
      <vt:lpstr>Code</vt:lpstr>
      <vt:lpstr>Time Complexity:</vt:lpstr>
      <vt:lpstr>PowerPoint Presentation</vt:lpstr>
      <vt:lpstr>Example</vt:lpstr>
      <vt:lpstr>Code</vt:lpstr>
      <vt:lpstr>Time Complexity: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Complete Partition Problem</dc:title>
  <dc:creator>Vo Ha</dc:creator>
  <cp:lastModifiedBy>thuha</cp:lastModifiedBy>
  <cp:revision>14</cp:revision>
  <dcterms:modified xsi:type="dcterms:W3CDTF">2022-05-21T17:21:01Z</dcterms:modified>
</cp:coreProperties>
</file>