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57" r:id="rId9"/>
    <p:sldId id="263" r:id="rId10"/>
    <p:sldId id="267" r:id="rId11"/>
    <p:sldId id="264" r:id="rId12"/>
    <p:sldId id="268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326405-F723-D645-B64F-ACD01EFCEDFF}">
          <p14:sldIdLst>
            <p14:sldId id="256"/>
            <p14:sldId id="269"/>
            <p14:sldId id="258"/>
            <p14:sldId id="259"/>
            <p14:sldId id="260"/>
            <p14:sldId id="261"/>
            <p14:sldId id="262"/>
            <p14:sldId id="257"/>
            <p14:sldId id="263"/>
            <p14:sldId id="267"/>
            <p14:sldId id="264"/>
            <p14:sldId id="268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F52A-2B64-5746-930F-BAC6A60E9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E5CCF-3AA8-2542-A331-2A15FE7F1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A8AFE-06BA-114E-96C6-889FA997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14A-B750-7A44-90D5-BE4ACE1CD1A1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91507-A0C2-7A4C-A73D-F596D523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393C0-F99C-A142-9228-FF202ACF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76A1-D273-4549-A9A0-20A2FAE86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0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247A-44E0-E448-A32D-26B8E6AB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D07B6-089E-FE44-AB6D-6DDBBE791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05A97-FE69-D840-97D5-C45C6CAF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14A-B750-7A44-90D5-BE4ACE1CD1A1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8AF5-F7F2-1445-B2F3-C6B766D7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3633-E5B5-754A-A2BF-B0758C6D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76A1-D273-4549-A9A0-20A2FAE86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7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71DC2-8B05-6E43-B392-AAED5A839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443CB-A1EF-EF41-934E-2F2BBB4C0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60DDC-213D-694F-BCE3-9CD34F8A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14A-B750-7A44-90D5-BE4ACE1CD1A1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5455-9AED-554E-8587-56618A0C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47B4-C83B-EA4F-B0F6-9E5DF14A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76A1-D273-4549-A9A0-20A2FAE86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33DD-617C-A348-A33F-70BBA2F9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4671E-C08D-5445-BDCC-C3EB6CE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78ACB-3C9B-F647-BBCD-DDE17305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14A-B750-7A44-90D5-BE4ACE1CD1A1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742E4-2A37-6F4F-AB59-814F4B90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C277-EAAC-E142-BBAA-2C73D978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76A1-D273-4549-A9A0-20A2FAE86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1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C2C2-F743-9542-A588-BB5D3AA7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F320-A8AB-CC44-9245-AC2AB3A4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6D954-13D9-CA48-82DC-C542594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14A-B750-7A44-90D5-BE4ACE1CD1A1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C12FF-A827-2945-9025-3A32CF21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94C1-A007-0D4F-AA54-8531ECA0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76A1-D273-4549-A9A0-20A2FAE86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CB01-8C9F-DE48-B0EE-DB8F6616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D2E0-2E36-1847-9397-35CDC72BB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53953-87A4-064F-A758-BC9D26367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16C88-6851-AF4E-B3B5-15E8B03B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14A-B750-7A44-90D5-BE4ACE1CD1A1}" type="datetimeFigureOut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6575C-066C-034C-B29A-E61CEDFA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D98AC-B3A7-7E46-83B1-DBD88177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76A1-D273-4549-A9A0-20A2FAE86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6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1643-BA21-0E44-8D95-C61786AC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6E41E-FFBB-7147-9CBC-5794D6A82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70BB3-6418-C84A-B111-8F00C12EE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3507D-5272-F948-AC86-3D8657AF4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FBF3B-184D-2C4D-AF02-F1F3B6ACE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31B73-3AD4-7F43-B11E-1AE2115C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14A-B750-7A44-90D5-BE4ACE1CD1A1}" type="datetimeFigureOut">
              <a:rPr lang="en-US" smtClean="0"/>
              <a:t>5/28/23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FFDEB-1EE1-E949-BE1C-6DCBE94E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B6F6C-268F-6646-B90D-0D3B95E7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76A1-D273-4549-A9A0-20A2FAE86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0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C5C7-1C06-7D40-A661-FF5E1DB3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5819E-CB18-7048-AA84-7849E334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14A-B750-7A44-90D5-BE4ACE1CD1A1}" type="datetimeFigureOut">
              <a:rPr lang="en-US" smtClean="0"/>
              <a:t>5/28/23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D339D-8EBF-D847-8F85-0D3233B1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D8F84-3096-C140-A66A-97266677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76A1-D273-4549-A9A0-20A2FAE86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6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D2378-285F-4943-99AD-D063B29A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14A-B750-7A44-90D5-BE4ACE1CD1A1}" type="datetimeFigureOut">
              <a:rPr lang="en-US" smtClean="0"/>
              <a:t>5/28/23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09947-7216-6A42-BA0A-78B95712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05520-348A-6E44-9CAF-C3965C4A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76A1-D273-4549-A9A0-20A2FAE86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9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8466-25A8-1143-B223-03A38B5E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47D8-7F4B-5D43-B5AB-7540E2A4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C5A2D-640A-8B48-AAA1-7EDBB104D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A262D-1FDE-1345-BA1D-764AA5A3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14A-B750-7A44-90D5-BE4ACE1CD1A1}" type="datetimeFigureOut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C6975-A168-D34F-AC5E-C4351BAB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2E471-B20D-1240-A05A-08EE988D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76A1-D273-4549-A9A0-20A2FAE86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06F5-30F4-4B41-A9D9-F7CE47C6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52A36-CD9D-F346-9437-6B48D239D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3D537-915B-D842-8DEA-D61F99ED6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54F9E-575F-B147-9A00-B961A05A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14A-B750-7A44-90D5-BE4ACE1CD1A1}" type="datetimeFigureOut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291C2-01C3-7847-B6AA-5103A5FD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7ACCE-B574-B84C-BF2A-9524C50F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76A1-D273-4549-A9A0-20A2FAE86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3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A277C-A5A7-634E-A28F-E8211FEB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8B9CF-D5D3-1A4B-9352-94FB030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B54C3-E79E-6C4A-AFC1-73AF5BE0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B14A-B750-7A44-90D5-BE4ACE1CD1A1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B28A-D6D1-6E4E-889B-C6E0B9725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A0BF6-3045-3848-B7C9-83946A701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576A1-D273-4549-A9A0-20A2FAE86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7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vu73/sample_code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eepmind.com/blog/predicting-gene-expression-with-a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6539-E13F-3A4C-8F6B-D303CDA14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Benchmark different fully-connected NN architectures in predicting minor allele frequencies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3BAB5-5AFA-8947-96BE-F6F7E4DCB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 </a:t>
            </a:r>
            <a:r>
              <a:rPr lang="en-US" dirty="0" err="1"/>
              <a:t>Vu’s</a:t>
            </a:r>
            <a:r>
              <a:rPr lang="en-US" dirty="0"/>
              <a:t> sample code</a:t>
            </a:r>
          </a:p>
          <a:p>
            <a:r>
              <a:rPr lang="en-US" dirty="0"/>
              <a:t>05/26/2023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24BED-B1E1-5741-B2E1-6B80F886A9B5}"/>
              </a:ext>
            </a:extLst>
          </p:cNvPr>
          <p:cNvSpPr/>
          <p:nvPr/>
        </p:nvSpPr>
        <p:spPr>
          <a:xfrm>
            <a:off x="4232605" y="3244334"/>
            <a:ext cx="3726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Söhne Mono"/>
              </a:rPr>
              <a:t>tar -</a:t>
            </a:r>
            <a:r>
              <a:rPr lang="en-US" dirty="0" err="1">
                <a:solidFill>
                  <a:srgbClr val="FFFFFF"/>
                </a:solidFill>
                <a:latin typeface="Söhne Mono"/>
              </a:rPr>
              <a:t>czvf</a:t>
            </a:r>
            <a:r>
              <a:rPr lang="en-US" dirty="0">
                <a:solidFill>
                  <a:srgbClr val="FFFFFF"/>
                </a:solidFill>
                <a:latin typeface="Söhne Mon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öhne Mono"/>
              </a:rPr>
              <a:t>archive.tar.gz</a:t>
            </a:r>
            <a:r>
              <a:rPr lang="en-US" dirty="0">
                <a:solidFill>
                  <a:srgbClr val="FFFFFF"/>
                </a:solidFill>
                <a:latin typeface="Söhne Mono"/>
              </a:rPr>
              <a:t> /path/to/folder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6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B22A-BA53-D142-B23E-EE104EE9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DF19-C288-954B-B04B-2702AD56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folder is created within the current directory (that contains </a:t>
            </a:r>
            <a:r>
              <a:rPr lang="en-US" sz="1800" dirty="0" err="1">
                <a:latin typeface="Courier" pitchFamily="2" charset="0"/>
              </a:rPr>
              <a:t>benchmark_models.snakefile</a:t>
            </a:r>
            <a:r>
              <a:rPr lang="en-US" dirty="0">
                <a:latin typeface="Courier" pitchFamily="2" charset="0"/>
              </a:rPr>
              <a:t>)</a:t>
            </a:r>
            <a:endParaRPr lang="en-US" dirty="0"/>
          </a:p>
          <a:p>
            <a:r>
              <a:rPr lang="en-US" dirty="0"/>
              <a:t>This is the file structure of output folder after all </a:t>
            </a:r>
            <a:r>
              <a:rPr lang="en-US" dirty="0" err="1"/>
              <a:t>snakemake</a:t>
            </a:r>
            <a:r>
              <a:rPr lang="en-US" dirty="0"/>
              <a:t> jobs are finished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F85B3-0042-FF4B-A7AD-F94F59E1C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02" y="3611702"/>
            <a:ext cx="5994400" cy="30607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2593FC88-ECEA-5E49-B2F8-AA80CE2E4392}"/>
              </a:ext>
            </a:extLst>
          </p:cNvPr>
          <p:cNvSpPr/>
          <p:nvPr/>
        </p:nvSpPr>
        <p:spPr>
          <a:xfrm>
            <a:off x="3426107" y="4407293"/>
            <a:ext cx="1192192" cy="162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DA33F-366D-504E-AED5-5AB6F0964474}"/>
              </a:ext>
            </a:extLst>
          </p:cNvPr>
          <p:cNvSpPr txBox="1"/>
          <p:nvPr/>
        </p:nvSpPr>
        <p:spPr>
          <a:xfrm>
            <a:off x="4618299" y="4193153"/>
            <a:ext cx="73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Output of </a:t>
            </a:r>
            <a:r>
              <a:rPr lang="en-US" sz="1200" dirty="0" err="1"/>
              <a:t>pearson’s</a:t>
            </a:r>
            <a:r>
              <a:rPr lang="en-US" sz="1200" dirty="0"/>
              <a:t> correlation (</a:t>
            </a:r>
            <a:r>
              <a:rPr lang="en-US" sz="1200" dirty="0" err="1"/>
              <a:t>y_hat</a:t>
            </a:r>
            <a:r>
              <a:rPr lang="en-US" sz="1200" dirty="0"/>
              <a:t>, </a:t>
            </a:r>
            <a:r>
              <a:rPr lang="en-US" sz="1200" dirty="0" err="1"/>
              <a:t>y_obs</a:t>
            </a:r>
            <a:r>
              <a:rPr lang="en-US" sz="1200" dirty="0"/>
              <a:t>) , where y means the variants’ minor allele frequencies. Code: </a:t>
            </a:r>
            <a:r>
              <a:rPr lang="en-US" sz="1200" dirty="0" err="1"/>
              <a:t>apply_FCNN.py</a:t>
            </a:r>
            <a:r>
              <a:rPr lang="en-US" sz="1200" dirty="0"/>
              <a:t>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FF7D2AC-1721-3A40-8A4C-23B5EF58D2F5}"/>
              </a:ext>
            </a:extLst>
          </p:cNvPr>
          <p:cNvSpPr/>
          <p:nvPr/>
        </p:nvSpPr>
        <p:spPr>
          <a:xfrm>
            <a:off x="3426107" y="4648973"/>
            <a:ext cx="1192192" cy="162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E219999-5D1F-5544-8224-A493C1D0099D}"/>
              </a:ext>
            </a:extLst>
          </p:cNvPr>
          <p:cNvSpPr/>
          <p:nvPr/>
        </p:nvSpPr>
        <p:spPr>
          <a:xfrm>
            <a:off x="3426107" y="4983432"/>
            <a:ext cx="1192192" cy="162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508DA-4169-CF47-BA8E-E61B2FE2C781}"/>
              </a:ext>
            </a:extLst>
          </p:cNvPr>
          <p:cNvSpPr txBox="1"/>
          <p:nvPr/>
        </p:nvSpPr>
        <p:spPr>
          <a:xfrm>
            <a:off x="4618299" y="4603252"/>
            <a:ext cx="7338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File showing model’s architecture and other hyperparameters. Code: </a:t>
            </a:r>
            <a:r>
              <a:rPr lang="en-US" sz="1200" dirty="0" err="1"/>
              <a:t>generate_model_config.py</a:t>
            </a:r>
            <a:r>
              <a:rPr lang="en-US" sz="12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AE8D6-414A-DB43-A886-F80DE4EC40CD}"/>
              </a:ext>
            </a:extLst>
          </p:cNvPr>
          <p:cNvSpPr txBox="1"/>
          <p:nvPr/>
        </p:nvSpPr>
        <p:spPr>
          <a:xfrm>
            <a:off x="4618299" y="4914165"/>
            <a:ext cx="73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Two model files showing model’s architecture and other hyperparameters. Code: </a:t>
            </a:r>
            <a:r>
              <a:rPr lang="en-US" sz="1200" dirty="0" err="1"/>
              <a:t>apply_FCNN.py</a:t>
            </a:r>
            <a:r>
              <a:rPr lang="en-US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Train.model</a:t>
            </a:r>
            <a:r>
              <a:rPr lang="en-US" sz="1200" dirty="0"/>
              <a:t>: model saved in the training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Validation.model</a:t>
            </a:r>
            <a:r>
              <a:rPr lang="en-US" sz="1200" dirty="0"/>
              <a:t>: best-performing model on validation data.</a:t>
            </a:r>
          </a:p>
        </p:txBody>
      </p:sp>
    </p:spTree>
    <p:extLst>
      <p:ext uri="{BB962C8B-B14F-4D97-AF65-F5344CB8AC3E}">
        <p14:creationId xmlns:p14="http://schemas.microsoft.com/office/powerpoint/2010/main" val="104660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3F9B-BE4D-4743-AB85-43B12A49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output: </a:t>
            </a:r>
            <a:r>
              <a:rPr lang="en-US" dirty="0" err="1"/>
              <a:t>model_config.json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D8E9-E82C-1944-8B92-8719AC7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70813" cy="4351338"/>
          </a:xfrm>
        </p:spPr>
        <p:txBody>
          <a:bodyPr/>
          <a:lstStyle/>
          <a:p>
            <a:r>
              <a:rPr lang="en-US" dirty="0"/>
              <a:t>The only difference between the two files are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CC427-9C36-764E-B513-237D6362D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969" y="1511428"/>
            <a:ext cx="3644032" cy="5346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81DBC7-5029-E94F-8FB4-C0A588893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130" y="1481558"/>
            <a:ext cx="3339632" cy="5376441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A48B39B5-E121-0D44-A3C8-0E3CC7EB0A32}"/>
              </a:ext>
            </a:extLst>
          </p:cNvPr>
          <p:cNvSpPr/>
          <p:nvPr/>
        </p:nvSpPr>
        <p:spPr>
          <a:xfrm>
            <a:off x="3113590" y="2582347"/>
            <a:ext cx="995423" cy="50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81CBDE2-A78C-FE46-827C-79E4ECF85011}"/>
              </a:ext>
            </a:extLst>
          </p:cNvPr>
          <p:cNvSpPr/>
          <p:nvPr/>
        </p:nvSpPr>
        <p:spPr>
          <a:xfrm>
            <a:off x="4144866" y="2071869"/>
            <a:ext cx="276663" cy="114589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56746E6-EDEA-DE4F-AEAE-D70DE5591515}"/>
              </a:ext>
            </a:extLst>
          </p:cNvPr>
          <p:cNvSpPr/>
          <p:nvPr/>
        </p:nvSpPr>
        <p:spPr>
          <a:xfrm>
            <a:off x="8932190" y="2071868"/>
            <a:ext cx="241939" cy="126164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94E21C-8CC3-3247-885E-E6526A3C1D89}"/>
              </a:ext>
            </a:extLst>
          </p:cNvPr>
          <p:cNvSpPr/>
          <p:nvPr/>
        </p:nvSpPr>
        <p:spPr>
          <a:xfrm>
            <a:off x="5259873" y="3244334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apply_FCNN.py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702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5512-1639-934C-8CAE-0843D865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AE69-148F-704B-8A6F-0E2036537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slides are just screenshots of help-pages for different scripts.</a:t>
            </a:r>
          </a:p>
        </p:txBody>
      </p:sp>
    </p:spTree>
    <p:extLst>
      <p:ext uri="{BB962C8B-B14F-4D97-AF65-F5344CB8AC3E}">
        <p14:creationId xmlns:p14="http://schemas.microsoft.com/office/powerpoint/2010/main" val="359728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84CC-934C-1A40-B987-89F3CC29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202"/>
            <a:ext cx="10515600" cy="1325563"/>
          </a:xfrm>
        </p:spPr>
        <p:txBody>
          <a:bodyPr/>
          <a:lstStyle/>
          <a:p>
            <a:r>
              <a:rPr lang="en-US" dirty="0" err="1"/>
              <a:t>Generate_model_config.py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0A85-4CF1-B349-9548-5C7FE29E5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6B8C9-706B-844C-82F8-A2F888263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569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25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8878-6144-924D-A135-FD1A3914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Apply_FCNN.py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FD7A-940F-4D4A-B232-C837A8C4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9EA41-3C09-5746-B223-0EB6A8E98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9604"/>
            <a:ext cx="12192000" cy="28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2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1C29-7522-A04D-86C7-48EDA474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get the sample data to use this </a:t>
            </a:r>
            <a:r>
              <a:rPr lang="en-US" dirty="0" err="1"/>
              <a:t>sample_code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A52D-7AF4-1F49-8B3C-4A8ED870F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sample repository: </a:t>
            </a:r>
            <a:r>
              <a:rPr lang="en-US" dirty="0">
                <a:hlinkClick r:id="rId2"/>
              </a:rPr>
              <a:t>https://github.com/havu73/sample_code.git</a:t>
            </a:r>
            <a:endParaRPr lang="en-US" dirty="0"/>
          </a:p>
          <a:p>
            <a:r>
              <a:rPr lang="en-US" dirty="0">
                <a:latin typeface="Courier" pitchFamily="2" charset="0"/>
              </a:rPr>
              <a:t>cd</a:t>
            </a:r>
            <a:r>
              <a:rPr lang="en-US" dirty="0"/>
              <a:t> into the </a:t>
            </a:r>
            <a:r>
              <a:rPr lang="en-US" dirty="0" err="1">
                <a:latin typeface="Courier" pitchFamily="2" charset="0"/>
              </a:rPr>
              <a:t>sample_code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folder</a:t>
            </a:r>
          </a:p>
          <a:p>
            <a:r>
              <a:rPr lang="en-US" dirty="0"/>
              <a:t>Run </a:t>
            </a:r>
            <a:r>
              <a:rPr lang="en-US" dirty="0" err="1">
                <a:latin typeface="Courier" pitchFamily="2" charset="0"/>
              </a:rPr>
              <a:t>download_data.sh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data</a:t>
            </a:r>
            <a:r>
              <a:rPr lang="en-US" dirty="0">
                <a:sym typeface="Wingdings" pitchFamily="2" charset="2"/>
              </a:rPr>
              <a:t> folder is created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6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B6E4-574C-374F-804A-4C9C5119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6CF7-5D6B-FE4D-96E9-F5B2C097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Enformer</a:t>
            </a:r>
            <a:r>
              <a:rPr lang="en-US" dirty="0"/>
              <a:t> is a transformer-based model that predicts </a:t>
            </a:r>
            <a:r>
              <a:rPr lang="en-US" dirty="0" err="1"/>
              <a:t>ChiP-seq</a:t>
            </a:r>
            <a:r>
              <a:rPr lang="en-US" dirty="0"/>
              <a:t>/</a:t>
            </a:r>
            <a:r>
              <a:rPr lang="en-US" dirty="0" err="1"/>
              <a:t>DNAse-seq</a:t>
            </a:r>
            <a:r>
              <a:rPr lang="en-US" dirty="0"/>
              <a:t> signals from long DNA sequences (~100kb).</a:t>
            </a:r>
          </a:p>
          <a:p>
            <a:r>
              <a:rPr lang="en-US" dirty="0"/>
              <a:t>Given data of </a:t>
            </a:r>
            <a:r>
              <a:rPr lang="en-US" dirty="0" err="1"/>
              <a:t>Enformer</a:t>
            </a:r>
            <a:r>
              <a:rPr lang="en-US" dirty="0"/>
              <a:t> (predictions of signals in 5313 </a:t>
            </a:r>
            <a:r>
              <a:rPr lang="en-US" dirty="0" err="1"/>
              <a:t>ChiP-seq</a:t>
            </a:r>
            <a:r>
              <a:rPr lang="en-US" dirty="0"/>
              <a:t>/</a:t>
            </a:r>
            <a:r>
              <a:rPr lang="en-US" dirty="0" err="1"/>
              <a:t>DNAse-seq</a:t>
            </a:r>
            <a:r>
              <a:rPr lang="en-US" dirty="0"/>
              <a:t> experiments at regions overlapping a genetic variant) </a:t>
            </a:r>
            <a:r>
              <a:rPr lang="en-US" dirty="0">
                <a:sym typeface="Wingdings" pitchFamily="2" charset="2"/>
              </a:rPr>
              <a:t> predict minor allele frequencies of the variants</a:t>
            </a:r>
          </a:p>
          <a:p>
            <a:r>
              <a:rPr lang="en-US" dirty="0">
                <a:sym typeface="Wingdings" pitchFamily="2" charset="2"/>
              </a:rPr>
              <a:t>Supervised prediction task</a:t>
            </a:r>
          </a:p>
          <a:p>
            <a:r>
              <a:rPr lang="en-US" dirty="0">
                <a:sym typeface="Wingdings" pitchFamily="2" charset="2"/>
              </a:rPr>
              <a:t>Example input data </a:t>
            </a:r>
          </a:p>
          <a:p>
            <a:pPr marL="0" indent="0">
              <a:buNone/>
            </a:pPr>
            <a:r>
              <a:rPr lang="en-US" sz="1400" dirty="0">
                <a:sym typeface="Wingdings" pitchFamily="2" charset="2"/>
              </a:rPr>
              <a:t>(inside data folder of the shared </a:t>
            </a:r>
            <a:r>
              <a:rPr lang="en-US" sz="1400" dirty="0" err="1">
                <a:sym typeface="Wingdings" pitchFamily="2" charset="2"/>
              </a:rPr>
              <a:t>Github</a:t>
            </a:r>
            <a:r>
              <a:rPr lang="en-US" sz="1400" dirty="0">
                <a:sym typeface="Wingdings" pitchFamily="2" charset="2"/>
              </a:rPr>
              <a:t>):</a:t>
            </a:r>
          </a:p>
          <a:p>
            <a:endParaRPr lang="en-US" dirty="0">
              <a:sym typeface="Wingdings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BBB33-18EC-A24D-B296-8BFD282B0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255" y="4430692"/>
            <a:ext cx="5461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1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D164-526B-1F43-90D3-4FC8AB72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6C86-53BB-2144-A697-3DEF2BB7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69" y="1825625"/>
            <a:ext cx="567834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 the prediction task (</a:t>
            </a:r>
            <a:r>
              <a:rPr lang="en-US" dirty="0" err="1"/>
              <a:t>Enformer</a:t>
            </a:r>
            <a:r>
              <a:rPr lang="en-US" dirty="0"/>
              <a:t> --&gt; MAF), do a hyperparameters search for fully connected neural networks (FCNN).</a:t>
            </a:r>
          </a:p>
          <a:p>
            <a:r>
              <a:rPr lang="en-US" dirty="0"/>
              <a:t>Training parameters are specified in file </a:t>
            </a:r>
            <a:r>
              <a:rPr lang="en-US" dirty="0" err="1">
                <a:latin typeface="Courier" pitchFamily="2" charset="0"/>
              </a:rPr>
              <a:t>model_config.json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Parameters we will vary in the sample code: </a:t>
            </a:r>
            <a:r>
              <a:rPr lang="en-US" dirty="0" err="1">
                <a:latin typeface="Courier" pitchFamily="2" charset="0"/>
              </a:rPr>
              <a:t>params_layers_sizes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params_layers_actFuncs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this example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FCNN has 3 layers, each is a linear transform, followed by </a:t>
            </a:r>
            <a:r>
              <a:rPr lang="en-US" dirty="0" err="1">
                <a:latin typeface="Courier" pitchFamily="2" charset="0"/>
              </a:rPr>
              <a:t>relu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Dimension based on this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input_dim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(5313)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300  30  1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F31D5-FB8E-224B-919E-6D274442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891" y="2404344"/>
            <a:ext cx="5386086" cy="3423509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8CE04F6E-1A78-F54A-8729-965F6AC4504B}"/>
              </a:ext>
            </a:extLst>
          </p:cNvPr>
          <p:cNvSpPr/>
          <p:nvPr/>
        </p:nvSpPr>
        <p:spPr>
          <a:xfrm>
            <a:off x="4016414" y="2982722"/>
            <a:ext cx="2708477" cy="327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B582-E435-324C-870D-27852D67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file structure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368C4B-2D41-CB42-907B-87F6DD1AE368}"/>
              </a:ext>
            </a:extLst>
          </p:cNvPr>
          <p:cNvGrpSpPr/>
          <p:nvPr/>
        </p:nvGrpSpPr>
        <p:grpSpPr>
          <a:xfrm>
            <a:off x="177800" y="1825625"/>
            <a:ext cx="12014200" cy="3964950"/>
            <a:chOff x="177800" y="1825625"/>
            <a:chExt cx="12014200" cy="39649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127B1EE-0AC4-C94F-93EC-881D4C40F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800" y="1825625"/>
              <a:ext cx="5918200" cy="3670300"/>
            </a:xfrm>
            <a:prstGeom prst="rect">
              <a:avLst/>
            </a:prstGeom>
          </p:spPr>
        </p:pic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FECB27DB-41A8-BD49-A7D8-E49A96DD7062}"/>
                </a:ext>
              </a:extLst>
            </p:cNvPr>
            <p:cNvSpPr/>
            <p:nvPr/>
          </p:nvSpPr>
          <p:spPr>
            <a:xfrm>
              <a:off x="3889094" y="2824223"/>
              <a:ext cx="1192192" cy="1620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DFAC08-CD9E-CC4D-89CC-6A8B81EA5EE4}"/>
                </a:ext>
              </a:extLst>
            </p:cNvPr>
            <p:cNvSpPr txBox="1"/>
            <p:nvPr/>
          </p:nvSpPr>
          <p:spPr>
            <a:xfrm>
              <a:off x="5081285" y="2685326"/>
              <a:ext cx="6655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Snakemake</a:t>
              </a:r>
              <a:r>
                <a:rPr lang="en-US" dirty="0"/>
                <a:t> file to run FCNN model </a:t>
              </a:r>
              <a:r>
                <a:rPr lang="en-US" dirty="0" err="1"/>
                <a:t>hyperparams</a:t>
              </a:r>
              <a:r>
                <a:rPr lang="en-US" dirty="0"/>
                <a:t> sweep 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ADBBCEC8-C7D0-004B-80F9-059D4A230813}"/>
                </a:ext>
              </a:extLst>
            </p:cNvPr>
            <p:cNvSpPr/>
            <p:nvPr/>
          </p:nvSpPr>
          <p:spPr>
            <a:xfrm>
              <a:off x="3889094" y="2604303"/>
              <a:ext cx="1192192" cy="1620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49E537-978F-C44A-B20C-3A56F9EB17FF}"/>
                </a:ext>
              </a:extLst>
            </p:cNvPr>
            <p:cNvSpPr txBox="1"/>
            <p:nvPr/>
          </p:nvSpPr>
          <p:spPr>
            <a:xfrm>
              <a:off x="5081285" y="2465406"/>
              <a:ext cx="6655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Snakemake</a:t>
              </a:r>
              <a:r>
                <a:rPr lang="en-US" dirty="0"/>
                <a:t> file to run linear model model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1C8BC6E2-CE53-6340-A360-8F24AD16E497}"/>
                </a:ext>
              </a:extLst>
            </p:cNvPr>
            <p:cNvSpPr/>
            <p:nvPr/>
          </p:nvSpPr>
          <p:spPr>
            <a:xfrm>
              <a:off x="3889094" y="3126704"/>
              <a:ext cx="1192192" cy="1620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9A5928-2318-FF48-B0CC-BBA866FF0B23}"/>
                </a:ext>
              </a:extLst>
            </p:cNvPr>
            <p:cNvSpPr txBox="1"/>
            <p:nvPr/>
          </p:nvSpPr>
          <p:spPr>
            <a:xfrm>
              <a:off x="5081285" y="2987807"/>
              <a:ext cx="6655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Folder containing sample input data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781F7C51-B7B4-234C-AB19-027E3E2F83F8}"/>
                </a:ext>
              </a:extLst>
            </p:cNvPr>
            <p:cNvSpPr/>
            <p:nvPr/>
          </p:nvSpPr>
          <p:spPr>
            <a:xfrm>
              <a:off x="3889094" y="2358574"/>
              <a:ext cx="1192192" cy="1620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2C2B93-8BAE-B944-AE40-1D0809000F2E}"/>
                </a:ext>
              </a:extLst>
            </p:cNvPr>
            <p:cNvSpPr txBox="1"/>
            <p:nvPr/>
          </p:nvSpPr>
          <p:spPr>
            <a:xfrm>
              <a:off x="5081285" y="2219677"/>
              <a:ext cx="6655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Code to run model training/ evaluation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E88AB467-0FE8-D545-A90F-2021F78EA890}"/>
                </a:ext>
              </a:extLst>
            </p:cNvPr>
            <p:cNvSpPr/>
            <p:nvPr/>
          </p:nvSpPr>
          <p:spPr>
            <a:xfrm>
              <a:off x="3889094" y="4329975"/>
              <a:ext cx="1192192" cy="1620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DA4A97-CF50-E04F-9026-6AAE25933255}"/>
                </a:ext>
              </a:extLst>
            </p:cNvPr>
            <p:cNvSpPr txBox="1"/>
            <p:nvPr/>
          </p:nvSpPr>
          <p:spPr>
            <a:xfrm>
              <a:off x="5081285" y="4191078"/>
              <a:ext cx="6655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Where the FCNN and the </a:t>
              </a:r>
              <a:r>
                <a:rPr lang="en-US" dirty="0" err="1"/>
                <a:t>Dataloader</a:t>
              </a:r>
              <a:r>
                <a:rPr lang="en-US" dirty="0"/>
                <a:t> are defined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3A86EFBB-11F4-7B4D-8F3A-44C909D09CE9}"/>
                </a:ext>
              </a:extLst>
            </p:cNvPr>
            <p:cNvSpPr/>
            <p:nvPr/>
          </p:nvSpPr>
          <p:spPr>
            <a:xfrm>
              <a:off x="3889094" y="4549317"/>
              <a:ext cx="1192192" cy="1620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93CDF7-13CB-B24E-89E3-60A6E6A07476}"/>
                </a:ext>
              </a:extLst>
            </p:cNvPr>
            <p:cNvSpPr txBox="1"/>
            <p:nvPr/>
          </p:nvSpPr>
          <p:spPr>
            <a:xfrm>
              <a:off x="5081285" y="4410420"/>
              <a:ext cx="7110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Code to generate the </a:t>
              </a:r>
              <a:r>
                <a:rPr lang="en-US" dirty="0" err="1"/>
                <a:t>json</a:t>
              </a:r>
              <a:r>
                <a:rPr lang="en-US" dirty="0"/>
                <a:t> files for different FCNN model architectures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A15669C2-250E-384F-BA11-968B4CC0F160}"/>
                </a:ext>
              </a:extLst>
            </p:cNvPr>
            <p:cNvSpPr/>
            <p:nvPr/>
          </p:nvSpPr>
          <p:spPr>
            <a:xfrm>
              <a:off x="3889093" y="4793925"/>
              <a:ext cx="1192192" cy="1620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8ABACE-411C-5A49-BC32-1F4CD0606629}"/>
                </a:ext>
              </a:extLst>
            </p:cNvPr>
            <p:cNvSpPr txBox="1"/>
            <p:nvPr/>
          </p:nvSpPr>
          <p:spPr>
            <a:xfrm>
              <a:off x="5081284" y="4655028"/>
              <a:ext cx="7110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Functions to manage files and read in data, used by both linear and FCNN 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1B0226E-6E45-374B-843B-EC329B1BD307}"/>
                </a:ext>
              </a:extLst>
            </p:cNvPr>
            <p:cNvSpPr/>
            <p:nvPr/>
          </p:nvSpPr>
          <p:spPr>
            <a:xfrm>
              <a:off x="3889093" y="5038533"/>
              <a:ext cx="1192192" cy="1620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A04C11-D7C1-D449-B3EE-F5E06EB5A833}"/>
                </a:ext>
              </a:extLst>
            </p:cNvPr>
            <p:cNvSpPr txBox="1"/>
            <p:nvPr/>
          </p:nvSpPr>
          <p:spPr>
            <a:xfrm>
              <a:off x="5081284" y="4899636"/>
              <a:ext cx="7110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Linear regression model </a:t>
              </a:r>
              <a:r>
                <a:rPr lang="en-US" i="1" dirty="0"/>
                <a:t>(we will not use this in the pipeline)</a:t>
              </a: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8F04C044-679E-F841-8D4E-C23C3DF001FB}"/>
                </a:ext>
              </a:extLst>
            </p:cNvPr>
            <p:cNvSpPr/>
            <p:nvPr/>
          </p:nvSpPr>
          <p:spPr>
            <a:xfrm>
              <a:off x="3889093" y="5283141"/>
              <a:ext cx="1192192" cy="1620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C5EB3C-3739-AE4F-9948-5BADF014FD58}"/>
                </a:ext>
              </a:extLst>
            </p:cNvPr>
            <p:cNvSpPr txBox="1"/>
            <p:nvPr/>
          </p:nvSpPr>
          <p:spPr>
            <a:xfrm>
              <a:off x="5081284" y="5144244"/>
              <a:ext cx="7110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Default model parameters. Except for the </a:t>
              </a:r>
              <a:r>
                <a:rPr lang="en-US" dirty="0" err="1"/>
                <a:t>params</a:t>
              </a:r>
              <a:r>
                <a:rPr lang="en-US" dirty="0"/>
                <a:t> that we try to sweep for, all the other </a:t>
              </a:r>
              <a:r>
                <a:rPr lang="en-US" dirty="0" err="1"/>
                <a:t>params</a:t>
              </a:r>
              <a:r>
                <a:rPr lang="en-US" dirty="0"/>
                <a:t> are kept as default values.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EEBF5FF-4AB9-FE4F-85EC-E03F44CAB689}"/>
              </a:ext>
            </a:extLst>
          </p:cNvPr>
          <p:cNvSpPr txBox="1"/>
          <p:nvPr/>
        </p:nvSpPr>
        <p:spPr>
          <a:xfrm>
            <a:off x="838200" y="5995686"/>
            <a:ext cx="1030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Note: some lines of my code is very long, that’s because I use ‘wrap code’ view in Sublime text that allows me to see a line of code within the screen. </a:t>
            </a:r>
          </a:p>
        </p:txBody>
      </p:sp>
    </p:spTree>
    <p:extLst>
      <p:ext uri="{BB962C8B-B14F-4D97-AF65-F5344CB8AC3E}">
        <p14:creationId xmlns:p14="http://schemas.microsoft.com/office/powerpoint/2010/main" val="70826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C6BF-4D1A-E448-A95C-46421C16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and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E23A-988F-CC46-A38E-24DC4B6B5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specified the needed packages in </a:t>
            </a:r>
            <a:r>
              <a:rPr lang="en-US" dirty="0" err="1">
                <a:latin typeface="Courier" pitchFamily="2" charset="0"/>
              </a:rPr>
              <a:t>torch_env.yml</a:t>
            </a:r>
            <a:endParaRPr lang="en-US" dirty="0">
              <a:latin typeface="Courier" pitchFamily="2" charset="0"/>
            </a:endParaRPr>
          </a:p>
          <a:p>
            <a:r>
              <a:rPr lang="en-US" dirty="0" err="1"/>
              <a:t>Snakemake</a:t>
            </a:r>
            <a:r>
              <a:rPr lang="en-US" dirty="0"/>
              <a:t> is needed but I could not install it using </a:t>
            </a:r>
            <a:r>
              <a:rPr lang="en-US" dirty="0" err="1"/>
              <a:t>conda</a:t>
            </a:r>
            <a:r>
              <a:rPr lang="en-US" dirty="0"/>
              <a:t>, so I used pip install instead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you do not want to set up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 you can just see the screenshots of outputs in following slides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6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549C-EAA7-A84B-BA44-E200AB53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0" y="365125"/>
            <a:ext cx="12018380" cy="1325563"/>
          </a:xfrm>
        </p:spPr>
        <p:txBody>
          <a:bodyPr/>
          <a:lstStyle/>
          <a:p>
            <a:r>
              <a:rPr lang="en-US" dirty="0"/>
              <a:t>Evaluation pipeline: just 1 or 2 layers for toy example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832F646-63EB-3843-83BA-6B038C6D80E2}"/>
              </a:ext>
            </a:extLst>
          </p:cNvPr>
          <p:cNvSpPr/>
          <p:nvPr/>
        </p:nvSpPr>
        <p:spPr>
          <a:xfrm>
            <a:off x="1284789" y="2466194"/>
            <a:ext cx="3669175" cy="902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Specify model architecture in </a:t>
            </a:r>
            <a:r>
              <a:rPr lang="en-US" sz="1600" dirty="0" err="1"/>
              <a:t>json</a:t>
            </a:r>
            <a:r>
              <a:rPr lang="en-US" sz="1600" dirty="0"/>
              <a:t> file (code: </a:t>
            </a:r>
            <a:r>
              <a:rPr lang="en-US" sz="1600" dirty="0" err="1"/>
              <a:t>generate_model_config.py</a:t>
            </a:r>
            <a:r>
              <a:rPr lang="en-US" sz="1600" dirty="0"/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A0A6A9-5F58-DC4C-A221-506E4176A8BB}"/>
              </a:ext>
            </a:extLst>
          </p:cNvPr>
          <p:cNvSpPr/>
          <p:nvPr/>
        </p:nvSpPr>
        <p:spPr>
          <a:xfrm>
            <a:off x="1284789" y="3556144"/>
            <a:ext cx="3669175" cy="902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Learn model (code: </a:t>
            </a:r>
            <a:r>
              <a:rPr lang="en-US" dirty="0" err="1"/>
              <a:t>apply_FCNN.py</a:t>
            </a:r>
            <a:r>
              <a:rPr lang="en-US" sz="1600" dirty="0"/>
              <a:t>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036DEF-E0EF-3245-816B-275AC7339CB7}"/>
              </a:ext>
            </a:extLst>
          </p:cNvPr>
          <p:cNvSpPr/>
          <p:nvPr/>
        </p:nvSpPr>
        <p:spPr>
          <a:xfrm>
            <a:off x="1284789" y="4578576"/>
            <a:ext cx="3669175" cy="902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Eval</a:t>
            </a:r>
            <a:r>
              <a:rPr lang="en-US" sz="1600" dirty="0"/>
              <a:t> model (code: </a:t>
            </a:r>
            <a:r>
              <a:rPr lang="en-US" dirty="0" err="1"/>
              <a:t>apply_FCNN.py</a:t>
            </a:r>
            <a:r>
              <a:rPr lang="en-US" sz="1600" dirty="0"/>
              <a:t>)</a:t>
            </a:r>
          </a:p>
          <a:p>
            <a:pPr algn="ctr"/>
            <a:r>
              <a:rPr lang="en-US" sz="1600" i="1" dirty="0"/>
              <a:t>Using </a:t>
            </a:r>
            <a:r>
              <a:rPr lang="en-US" sz="1600" i="1" dirty="0" err="1"/>
              <a:t>pearson</a:t>
            </a:r>
            <a:r>
              <a:rPr lang="en-US" sz="1600" i="1" dirty="0"/>
              <a:t> correlation (</a:t>
            </a:r>
            <a:r>
              <a:rPr lang="en-US" sz="1600" i="1" dirty="0" err="1"/>
              <a:t>Y_hat</a:t>
            </a:r>
            <a:r>
              <a:rPr lang="en-US" sz="1600" i="1" dirty="0"/>
              <a:t>, </a:t>
            </a:r>
            <a:r>
              <a:rPr lang="en-US" sz="1600" i="1" dirty="0" err="1"/>
              <a:t>Y_obs</a:t>
            </a:r>
            <a:r>
              <a:rPr lang="en-US" sz="1600" i="1" dirty="0"/>
              <a:t>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4942CC5-EF68-BF4A-A7F1-CA9CBE348F5C}"/>
              </a:ext>
            </a:extLst>
          </p:cNvPr>
          <p:cNvSpPr/>
          <p:nvPr/>
        </p:nvSpPr>
        <p:spPr>
          <a:xfrm>
            <a:off x="451413" y="1597307"/>
            <a:ext cx="3379807" cy="62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n (</a:t>
            </a:r>
            <a:r>
              <a:rPr lang="en-US" dirty="0" err="1"/>
              <a:t>nLayers</a:t>
            </a:r>
            <a:r>
              <a:rPr lang="en-US" dirty="0"/>
              <a:t> in FCNN) in [1,2]</a:t>
            </a:r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0867B475-53D7-AB48-95AC-737BCFA8F6F4}"/>
              </a:ext>
            </a:extLst>
          </p:cNvPr>
          <p:cNvSpPr/>
          <p:nvPr/>
        </p:nvSpPr>
        <p:spPr>
          <a:xfrm rot="5400000">
            <a:off x="324092" y="2308187"/>
            <a:ext cx="745602" cy="573911"/>
          </a:xfrm>
          <a:prstGeom prst="bentUpArrow">
            <a:avLst>
              <a:gd name="adj1" fmla="val 1258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9AF5DE8-6831-0445-A039-E0D38F12A7B9}"/>
              </a:ext>
            </a:extLst>
          </p:cNvPr>
          <p:cNvSpPr/>
          <p:nvPr/>
        </p:nvSpPr>
        <p:spPr>
          <a:xfrm>
            <a:off x="810228" y="2466194"/>
            <a:ext cx="474561" cy="292760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4446726-EC96-8741-8946-99A48592A3F5}"/>
              </a:ext>
            </a:extLst>
          </p:cNvPr>
          <p:cNvSpPr/>
          <p:nvPr/>
        </p:nvSpPr>
        <p:spPr>
          <a:xfrm rot="10800000">
            <a:off x="5141088" y="1597306"/>
            <a:ext cx="474561" cy="379649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49D79-3F76-0442-85D4-E2941D6FA916}"/>
              </a:ext>
            </a:extLst>
          </p:cNvPr>
          <p:cNvSpPr txBox="1"/>
          <p:nvPr/>
        </p:nvSpPr>
        <p:spPr>
          <a:xfrm>
            <a:off x="5796021" y="2466194"/>
            <a:ext cx="6028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this is handled by </a:t>
            </a:r>
            <a:r>
              <a:rPr lang="en-US" dirty="0" err="1"/>
              <a:t>snakemake</a:t>
            </a:r>
            <a:r>
              <a:rPr lang="en-US" dirty="0"/>
              <a:t> (code: </a:t>
            </a:r>
            <a:r>
              <a:rPr lang="en-US" dirty="0" err="1">
                <a:latin typeface="Courier" pitchFamily="2" charset="0"/>
              </a:rPr>
              <a:t>benchmark_models.snakefile</a:t>
            </a:r>
            <a:r>
              <a:rPr lang="en-US" dirty="0"/>
              <a:t>) </a:t>
            </a:r>
          </a:p>
          <a:p>
            <a:pPr marL="285750" indent="-285750">
              <a:buFontTx/>
              <a:buChar char="-"/>
            </a:pPr>
            <a:r>
              <a:rPr lang="en-US" dirty="0"/>
              <a:t>1-layer model dimensions: 5313 </a:t>
            </a:r>
            <a:r>
              <a:rPr lang="en-US" dirty="0">
                <a:sym typeface="Wingdings" pitchFamily="2" charset="2"/>
              </a:rPr>
              <a:t> 1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Wingdings" pitchFamily="2" charset="2"/>
              </a:rPr>
              <a:t>2-layer model dimensions: 5313  2656  1</a:t>
            </a:r>
          </a:p>
          <a:p>
            <a:r>
              <a:rPr lang="en-US" dirty="0">
                <a:sym typeface="Wingdings" pitchFamily="2" charset="2"/>
              </a:rPr>
              <a:t>(each intermediate layer is half the size of the previous one’s dimension, except for the last one (which has dim  = 1))</a:t>
            </a:r>
          </a:p>
          <a:p>
            <a:r>
              <a:rPr lang="en-US" i="1" dirty="0">
                <a:sym typeface="Wingdings" pitchFamily="2" charset="2"/>
              </a:rPr>
              <a:t>- This is just an example coded in the file </a:t>
            </a:r>
            <a:r>
              <a:rPr lang="en-US" dirty="0" err="1">
                <a:latin typeface="Courier" pitchFamily="2" charset="0"/>
              </a:rPr>
              <a:t>benchmark_models.snakefile</a:t>
            </a:r>
            <a:r>
              <a:rPr lang="en-US" i="1" dirty="0">
                <a:sym typeface="Wingdings" pitchFamily="2" charset="2"/>
              </a:rPr>
              <a:t>, we can specify any model architecture to test.</a:t>
            </a:r>
          </a:p>
        </p:txBody>
      </p:sp>
    </p:spTree>
    <p:extLst>
      <p:ext uri="{BB962C8B-B14F-4D97-AF65-F5344CB8AC3E}">
        <p14:creationId xmlns:p14="http://schemas.microsoft.com/office/powerpoint/2010/main" val="221631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BAC805-5C60-D64D-A0B9-DC08AA43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083" y="150469"/>
            <a:ext cx="5862917" cy="5550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3E1DF-45C2-BD42-9EB6-1EFAE4EF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09216" cy="1325563"/>
          </a:xfrm>
        </p:spPr>
        <p:txBody>
          <a:bodyPr/>
          <a:lstStyle/>
          <a:p>
            <a:r>
              <a:rPr lang="en-US" dirty="0"/>
              <a:t>How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C689-9E0C-484D-AD6A-CB582C09F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96" y="1825625"/>
            <a:ext cx="5995686" cy="4351338"/>
          </a:xfrm>
        </p:spPr>
        <p:txBody>
          <a:bodyPr/>
          <a:lstStyle/>
          <a:p>
            <a:r>
              <a:rPr lang="en-US" dirty="0"/>
              <a:t>This is part of the screenshot output for command: 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snakemake</a:t>
            </a:r>
            <a:r>
              <a:rPr lang="en-US" dirty="0">
                <a:latin typeface="Courier" pitchFamily="2" charset="0"/>
              </a:rPr>
              <a:t> -n --</a:t>
            </a:r>
            <a:r>
              <a:rPr lang="en-US" dirty="0" err="1">
                <a:latin typeface="Courier" pitchFamily="2" charset="0"/>
              </a:rPr>
              <a:t>snakefile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benchmark_models.snakefile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lists out the number times each rule (i.e. a step in the pipeline) is run. Since we are testing 2 model architectures (</a:t>
            </a:r>
            <a:r>
              <a:rPr lang="en-US" dirty="0" err="1">
                <a:latin typeface="Courier" pitchFamily="2" charset="0"/>
                <a:cs typeface="Calibri" panose="020F0502020204030204" pitchFamily="34" charset="0"/>
              </a:rPr>
              <a:t>nLayers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 = 1 or 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), each step in the pipeline is run twice (once for each model).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FD2881C-F729-1B4E-98F8-9F56BBBB307C}"/>
              </a:ext>
            </a:extLst>
          </p:cNvPr>
          <p:cNvSpPr/>
          <p:nvPr/>
        </p:nvSpPr>
        <p:spPr>
          <a:xfrm>
            <a:off x="5879939" y="4143737"/>
            <a:ext cx="449144" cy="370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4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E1DF-45C2-BD42-9EB6-1EFAE4EF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09216" cy="1325563"/>
          </a:xfrm>
        </p:spPr>
        <p:txBody>
          <a:bodyPr/>
          <a:lstStyle/>
          <a:p>
            <a:r>
              <a:rPr lang="en-US" dirty="0"/>
              <a:t>How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C689-9E0C-484D-AD6A-CB582C09F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96" y="1825625"/>
            <a:ext cx="5995686" cy="4351338"/>
          </a:xfrm>
        </p:spPr>
        <p:txBody>
          <a:bodyPr/>
          <a:lstStyle/>
          <a:p>
            <a:r>
              <a:rPr lang="en-US" dirty="0"/>
              <a:t>The command to use </a:t>
            </a:r>
            <a:r>
              <a:rPr lang="en-US" dirty="0" err="1">
                <a:latin typeface="Courier" pitchFamily="2" charset="0"/>
              </a:rPr>
              <a:t>snakemake</a:t>
            </a:r>
            <a:r>
              <a:rPr lang="en-US" dirty="0"/>
              <a:t> to submit jobs onto the computer cluster, and submit jobs in parallel whenever possible.</a:t>
            </a:r>
          </a:p>
          <a:p>
            <a:r>
              <a:rPr lang="en-US" dirty="0" err="1">
                <a:latin typeface="Courier" pitchFamily="2" charset="0"/>
              </a:rPr>
              <a:t>Snakemake</a:t>
            </a:r>
            <a:r>
              <a:rPr lang="en-US" dirty="0"/>
              <a:t> will do the job sitting for 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BBA94-7162-3D42-AE79-870E5EEF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236" y="2083106"/>
            <a:ext cx="6294085" cy="321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3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850</Words>
  <Application>Microsoft Macintosh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Söhne Mono</vt:lpstr>
      <vt:lpstr>Wingdings</vt:lpstr>
      <vt:lpstr>Office Theme</vt:lpstr>
      <vt:lpstr>Benchmark different fully-connected NN architectures in predicting minor allele frequencies</vt:lpstr>
      <vt:lpstr>First: get the sample data to use this sample_code</vt:lpstr>
      <vt:lpstr>Background</vt:lpstr>
      <vt:lpstr>Goal</vt:lpstr>
      <vt:lpstr>Code file structure</vt:lpstr>
      <vt:lpstr>Set up and installation</vt:lpstr>
      <vt:lpstr>Evaluation pipeline: just 1 or 2 layers for toy example</vt:lpstr>
      <vt:lpstr>How to run</vt:lpstr>
      <vt:lpstr>How to run</vt:lpstr>
      <vt:lpstr>Sample output</vt:lpstr>
      <vt:lpstr>Sample output: model_config.json</vt:lpstr>
      <vt:lpstr>Appendix</vt:lpstr>
      <vt:lpstr>Generate_model_config.py </vt:lpstr>
      <vt:lpstr>Apply_FCNN.py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127</cp:revision>
  <dcterms:created xsi:type="dcterms:W3CDTF">2023-05-26T19:53:57Z</dcterms:created>
  <dcterms:modified xsi:type="dcterms:W3CDTF">2023-05-29T01:11:18Z</dcterms:modified>
</cp:coreProperties>
</file>